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9" r:id="rId3"/>
    <p:sldId id="261" r:id="rId4"/>
    <p:sldId id="262" r:id="rId5"/>
    <p:sldId id="263" r:id="rId6"/>
    <p:sldId id="266" r:id="rId7"/>
    <p:sldId id="267" r:id="rId8"/>
    <p:sldId id="268" r:id="rId9"/>
    <p:sldId id="269" r:id="rId10"/>
    <p:sldId id="270" r:id="rId11"/>
    <p:sldId id="271" r:id="rId12"/>
    <p:sldId id="272" r:id="rId13"/>
    <p:sldId id="273" r:id="rId14"/>
    <p:sldId id="294" r:id="rId15"/>
    <p:sldId id="282" r:id="rId16"/>
    <p:sldId id="283" r:id="rId17"/>
    <p:sldId id="284" r:id="rId18"/>
    <p:sldId id="296" r:id="rId19"/>
    <p:sldId id="285" r:id="rId20"/>
    <p:sldId id="286" r:id="rId21"/>
    <p:sldId id="287" r:id="rId22"/>
    <p:sldId id="288" r:id="rId23"/>
    <p:sldId id="293" r:id="rId24"/>
    <p:sldId id="295" r:id="rId25"/>
    <p:sldId id="297" r:id="rId26"/>
    <p:sldId id="289" r:id="rId27"/>
    <p:sldId id="290" r:id="rId28"/>
    <p:sldId id="291" r:id="rId29"/>
    <p:sldId id="292" r:id="rId30"/>
    <p:sldId id="298" r:id="rId31"/>
    <p:sldId id="299"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nyaT" initials="T" lastIdx="10" clrIdx="0">
    <p:extLst>
      <p:ext uri="{19B8F6BF-5375-455C-9EA6-DF929625EA0E}">
        <p15:presenceInfo xmlns:p15="http://schemas.microsoft.com/office/powerpoint/2012/main" userId="Tanya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62" autoAdjust="0"/>
    <p:restoredTop sz="86502" autoAdjust="0"/>
  </p:normalViewPr>
  <p:slideViewPr>
    <p:cSldViewPr>
      <p:cViewPr varScale="1">
        <p:scale>
          <a:sx n="73" d="100"/>
          <a:sy n="73" d="100"/>
        </p:scale>
        <p:origin x="1008"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60E922-B41A-4E61-BE0D-69CAA76CC4A5}" type="datetimeFigureOut">
              <a:rPr lang="en-US" smtClean="0"/>
              <a:pPr/>
              <a:t>10/2/2018</a:t>
            </a:fld>
            <a:endParaRPr lang="en-I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163149-547A-4BE2-B71E-1B741BB1E774}" type="slidenum">
              <a:rPr lang="en-IE" smtClean="0"/>
              <a:pPr/>
              <a:t>‹#›</a:t>
            </a:fld>
            <a:endParaRPr lang="en-IE"/>
          </a:p>
        </p:txBody>
      </p:sp>
    </p:spTree>
    <p:extLst>
      <p:ext uri="{BB962C8B-B14F-4D97-AF65-F5344CB8AC3E}">
        <p14:creationId xmlns:p14="http://schemas.microsoft.com/office/powerpoint/2010/main" val="1188817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2</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9172838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11</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0045826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12</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r>
              <a:rPr lang="en-US" dirty="0" smtClean="0"/>
              <a:t>Ex 4</a:t>
            </a:r>
            <a:endParaRPr lang="en-US" dirty="0"/>
          </a:p>
        </p:txBody>
      </p:sp>
    </p:spTree>
    <p:extLst>
      <p:ext uri="{BB962C8B-B14F-4D97-AF65-F5344CB8AC3E}">
        <p14:creationId xmlns:p14="http://schemas.microsoft.com/office/powerpoint/2010/main" val="4080405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13</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r>
              <a:rPr lang="en-US" dirty="0" smtClean="0"/>
              <a:t>Ex 5</a:t>
            </a:r>
            <a:endParaRPr lang="en-US" dirty="0"/>
          </a:p>
        </p:txBody>
      </p:sp>
    </p:spTree>
    <p:extLst>
      <p:ext uri="{BB962C8B-B14F-4D97-AF65-F5344CB8AC3E}">
        <p14:creationId xmlns:p14="http://schemas.microsoft.com/office/powerpoint/2010/main" val="25148880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0C163149-547A-4BE2-B71E-1B741BB1E774}" type="slidenum">
              <a:rPr lang="en-IE" smtClean="0"/>
              <a:pPr/>
              <a:t>14</a:t>
            </a:fld>
            <a:endParaRPr lang="en-IE"/>
          </a:p>
        </p:txBody>
      </p:sp>
    </p:spTree>
    <p:extLst>
      <p:ext uri="{BB962C8B-B14F-4D97-AF65-F5344CB8AC3E}">
        <p14:creationId xmlns:p14="http://schemas.microsoft.com/office/powerpoint/2010/main" val="28645927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15</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3586985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16</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1214087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17</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r>
              <a:rPr lang="en-US" dirty="0" smtClean="0"/>
              <a:t>Ex 6</a:t>
            </a:r>
          </a:p>
          <a:p>
            <a:pPr eaLnBrk="1" hangingPunct="1"/>
            <a:endParaRPr lang="en-US" dirty="0" smtClean="0"/>
          </a:p>
          <a:p>
            <a:pPr eaLnBrk="1" hangingPunct="1"/>
            <a:r>
              <a:rPr lang="en-IE" sz="1200" dirty="0" err="1" smtClean="0"/>
              <a:t>var</a:t>
            </a:r>
            <a:r>
              <a:rPr lang="en-IE" sz="1200" dirty="0" smtClean="0"/>
              <a:t> txt=</a:t>
            </a:r>
            <a:r>
              <a:rPr lang="en-IE" sz="1200" dirty="0" err="1" smtClean="0"/>
              <a:t>document.getElementById</a:t>
            </a:r>
            <a:r>
              <a:rPr lang="en-IE" sz="1200" dirty="0" smtClean="0"/>
              <a:t>("intro").</a:t>
            </a:r>
            <a:r>
              <a:rPr lang="en-IE" sz="1200" dirty="0" err="1" smtClean="0"/>
              <a:t>childNodes</a:t>
            </a:r>
            <a:r>
              <a:rPr lang="en-IE" sz="1200" dirty="0" smtClean="0"/>
              <a:t>[1].</a:t>
            </a:r>
            <a:r>
              <a:rPr lang="en-IE" sz="1200" dirty="0" err="1" smtClean="0"/>
              <a:t>nodeValue</a:t>
            </a:r>
            <a:r>
              <a:rPr lang="en-IE" sz="1200" dirty="0" smtClean="0"/>
              <a:t>;</a:t>
            </a:r>
            <a:br>
              <a:rPr lang="en-IE" sz="1200" dirty="0" smtClean="0"/>
            </a:br>
            <a:r>
              <a:rPr lang="en-IE" sz="1200" dirty="0" err="1" smtClean="0"/>
              <a:t>document.write</a:t>
            </a:r>
            <a:r>
              <a:rPr lang="en-IE" sz="1200" dirty="0" smtClean="0"/>
              <a:t>(txt + ' Repeated');</a:t>
            </a:r>
          </a:p>
          <a:p>
            <a:pPr eaLnBrk="1" hangingPunct="1"/>
            <a:endParaRPr lang="en-IE" sz="1200" dirty="0" smtClean="0"/>
          </a:p>
          <a:p>
            <a:pPr eaLnBrk="1" hangingPunct="1"/>
            <a:r>
              <a:rPr lang="en-IE" sz="1200" dirty="0" smtClean="0"/>
              <a:t>Page would display:</a:t>
            </a:r>
          </a:p>
          <a:p>
            <a:pPr marL="0" marR="0" lvl="0" indent="0" algn="l" defTabSz="914400" rtl="0" eaLnBrk="1" fontAlgn="auto" latinLnBrk="0" hangingPunct="1">
              <a:lnSpc>
                <a:spcPct val="100000"/>
              </a:lnSpc>
              <a:spcBef>
                <a:spcPts val="0"/>
              </a:spcBef>
              <a:spcAft>
                <a:spcPts val="0"/>
              </a:spcAft>
              <a:buClrTx/>
              <a:buSzTx/>
              <a:buFontTx/>
              <a:buNone/>
              <a:tabLst/>
              <a:defRPr/>
            </a:pPr>
            <a:r>
              <a:rPr lang="en-IE" sz="1200" dirty="0" smtClean="0"/>
              <a:t>Hello World!</a:t>
            </a:r>
          </a:p>
        </p:txBody>
      </p:sp>
    </p:spTree>
    <p:extLst>
      <p:ext uri="{BB962C8B-B14F-4D97-AF65-F5344CB8AC3E}">
        <p14:creationId xmlns:p14="http://schemas.microsoft.com/office/powerpoint/2010/main" val="8751860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18</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r>
              <a:rPr lang="en-US" dirty="0" smtClean="0"/>
              <a:t>Ex 7</a:t>
            </a:r>
          </a:p>
          <a:p>
            <a:pPr eaLnBrk="1" hangingPunct="1"/>
            <a:endParaRPr lang="en-US" dirty="0" smtClean="0"/>
          </a:p>
          <a:p>
            <a:pPr eaLnBrk="1" hangingPunct="1"/>
            <a:r>
              <a:rPr lang="en-US" dirty="0" smtClean="0"/>
              <a:t>The code above shows how to access the second text node</a:t>
            </a:r>
            <a:r>
              <a:rPr lang="en-US" baseline="0" dirty="0" smtClean="0"/>
              <a:t> and return the result (i.e., Coffee).</a:t>
            </a:r>
          </a:p>
          <a:p>
            <a:pPr eaLnBrk="1" hangingPunct="1"/>
            <a:endParaRPr lang="en-US" dirty="0" smtClean="0"/>
          </a:p>
          <a:p>
            <a:pPr eaLnBrk="1" hangingPunct="1"/>
            <a:r>
              <a:rPr lang="en-US" dirty="0" smtClean="0"/>
              <a:t>The &lt;li&gt; element node</a:t>
            </a:r>
            <a:r>
              <a:rPr lang="en-US" baseline="0" dirty="0" smtClean="0"/>
              <a:t> is selected by using the </a:t>
            </a:r>
            <a:r>
              <a:rPr lang="en-IE" sz="1200" dirty="0" err="1" smtClean="0"/>
              <a:t>getElementById</a:t>
            </a:r>
            <a:r>
              <a:rPr lang="en-IE" sz="1200" dirty="0" smtClean="0"/>
              <a:t>() method. It has an attribute node holding the </a:t>
            </a:r>
            <a:r>
              <a:rPr lang="en-IE" sz="1200" b="1" dirty="0" smtClean="0"/>
              <a:t>id </a:t>
            </a:r>
            <a:r>
              <a:rPr lang="en-IE" sz="1200" b="0" dirty="0" smtClean="0"/>
              <a:t>attribute.</a:t>
            </a:r>
            <a:endParaRPr lang="en-IE" sz="1200" b="1" dirty="0" smtClean="0"/>
          </a:p>
          <a:p>
            <a:pPr eaLnBrk="1" hangingPunct="1"/>
            <a:r>
              <a:rPr lang="en-IE" sz="1200" dirty="0" smtClean="0"/>
              <a:t>The first child of &lt;li&gt; is the &lt;</a:t>
            </a:r>
            <a:r>
              <a:rPr lang="en-IE" sz="1200" dirty="0" err="1" smtClean="0"/>
              <a:t>em</a:t>
            </a:r>
            <a:r>
              <a:rPr lang="en-IE" sz="1200" dirty="0" smtClean="0"/>
              <a:t>&gt; element.</a:t>
            </a:r>
          </a:p>
          <a:p>
            <a:pPr eaLnBrk="1" hangingPunct="1"/>
            <a:r>
              <a:rPr lang="en-IE" sz="1200" dirty="0" smtClean="0"/>
              <a:t>The</a:t>
            </a:r>
            <a:r>
              <a:rPr lang="en-IE" sz="1200" baseline="0" dirty="0" smtClean="0"/>
              <a:t> “Fresh” text node is the next sibling of the &lt;</a:t>
            </a:r>
            <a:r>
              <a:rPr lang="en-IE" sz="1200" baseline="0" dirty="0" err="1" smtClean="0"/>
              <a:t>em</a:t>
            </a:r>
            <a:r>
              <a:rPr lang="en-IE" sz="1200" baseline="0" dirty="0" smtClean="0"/>
              <a:t>&gt; element.</a:t>
            </a:r>
          </a:p>
          <a:p>
            <a:pPr eaLnBrk="1" hangingPunct="1"/>
            <a:r>
              <a:rPr lang="en-IE" sz="1200" baseline="0" dirty="0" smtClean="0"/>
              <a:t>Once you have the text node, you can access its content using </a:t>
            </a:r>
            <a:r>
              <a:rPr lang="en-IE" sz="1200" baseline="0" dirty="0" err="1" smtClean="0"/>
              <a:t>nodeValue</a:t>
            </a:r>
            <a:r>
              <a:rPr lang="en-IE" sz="1200" baseline="0" dirty="0" smtClean="0"/>
              <a:t>.</a:t>
            </a:r>
            <a:endParaRPr lang="en-US" dirty="0" smtClean="0"/>
          </a:p>
          <a:p>
            <a:pPr eaLnBrk="1" hangingPunct="1"/>
            <a:endParaRPr lang="en-US" dirty="0" smtClean="0"/>
          </a:p>
        </p:txBody>
      </p:sp>
    </p:spTree>
    <p:extLst>
      <p:ext uri="{BB962C8B-B14F-4D97-AF65-F5344CB8AC3E}">
        <p14:creationId xmlns:p14="http://schemas.microsoft.com/office/powerpoint/2010/main" val="18947573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19</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r>
              <a:rPr lang="en-US" dirty="0"/>
              <a:t>Ex </a:t>
            </a:r>
            <a:r>
              <a:rPr lang="en-US" dirty="0" smtClean="0"/>
              <a:t>8</a:t>
            </a:r>
            <a:endParaRPr lang="en-US" dirty="0"/>
          </a:p>
        </p:txBody>
      </p:sp>
    </p:spTree>
    <p:extLst>
      <p:ext uri="{BB962C8B-B14F-4D97-AF65-F5344CB8AC3E}">
        <p14:creationId xmlns:p14="http://schemas.microsoft.com/office/powerpoint/2010/main" val="31417637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20</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016115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3</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6796866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21</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6459093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22</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3324852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Ex 9</a:t>
            </a:r>
          </a:p>
        </p:txBody>
      </p:sp>
      <p:sp>
        <p:nvSpPr>
          <p:cNvPr id="4" name="Slide Number Placeholder 3"/>
          <p:cNvSpPr>
            <a:spLocks noGrp="1"/>
          </p:cNvSpPr>
          <p:nvPr>
            <p:ph type="sldNum" sz="quarter" idx="10"/>
          </p:nvPr>
        </p:nvSpPr>
        <p:spPr/>
        <p:txBody>
          <a:bodyPr/>
          <a:lstStyle/>
          <a:p>
            <a:fld id="{0C163149-547A-4BE2-B71E-1B741BB1E774}" type="slidenum">
              <a:rPr lang="en-IE" smtClean="0"/>
              <a:pPr/>
              <a:t>23</a:t>
            </a:fld>
            <a:endParaRPr lang="en-IE"/>
          </a:p>
        </p:txBody>
      </p:sp>
    </p:spTree>
    <p:extLst>
      <p:ext uri="{BB962C8B-B14F-4D97-AF65-F5344CB8AC3E}">
        <p14:creationId xmlns:p14="http://schemas.microsoft.com/office/powerpoint/2010/main" val="5810985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24</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r>
              <a:rPr lang="en-US" dirty="0" smtClean="0"/>
              <a:t>Ex 10</a:t>
            </a:r>
          </a:p>
          <a:p>
            <a:pPr eaLnBrk="1" hangingPunct="1"/>
            <a:endParaRPr lang="en-US" dirty="0" smtClean="0"/>
          </a:p>
          <a:p>
            <a:pPr eaLnBrk="1" hangingPunct="1"/>
            <a:endParaRPr lang="en-US" dirty="0" smtClean="0"/>
          </a:p>
        </p:txBody>
      </p:sp>
    </p:spTree>
    <p:extLst>
      <p:ext uri="{BB962C8B-B14F-4D97-AF65-F5344CB8AC3E}">
        <p14:creationId xmlns:p14="http://schemas.microsoft.com/office/powerpoint/2010/main" val="14933579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25</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r>
              <a:rPr lang="en-US" dirty="0" smtClean="0"/>
              <a:t>Ex 11</a:t>
            </a:r>
          </a:p>
          <a:p>
            <a:pPr eaLnBrk="1" hangingPunct="1"/>
            <a:endParaRPr lang="en-US" dirty="0" smtClean="0"/>
          </a:p>
          <a:p>
            <a:pPr eaLnBrk="1" hangingPunct="1"/>
            <a:r>
              <a:rPr lang="en-US" dirty="0" smtClean="0"/>
              <a:t>If</a:t>
            </a:r>
            <a:r>
              <a:rPr lang="en-US" baseline="0" dirty="0" smtClean="0"/>
              <a:t> </a:t>
            </a:r>
            <a:r>
              <a:rPr lang="en-US" baseline="0" dirty="0" err="1" smtClean="0"/>
              <a:t>innerHTML</a:t>
            </a:r>
            <a:r>
              <a:rPr lang="en-US" baseline="0" dirty="0" smtClean="0"/>
              <a:t> is used to add content that users have created, they could add malicious content. </a:t>
            </a:r>
          </a:p>
          <a:p>
            <a:pPr eaLnBrk="1" hangingPunct="1"/>
            <a:endParaRPr lang="en-US" baseline="0" dirty="0" smtClean="0"/>
          </a:p>
          <a:p>
            <a:pPr eaLnBrk="1" hangingPunct="1"/>
            <a:r>
              <a:rPr lang="en-US" baseline="0" dirty="0" smtClean="0"/>
              <a:t>So, you should handle such data with care to prevent against Cross-Site Scripting Attacks (XSS</a:t>
            </a:r>
            <a:r>
              <a:rPr lang="en-US" baseline="0" dirty="0" smtClean="0"/>
              <a:t>). Consider using </a:t>
            </a:r>
            <a:r>
              <a:rPr lang="en-US" baseline="0" dirty="0" err="1" smtClean="0"/>
              <a:t>textContent</a:t>
            </a:r>
            <a:r>
              <a:rPr lang="en-US" baseline="0" dirty="0" smtClean="0"/>
              <a:t> instead.</a:t>
            </a:r>
            <a:endParaRPr lang="en-US" dirty="0" smtClean="0"/>
          </a:p>
          <a:p>
            <a:pPr eaLnBrk="1" hangingPunct="1"/>
            <a:endParaRPr lang="en-US" dirty="0" smtClean="0"/>
          </a:p>
          <a:p>
            <a:pPr eaLnBrk="1" hangingPunct="1"/>
            <a:endParaRPr lang="en-US" dirty="0" smtClean="0"/>
          </a:p>
          <a:p>
            <a:pPr eaLnBrk="1" hangingPunct="1"/>
            <a:r>
              <a:rPr lang="en-IE" dirty="0" smtClean="0"/>
              <a:t>&lt;head&gt;</a:t>
            </a:r>
          </a:p>
          <a:p>
            <a:pPr eaLnBrk="1" hangingPunct="1"/>
            <a:r>
              <a:rPr lang="en-IE" dirty="0" smtClean="0"/>
              <a:t>&lt;style&gt;</a:t>
            </a:r>
          </a:p>
          <a:p>
            <a:pPr eaLnBrk="1" hangingPunct="1"/>
            <a:r>
              <a:rPr lang="en-IE" baseline="0" dirty="0" smtClean="0"/>
              <a:t>  </a:t>
            </a:r>
            <a:r>
              <a:rPr lang="en-IE" dirty="0" err="1" smtClean="0"/>
              <a:t>em</a:t>
            </a:r>
            <a:r>
              <a:rPr lang="en-IE" dirty="0" smtClean="0"/>
              <a:t> {</a:t>
            </a:r>
          </a:p>
          <a:p>
            <a:pPr eaLnBrk="1" hangingPunct="1"/>
            <a:r>
              <a:rPr lang="en-IE" baseline="0" dirty="0" smtClean="0"/>
              <a:t>    </a:t>
            </a:r>
            <a:r>
              <a:rPr lang="en-IE" dirty="0" smtClean="0"/>
              <a:t>visibility: hidden;</a:t>
            </a:r>
          </a:p>
          <a:p>
            <a:pPr eaLnBrk="1" hangingPunct="1"/>
            <a:r>
              <a:rPr lang="en-IE" baseline="0" dirty="0" smtClean="0"/>
              <a:t>    </a:t>
            </a:r>
            <a:r>
              <a:rPr lang="en-IE" dirty="0" smtClean="0"/>
              <a:t>}</a:t>
            </a:r>
          </a:p>
          <a:p>
            <a:pPr eaLnBrk="1" hangingPunct="1"/>
            <a:r>
              <a:rPr lang="en-IE" baseline="0" dirty="0" smtClean="0"/>
              <a:t>  </a:t>
            </a:r>
            <a:r>
              <a:rPr lang="en-IE" dirty="0" smtClean="0"/>
              <a:t>&lt;/style&gt;</a:t>
            </a:r>
          </a:p>
          <a:p>
            <a:pPr eaLnBrk="1" hangingPunct="1"/>
            <a:r>
              <a:rPr lang="en-IE" dirty="0" smtClean="0"/>
              <a:t>&lt;/head&gt;</a:t>
            </a:r>
            <a:endParaRPr lang="en-US" dirty="0" smtClean="0"/>
          </a:p>
        </p:txBody>
      </p:sp>
    </p:spTree>
    <p:extLst>
      <p:ext uri="{BB962C8B-B14F-4D97-AF65-F5344CB8AC3E}">
        <p14:creationId xmlns:p14="http://schemas.microsoft.com/office/powerpoint/2010/main" val="4748380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26</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r>
              <a:rPr lang="en-US" dirty="0"/>
              <a:t>Ex </a:t>
            </a:r>
            <a:r>
              <a:rPr lang="en-US" dirty="0" smtClean="0"/>
              <a:t>12</a:t>
            </a:r>
          </a:p>
        </p:txBody>
      </p:sp>
    </p:spTree>
    <p:extLst>
      <p:ext uri="{BB962C8B-B14F-4D97-AF65-F5344CB8AC3E}">
        <p14:creationId xmlns:p14="http://schemas.microsoft.com/office/powerpoint/2010/main" val="22190920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27</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r>
              <a:rPr lang="en-US" dirty="0"/>
              <a:t>Ex </a:t>
            </a:r>
            <a:r>
              <a:rPr lang="en-US" dirty="0" smtClean="0"/>
              <a:t>13</a:t>
            </a:r>
          </a:p>
        </p:txBody>
      </p:sp>
    </p:spTree>
    <p:extLst>
      <p:ext uri="{BB962C8B-B14F-4D97-AF65-F5344CB8AC3E}">
        <p14:creationId xmlns:p14="http://schemas.microsoft.com/office/powerpoint/2010/main" val="36711444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28</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r>
              <a:rPr lang="en-US" dirty="0" smtClean="0"/>
              <a:t>Ex 14</a:t>
            </a:r>
            <a:endParaRPr lang="en-US" dirty="0"/>
          </a:p>
        </p:txBody>
      </p:sp>
    </p:spTree>
    <p:extLst>
      <p:ext uri="{BB962C8B-B14F-4D97-AF65-F5344CB8AC3E}">
        <p14:creationId xmlns:p14="http://schemas.microsoft.com/office/powerpoint/2010/main" val="27303566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29</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r>
              <a:rPr lang="en-US" dirty="0"/>
              <a:t>Ex </a:t>
            </a:r>
            <a:r>
              <a:rPr lang="en-US" dirty="0" smtClean="0"/>
              <a:t>9</a:t>
            </a:r>
          </a:p>
        </p:txBody>
      </p:sp>
    </p:spTree>
    <p:extLst>
      <p:ext uri="{BB962C8B-B14F-4D97-AF65-F5344CB8AC3E}">
        <p14:creationId xmlns:p14="http://schemas.microsoft.com/office/powerpoint/2010/main" val="22045424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30</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r>
              <a:rPr lang="en-US"/>
              <a:t>Ex </a:t>
            </a:r>
            <a:r>
              <a:rPr lang="en-US" smtClean="0"/>
              <a:t>9</a:t>
            </a:r>
            <a:endParaRPr lang="en-US" dirty="0" smtClean="0"/>
          </a:p>
        </p:txBody>
      </p:sp>
    </p:spTree>
    <p:extLst>
      <p:ext uri="{BB962C8B-B14F-4D97-AF65-F5344CB8AC3E}">
        <p14:creationId xmlns:p14="http://schemas.microsoft.com/office/powerpoint/2010/main" val="2512060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4</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1115376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5</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3758955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6</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r>
              <a:rPr lang="en-IE" dirty="0" smtClean="0"/>
              <a:t>An </a:t>
            </a:r>
            <a:r>
              <a:rPr lang="en-IE" dirty="0" err="1" smtClean="0"/>
              <a:t>HTMLCollection</a:t>
            </a:r>
            <a:r>
              <a:rPr lang="en-IE" dirty="0" smtClean="0"/>
              <a:t> object is an array-like list (collection) of HTML elements</a:t>
            </a:r>
          </a:p>
        </p:txBody>
      </p:sp>
    </p:spTree>
    <p:extLst>
      <p:ext uri="{BB962C8B-B14F-4D97-AF65-F5344CB8AC3E}">
        <p14:creationId xmlns:p14="http://schemas.microsoft.com/office/powerpoint/2010/main" val="1491131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7</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r>
              <a:rPr lang="en-US" dirty="0"/>
              <a:t>Ex </a:t>
            </a:r>
            <a:r>
              <a:rPr lang="en-US" dirty="0" smtClean="0"/>
              <a:t>1</a:t>
            </a:r>
          </a:p>
          <a:p>
            <a:pPr eaLnBrk="1" hangingPunct="1"/>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E" dirty="0" err="1" smtClean="0"/>
              <a:t>innerHTML</a:t>
            </a:r>
            <a:r>
              <a:rPr lang="en-IE" dirty="0" smtClean="0"/>
              <a:t> sets the HTML content of a DOM node. It’s makes a website vulnerable to </a:t>
            </a:r>
            <a:r>
              <a:rPr lang="en-US" baseline="0" dirty="0" smtClean="0"/>
              <a:t>Cross-Site Scripting Attacks (XSS) </a:t>
            </a:r>
            <a:r>
              <a:rPr lang="en-IE" dirty="0" smtClean="0"/>
              <a:t>if you accept user input.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E" dirty="0" smtClean="0"/>
              <a:t>In such cases,</a:t>
            </a:r>
            <a:r>
              <a:rPr lang="en-IE" baseline="0" dirty="0" smtClean="0"/>
              <a:t> consider using </a:t>
            </a:r>
            <a:r>
              <a:rPr lang="en-IE" baseline="0" dirty="0" err="1" smtClean="0"/>
              <a:t>textContent</a:t>
            </a:r>
            <a:r>
              <a:rPr lang="en-IE" baseline="0" dirty="0" smtClean="0"/>
              <a:t> instead.</a:t>
            </a:r>
            <a:endParaRPr lang="en-US" dirty="0"/>
          </a:p>
        </p:txBody>
      </p:sp>
    </p:spTree>
    <p:extLst>
      <p:ext uri="{BB962C8B-B14F-4D97-AF65-F5344CB8AC3E}">
        <p14:creationId xmlns:p14="http://schemas.microsoft.com/office/powerpoint/2010/main" val="1859454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8</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r>
              <a:rPr lang="en-IE" dirty="0" smtClean="0"/>
              <a:t>Ex 2</a:t>
            </a:r>
          </a:p>
          <a:p>
            <a:endParaRPr lang="en-IE" dirty="0" smtClean="0"/>
          </a:p>
          <a:p>
            <a:r>
              <a:rPr lang="en-IE" dirty="0" err="1" smtClean="0"/>
              <a:t>HTMLCollection</a:t>
            </a:r>
            <a:r>
              <a:rPr lang="en-IE" dirty="0" smtClean="0"/>
              <a:t> object </a:t>
            </a:r>
            <a:endParaRPr lang="en-IE" baseline="0" dirty="0" smtClean="0"/>
          </a:p>
          <a:p>
            <a:r>
              <a:rPr lang="en-IE" dirty="0" smtClean="0"/>
              <a:t>To access the second &lt;p&gt; element you can write:</a:t>
            </a:r>
          </a:p>
          <a:p>
            <a:r>
              <a:rPr lang="en-IE" sz="1200" kern="1200" dirty="0" smtClean="0">
                <a:solidFill>
                  <a:schemeClr val="tx1"/>
                </a:solidFill>
                <a:effectLst/>
                <a:latin typeface="+mn-lt"/>
                <a:ea typeface="+mn-ea"/>
                <a:cs typeface="+mn-cs"/>
              </a:rPr>
              <a:t>y = p[1];</a:t>
            </a:r>
            <a:endParaRPr lang="en-IE" dirty="0" smtClean="0"/>
          </a:p>
          <a:p>
            <a:pPr eaLnBrk="1" hangingPunct="1"/>
            <a:endParaRPr lang="en-US" dirty="0"/>
          </a:p>
        </p:txBody>
      </p:sp>
    </p:spTree>
    <p:extLst>
      <p:ext uri="{BB962C8B-B14F-4D97-AF65-F5344CB8AC3E}">
        <p14:creationId xmlns:p14="http://schemas.microsoft.com/office/powerpoint/2010/main" val="12123398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9</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961812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10</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r>
              <a:rPr lang="en-US" dirty="0"/>
              <a:t>Ex 3</a:t>
            </a:r>
          </a:p>
        </p:txBody>
      </p:sp>
    </p:spTree>
    <p:extLst>
      <p:ext uri="{BB962C8B-B14F-4D97-AF65-F5344CB8AC3E}">
        <p14:creationId xmlns:p14="http://schemas.microsoft.com/office/powerpoint/2010/main" val="3602362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E"/>
          </a:p>
        </p:txBody>
      </p:sp>
      <p:sp>
        <p:nvSpPr>
          <p:cNvPr id="4" name="Date Placeholder 3"/>
          <p:cNvSpPr>
            <a:spLocks noGrp="1"/>
          </p:cNvSpPr>
          <p:nvPr>
            <p:ph type="dt" sz="half" idx="10"/>
          </p:nvPr>
        </p:nvSpPr>
        <p:spPr/>
        <p:txBody>
          <a:bodyPr/>
          <a:lstStyle/>
          <a:p>
            <a:fld id="{C4CF6776-89A8-4AC1-986E-E745C692FFCB}" type="datetimeFigureOut">
              <a:rPr lang="en-US" smtClean="0"/>
              <a:pPr/>
              <a:t>10/2/2018</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B9F80F0-770A-4453-8FDA-D386F6243598}" type="slidenum">
              <a:rPr lang="en-IE" smtClean="0"/>
              <a:pPr/>
              <a:t>‹#›</a:t>
            </a:fld>
            <a:endParaRPr lang="en-I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C4CF6776-89A8-4AC1-986E-E745C692FFCB}" type="datetimeFigureOut">
              <a:rPr lang="en-US" smtClean="0"/>
              <a:pPr/>
              <a:t>10/2/2018</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B9F80F0-770A-4453-8FDA-D386F6243598}" type="slidenum">
              <a:rPr lang="en-IE" smtClean="0"/>
              <a:pPr/>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C4CF6776-89A8-4AC1-986E-E745C692FFCB}" type="datetimeFigureOut">
              <a:rPr lang="en-US" smtClean="0"/>
              <a:pPr/>
              <a:t>10/2/2018</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B9F80F0-770A-4453-8FDA-D386F6243598}" type="slidenum">
              <a:rPr lang="en-IE" smtClean="0"/>
              <a:pPr/>
              <a:t>‹#›</a:t>
            </a:fld>
            <a:endParaRPr lang="en-I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C4CF6776-89A8-4AC1-986E-E745C692FFCB}" type="datetimeFigureOut">
              <a:rPr lang="en-US" smtClean="0"/>
              <a:pPr/>
              <a:t>10/2/2018</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B9F80F0-770A-4453-8FDA-D386F6243598}" type="slidenum">
              <a:rPr lang="en-IE" smtClean="0"/>
              <a:pPr/>
              <a:t>‹#›</a:t>
            </a:fld>
            <a:endParaRPr lang="en-I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CF6776-89A8-4AC1-986E-E745C692FFCB}" type="datetimeFigureOut">
              <a:rPr lang="en-US" smtClean="0"/>
              <a:pPr/>
              <a:t>10/2/2018</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B9F80F0-770A-4453-8FDA-D386F6243598}" type="slidenum">
              <a:rPr lang="en-IE" smtClean="0"/>
              <a:pPr/>
              <a:t>‹#›</a:t>
            </a:fld>
            <a:endParaRPr lang="en-I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p:cNvSpPr>
            <a:spLocks noGrp="1"/>
          </p:cNvSpPr>
          <p:nvPr>
            <p:ph type="dt" sz="half" idx="10"/>
          </p:nvPr>
        </p:nvSpPr>
        <p:spPr/>
        <p:txBody>
          <a:bodyPr/>
          <a:lstStyle/>
          <a:p>
            <a:fld id="{C4CF6776-89A8-4AC1-986E-E745C692FFCB}" type="datetimeFigureOut">
              <a:rPr lang="en-US" smtClean="0"/>
              <a:pPr/>
              <a:t>10/2/2018</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4B9F80F0-770A-4453-8FDA-D386F6243598}" type="slidenum">
              <a:rPr lang="en-IE" smtClean="0"/>
              <a:pPr/>
              <a:t>‹#›</a:t>
            </a:fld>
            <a:endParaRPr lang="en-I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p:cNvSpPr>
            <a:spLocks noGrp="1"/>
          </p:cNvSpPr>
          <p:nvPr>
            <p:ph type="dt" sz="half" idx="10"/>
          </p:nvPr>
        </p:nvSpPr>
        <p:spPr/>
        <p:txBody>
          <a:bodyPr/>
          <a:lstStyle/>
          <a:p>
            <a:fld id="{C4CF6776-89A8-4AC1-986E-E745C692FFCB}" type="datetimeFigureOut">
              <a:rPr lang="en-US" smtClean="0"/>
              <a:pPr/>
              <a:t>10/2/2018</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4B9F80F0-770A-4453-8FDA-D386F6243598}" type="slidenum">
              <a:rPr lang="en-IE" smtClean="0"/>
              <a:pPr/>
              <a:t>‹#›</a:t>
            </a:fld>
            <a:endParaRPr lang="en-I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Date Placeholder 2"/>
          <p:cNvSpPr>
            <a:spLocks noGrp="1"/>
          </p:cNvSpPr>
          <p:nvPr>
            <p:ph type="dt" sz="half" idx="10"/>
          </p:nvPr>
        </p:nvSpPr>
        <p:spPr/>
        <p:txBody>
          <a:bodyPr/>
          <a:lstStyle/>
          <a:p>
            <a:fld id="{C4CF6776-89A8-4AC1-986E-E745C692FFCB}" type="datetimeFigureOut">
              <a:rPr lang="en-US" smtClean="0"/>
              <a:pPr/>
              <a:t>10/2/2018</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4B9F80F0-770A-4453-8FDA-D386F6243598}" type="slidenum">
              <a:rPr lang="en-IE" smtClean="0"/>
              <a:pPr/>
              <a:t>‹#›</a:t>
            </a:fld>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CF6776-89A8-4AC1-986E-E745C692FFCB}" type="datetimeFigureOut">
              <a:rPr lang="en-US" smtClean="0"/>
              <a:pPr/>
              <a:t>10/2/2018</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4B9F80F0-770A-4453-8FDA-D386F6243598}" type="slidenum">
              <a:rPr lang="en-IE" smtClean="0"/>
              <a:pPr/>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CF6776-89A8-4AC1-986E-E745C692FFCB}" type="datetimeFigureOut">
              <a:rPr lang="en-US" smtClean="0"/>
              <a:pPr/>
              <a:t>10/2/2018</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4B9F80F0-770A-4453-8FDA-D386F6243598}" type="slidenum">
              <a:rPr lang="en-IE" smtClean="0"/>
              <a:pPr/>
              <a:t>‹#›</a:t>
            </a:fld>
            <a:endParaRPr lang="en-I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CF6776-89A8-4AC1-986E-E745C692FFCB}" type="datetimeFigureOut">
              <a:rPr lang="en-US" smtClean="0"/>
              <a:pPr/>
              <a:t>10/2/2018</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4B9F80F0-770A-4453-8FDA-D386F6243598}" type="slidenum">
              <a:rPr lang="en-IE" smtClean="0"/>
              <a:pPr/>
              <a:t>‹#›</a:t>
            </a:fld>
            <a:endParaRPr lang="en-I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CF6776-89A8-4AC1-986E-E745C692FFCB}" type="datetimeFigureOut">
              <a:rPr lang="en-US" smtClean="0"/>
              <a:pPr/>
              <a:t>10/2/2018</a:t>
            </a:fld>
            <a:endParaRPr lang="en-I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9F80F0-770A-4453-8FDA-D386F6243598}" type="slidenum">
              <a:rPr lang="en-IE" smtClean="0"/>
              <a:pPr/>
              <a:t>‹#›</a:t>
            </a:fld>
            <a:endParaRPr lang="en-I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685800" y="1387471"/>
            <a:ext cx="7772400" cy="1470025"/>
          </a:xfrm>
        </p:spPr>
        <p:txBody>
          <a:bodyPr>
            <a:normAutofit/>
          </a:bodyPr>
          <a:lstStyle/>
          <a:p>
            <a:r>
              <a:rPr lang="en-IE" sz="5000" dirty="0"/>
              <a:t>Document Object Model</a:t>
            </a:r>
          </a:p>
        </p:txBody>
      </p:sp>
      <p:pic>
        <p:nvPicPr>
          <p:cNvPr id="13314" name="Picture 2" descr="http://media.creativebloq.futurecdn.net/sites/creativebloq.com/files/images/2011/10/ttdf_1.jpg"/>
          <p:cNvPicPr>
            <a:picLocks noChangeAspect="1" noChangeArrowheads="1"/>
          </p:cNvPicPr>
          <p:nvPr/>
        </p:nvPicPr>
        <p:blipFill>
          <a:blip r:embed="rId2" cstate="print"/>
          <a:srcRect/>
          <a:stretch>
            <a:fillRect/>
          </a:stretch>
        </p:blipFill>
        <p:spPr bwMode="auto">
          <a:xfrm>
            <a:off x="2750332" y="3500438"/>
            <a:ext cx="3643337" cy="2654008"/>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14282" y="-24"/>
            <a:ext cx="8786874" cy="1143000"/>
          </a:xfrm>
        </p:spPr>
        <p:txBody>
          <a:bodyPr>
            <a:normAutofit/>
          </a:bodyPr>
          <a:lstStyle/>
          <a:p>
            <a:r>
              <a:rPr lang="en-IE" sz="3600" dirty="0"/>
              <a:t>Finding HTML Elements by Object Collections</a:t>
            </a:r>
            <a:endParaRPr lang="en-IE" dirty="0"/>
          </a:p>
        </p:txBody>
      </p:sp>
      <p:sp>
        <p:nvSpPr>
          <p:cNvPr id="6147" name="Rectangle 3"/>
          <p:cNvSpPr>
            <a:spLocks noGrp="1" noChangeArrowheads="1"/>
          </p:cNvSpPr>
          <p:nvPr>
            <p:ph type="body" idx="1"/>
          </p:nvPr>
        </p:nvSpPr>
        <p:spPr>
          <a:xfrm>
            <a:off x="1571604" y="928670"/>
            <a:ext cx="6143668" cy="5740690"/>
          </a:xfrm>
        </p:spPr>
        <p:txBody>
          <a:bodyPr>
            <a:noAutofit/>
          </a:bodyPr>
          <a:lstStyle/>
          <a:p>
            <a:pPr>
              <a:buNone/>
            </a:pPr>
            <a:r>
              <a:rPr lang="en-IE" sz="1300" dirty="0"/>
              <a:t>&lt;!DOCTYPE html&gt;</a:t>
            </a:r>
          </a:p>
          <a:p>
            <a:pPr>
              <a:buNone/>
            </a:pPr>
            <a:r>
              <a:rPr lang="en-IE" sz="1300" dirty="0"/>
              <a:t>&lt;html&gt;</a:t>
            </a:r>
          </a:p>
          <a:p>
            <a:pPr>
              <a:buNone/>
            </a:pPr>
            <a:r>
              <a:rPr lang="en-IE" sz="1300" dirty="0"/>
              <a:t>&lt;body&gt;</a:t>
            </a:r>
          </a:p>
          <a:p>
            <a:pPr lvl="1">
              <a:buNone/>
            </a:pPr>
            <a:r>
              <a:rPr lang="en-IE" sz="1300" dirty="0"/>
              <a:t>&lt;</a:t>
            </a:r>
            <a:r>
              <a:rPr lang="en-IE" sz="1300" dirty="0">
                <a:solidFill>
                  <a:srgbClr val="FF0000"/>
                </a:solidFill>
              </a:rPr>
              <a:t>form id="frm1" </a:t>
            </a:r>
            <a:r>
              <a:rPr lang="en-IE" sz="1300" dirty="0"/>
              <a:t>action="form_action.asp"&gt;</a:t>
            </a:r>
          </a:p>
          <a:p>
            <a:pPr lvl="2">
              <a:buNone/>
            </a:pPr>
            <a:r>
              <a:rPr lang="en-IE" sz="1300" dirty="0"/>
              <a:t>  First name: &lt;input type="text" name="</a:t>
            </a:r>
            <a:r>
              <a:rPr lang="en-IE" sz="1300" dirty="0" err="1"/>
              <a:t>fname</a:t>
            </a:r>
            <a:r>
              <a:rPr lang="en-IE" sz="1300" dirty="0"/>
              <a:t>" value="Donald"&gt;&lt;</a:t>
            </a:r>
            <a:r>
              <a:rPr lang="en-IE" sz="1300" dirty="0" err="1"/>
              <a:t>br</a:t>
            </a:r>
            <a:r>
              <a:rPr lang="en-IE" sz="1300" dirty="0"/>
              <a:t>&gt;</a:t>
            </a:r>
          </a:p>
          <a:p>
            <a:pPr lvl="2">
              <a:buNone/>
            </a:pPr>
            <a:r>
              <a:rPr lang="en-IE" sz="1300" dirty="0"/>
              <a:t>  Last name: &lt;input type="text" name="</a:t>
            </a:r>
            <a:r>
              <a:rPr lang="en-IE" sz="1300" dirty="0" err="1"/>
              <a:t>lname</a:t>
            </a:r>
            <a:r>
              <a:rPr lang="en-IE" sz="1300" dirty="0"/>
              <a:t>" value="Duck"&gt;&lt;</a:t>
            </a:r>
            <a:r>
              <a:rPr lang="en-IE" sz="1300" dirty="0" err="1"/>
              <a:t>br</a:t>
            </a:r>
            <a:r>
              <a:rPr lang="en-IE" sz="1300" dirty="0"/>
              <a:t>&gt;</a:t>
            </a:r>
          </a:p>
          <a:p>
            <a:pPr lvl="2">
              <a:buNone/>
            </a:pPr>
            <a:r>
              <a:rPr lang="en-IE" sz="1300" dirty="0"/>
              <a:t>  &lt;input type="submit" value="Submit"&gt;</a:t>
            </a:r>
          </a:p>
          <a:p>
            <a:pPr lvl="1">
              <a:buNone/>
            </a:pPr>
            <a:r>
              <a:rPr lang="en-IE" sz="1300" dirty="0"/>
              <a:t>&lt;/form&gt; </a:t>
            </a:r>
          </a:p>
          <a:p>
            <a:pPr lvl="1">
              <a:buNone/>
            </a:pPr>
            <a:r>
              <a:rPr lang="en-IE" sz="1300" dirty="0"/>
              <a:t>&lt;p&gt;Click the "Try it" button to return the value of each element in the form.&lt;/p&gt;</a:t>
            </a:r>
          </a:p>
          <a:p>
            <a:pPr lvl="1">
              <a:buNone/>
            </a:pPr>
            <a:r>
              <a:rPr lang="en-IE" sz="1300" dirty="0"/>
              <a:t>&lt;p id="demo"&gt;&lt;/p</a:t>
            </a:r>
            <a:r>
              <a:rPr lang="en-IE" sz="1300" dirty="0" smtClean="0"/>
              <a:t>&gt;</a:t>
            </a:r>
          </a:p>
          <a:p>
            <a:pPr lvl="1">
              <a:buNone/>
            </a:pPr>
            <a:r>
              <a:rPr lang="en-IE" sz="1300" dirty="0" smtClean="0"/>
              <a:t>&lt;</a:t>
            </a:r>
            <a:r>
              <a:rPr lang="en-IE" sz="1300" dirty="0"/>
              <a:t>button </a:t>
            </a:r>
            <a:r>
              <a:rPr lang="en-IE" sz="1300" dirty="0" err="1"/>
              <a:t>onclick</a:t>
            </a:r>
            <a:r>
              <a:rPr lang="en-IE" sz="1300" dirty="0"/>
              <a:t>="</a:t>
            </a:r>
            <a:r>
              <a:rPr lang="en-IE" sz="1300" dirty="0" err="1"/>
              <a:t>myFunction</a:t>
            </a:r>
            <a:r>
              <a:rPr lang="en-IE" sz="1300" dirty="0"/>
              <a:t>()"&gt;Try it&lt;/button</a:t>
            </a:r>
            <a:r>
              <a:rPr lang="en-IE" sz="1300" dirty="0" smtClean="0"/>
              <a:t>&gt;</a:t>
            </a:r>
          </a:p>
          <a:p>
            <a:pPr lvl="1">
              <a:buNone/>
            </a:pPr>
            <a:r>
              <a:rPr lang="en-IE" sz="1300" dirty="0" smtClean="0"/>
              <a:t>&lt;</a:t>
            </a:r>
            <a:r>
              <a:rPr lang="en-IE" sz="1300" dirty="0"/>
              <a:t>script&gt;</a:t>
            </a:r>
          </a:p>
          <a:p>
            <a:pPr lvl="1">
              <a:buNone/>
            </a:pPr>
            <a:r>
              <a:rPr lang="en-IE" sz="1300" dirty="0" smtClean="0"/>
              <a:t>	function </a:t>
            </a:r>
            <a:r>
              <a:rPr lang="en-IE" sz="1300" dirty="0" err="1"/>
              <a:t>myFunction</a:t>
            </a:r>
            <a:r>
              <a:rPr lang="en-IE" sz="1300" dirty="0"/>
              <a:t>(){</a:t>
            </a:r>
          </a:p>
          <a:p>
            <a:pPr lvl="2">
              <a:buNone/>
            </a:pPr>
            <a:r>
              <a:rPr lang="en-IE" sz="1300" dirty="0"/>
              <a:t>   </a:t>
            </a:r>
            <a:r>
              <a:rPr lang="en-IE" sz="1300" dirty="0" err="1">
                <a:solidFill>
                  <a:srgbClr val="FF0000"/>
                </a:solidFill>
              </a:rPr>
              <a:t>var</a:t>
            </a:r>
            <a:r>
              <a:rPr lang="en-IE" sz="1300" dirty="0">
                <a:solidFill>
                  <a:srgbClr val="FF0000"/>
                </a:solidFill>
              </a:rPr>
              <a:t> x = </a:t>
            </a:r>
            <a:r>
              <a:rPr lang="en-IE" sz="1300" dirty="0" err="1">
                <a:solidFill>
                  <a:srgbClr val="FF0000"/>
                </a:solidFill>
              </a:rPr>
              <a:t>document.getElementById</a:t>
            </a:r>
            <a:r>
              <a:rPr lang="en-IE" sz="1300" dirty="0">
                <a:solidFill>
                  <a:srgbClr val="FF0000"/>
                </a:solidFill>
              </a:rPr>
              <a:t>("frm1");</a:t>
            </a:r>
          </a:p>
          <a:p>
            <a:pPr lvl="2">
              <a:buNone/>
            </a:pPr>
            <a:r>
              <a:rPr lang="en-IE" sz="1300" dirty="0"/>
              <a:t>   </a:t>
            </a:r>
            <a:r>
              <a:rPr lang="en-IE" sz="1300" dirty="0" err="1"/>
              <a:t>var</a:t>
            </a:r>
            <a:r>
              <a:rPr lang="en-IE" sz="1300" dirty="0"/>
              <a:t> txt = "";</a:t>
            </a:r>
          </a:p>
          <a:p>
            <a:pPr lvl="2">
              <a:buNone/>
            </a:pPr>
            <a:r>
              <a:rPr lang="en-IE" sz="1300" dirty="0"/>
              <a:t>   for (</a:t>
            </a:r>
            <a:r>
              <a:rPr lang="en-IE" sz="1300" dirty="0" err="1"/>
              <a:t>var</a:t>
            </a:r>
            <a:r>
              <a:rPr lang="en-IE" sz="1300" dirty="0"/>
              <a:t> </a:t>
            </a:r>
            <a:r>
              <a:rPr lang="en-IE" sz="1300" dirty="0" err="1"/>
              <a:t>i</a:t>
            </a:r>
            <a:r>
              <a:rPr lang="en-IE" sz="1300" dirty="0"/>
              <a:t>=0;i&lt;</a:t>
            </a:r>
            <a:r>
              <a:rPr lang="en-IE" sz="1300" dirty="0" err="1"/>
              <a:t>x.length;i</a:t>
            </a:r>
            <a:r>
              <a:rPr lang="en-IE" sz="1300" dirty="0"/>
              <a:t>++){</a:t>
            </a:r>
          </a:p>
          <a:p>
            <a:pPr lvl="2">
              <a:buNone/>
            </a:pPr>
            <a:r>
              <a:rPr lang="en-IE" sz="1300" dirty="0"/>
              <a:t>       txt = txt + </a:t>
            </a:r>
            <a:r>
              <a:rPr lang="en-IE" sz="1300" dirty="0" err="1"/>
              <a:t>x.elements</a:t>
            </a:r>
            <a:r>
              <a:rPr lang="en-IE" sz="1300" dirty="0"/>
              <a:t>[</a:t>
            </a:r>
            <a:r>
              <a:rPr lang="en-IE" sz="1300" dirty="0" err="1"/>
              <a:t>i</a:t>
            </a:r>
            <a:r>
              <a:rPr lang="en-IE" sz="1300" dirty="0"/>
              <a:t>].value + "&lt;</a:t>
            </a:r>
            <a:r>
              <a:rPr lang="en-IE" sz="1300" dirty="0" err="1"/>
              <a:t>br</a:t>
            </a:r>
            <a:r>
              <a:rPr lang="en-IE" sz="1300" dirty="0"/>
              <a:t>&gt;";</a:t>
            </a:r>
          </a:p>
          <a:p>
            <a:pPr lvl="2">
              <a:buNone/>
            </a:pPr>
            <a:r>
              <a:rPr lang="en-IE" sz="1300" dirty="0"/>
              <a:t>   }</a:t>
            </a:r>
          </a:p>
          <a:p>
            <a:pPr lvl="2">
              <a:buNone/>
            </a:pPr>
            <a:r>
              <a:rPr lang="en-IE" sz="1300" dirty="0"/>
              <a:t>   </a:t>
            </a:r>
            <a:r>
              <a:rPr lang="en-IE" sz="1300" dirty="0" err="1"/>
              <a:t>document.getElementById</a:t>
            </a:r>
            <a:r>
              <a:rPr lang="en-IE" sz="1300" dirty="0"/>
              <a:t>("demo").</a:t>
            </a:r>
            <a:r>
              <a:rPr lang="en-IE" sz="1300" dirty="0" err="1"/>
              <a:t>innerHTML</a:t>
            </a:r>
            <a:r>
              <a:rPr lang="en-IE" sz="1300" dirty="0"/>
              <a:t>=txt;</a:t>
            </a:r>
          </a:p>
          <a:p>
            <a:pPr lvl="1">
              <a:buNone/>
            </a:pPr>
            <a:r>
              <a:rPr lang="en-IE" sz="1300" dirty="0" smtClean="0"/>
              <a:t>	}</a:t>
            </a:r>
            <a:endParaRPr lang="en-IE" sz="1300" dirty="0"/>
          </a:p>
          <a:p>
            <a:pPr lvl="1">
              <a:buNone/>
            </a:pPr>
            <a:r>
              <a:rPr lang="en-IE" sz="1300" dirty="0"/>
              <a:t>&lt;/script&gt;</a:t>
            </a:r>
          </a:p>
          <a:p>
            <a:pPr>
              <a:buNone/>
            </a:pPr>
            <a:r>
              <a:rPr lang="en-IE" sz="1300" dirty="0"/>
              <a:t>&lt;/body&gt;</a:t>
            </a:r>
          </a:p>
          <a:p>
            <a:pPr>
              <a:buNone/>
            </a:pPr>
            <a:r>
              <a:rPr lang="en-IE" sz="1300" dirty="0"/>
              <a:t>&lt;/html&gt;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4"/>
            <a:ext cx="8229600" cy="1143000"/>
          </a:xfrm>
        </p:spPr>
        <p:txBody>
          <a:bodyPr>
            <a:normAutofit/>
          </a:bodyPr>
          <a:lstStyle/>
          <a:p>
            <a:r>
              <a:rPr lang="en-IE" dirty="0"/>
              <a:t>Changing HTML Elements</a:t>
            </a:r>
          </a:p>
        </p:txBody>
      </p:sp>
      <p:sp>
        <p:nvSpPr>
          <p:cNvPr id="6147" name="Rectangle 3"/>
          <p:cNvSpPr>
            <a:spLocks noGrp="1" noChangeArrowheads="1"/>
          </p:cNvSpPr>
          <p:nvPr>
            <p:ph type="body" idx="1"/>
          </p:nvPr>
        </p:nvSpPr>
        <p:spPr>
          <a:xfrm>
            <a:off x="214282" y="1500174"/>
            <a:ext cx="8786874" cy="5286412"/>
          </a:xfrm>
        </p:spPr>
        <p:txBody>
          <a:bodyPr>
            <a:normAutofit lnSpcReduction="10000"/>
          </a:bodyPr>
          <a:lstStyle/>
          <a:p>
            <a:r>
              <a:rPr lang="en-IE" sz="2400" i="1" dirty="0" err="1"/>
              <a:t>document.write</a:t>
            </a:r>
            <a:r>
              <a:rPr lang="en-IE" sz="2400" i="1" dirty="0"/>
              <a:t>()</a:t>
            </a:r>
            <a:r>
              <a:rPr lang="en-IE" sz="2400" dirty="0"/>
              <a:t> can be used to write directly to the HTML output stream.</a:t>
            </a:r>
          </a:p>
          <a:p>
            <a:r>
              <a:rPr lang="en-IE" sz="2400" dirty="0"/>
              <a:t>To change the content of an HTML element, use this syntax:</a:t>
            </a:r>
          </a:p>
          <a:p>
            <a:pPr>
              <a:buNone/>
            </a:pPr>
            <a:r>
              <a:rPr lang="en-IE" sz="2400" dirty="0"/>
              <a:t>	</a:t>
            </a:r>
            <a:r>
              <a:rPr lang="en-IE" sz="2400" dirty="0" err="1"/>
              <a:t>document.getElementById</a:t>
            </a:r>
            <a:r>
              <a:rPr lang="en-IE" sz="2400" dirty="0"/>
              <a:t>(</a:t>
            </a:r>
            <a:r>
              <a:rPr lang="en-IE" sz="2400" i="1" dirty="0"/>
              <a:t>id</a:t>
            </a:r>
            <a:r>
              <a:rPr lang="en-IE" sz="2400" dirty="0"/>
              <a:t>).</a:t>
            </a:r>
            <a:r>
              <a:rPr lang="en-IE" sz="2400" dirty="0" err="1"/>
              <a:t>innerHTML</a:t>
            </a:r>
            <a:r>
              <a:rPr lang="en-IE" sz="2400" dirty="0"/>
              <a:t>=</a:t>
            </a:r>
            <a:r>
              <a:rPr lang="en-IE" sz="2400" i="1" dirty="0"/>
              <a:t>new HTML</a:t>
            </a:r>
            <a:r>
              <a:rPr lang="en-IE" sz="2400" dirty="0"/>
              <a:t>;</a:t>
            </a:r>
          </a:p>
          <a:p>
            <a:r>
              <a:rPr lang="en-IE" sz="2400" dirty="0"/>
              <a:t>To change the value of an HTML attribute, use this syntax: </a:t>
            </a:r>
          </a:p>
          <a:p>
            <a:pPr>
              <a:buNone/>
            </a:pPr>
            <a:r>
              <a:rPr lang="en-IE" sz="2400" dirty="0"/>
              <a:t>	</a:t>
            </a:r>
            <a:r>
              <a:rPr lang="en-IE" sz="2400" dirty="0" err="1"/>
              <a:t>document.getElementById</a:t>
            </a:r>
            <a:r>
              <a:rPr lang="en-IE" sz="2400" dirty="0"/>
              <a:t>(</a:t>
            </a:r>
            <a:r>
              <a:rPr lang="en-IE" sz="2400" i="1" dirty="0"/>
              <a:t>id</a:t>
            </a:r>
            <a:r>
              <a:rPr lang="en-IE" sz="2400" dirty="0"/>
              <a:t>).</a:t>
            </a:r>
            <a:r>
              <a:rPr lang="en-IE" sz="2400" i="1" dirty="0"/>
              <a:t>attribute=new value</a:t>
            </a:r>
            <a:r>
              <a:rPr lang="en-IE" sz="2400" dirty="0" smtClean="0"/>
              <a:t>;</a:t>
            </a:r>
          </a:p>
          <a:p>
            <a:pPr>
              <a:buNone/>
            </a:pPr>
            <a:endParaRPr lang="en-IE" sz="2400" dirty="0"/>
          </a:p>
          <a:p>
            <a:pPr>
              <a:buNone/>
            </a:pPr>
            <a:r>
              <a:rPr lang="en-IE" sz="2400" b="1" dirty="0" smtClean="0"/>
              <a:t>Note:</a:t>
            </a:r>
          </a:p>
          <a:p>
            <a:pPr marL="457200" indent="-457200">
              <a:buFont typeface="+mj-lt"/>
              <a:buAutoNum type="arabicPeriod"/>
            </a:pPr>
            <a:r>
              <a:rPr lang="en-IE" sz="2400" i="1" dirty="0" err="1" smtClean="0"/>
              <a:t>document.write</a:t>
            </a:r>
            <a:r>
              <a:rPr lang="en-IE" sz="2400" i="1" dirty="0" smtClean="0"/>
              <a:t>()</a:t>
            </a:r>
            <a:r>
              <a:rPr lang="en-IE" sz="2400" dirty="0" smtClean="0"/>
              <a:t> is regarded as unsafe because when used it can overwrite content after a web page is fully loaded. It is best to use it as part of the page creation process (i.e., before a page is completely loaded and displayed).</a:t>
            </a:r>
          </a:p>
          <a:p>
            <a:pPr marL="457200" indent="-457200">
              <a:buFont typeface="+mj-lt"/>
              <a:buAutoNum type="arabicPeriod"/>
            </a:pPr>
            <a:r>
              <a:rPr lang="en-IE" sz="2400" dirty="0" smtClean="0"/>
              <a:t>Not recommended for use in a production environment.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4"/>
            <a:ext cx="8229600" cy="1143000"/>
          </a:xfrm>
        </p:spPr>
        <p:txBody>
          <a:bodyPr>
            <a:normAutofit/>
          </a:bodyPr>
          <a:lstStyle/>
          <a:p>
            <a:r>
              <a:rPr lang="en-IE" dirty="0"/>
              <a:t>Example: Changing Attribute Value</a:t>
            </a:r>
          </a:p>
        </p:txBody>
      </p:sp>
      <p:sp>
        <p:nvSpPr>
          <p:cNvPr id="6147" name="Rectangle 3"/>
          <p:cNvSpPr>
            <a:spLocks noGrp="1" noChangeArrowheads="1"/>
          </p:cNvSpPr>
          <p:nvPr>
            <p:ph type="body" idx="1"/>
          </p:nvPr>
        </p:nvSpPr>
        <p:spPr>
          <a:xfrm>
            <a:off x="214282" y="1357298"/>
            <a:ext cx="8786874" cy="5286412"/>
          </a:xfrm>
        </p:spPr>
        <p:txBody>
          <a:bodyPr>
            <a:normAutofit fontScale="85000" lnSpcReduction="20000"/>
          </a:bodyPr>
          <a:lstStyle/>
          <a:p>
            <a:r>
              <a:rPr lang="en-IE" sz="2800" dirty="0"/>
              <a:t>This example changes the value of the </a:t>
            </a:r>
            <a:r>
              <a:rPr lang="en-IE" sz="2800" dirty="0" err="1"/>
              <a:t>src</a:t>
            </a:r>
            <a:r>
              <a:rPr lang="en-IE" sz="2800" dirty="0"/>
              <a:t> attribute of an &lt;</a:t>
            </a:r>
            <a:r>
              <a:rPr lang="en-IE" sz="2800" dirty="0" err="1"/>
              <a:t>img</a:t>
            </a:r>
            <a:r>
              <a:rPr lang="en-IE" sz="2800" dirty="0"/>
              <a:t>&gt; element:</a:t>
            </a:r>
            <a:endParaRPr lang="en-IE" sz="3800" dirty="0"/>
          </a:p>
          <a:p>
            <a:pPr>
              <a:buNone/>
            </a:pPr>
            <a:endParaRPr lang="en-IE" sz="2400" dirty="0"/>
          </a:p>
          <a:p>
            <a:pPr lvl="1">
              <a:buNone/>
            </a:pPr>
            <a:r>
              <a:rPr lang="en-IE" sz="2000" dirty="0"/>
              <a:t>&lt;!DOCTYPE html&gt;</a:t>
            </a:r>
          </a:p>
          <a:p>
            <a:pPr lvl="1">
              <a:buNone/>
            </a:pPr>
            <a:r>
              <a:rPr lang="en-IE" sz="2000" dirty="0"/>
              <a:t>&lt;html&gt;</a:t>
            </a:r>
          </a:p>
          <a:p>
            <a:pPr lvl="1">
              <a:buNone/>
            </a:pPr>
            <a:r>
              <a:rPr lang="en-IE" sz="2000" dirty="0"/>
              <a:t>&lt;body&gt;</a:t>
            </a:r>
          </a:p>
          <a:p>
            <a:pPr lvl="1">
              <a:buNone/>
            </a:pPr>
            <a:endParaRPr lang="en-IE" sz="2100" dirty="0"/>
          </a:p>
          <a:p>
            <a:pPr lvl="2">
              <a:buNone/>
            </a:pPr>
            <a:r>
              <a:rPr lang="en-IE" sz="2100" dirty="0"/>
              <a:t>&lt;</a:t>
            </a:r>
            <a:r>
              <a:rPr lang="en-IE" sz="2100" dirty="0" err="1"/>
              <a:t>img</a:t>
            </a:r>
            <a:r>
              <a:rPr lang="en-IE" sz="2100" dirty="0"/>
              <a:t> id="image" </a:t>
            </a:r>
            <a:r>
              <a:rPr lang="en-IE" sz="2100" dirty="0" err="1"/>
              <a:t>src</a:t>
            </a:r>
            <a:r>
              <a:rPr lang="en-IE" sz="2100" dirty="0"/>
              <a:t>="smiley.gif" width="160" height="120"&gt;</a:t>
            </a:r>
          </a:p>
          <a:p>
            <a:pPr lvl="2">
              <a:buNone/>
            </a:pPr>
            <a:endParaRPr lang="en-IE" sz="2100" dirty="0"/>
          </a:p>
          <a:p>
            <a:pPr lvl="2">
              <a:buNone/>
            </a:pPr>
            <a:r>
              <a:rPr lang="en-IE" sz="2100" dirty="0"/>
              <a:t>&lt;script&gt;</a:t>
            </a:r>
          </a:p>
          <a:p>
            <a:pPr lvl="2">
              <a:buNone/>
            </a:pPr>
            <a:r>
              <a:rPr lang="en-IE" sz="2100" dirty="0" smtClean="0"/>
              <a:t>	</a:t>
            </a:r>
            <a:r>
              <a:rPr lang="en-IE" sz="2100" dirty="0" err="1" smtClean="0"/>
              <a:t>document.getElementById</a:t>
            </a:r>
            <a:r>
              <a:rPr lang="en-IE" sz="2100" dirty="0"/>
              <a:t>("image").</a:t>
            </a:r>
            <a:r>
              <a:rPr lang="en-IE" sz="2100" dirty="0" err="1"/>
              <a:t>src</a:t>
            </a:r>
            <a:r>
              <a:rPr lang="en-IE" sz="2100" dirty="0"/>
              <a:t>="landscape.jpg";</a:t>
            </a:r>
          </a:p>
          <a:p>
            <a:pPr lvl="2">
              <a:buNone/>
            </a:pPr>
            <a:r>
              <a:rPr lang="en-IE" sz="2100" dirty="0"/>
              <a:t>&lt;/script&gt;</a:t>
            </a:r>
          </a:p>
          <a:p>
            <a:pPr lvl="2">
              <a:buNone/>
            </a:pPr>
            <a:endParaRPr lang="en-IE" sz="2100" dirty="0"/>
          </a:p>
          <a:p>
            <a:pPr lvl="2">
              <a:buNone/>
            </a:pPr>
            <a:r>
              <a:rPr lang="en-IE" sz="2100" dirty="0"/>
              <a:t>&lt;p&gt;The original image was smiley.gif, but the script changed it to </a:t>
            </a:r>
            <a:r>
              <a:rPr lang="en-IE" sz="2100" dirty="0" smtClean="0"/>
              <a:t>landscape.jpg</a:t>
            </a:r>
            <a:r>
              <a:rPr lang="en-IE" sz="2100" dirty="0"/>
              <a:t>&lt;/p&gt;</a:t>
            </a:r>
          </a:p>
          <a:p>
            <a:pPr lvl="1">
              <a:buNone/>
            </a:pPr>
            <a:endParaRPr lang="en-IE" sz="2100" dirty="0"/>
          </a:p>
          <a:p>
            <a:pPr lvl="1">
              <a:buNone/>
            </a:pPr>
            <a:r>
              <a:rPr lang="en-IE" sz="2000" dirty="0"/>
              <a:t>&lt;/body&gt;</a:t>
            </a:r>
          </a:p>
          <a:p>
            <a:pPr lvl="1">
              <a:buNone/>
            </a:pPr>
            <a:r>
              <a:rPr lang="en-IE" sz="2000" dirty="0"/>
              <a:t>&lt;/html&gt;</a:t>
            </a:r>
          </a:p>
          <a:p>
            <a:endParaRPr lang="en-IE"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4"/>
            <a:ext cx="8229600" cy="1143000"/>
          </a:xfrm>
        </p:spPr>
        <p:txBody>
          <a:bodyPr>
            <a:normAutofit/>
          </a:bodyPr>
          <a:lstStyle/>
          <a:p>
            <a:r>
              <a:rPr lang="en-IE" dirty="0"/>
              <a:t>Changing HTML Style</a:t>
            </a:r>
          </a:p>
        </p:txBody>
      </p:sp>
      <p:sp>
        <p:nvSpPr>
          <p:cNvPr id="6147" name="Rectangle 3"/>
          <p:cNvSpPr>
            <a:spLocks noGrp="1" noChangeArrowheads="1"/>
          </p:cNvSpPr>
          <p:nvPr>
            <p:ph type="body" idx="1"/>
          </p:nvPr>
        </p:nvSpPr>
        <p:spPr>
          <a:xfrm>
            <a:off x="214282" y="1071546"/>
            <a:ext cx="8786874" cy="5572164"/>
          </a:xfrm>
        </p:spPr>
        <p:txBody>
          <a:bodyPr>
            <a:normAutofit fontScale="62500" lnSpcReduction="20000"/>
          </a:bodyPr>
          <a:lstStyle/>
          <a:p>
            <a:r>
              <a:rPr lang="en-IE" sz="3800" dirty="0"/>
              <a:t>To change the style of an HTML element, use this syntax:</a:t>
            </a:r>
          </a:p>
          <a:p>
            <a:pPr lvl="1">
              <a:buNone/>
            </a:pPr>
            <a:r>
              <a:rPr lang="en-IE" sz="2900" dirty="0" err="1"/>
              <a:t>document.getElementById</a:t>
            </a:r>
            <a:r>
              <a:rPr lang="en-IE" sz="2900" dirty="0"/>
              <a:t>(</a:t>
            </a:r>
            <a:r>
              <a:rPr lang="en-IE" sz="2900" i="1" dirty="0"/>
              <a:t>id</a:t>
            </a:r>
            <a:r>
              <a:rPr lang="en-IE" sz="2900" dirty="0"/>
              <a:t>).</a:t>
            </a:r>
            <a:r>
              <a:rPr lang="en-IE" sz="2900" dirty="0" err="1"/>
              <a:t>style.</a:t>
            </a:r>
            <a:r>
              <a:rPr lang="en-IE" sz="2900" i="1" dirty="0" err="1"/>
              <a:t>property</a:t>
            </a:r>
            <a:r>
              <a:rPr lang="en-IE" sz="2900" dirty="0"/>
              <a:t>=</a:t>
            </a:r>
            <a:r>
              <a:rPr lang="en-IE" sz="2900" i="1" dirty="0"/>
              <a:t>new style</a:t>
            </a:r>
            <a:r>
              <a:rPr lang="en-IE" sz="2900" dirty="0"/>
              <a:t>;</a:t>
            </a:r>
          </a:p>
          <a:p>
            <a:pPr lvl="1">
              <a:buNone/>
            </a:pPr>
            <a:r>
              <a:rPr lang="en-IE" sz="2900" dirty="0"/>
              <a:t>/* if you just use </a:t>
            </a:r>
            <a:r>
              <a:rPr lang="en-IE" sz="2900" dirty="0" err="1"/>
              <a:t>document.getElementById</a:t>
            </a:r>
            <a:r>
              <a:rPr lang="en-IE" sz="2900" dirty="0"/>
              <a:t>(</a:t>
            </a:r>
            <a:r>
              <a:rPr lang="en-IE" sz="2900" i="1" dirty="0"/>
              <a:t>id</a:t>
            </a:r>
            <a:r>
              <a:rPr lang="en-IE" sz="2900" dirty="0"/>
              <a:t>).style = new , you will overwrite the entire style, losing previous property assignments */</a:t>
            </a:r>
          </a:p>
          <a:p>
            <a:pPr lvl="1">
              <a:buNone/>
            </a:pPr>
            <a:endParaRPr lang="pt-PT" sz="2900" dirty="0"/>
          </a:p>
          <a:p>
            <a:r>
              <a:rPr lang="pl-PL" sz="3300" dirty="0"/>
              <a:t>HTML DOM Style Object: </a:t>
            </a:r>
            <a:r>
              <a:rPr lang="pl-PL" sz="3300" dirty="0" smtClean="0"/>
              <a:t>http</a:t>
            </a:r>
            <a:r>
              <a:rPr lang="en-IE" sz="3300" dirty="0" smtClean="0"/>
              <a:t>s</a:t>
            </a:r>
            <a:r>
              <a:rPr lang="pl-PL" sz="3300" dirty="0" smtClean="0"/>
              <a:t>://</a:t>
            </a:r>
            <a:r>
              <a:rPr lang="pl-PL" sz="3300" dirty="0"/>
              <a:t>www.w3schools.com/jsref/dom_obj_style.asp</a:t>
            </a:r>
            <a:r>
              <a:rPr lang="en-IE" sz="2900" dirty="0"/>
              <a:t/>
            </a:r>
            <a:br>
              <a:rPr lang="en-IE" sz="2900" dirty="0"/>
            </a:br>
            <a:endParaRPr lang="en-IE" sz="2900" dirty="0"/>
          </a:p>
          <a:p>
            <a:r>
              <a:rPr lang="en-IE" sz="3800" dirty="0"/>
              <a:t>The following example dynamically changes the visibility of a paragraph:</a:t>
            </a:r>
            <a:endParaRPr lang="en-IE" sz="2900" dirty="0"/>
          </a:p>
          <a:p>
            <a:pPr lvl="2">
              <a:buNone/>
            </a:pPr>
            <a:r>
              <a:rPr lang="en-IE" sz="2900" dirty="0"/>
              <a:t>&lt;p id="p1"&gt;</a:t>
            </a:r>
          </a:p>
          <a:p>
            <a:pPr lvl="2">
              <a:buNone/>
            </a:pPr>
            <a:r>
              <a:rPr lang="en-IE" sz="2900" dirty="0" smtClean="0"/>
              <a:t>	This </a:t>
            </a:r>
            <a:r>
              <a:rPr lang="en-IE" sz="2900" dirty="0"/>
              <a:t>is </a:t>
            </a:r>
            <a:r>
              <a:rPr lang="en-IE" sz="2900" dirty="0" smtClean="0"/>
              <a:t>some </a:t>
            </a:r>
            <a:r>
              <a:rPr lang="en-IE" sz="2900" dirty="0"/>
              <a:t>text.</a:t>
            </a:r>
          </a:p>
          <a:p>
            <a:pPr lvl="2">
              <a:buNone/>
            </a:pPr>
            <a:r>
              <a:rPr lang="en-IE" sz="2900" dirty="0" smtClean="0"/>
              <a:t>	This </a:t>
            </a:r>
            <a:r>
              <a:rPr lang="en-IE" sz="2900" dirty="0"/>
              <a:t>is a </a:t>
            </a:r>
            <a:r>
              <a:rPr lang="en-IE" sz="2900" dirty="0" smtClean="0"/>
              <a:t>line of text.</a:t>
            </a:r>
            <a:endParaRPr lang="en-IE" sz="2900" dirty="0"/>
          </a:p>
          <a:p>
            <a:pPr lvl="2">
              <a:buNone/>
            </a:pPr>
            <a:r>
              <a:rPr lang="en-IE" sz="2900" dirty="0"/>
              <a:t>&lt;/p</a:t>
            </a:r>
            <a:r>
              <a:rPr lang="en-IE" sz="2900" dirty="0" smtClean="0"/>
              <a:t>&gt;</a:t>
            </a:r>
          </a:p>
          <a:p>
            <a:pPr lvl="2">
              <a:buNone/>
            </a:pPr>
            <a:r>
              <a:rPr lang="en-IE" sz="2900" dirty="0"/>
              <a:t>&lt;</a:t>
            </a:r>
            <a:r>
              <a:rPr lang="en-IE" sz="2900" dirty="0" smtClean="0"/>
              <a:t>p&gt;This </a:t>
            </a:r>
            <a:r>
              <a:rPr lang="en-IE" sz="2900" dirty="0"/>
              <a:t>is </a:t>
            </a:r>
            <a:r>
              <a:rPr lang="en-IE" sz="2900" dirty="0" smtClean="0"/>
              <a:t>another </a:t>
            </a:r>
            <a:r>
              <a:rPr lang="en-IE" sz="2900" dirty="0"/>
              <a:t>line of text</a:t>
            </a:r>
            <a:r>
              <a:rPr lang="en-IE" sz="2900" dirty="0" smtClean="0"/>
              <a:t>.&lt;/</a:t>
            </a:r>
            <a:r>
              <a:rPr lang="en-IE" sz="2900" dirty="0"/>
              <a:t>p</a:t>
            </a:r>
            <a:r>
              <a:rPr lang="en-IE" sz="2900" dirty="0" smtClean="0"/>
              <a:t>&gt;</a:t>
            </a:r>
            <a:endParaRPr lang="en-IE" sz="2900" dirty="0"/>
          </a:p>
          <a:p>
            <a:pPr lvl="2">
              <a:buNone/>
            </a:pPr>
            <a:endParaRPr lang="en-IE" sz="2900" dirty="0"/>
          </a:p>
          <a:p>
            <a:pPr lvl="2">
              <a:buNone/>
            </a:pPr>
            <a:r>
              <a:rPr lang="en-IE" sz="2900" dirty="0"/>
              <a:t>&lt;input type="button" value="Hide text" </a:t>
            </a:r>
            <a:r>
              <a:rPr lang="en-IE" sz="2900" dirty="0" err="1"/>
              <a:t>onclick</a:t>
            </a:r>
            <a:r>
              <a:rPr lang="en-IE" sz="2900" dirty="0"/>
              <a:t>="</a:t>
            </a:r>
            <a:r>
              <a:rPr lang="en-IE" sz="2900" dirty="0" err="1"/>
              <a:t>document.getElementById</a:t>
            </a:r>
            <a:r>
              <a:rPr lang="en-IE" sz="2900" dirty="0"/>
              <a:t>('p1').</a:t>
            </a:r>
            <a:r>
              <a:rPr lang="en-IE" sz="2900" dirty="0" err="1"/>
              <a:t>style.visibility</a:t>
            </a:r>
            <a:r>
              <a:rPr lang="en-IE" sz="2900" dirty="0"/>
              <a:t>='hidden'"&gt;</a:t>
            </a:r>
          </a:p>
          <a:p>
            <a:pPr lvl="2">
              <a:buNone/>
            </a:pPr>
            <a:r>
              <a:rPr lang="en-IE" sz="2900" dirty="0"/>
              <a:t>&lt;input type="button" value="Show text" </a:t>
            </a:r>
            <a:r>
              <a:rPr lang="en-IE" sz="2900" dirty="0" err="1"/>
              <a:t>onclick</a:t>
            </a:r>
            <a:r>
              <a:rPr lang="en-IE" sz="2900" dirty="0"/>
              <a:t>="</a:t>
            </a:r>
            <a:r>
              <a:rPr lang="en-IE" sz="2900" dirty="0" err="1"/>
              <a:t>document.getElementById</a:t>
            </a:r>
            <a:r>
              <a:rPr lang="en-IE" sz="2900" dirty="0"/>
              <a:t>('p1').</a:t>
            </a:r>
            <a:r>
              <a:rPr lang="en-IE" sz="2900" dirty="0" err="1"/>
              <a:t>style.visibility</a:t>
            </a:r>
            <a:r>
              <a:rPr lang="en-IE" sz="2900" dirty="0"/>
              <a:t>='visible'"&gt;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GB" dirty="0"/>
              <a:t>JavaScript HTML DOM </a:t>
            </a:r>
            <a:r>
              <a:rPr lang="en-GB" dirty="0" err="1"/>
              <a:t>EventListener</a:t>
            </a:r>
            <a:endParaRPr lang="en-GB" dirty="0"/>
          </a:p>
        </p:txBody>
      </p:sp>
      <p:sp>
        <p:nvSpPr>
          <p:cNvPr id="3" name="Content Placeholder 2"/>
          <p:cNvSpPr>
            <a:spLocks noGrp="1"/>
          </p:cNvSpPr>
          <p:nvPr>
            <p:ph idx="1"/>
          </p:nvPr>
        </p:nvSpPr>
        <p:spPr>
          <a:xfrm>
            <a:off x="251520" y="1600200"/>
            <a:ext cx="8712968" cy="5257800"/>
          </a:xfrm>
        </p:spPr>
        <p:txBody>
          <a:bodyPr>
            <a:normAutofit fontScale="70000" lnSpcReduction="20000"/>
          </a:bodyPr>
          <a:lstStyle/>
          <a:p>
            <a:r>
              <a:rPr lang="en-IE" sz="3100" dirty="0"/>
              <a:t>To </a:t>
            </a:r>
            <a:r>
              <a:rPr lang="en-GB" sz="3100" dirty="0"/>
              <a:t>attach an event handler to a specified element, use:</a:t>
            </a:r>
          </a:p>
          <a:p>
            <a:pPr>
              <a:buNone/>
            </a:pPr>
            <a:r>
              <a:rPr lang="en-GB" sz="3100" dirty="0"/>
              <a:t>	</a:t>
            </a:r>
            <a:r>
              <a:rPr lang="en-GB" sz="3100" dirty="0" smtClean="0"/>
              <a:t>	</a:t>
            </a:r>
            <a:r>
              <a:rPr lang="en-GB" sz="3100" i="1" dirty="0" err="1" smtClean="0"/>
              <a:t>element</a:t>
            </a:r>
            <a:r>
              <a:rPr lang="en-GB" sz="3100" dirty="0" err="1" smtClean="0"/>
              <a:t>.addEventListener</a:t>
            </a:r>
            <a:r>
              <a:rPr lang="en-GB" sz="3100" dirty="0" smtClean="0"/>
              <a:t>(</a:t>
            </a:r>
            <a:r>
              <a:rPr lang="en-GB" sz="3100" i="1" dirty="0" smtClean="0"/>
              <a:t>event</a:t>
            </a:r>
            <a:r>
              <a:rPr lang="en-GB" sz="3100" i="1" dirty="0"/>
              <a:t>, function</a:t>
            </a:r>
            <a:r>
              <a:rPr lang="en-GB" sz="3100" dirty="0" smtClean="0"/>
              <a:t>);</a:t>
            </a:r>
            <a:br>
              <a:rPr lang="en-GB" sz="3100" dirty="0" smtClean="0"/>
            </a:br>
            <a:r>
              <a:rPr lang="en-GB" sz="3100" dirty="0" smtClean="0"/>
              <a:t>	</a:t>
            </a:r>
            <a:r>
              <a:rPr lang="en-GB" sz="2400" i="1" dirty="0" smtClean="0"/>
              <a:t>event</a:t>
            </a:r>
            <a:r>
              <a:rPr lang="en-GB" sz="2400" dirty="0"/>
              <a:t>: a String that specifies the name of the event.</a:t>
            </a:r>
            <a:br>
              <a:rPr lang="en-GB" sz="2400" dirty="0"/>
            </a:br>
            <a:r>
              <a:rPr lang="en-GB" sz="2400" dirty="0"/>
              <a:t/>
            </a:r>
            <a:br>
              <a:rPr lang="en-GB" sz="2400" dirty="0"/>
            </a:br>
            <a:r>
              <a:rPr lang="en-GB" sz="2400" b="1" dirty="0"/>
              <a:t>Note:</a:t>
            </a:r>
            <a:r>
              <a:rPr lang="en-GB" sz="2400" dirty="0"/>
              <a:t> Do not use the "on" prefix. </a:t>
            </a:r>
            <a:r>
              <a:rPr lang="en-GB" sz="2400" dirty="0" smtClean="0"/>
              <a:t/>
            </a:r>
            <a:br>
              <a:rPr lang="en-GB" sz="2400" dirty="0" smtClean="0"/>
            </a:br>
            <a:r>
              <a:rPr lang="en-GB" sz="2400" dirty="0" smtClean="0"/>
              <a:t>E.g., use </a:t>
            </a:r>
            <a:r>
              <a:rPr lang="en-GB" sz="2400" dirty="0"/>
              <a:t>"click" instead of "</a:t>
            </a:r>
            <a:r>
              <a:rPr lang="en-GB" sz="2400" dirty="0" err="1" smtClean="0"/>
              <a:t>onclick</a:t>
            </a:r>
            <a:r>
              <a:rPr lang="en-GB" sz="2400" dirty="0" smtClean="0"/>
              <a:t>“ as in the case of </a:t>
            </a:r>
            <a:r>
              <a:rPr lang="en-IE" sz="2400" i="1" dirty="0" err="1" smtClean="0"/>
              <a:t>element</a:t>
            </a:r>
            <a:r>
              <a:rPr lang="en-IE" sz="2400" dirty="0" err="1" smtClean="0"/>
              <a:t>.addEventListener</a:t>
            </a:r>
            <a:r>
              <a:rPr lang="en-IE" sz="2400" dirty="0"/>
              <a:t>("click", </a:t>
            </a:r>
            <a:r>
              <a:rPr lang="en-IE" sz="2400" i="1" dirty="0" err="1"/>
              <a:t>myScript</a:t>
            </a:r>
            <a:r>
              <a:rPr lang="en-IE" sz="2400" dirty="0" smtClean="0"/>
              <a:t>);</a:t>
            </a:r>
            <a:endParaRPr lang="en-GB" sz="2400" dirty="0"/>
          </a:p>
          <a:p>
            <a:pPr>
              <a:buNone/>
            </a:pPr>
            <a:r>
              <a:rPr lang="en-GB" sz="2400" dirty="0"/>
              <a:t>	</a:t>
            </a:r>
          </a:p>
          <a:p>
            <a:pPr>
              <a:buNone/>
            </a:pPr>
            <a:r>
              <a:rPr lang="en-GB" sz="2400" dirty="0"/>
              <a:t>	HTML DOM Events: </a:t>
            </a:r>
            <a:r>
              <a:rPr lang="en-GB" sz="2400" dirty="0" smtClean="0"/>
              <a:t>https://</a:t>
            </a:r>
            <a:r>
              <a:rPr lang="en-GB" sz="2400" dirty="0"/>
              <a:t>www.w3schools.com/jsref/dom_obj_event.asp</a:t>
            </a:r>
            <a:r>
              <a:rPr lang="en-GB" sz="2800" dirty="0"/>
              <a:t/>
            </a:r>
            <a:br>
              <a:rPr lang="en-GB" sz="2800" dirty="0"/>
            </a:br>
            <a:endParaRPr lang="en-IE" sz="2800" dirty="0"/>
          </a:p>
          <a:p>
            <a:r>
              <a:rPr lang="en-GB" sz="3100" dirty="0"/>
              <a:t>It attaches an event handler without overwriting existing </a:t>
            </a:r>
            <a:r>
              <a:rPr lang="en-GB" sz="3100" dirty="0" smtClean="0"/>
              <a:t>ones.</a:t>
            </a:r>
            <a:endParaRPr lang="en-GB" sz="3100" dirty="0"/>
          </a:p>
          <a:p>
            <a:r>
              <a:rPr lang="en-GB" sz="3100" dirty="0"/>
              <a:t>You can add many event handlers to one element, including event handlers of the same </a:t>
            </a:r>
            <a:r>
              <a:rPr lang="en-GB" sz="3100" dirty="0" smtClean="0"/>
              <a:t>type (e.g., </a:t>
            </a:r>
            <a:r>
              <a:rPr lang="en-GB" sz="3100" dirty="0"/>
              <a:t>two "click" </a:t>
            </a:r>
            <a:r>
              <a:rPr lang="en-GB" sz="3100" dirty="0" smtClean="0"/>
              <a:t>events).</a:t>
            </a:r>
            <a:endParaRPr lang="en-GB" sz="3100" dirty="0"/>
          </a:p>
          <a:p>
            <a:r>
              <a:rPr lang="en-GB" sz="3100" dirty="0"/>
              <a:t>You can add event listeners to any DOM object, not only HTML </a:t>
            </a:r>
            <a:r>
              <a:rPr lang="en-GB" sz="3100" dirty="0" smtClean="0"/>
              <a:t>elements (e.g., </a:t>
            </a:r>
            <a:r>
              <a:rPr lang="en-GB" sz="3100" dirty="0"/>
              <a:t>the </a:t>
            </a:r>
            <a:r>
              <a:rPr lang="en-GB" sz="3100" dirty="0" smtClean="0"/>
              <a:t>Window object).</a:t>
            </a:r>
            <a:endParaRPr lang="en-GB" sz="3100" dirty="0"/>
          </a:p>
          <a:p>
            <a:r>
              <a:rPr lang="en-GB" sz="3100" dirty="0"/>
              <a:t>You can easily remove an event listener by using the </a:t>
            </a:r>
            <a:r>
              <a:rPr lang="en-GB" sz="3100" i="1" dirty="0" err="1"/>
              <a:t>removeEventListener</a:t>
            </a:r>
            <a:r>
              <a:rPr lang="en-GB" sz="3100" i="1" dirty="0"/>
              <a:t>()</a:t>
            </a:r>
            <a:r>
              <a:rPr lang="en-GB" sz="3100" dirty="0"/>
              <a:t> method</a:t>
            </a:r>
            <a:r>
              <a:rPr lang="en-GB" sz="3100" dirty="0" smtClean="0"/>
              <a:t>.</a:t>
            </a:r>
          </a:p>
          <a:p>
            <a:pPr marL="400050" lvl="1" indent="0">
              <a:buNone/>
            </a:pPr>
            <a:r>
              <a:rPr lang="en-IE" sz="2000" b="1" dirty="0"/>
              <a:t>Note:</a:t>
            </a:r>
            <a:r>
              <a:rPr lang="en-IE" sz="2000" dirty="0"/>
              <a:t> To remove event handlers, the function specified with the </a:t>
            </a:r>
            <a:r>
              <a:rPr lang="en-IE" sz="2000" dirty="0" err="1"/>
              <a:t>addEventListener</a:t>
            </a:r>
            <a:r>
              <a:rPr lang="en-IE" sz="2000" dirty="0"/>
              <a:t>() method must be an </a:t>
            </a:r>
            <a:r>
              <a:rPr lang="en-IE" sz="2000" dirty="0" smtClean="0"/>
              <a:t>externally “named” function. Anonymous </a:t>
            </a:r>
            <a:r>
              <a:rPr lang="en-IE" sz="2000" dirty="0"/>
              <a:t>functions, like </a:t>
            </a:r>
            <a:r>
              <a:rPr lang="en-IE" sz="2000" i="1" dirty="0" err="1" smtClean="0"/>
              <a:t>element</a:t>
            </a:r>
            <a:r>
              <a:rPr lang="en-IE" sz="2000" dirty="0" err="1" smtClean="0"/>
              <a:t>.removeEventListener</a:t>
            </a:r>
            <a:r>
              <a:rPr lang="en-IE" sz="2000" dirty="0" smtClean="0"/>
              <a:t>(“</a:t>
            </a:r>
            <a:r>
              <a:rPr lang="en-IE" sz="2000" i="1" dirty="0" smtClean="0"/>
              <a:t>click</a:t>
            </a:r>
            <a:r>
              <a:rPr lang="en-IE" sz="2000" dirty="0" smtClean="0"/>
              <a:t>", </a:t>
            </a:r>
            <a:r>
              <a:rPr lang="en-IE" sz="2000" dirty="0"/>
              <a:t>function(){ </a:t>
            </a:r>
            <a:r>
              <a:rPr lang="en-IE" sz="2000" i="1" dirty="0" smtClean="0"/>
              <a:t>code here</a:t>
            </a:r>
            <a:r>
              <a:rPr lang="en-IE" sz="2000" dirty="0"/>
              <a:t> });" will not work</a:t>
            </a:r>
            <a:r>
              <a:rPr lang="en-IE" sz="2000" dirty="0" smtClean="0"/>
              <a:t>.</a:t>
            </a:r>
            <a:endParaRPr lang="en-IE" sz="2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4"/>
            <a:ext cx="8229600" cy="1143000"/>
          </a:xfrm>
        </p:spPr>
        <p:txBody>
          <a:bodyPr>
            <a:normAutofit/>
          </a:bodyPr>
          <a:lstStyle/>
          <a:p>
            <a:r>
              <a:rPr lang="en-IE" dirty="0"/>
              <a:t>DOM Nodes</a:t>
            </a:r>
          </a:p>
        </p:txBody>
      </p:sp>
      <p:sp>
        <p:nvSpPr>
          <p:cNvPr id="6147" name="Rectangle 3"/>
          <p:cNvSpPr>
            <a:spLocks noGrp="1" noChangeArrowheads="1"/>
          </p:cNvSpPr>
          <p:nvPr>
            <p:ph type="body" idx="1"/>
          </p:nvPr>
        </p:nvSpPr>
        <p:spPr>
          <a:xfrm>
            <a:off x="214282" y="1357298"/>
            <a:ext cx="8786874" cy="5286412"/>
          </a:xfrm>
        </p:spPr>
        <p:txBody>
          <a:bodyPr>
            <a:normAutofit/>
          </a:bodyPr>
          <a:lstStyle/>
          <a:p>
            <a:r>
              <a:rPr lang="en-IE" sz="2400" dirty="0"/>
              <a:t>According to the W3C HTML DOM standard, everything in an HTML document is a node:</a:t>
            </a:r>
          </a:p>
          <a:p>
            <a:pPr lvl="1"/>
            <a:r>
              <a:rPr lang="en-IE" sz="2000" dirty="0"/>
              <a:t>The entire document is a </a:t>
            </a:r>
            <a:r>
              <a:rPr lang="en-IE" sz="2000" dirty="0">
                <a:solidFill>
                  <a:srgbClr val="FF0000"/>
                </a:solidFill>
              </a:rPr>
              <a:t>document node</a:t>
            </a:r>
          </a:p>
          <a:p>
            <a:pPr lvl="1"/>
            <a:r>
              <a:rPr lang="en-IE" sz="2000" dirty="0"/>
              <a:t>Every HTML element is an </a:t>
            </a:r>
            <a:r>
              <a:rPr lang="en-IE" sz="2000" dirty="0">
                <a:solidFill>
                  <a:schemeClr val="accent3">
                    <a:lumMod val="50000"/>
                  </a:schemeClr>
                </a:solidFill>
              </a:rPr>
              <a:t>element node</a:t>
            </a:r>
          </a:p>
          <a:p>
            <a:pPr lvl="1"/>
            <a:r>
              <a:rPr lang="en-IE" sz="2000" dirty="0"/>
              <a:t>The text inside HTML elements are </a:t>
            </a:r>
            <a:r>
              <a:rPr lang="en-IE" sz="2000" dirty="0">
                <a:solidFill>
                  <a:schemeClr val="accent5">
                    <a:lumMod val="75000"/>
                  </a:schemeClr>
                </a:solidFill>
              </a:rPr>
              <a:t>text nodes</a:t>
            </a:r>
          </a:p>
          <a:p>
            <a:pPr lvl="1"/>
            <a:r>
              <a:rPr lang="en-IE" sz="2000" dirty="0"/>
              <a:t>Every HTML attribute is an </a:t>
            </a:r>
            <a:r>
              <a:rPr lang="en-IE" sz="2000" dirty="0">
                <a:solidFill>
                  <a:schemeClr val="accent6">
                    <a:lumMod val="75000"/>
                  </a:schemeClr>
                </a:solidFill>
              </a:rPr>
              <a:t>attribute node</a:t>
            </a:r>
          </a:p>
          <a:p>
            <a:pPr lvl="1"/>
            <a:r>
              <a:rPr lang="en-IE" sz="2000" dirty="0"/>
              <a:t>All comments are </a:t>
            </a:r>
            <a:r>
              <a:rPr lang="en-IE" sz="2000" dirty="0">
                <a:solidFill>
                  <a:schemeClr val="accent4">
                    <a:lumMod val="60000"/>
                    <a:lumOff val="40000"/>
                  </a:schemeClr>
                </a:solidFill>
              </a:rPr>
              <a:t>comment nodes</a:t>
            </a:r>
          </a:p>
          <a:p>
            <a:endParaRPr lang="en-IE" sz="2400" dirty="0"/>
          </a:p>
        </p:txBody>
      </p:sp>
      <p:pic>
        <p:nvPicPr>
          <p:cNvPr id="34818" name="Picture 2"/>
          <p:cNvPicPr>
            <a:picLocks noChangeAspect="1" noChangeArrowheads="1"/>
          </p:cNvPicPr>
          <p:nvPr/>
        </p:nvPicPr>
        <p:blipFill>
          <a:blip r:embed="rId3" cstate="print"/>
          <a:srcRect/>
          <a:stretch>
            <a:fillRect/>
          </a:stretch>
        </p:blipFill>
        <p:spPr bwMode="auto">
          <a:xfrm>
            <a:off x="2000232" y="4071942"/>
            <a:ext cx="5143536" cy="26560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4"/>
            <a:ext cx="8229600" cy="1143000"/>
          </a:xfrm>
        </p:spPr>
        <p:txBody>
          <a:bodyPr>
            <a:normAutofit/>
          </a:bodyPr>
          <a:lstStyle/>
          <a:p>
            <a:r>
              <a:rPr lang="en-IE" dirty="0"/>
              <a:t>Navigating Between Nodes</a:t>
            </a:r>
          </a:p>
        </p:txBody>
      </p:sp>
      <p:sp>
        <p:nvSpPr>
          <p:cNvPr id="6147" name="Rectangle 3"/>
          <p:cNvSpPr>
            <a:spLocks noGrp="1" noChangeArrowheads="1"/>
          </p:cNvSpPr>
          <p:nvPr>
            <p:ph type="body" idx="1"/>
          </p:nvPr>
        </p:nvSpPr>
        <p:spPr>
          <a:xfrm>
            <a:off x="214282" y="1214422"/>
            <a:ext cx="8786874" cy="5429288"/>
          </a:xfrm>
        </p:spPr>
        <p:txBody>
          <a:bodyPr>
            <a:normAutofit lnSpcReduction="10000"/>
          </a:bodyPr>
          <a:lstStyle/>
          <a:p>
            <a:r>
              <a:rPr lang="en-IE" sz="2400" dirty="0"/>
              <a:t>You can use the following node properties to navigate between nodes with JavaScript:</a:t>
            </a:r>
          </a:p>
          <a:p>
            <a:pPr lvl="1"/>
            <a:r>
              <a:rPr lang="en-IE" sz="2000" dirty="0" err="1"/>
              <a:t>parentNode</a:t>
            </a:r>
            <a:endParaRPr lang="en-IE" sz="2000" dirty="0"/>
          </a:p>
          <a:p>
            <a:pPr lvl="1"/>
            <a:r>
              <a:rPr lang="en-IE" sz="2000" dirty="0" err="1"/>
              <a:t>childNodes</a:t>
            </a:r>
            <a:r>
              <a:rPr lang="en-IE" sz="2000" dirty="0"/>
              <a:t>[</a:t>
            </a:r>
            <a:r>
              <a:rPr lang="en-IE" sz="2000" i="1" dirty="0" err="1"/>
              <a:t>nodenumber</a:t>
            </a:r>
            <a:r>
              <a:rPr lang="en-IE" sz="2000" dirty="0"/>
              <a:t>]</a:t>
            </a:r>
          </a:p>
          <a:p>
            <a:pPr lvl="1"/>
            <a:r>
              <a:rPr lang="en-IE" sz="2000" dirty="0" err="1"/>
              <a:t>firstChild</a:t>
            </a:r>
            <a:endParaRPr lang="en-IE" sz="2000" dirty="0"/>
          </a:p>
          <a:p>
            <a:pPr lvl="1"/>
            <a:r>
              <a:rPr lang="en-IE" sz="2000" dirty="0" err="1"/>
              <a:t>lastChild</a:t>
            </a:r>
            <a:endParaRPr lang="en-IE" sz="2000" dirty="0"/>
          </a:p>
          <a:p>
            <a:pPr lvl="1"/>
            <a:r>
              <a:rPr lang="en-IE" sz="2000" dirty="0" err="1"/>
              <a:t>nextSibling</a:t>
            </a:r>
            <a:endParaRPr lang="en-IE" sz="2000" dirty="0"/>
          </a:p>
          <a:p>
            <a:pPr lvl="1"/>
            <a:r>
              <a:rPr lang="en-IE" sz="2000" dirty="0" err="1" smtClean="0"/>
              <a:t>previousSibling</a:t>
            </a:r>
            <a:endParaRPr lang="en-IE" sz="2000" dirty="0" smtClean="0"/>
          </a:p>
          <a:p>
            <a:pPr lvl="1"/>
            <a:endParaRPr lang="en-IE" sz="2000" dirty="0" smtClean="0"/>
          </a:p>
          <a:p>
            <a:pPr marL="57150" indent="0">
              <a:buNone/>
            </a:pPr>
            <a:r>
              <a:rPr lang="en-IE" sz="2400" b="1" dirty="0" smtClean="0"/>
              <a:t>Note:</a:t>
            </a:r>
          </a:p>
          <a:p>
            <a:pPr marL="457200" lvl="1" indent="0">
              <a:buNone/>
            </a:pPr>
            <a:r>
              <a:rPr lang="en-IE" sz="2000" dirty="0" smtClean="0"/>
              <a:t>Traversing the DOM can be difficult using native JS because some browsers add a text node whenever they come across whitespace (e.g., spaces and carriage returns) between elements.</a:t>
            </a:r>
          </a:p>
          <a:p>
            <a:pPr marL="457200" lvl="1" indent="0">
              <a:buNone/>
            </a:pPr>
            <a:r>
              <a:rPr lang="en-IE" sz="2000" dirty="0" smtClean="0"/>
              <a:t>One way to resolve these kinds of problems is with the use of a JS library (e.g., jQuery).</a:t>
            </a:r>
            <a:endParaRPr lang="en-IE" sz="2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4"/>
            <a:ext cx="8229600" cy="1143000"/>
          </a:xfrm>
        </p:spPr>
        <p:txBody>
          <a:bodyPr>
            <a:normAutofit/>
          </a:bodyPr>
          <a:lstStyle/>
          <a:p>
            <a:r>
              <a:rPr lang="en-IE" dirty="0"/>
              <a:t>Example: Accessing a Child Node</a:t>
            </a:r>
          </a:p>
        </p:txBody>
      </p:sp>
      <p:sp>
        <p:nvSpPr>
          <p:cNvPr id="6147" name="Rectangle 3"/>
          <p:cNvSpPr>
            <a:spLocks noGrp="1" noChangeArrowheads="1"/>
          </p:cNvSpPr>
          <p:nvPr>
            <p:ph type="body" idx="1"/>
          </p:nvPr>
        </p:nvSpPr>
        <p:spPr>
          <a:xfrm>
            <a:off x="214282" y="1214422"/>
            <a:ext cx="8786874" cy="5814978"/>
          </a:xfrm>
        </p:spPr>
        <p:txBody>
          <a:bodyPr>
            <a:normAutofit/>
          </a:bodyPr>
          <a:lstStyle/>
          <a:p>
            <a:pPr>
              <a:buNone/>
            </a:pPr>
            <a:r>
              <a:rPr lang="en-IE" sz="1800" dirty="0"/>
              <a:t>	&lt;html&gt;</a:t>
            </a:r>
            <a:br>
              <a:rPr lang="en-IE" sz="1800" dirty="0"/>
            </a:br>
            <a:r>
              <a:rPr lang="en-IE" sz="1800" dirty="0"/>
              <a:t>&lt;body</a:t>
            </a:r>
            <a:r>
              <a:rPr lang="en-IE" sz="1800" dirty="0" smtClean="0"/>
              <a:t>&gt;</a:t>
            </a:r>
            <a:endParaRPr lang="en-IE" sz="1800" dirty="0"/>
          </a:p>
          <a:p>
            <a:pPr lvl="1">
              <a:buNone/>
            </a:pPr>
            <a:r>
              <a:rPr lang="en-IE" sz="1800" dirty="0"/>
              <a:t>	&lt;p id="intro"&gt;Hello World!&lt;/p</a:t>
            </a:r>
            <a:r>
              <a:rPr lang="en-IE" sz="1800" dirty="0" smtClean="0"/>
              <a:t>&gt;</a:t>
            </a:r>
          </a:p>
          <a:p>
            <a:pPr lvl="1">
              <a:buNone/>
            </a:pPr>
            <a:r>
              <a:rPr lang="en-IE" sz="1800" dirty="0" smtClean="0"/>
              <a:t/>
            </a:r>
            <a:br>
              <a:rPr lang="en-IE" sz="1800" dirty="0" smtClean="0"/>
            </a:br>
            <a:r>
              <a:rPr lang="en-IE" sz="1800" dirty="0" smtClean="0"/>
              <a:t>&lt;script&gt;</a:t>
            </a:r>
            <a:br>
              <a:rPr lang="en-IE" sz="1800" dirty="0" smtClean="0"/>
            </a:br>
            <a:r>
              <a:rPr lang="en-IE" sz="1800" dirty="0" smtClean="0"/>
              <a:t>	</a:t>
            </a:r>
            <a:r>
              <a:rPr lang="en-IE" sz="1800" dirty="0" err="1" smtClean="0"/>
              <a:t>var</a:t>
            </a:r>
            <a:r>
              <a:rPr lang="en-IE" sz="1800" dirty="0" smtClean="0"/>
              <a:t> txt=</a:t>
            </a:r>
            <a:r>
              <a:rPr lang="en-IE" sz="1800" dirty="0" err="1" smtClean="0"/>
              <a:t>document.getElementById</a:t>
            </a:r>
            <a:r>
              <a:rPr lang="en-IE" sz="1800" dirty="0" smtClean="0"/>
              <a:t>("intro").</a:t>
            </a:r>
            <a:r>
              <a:rPr lang="en-IE" sz="1800" dirty="0" err="1" smtClean="0"/>
              <a:t>childNodes</a:t>
            </a:r>
            <a:r>
              <a:rPr lang="en-IE" sz="1800" dirty="0" smtClean="0"/>
              <a:t>[0].</a:t>
            </a:r>
            <a:r>
              <a:rPr lang="en-IE" sz="1800" dirty="0" err="1" smtClean="0"/>
              <a:t>nodeValue</a:t>
            </a:r>
            <a:r>
              <a:rPr lang="en-IE" sz="1800" dirty="0" smtClean="0"/>
              <a:t>;</a:t>
            </a:r>
            <a:br>
              <a:rPr lang="en-IE" sz="1800" dirty="0" smtClean="0"/>
            </a:br>
            <a:r>
              <a:rPr lang="en-IE" sz="1800" dirty="0"/>
              <a:t>	</a:t>
            </a:r>
            <a:r>
              <a:rPr lang="en-IE" sz="1800" dirty="0" err="1"/>
              <a:t>document.write</a:t>
            </a:r>
            <a:r>
              <a:rPr lang="en-IE" sz="1800" dirty="0"/>
              <a:t>(txt + ' Repeated</a:t>
            </a:r>
            <a:r>
              <a:rPr lang="en-IE" sz="1800" dirty="0" smtClean="0"/>
              <a:t>');</a:t>
            </a:r>
            <a:br>
              <a:rPr lang="en-IE" sz="1800" dirty="0" smtClean="0"/>
            </a:br>
            <a:r>
              <a:rPr lang="en-IE" sz="1800" dirty="0" smtClean="0"/>
              <a:t>&lt;/script&gt;</a:t>
            </a:r>
          </a:p>
          <a:p>
            <a:pPr>
              <a:buNone/>
            </a:pPr>
            <a:r>
              <a:rPr lang="en-IE" sz="1800" dirty="0" smtClean="0"/>
              <a:t/>
            </a:r>
            <a:br>
              <a:rPr lang="en-IE" sz="1800" dirty="0" smtClean="0"/>
            </a:br>
            <a:r>
              <a:rPr lang="en-IE" sz="1800" dirty="0" smtClean="0"/>
              <a:t>&lt;/body&gt;</a:t>
            </a:r>
            <a:br>
              <a:rPr lang="en-IE" sz="1800" dirty="0" smtClean="0"/>
            </a:br>
            <a:r>
              <a:rPr lang="en-IE" sz="1800" dirty="0" smtClean="0"/>
              <a:t>&lt;/html&gt;</a:t>
            </a:r>
          </a:p>
          <a:p>
            <a:pPr>
              <a:buNone/>
            </a:pPr>
            <a:endParaRPr lang="en-IE" sz="1800" dirty="0"/>
          </a:p>
          <a:p>
            <a:r>
              <a:rPr lang="en-IE" sz="2000" dirty="0"/>
              <a:t>The page </a:t>
            </a:r>
            <a:r>
              <a:rPr lang="en-IE" sz="2000" dirty="0" smtClean="0"/>
              <a:t>displays:</a:t>
            </a:r>
          </a:p>
          <a:p>
            <a:pPr lvl="1">
              <a:buNone/>
            </a:pPr>
            <a:r>
              <a:rPr lang="en-IE" sz="1600" dirty="0" smtClean="0"/>
              <a:t>Hello World!</a:t>
            </a:r>
          </a:p>
          <a:p>
            <a:pPr lvl="1">
              <a:buNone/>
            </a:pPr>
            <a:r>
              <a:rPr lang="en-IE" sz="1600" dirty="0"/>
              <a:t>Hello World! Repeated</a:t>
            </a:r>
            <a:endParaRPr lang="en-IE" sz="1600" dirty="0" smtClean="0"/>
          </a:p>
          <a:p>
            <a:pPr lvl="1">
              <a:buNone/>
            </a:pPr>
            <a:endParaRPr lang="en-IE" sz="1600" dirty="0"/>
          </a:p>
          <a:p>
            <a:r>
              <a:rPr lang="en-IE" sz="2000" dirty="0"/>
              <a:t>We can also use </a:t>
            </a:r>
            <a:r>
              <a:rPr lang="en-IE" sz="2000" b="1" dirty="0" err="1"/>
              <a:t>firstChild.nodeValue</a:t>
            </a:r>
            <a:r>
              <a:rPr lang="en-IE" sz="2000" b="1" dirty="0"/>
              <a:t> </a:t>
            </a:r>
            <a:r>
              <a:rPr lang="en-IE" sz="2000" dirty="0"/>
              <a:t>to </a:t>
            </a:r>
            <a:r>
              <a:rPr lang="en-IE" sz="2000" dirty="0" smtClean="0"/>
              <a:t>get the same effect.</a:t>
            </a:r>
            <a:endParaRPr lang="en-IE" sz="20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4"/>
            <a:ext cx="8229600" cy="1143000"/>
          </a:xfrm>
        </p:spPr>
        <p:txBody>
          <a:bodyPr>
            <a:normAutofit/>
          </a:bodyPr>
          <a:lstStyle/>
          <a:p>
            <a:r>
              <a:rPr lang="en-IE" dirty="0" smtClean="0"/>
              <a:t>Example: </a:t>
            </a:r>
            <a:r>
              <a:rPr lang="en-IE" dirty="0"/>
              <a:t>Accessing a </a:t>
            </a:r>
            <a:r>
              <a:rPr lang="en-IE" dirty="0" smtClean="0"/>
              <a:t>Sibling Node</a:t>
            </a:r>
            <a:endParaRPr lang="en-IE" dirty="0"/>
          </a:p>
        </p:txBody>
      </p:sp>
      <p:sp>
        <p:nvSpPr>
          <p:cNvPr id="6147" name="Rectangle 3"/>
          <p:cNvSpPr>
            <a:spLocks noGrp="1" noChangeArrowheads="1"/>
          </p:cNvSpPr>
          <p:nvPr>
            <p:ph type="body" idx="1"/>
          </p:nvPr>
        </p:nvSpPr>
        <p:spPr>
          <a:xfrm>
            <a:off x="357126" y="1004898"/>
            <a:ext cx="8786874" cy="5814978"/>
          </a:xfrm>
        </p:spPr>
        <p:txBody>
          <a:bodyPr>
            <a:normAutofit fontScale="85000" lnSpcReduction="10000"/>
          </a:bodyPr>
          <a:lstStyle/>
          <a:p>
            <a:pPr>
              <a:buNone/>
            </a:pPr>
            <a:r>
              <a:rPr lang="en-IE" sz="1800" dirty="0"/>
              <a:t>	&lt;html&gt;</a:t>
            </a:r>
            <a:br>
              <a:rPr lang="en-IE" sz="1800" dirty="0"/>
            </a:br>
            <a:r>
              <a:rPr lang="en-IE" sz="1800" dirty="0"/>
              <a:t>&lt;body</a:t>
            </a:r>
            <a:r>
              <a:rPr lang="en-IE" sz="1800" dirty="0" smtClean="0"/>
              <a:t>&gt;</a:t>
            </a:r>
            <a:endParaRPr lang="en-IE" sz="1800" dirty="0"/>
          </a:p>
          <a:p>
            <a:pPr lvl="1">
              <a:buNone/>
            </a:pPr>
            <a:r>
              <a:rPr lang="en-IE" sz="1800" dirty="0"/>
              <a:t>	&lt;p&gt;Menu&lt;/p&gt;</a:t>
            </a:r>
          </a:p>
          <a:p>
            <a:pPr lvl="1">
              <a:buNone/>
            </a:pPr>
            <a:r>
              <a:rPr lang="en-IE" sz="1800" dirty="0"/>
              <a:t>		&lt;</a:t>
            </a:r>
            <a:r>
              <a:rPr lang="en-IE" sz="1800" dirty="0" err="1"/>
              <a:t>ol</a:t>
            </a:r>
            <a:r>
              <a:rPr lang="en-IE" sz="1800" dirty="0"/>
              <a:t> id="</a:t>
            </a:r>
            <a:r>
              <a:rPr lang="en-IE" sz="1800" dirty="0" err="1"/>
              <a:t>myMenu</a:t>
            </a:r>
            <a:r>
              <a:rPr lang="en-IE" sz="1800" dirty="0"/>
              <a:t>"&gt;</a:t>
            </a:r>
          </a:p>
          <a:p>
            <a:pPr lvl="1">
              <a:buNone/>
            </a:pPr>
            <a:r>
              <a:rPr lang="en-IE" sz="1800" dirty="0"/>
              <a:t>			&lt;li id="first"&gt;&lt;</a:t>
            </a:r>
            <a:r>
              <a:rPr lang="en-IE" sz="1800" dirty="0" err="1"/>
              <a:t>em</a:t>
            </a:r>
            <a:r>
              <a:rPr lang="en-IE" sz="1800" dirty="0"/>
              <a:t>&gt;Fresh&lt;/</a:t>
            </a:r>
            <a:r>
              <a:rPr lang="en-IE" sz="1800" dirty="0" err="1"/>
              <a:t>em</a:t>
            </a:r>
            <a:r>
              <a:rPr lang="en-IE" sz="1800" dirty="0"/>
              <a:t>&gt; Coffee&lt;/li&gt;</a:t>
            </a:r>
          </a:p>
          <a:p>
            <a:pPr lvl="1">
              <a:buNone/>
            </a:pPr>
            <a:r>
              <a:rPr lang="en-IE" sz="1800" dirty="0"/>
              <a:t>			&lt;li&gt;Tea&lt;/li&gt;</a:t>
            </a:r>
          </a:p>
          <a:p>
            <a:pPr lvl="1">
              <a:buNone/>
            </a:pPr>
            <a:r>
              <a:rPr lang="en-IE" sz="1800" dirty="0"/>
              <a:t>		&lt;/</a:t>
            </a:r>
            <a:r>
              <a:rPr lang="en-IE" sz="1800" dirty="0" err="1"/>
              <a:t>ol</a:t>
            </a:r>
            <a:r>
              <a:rPr lang="en-IE" sz="1800" dirty="0" smtClean="0"/>
              <a:t>&gt;</a:t>
            </a:r>
            <a:endParaRPr lang="en-IE" sz="1800" dirty="0"/>
          </a:p>
          <a:p>
            <a:pPr lvl="1">
              <a:buNone/>
            </a:pPr>
            <a:r>
              <a:rPr lang="en-IE" sz="1800" dirty="0"/>
              <a:t>		&lt;script&gt;</a:t>
            </a:r>
          </a:p>
          <a:p>
            <a:pPr lvl="1">
              <a:buNone/>
            </a:pPr>
            <a:r>
              <a:rPr lang="en-IE" sz="1800" dirty="0"/>
              <a:t>			</a:t>
            </a:r>
            <a:r>
              <a:rPr lang="en-IE" sz="1800" dirty="0" err="1"/>
              <a:t>var</a:t>
            </a:r>
            <a:r>
              <a:rPr lang="en-IE" sz="1800" dirty="0"/>
              <a:t> </a:t>
            </a:r>
            <a:r>
              <a:rPr lang="en-IE" sz="1800" dirty="0" smtClean="0"/>
              <a:t>txt1=</a:t>
            </a:r>
            <a:r>
              <a:rPr lang="en-IE" sz="1800" dirty="0" err="1" smtClean="0"/>
              <a:t>document.getElementById</a:t>
            </a:r>
            <a:r>
              <a:rPr lang="en-IE" sz="1800" dirty="0"/>
              <a:t>("first").</a:t>
            </a:r>
            <a:r>
              <a:rPr lang="en-IE" sz="1800" dirty="0" err="1"/>
              <a:t>childNodes</a:t>
            </a:r>
            <a:r>
              <a:rPr lang="en-IE" sz="1800" dirty="0"/>
              <a:t>[0].</a:t>
            </a:r>
            <a:r>
              <a:rPr lang="en-IE" sz="1800" dirty="0" err="1"/>
              <a:t>nodeValue</a:t>
            </a:r>
            <a:r>
              <a:rPr lang="en-IE" sz="1800" dirty="0"/>
              <a:t>;</a:t>
            </a:r>
          </a:p>
          <a:p>
            <a:pPr lvl="1">
              <a:buNone/>
            </a:pPr>
            <a:r>
              <a:rPr lang="en-IE" sz="1800" dirty="0"/>
              <a:t>			</a:t>
            </a:r>
            <a:r>
              <a:rPr lang="en-IE" sz="1800" dirty="0" err="1" smtClean="0"/>
              <a:t>document.write</a:t>
            </a:r>
            <a:r>
              <a:rPr lang="en-IE" sz="1800" dirty="0" smtClean="0"/>
              <a:t>(txt1);</a:t>
            </a:r>
            <a:endParaRPr lang="en-IE" sz="1800" dirty="0"/>
          </a:p>
          <a:p>
            <a:pPr lvl="1">
              <a:buNone/>
            </a:pPr>
            <a:r>
              <a:rPr lang="en-IE" sz="1800" dirty="0"/>
              <a:t>			</a:t>
            </a:r>
            <a:r>
              <a:rPr lang="en-IE" sz="1800" dirty="0" err="1" smtClean="0"/>
              <a:t>var</a:t>
            </a:r>
            <a:r>
              <a:rPr lang="en-IE" sz="1800" dirty="0" smtClean="0"/>
              <a:t> txt2=</a:t>
            </a:r>
            <a:r>
              <a:rPr lang="en-IE" sz="1800" dirty="0" err="1" smtClean="0"/>
              <a:t>document.getElementById</a:t>
            </a:r>
            <a:r>
              <a:rPr lang="en-IE" sz="1800" dirty="0"/>
              <a:t>("first").</a:t>
            </a:r>
            <a:r>
              <a:rPr lang="en-IE" sz="1800" dirty="0" err="1"/>
              <a:t>childNodes</a:t>
            </a:r>
            <a:r>
              <a:rPr lang="en-IE" sz="1800" dirty="0"/>
              <a:t>[1].</a:t>
            </a:r>
            <a:r>
              <a:rPr lang="en-IE" sz="1800" dirty="0" err="1"/>
              <a:t>nodeValue</a:t>
            </a:r>
            <a:r>
              <a:rPr lang="en-IE" sz="1800" dirty="0"/>
              <a:t>;</a:t>
            </a:r>
          </a:p>
          <a:p>
            <a:pPr lvl="1">
              <a:buNone/>
            </a:pPr>
            <a:r>
              <a:rPr lang="en-IE" sz="1800" dirty="0"/>
              <a:t>			</a:t>
            </a:r>
            <a:r>
              <a:rPr lang="en-IE" sz="1800" dirty="0" err="1" smtClean="0"/>
              <a:t>document.write</a:t>
            </a:r>
            <a:r>
              <a:rPr lang="en-IE" sz="1800" dirty="0" smtClean="0"/>
              <a:t>(txt2 </a:t>
            </a:r>
            <a:r>
              <a:rPr lang="en-IE" sz="1800" dirty="0"/>
              <a:t>+ ' Repeated');</a:t>
            </a:r>
          </a:p>
          <a:p>
            <a:pPr lvl="1">
              <a:buNone/>
            </a:pPr>
            <a:r>
              <a:rPr lang="en-IE" sz="1800" dirty="0"/>
              <a:t>		&lt;/script</a:t>
            </a:r>
            <a:r>
              <a:rPr lang="en-IE" sz="1800" dirty="0" smtClean="0"/>
              <a:t>&gt;</a:t>
            </a:r>
            <a:endParaRPr lang="en-IE" sz="1800" dirty="0"/>
          </a:p>
          <a:p>
            <a:pPr lvl="1">
              <a:buNone/>
            </a:pPr>
            <a:r>
              <a:rPr lang="en-IE" sz="1800" dirty="0" smtClean="0"/>
              <a:t>&lt;/body&gt;</a:t>
            </a:r>
          </a:p>
          <a:p>
            <a:pPr lvl="1">
              <a:buNone/>
            </a:pPr>
            <a:r>
              <a:rPr lang="en-IE" sz="1800" dirty="0" smtClean="0"/>
              <a:t>&lt;/html&gt;</a:t>
            </a:r>
          </a:p>
          <a:p>
            <a:pPr>
              <a:buNone/>
            </a:pPr>
            <a:endParaRPr lang="en-IE" sz="1800" dirty="0"/>
          </a:p>
          <a:p>
            <a:r>
              <a:rPr lang="en-IE" sz="2000" dirty="0"/>
              <a:t>The page </a:t>
            </a:r>
            <a:r>
              <a:rPr lang="en-IE" sz="2000" dirty="0" smtClean="0"/>
              <a:t>displays:</a:t>
            </a:r>
          </a:p>
          <a:p>
            <a:pPr lvl="1">
              <a:buNone/>
            </a:pPr>
            <a:r>
              <a:rPr lang="en-IE" sz="1600" dirty="0" smtClean="0"/>
              <a:t>Menu</a:t>
            </a:r>
          </a:p>
          <a:p>
            <a:pPr marL="800100" lvl="1" indent="-342900">
              <a:buFont typeface="+mj-lt"/>
              <a:buAutoNum type="arabicPeriod"/>
            </a:pPr>
            <a:r>
              <a:rPr lang="en-IE" sz="1600" dirty="0" smtClean="0"/>
              <a:t>Fresh Coffee</a:t>
            </a:r>
          </a:p>
          <a:p>
            <a:pPr marL="800100" lvl="1" indent="-342900">
              <a:buFont typeface="+mj-lt"/>
              <a:buAutoNum type="arabicPeriod"/>
            </a:pPr>
            <a:r>
              <a:rPr lang="en-IE" sz="1600" dirty="0" smtClean="0"/>
              <a:t>Tea</a:t>
            </a:r>
            <a:endParaRPr lang="en-IE" sz="1600" dirty="0"/>
          </a:p>
          <a:p>
            <a:pPr lvl="1">
              <a:buNone/>
            </a:pPr>
            <a:r>
              <a:rPr lang="en-IE" sz="1600" dirty="0"/>
              <a:t>n</a:t>
            </a:r>
            <a:r>
              <a:rPr lang="en-IE" sz="1600" dirty="0" smtClean="0"/>
              <a:t>ull Coffee </a:t>
            </a:r>
            <a:r>
              <a:rPr lang="en-IE" sz="1600" dirty="0"/>
              <a:t>Repeated</a:t>
            </a:r>
          </a:p>
          <a:p>
            <a:pPr lvl="1">
              <a:buNone/>
            </a:pPr>
            <a:endParaRPr lang="en-IE" sz="1600" dirty="0"/>
          </a:p>
          <a:p>
            <a:r>
              <a:rPr lang="en-IE" sz="2000" dirty="0" smtClean="0"/>
              <a:t>For txt2, we could also use </a:t>
            </a:r>
            <a:r>
              <a:rPr lang="en-IE" sz="2000" b="1" dirty="0" err="1" smtClean="0"/>
              <a:t>firstChild.nextSibling.nodeValue</a:t>
            </a:r>
            <a:r>
              <a:rPr lang="en-IE" sz="2000" b="1" dirty="0" smtClean="0"/>
              <a:t> </a:t>
            </a:r>
            <a:r>
              <a:rPr lang="en-IE" sz="2000" dirty="0" smtClean="0"/>
              <a:t>to get the same effect.</a:t>
            </a:r>
            <a:endParaRPr lang="en-IE" sz="2000" dirty="0"/>
          </a:p>
        </p:txBody>
      </p:sp>
      <p:sp>
        <p:nvSpPr>
          <p:cNvPr id="2" name="Rectangle 1"/>
          <p:cNvSpPr/>
          <p:nvPr/>
        </p:nvSpPr>
        <p:spPr>
          <a:xfrm>
            <a:off x="5292080" y="4077072"/>
            <a:ext cx="936104" cy="5040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E" sz="1400" dirty="0" smtClean="0"/>
              <a:t>li</a:t>
            </a:r>
            <a:endParaRPr lang="en-IE" dirty="0"/>
          </a:p>
        </p:txBody>
      </p:sp>
      <p:sp>
        <p:nvSpPr>
          <p:cNvPr id="5" name="Rectangle 4"/>
          <p:cNvSpPr/>
          <p:nvPr/>
        </p:nvSpPr>
        <p:spPr>
          <a:xfrm>
            <a:off x="6660232" y="4077072"/>
            <a:ext cx="936104" cy="5040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E" sz="1400" dirty="0" smtClean="0"/>
              <a:t>attribute</a:t>
            </a:r>
            <a:endParaRPr lang="en-IE" dirty="0"/>
          </a:p>
        </p:txBody>
      </p:sp>
      <p:sp>
        <p:nvSpPr>
          <p:cNvPr id="6" name="Rectangle 5"/>
          <p:cNvSpPr/>
          <p:nvPr/>
        </p:nvSpPr>
        <p:spPr>
          <a:xfrm>
            <a:off x="4563864" y="4725144"/>
            <a:ext cx="936104" cy="5040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E" sz="1400" dirty="0" err="1" smtClean="0"/>
              <a:t>em</a:t>
            </a:r>
            <a:endParaRPr lang="en-IE" dirty="0"/>
          </a:p>
        </p:txBody>
      </p:sp>
      <p:sp>
        <p:nvSpPr>
          <p:cNvPr id="7" name="Rectangle 6"/>
          <p:cNvSpPr/>
          <p:nvPr/>
        </p:nvSpPr>
        <p:spPr>
          <a:xfrm>
            <a:off x="6047910" y="4725144"/>
            <a:ext cx="936104" cy="5040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E" sz="1400" dirty="0" smtClean="0"/>
              <a:t>Text: Coffee</a:t>
            </a:r>
            <a:endParaRPr lang="en-IE" dirty="0"/>
          </a:p>
        </p:txBody>
      </p:sp>
      <p:sp>
        <p:nvSpPr>
          <p:cNvPr id="8" name="Rectangle 7"/>
          <p:cNvSpPr/>
          <p:nvPr/>
        </p:nvSpPr>
        <p:spPr>
          <a:xfrm>
            <a:off x="4572000" y="5478038"/>
            <a:ext cx="936104" cy="5040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E" sz="1400" dirty="0" smtClean="0"/>
              <a:t>Text: Fresh</a:t>
            </a:r>
            <a:endParaRPr lang="en-IE" dirty="0"/>
          </a:p>
        </p:txBody>
      </p:sp>
      <p:cxnSp>
        <p:nvCxnSpPr>
          <p:cNvPr id="4" name="Straight Connector 3"/>
          <p:cNvCxnSpPr>
            <a:stCxn id="2" idx="3"/>
            <a:endCxn id="5" idx="1"/>
          </p:cNvCxnSpPr>
          <p:nvPr/>
        </p:nvCxnSpPr>
        <p:spPr>
          <a:xfrm>
            <a:off x="6228184" y="4329100"/>
            <a:ext cx="4320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2" idx="2"/>
            <a:endCxn id="6" idx="3"/>
          </p:cNvCxnSpPr>
          <p:nvPr/>
        </p:nvCxnSpPr>
        <p:spPr>
          <a:xfrm rot="5400000">
            <a:off x="5432028" y="4649068"/>
            <a:ext cx="396044" cy="260164"/>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5" name="Straight Connector 10"/>
          <p:cNvCxnSpPr>
            <a:stCxn id="2" idx="2"/>
            <a:endCxn id="7" idx="1"/>
          </p:cNvCxnSpPr>
          <p:nvPr/>
        </p:nvCxnSpPr>
        <p:spPr>
          <a:xfrm rot="16200000" flipH="1">
            <a:off x="5705999" y="4635261"/>
            <a:ext cx="396044" cy="287778"/>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0" name="Straight Connector 10"/>
          <p:cNvCxnSpPr>
            <a:stCxn id="6" idx="2"/>
            <a:endCxn id="8" idx="0"/>
          </p:cNvCxnSpPr>
          <p:nvPr/>
        </p:nvCxnSpPr>
        <p:spPr>
          <a:xfrm rot="16200000" flipH="1">
            <a:off x="4911565" y="5349551"/>
            <a:ext cx="248838" cy="8136"/>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7681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4"/>
            <a:ext cx="8229600" cy="1143000"/>
          </a:xfrm>
        </p:spPr>
        <p:txBody>
          <a:bodyPr>
            <a:normAutofit/>
          </a:bodyPr>
          <a:lstStyle/>
          <a:p>
            <a:r>
              <a:rPr lang="en-IE" dirty="0"/>
              <a:t>DOM Root Nodes</a:t>
            </a:r>
          </a:p>
        </p:txBody>
      </p:sp>
      <p:sp>
        <p:nvSpPr>
          <p:cNvPr id="6147" name="Rectangle 3"/>
          <p:cNvSpPr>
            <a:spLocks noGrp="1" noChangeArrowheads="1"/>
          </p:cNvSpPr>
          <p:nvPr>
            <p:ph type="body" idx="1"/>
          </p:nvPr>
        </p:nvSpPr>
        <p:spPr>
          <a:xfrm>
            <a:off x="214282" y="1214422"/>
            <a:ext cx="8786874" cy="5429288"/>
          </a:xfrm>
        </p:spPr>
        <p:txBody>
          <a:bodyPr>
            <a:normAutofit fontScale="85000" lnSpcReduction="20000"/>
          </a:bodyPr>
          <a:lstStyle/>
          <a:p>
            <a:r>
              <a:rPr lang="en-IE" sz="2400" dirty="0"/>
              <a:t>There are two special properties that allow access to the full document:</a:t>
            </a:r>
          </a:p>
          <a:p>
            <a:pPr lvl="1"/>
            <a:r>
              <a:rPr lang="en-IE" sz="2000" dirty="0" err="1"/>
              <a:t>document.documentElement</a:t>
            </a:r>
            <a:r>
              <a:rPr lang="en-IE" sz="2000" dirty="0"/>
              <a:t> - The full document</a:t>
            </a:r>
          </a:p>
          <a:p>
            <a:pPr lvl="1"/>
            <a:r>
              <a:rPr lang="en-IE" sz="2000" dirty="0" err="1"/>
              <a:t>document.body</a:t>
            </a:r>
            <a:r>
              <a:rPr lang="en-IE" sz="2000" dirty="0"/>
              <a:t> - The body of the document</a:t>
            </a:r>
          </a:p>
          <a:p>
            <a:pPr lvl="1"/>
            <a:endParaRPr lang="en-IE" sz="2000" dirty="0"/>
          </a:p>
          <a:p>
            <a:pPr>
              <a:buNone/>
            </a:pPr>
            <a:r>
              <a:rPr lang="en-IE" sz="2400" dirty="0" smtClean="0"/>
              <a:t>&lt;</a:t>
            </a:r>
            <a:r>
              <a:rPr lang="en-IE" sz="2400" dirty="0"/>
              <a:t>html</a:t>
            </a:r>
            <a:r>
              <a:rPr lang="en-IE" sz="2400" dirty="0" smtClean="0"/>
              <a:t>&gt;</a:t>
            </a:r>
          </a:p>
          <a:p>
            <a:pPr>
              <a:buNone/>
            </a:pPr>
            <a:r>
              <a:rPr lang="en-IE" sz="2400" dirty="0" smtClean="0"/>
              <a:t>&lt;</a:t>
            </a:r>
            <a:r>
              <a:rPr lang="en-IE" sz="2400" dirty="0"/>
              <a:t>body</a:t>
            </a:r>
            <a:r>
              <a:rPr lang="en-IE" sz="2400" dirty="0" smtClean="0"/>
              <a:t>&gt;</a:t>
            </a:r>
            <a:endParaRPr lang="en-IE" sz="2400" dirty="0"/>
          </a:p>
          <a:p>
            <a:pPr>
              <a:buNone/>
            </a:pPr>
            <a:r>
              <a:rPr lang="en-IE" sz="2400" dirty="0"/>
              <a:t>	</a:t>
            </a:r>
            <a:endParaRPr lang="en-IE" sz="2400" dirty="0" smtClean="0"/>
          </a:p>
          <a:p>
            <a:pPr>
              <a:buNone/>
            </a:pPr>
            <a:r>
              <a:rPr lang="en-IE" sz="2400" dirty="0"/>
              <a:t>	</a:t>
            </a:r>
            <a:r>
              <a:rPr lang="en-IE" sz="2400" dirty="0" smtClean="0"/>
              <a:t>&lt;p&gt;Hello World!&lt;/p&gt;</a:t>
            </a:r>
            <a:br>
              <a:rPr lang="en-IE" sz="2400" dirty="0" smtClean="0"/>
            </a:br>
            <a:r>
              <a:rPr lang="en-IE" sz="2400" dirty="0" smtClean="0"/>
              <a:t>&lt;div&gt;</a:t>
            </a:r>
            <a:br>
              <a:rPr lang="en-IE" sz="2400" dirty="0" smtClean="0"/>
            </a:br>
            <a:r>
              <a:rPr lang="en-IE" sz="2400" dirty="0" smtClean="0"/>
              <a:t>	&lt;p&gt;The DOM is very useful!&lt;/p&gt;</a:t>
            </a:r>
            <a:br>
              <a:rPr lang="en-IE" sz="2400" dirty="0" smtClean="0"/>
            </a:br>
            <a:r>
              <a:rPr lang="en-IE" sz="2400" dirty="0" smtClean="0"/>
              <a:t>	&lt;p&gt;This example demonstrates the &lt;b&gt;</a:t>
            </a:r>
            <a:r>
              <a:rPr lang="en-IE" sz="2400" dirty="0" err="1" smtClean="0"/>
              <a:t>document.body</a:t>
            </a:r>
            <a:r>
              <a:rPr lang="en-IE" sz="2400" dirty="0" smtClean="0"/>
              <a:t>&lt;/b&gt; property.&lt;/p&gt;</a:t>
            </a:r>
            <a:br>
              <a:rPr lang="en-IE" sz="2400" dirty="0" smtClean="0"/>
            </a:br>
            <a:r>
              <a:rPr lang="en-IE" sz="2400" dirty="0" smtClean="0"/>
              <a:t>&lt;/div&gt;</a:t>
            </a:r>
            <a:br>
              <a:rPr lang="en-IE" sz="2400" dirty="0" smtClean="0"/>
            </a:br>
            <a:r>
              <a:rPr lang="en-IE" sz="2400" dirty="0" smtClean="0"/>
              <a:t/>
            </a:r>
            <a:br>
              <a:rPr lang="en-IE" sz="2400" dirty="0" smtClean="0"/>
            </a:br>
            <a:r>
              <a:rPr lang="en-IE" sz="2400" dirty="0" smtClean="0"/>
              <a:t>&lt;script&gt;</a:t>
            </a:r>
            <a:br>
              <a:rPr lang="en-IE" sz="2400" dirty="0" smtClean="0"/>
            </a:br>
            <a:r>
              <a:rPr lang="en-IE" sz="2400" dirty="0" smtClean="0"/>
              <a:t>	alert(</a:t>
            </a:r>
            <a:r>
              <a:rPr lang="en-IE" sz="2400" dirty="0" err="1" smtClean="0"/>
              <a:t>document.body.innerHTML</a:t>
            </a:r>
            <a:r>
              <a:rPr lang="en-IE" sz="2400" dirty="0" smtClean="0"/>
              <a:t>);</a:t>
            </a:r>
            <a:br>
              <a:rPr lang="en-IE" sz="2400" dirty="0" smtClean="0"/>
            </a:br>
            <a:r>
              <a:rPr lang="en-IE" sz="2400" dirty="0" smtClean="0"/>
              <a:t>&lt;/script&gt;</a:t>
            </a:r>
            <a:endParaRPr lang="en-IE" sz="2400" dirty="0"/>
          </a:p>
          <a:p>
            <a:pPr>
              <a:buNone/>
            </a:pPr>
            <a:endParaRPr lang="en-IE" sz="2400" dirty="0" smtClean="0"/>
          </a:p>
          <a:p>
            <a:pPr>
              <a:buNone/>
            </a:pPr>
            <a:r>
              <a:rPr lang="en-IE" sz="2400" dirty="0" smtClean="0"/>
              <a:t>&lt;/</a:t>
            </a:r>
            <a:r>
              <a:rPr lang="en-IE" sz="2400" dirty="0"/>
              <a:t>body</a:t>
            </a:r>
            <a:r>
              <a:rPr lang="en-IE" sz="2400" dirty="0" smtClean="0"/>
              <a:t>&gt;</a:t>
            </a:r>
          </a:p>
          <a:p>
            <a:pPr>
              <a:buNone/>
            </a:pPr>
            <a:r>
              <a:rPr lang="en-IE" sz="2400" dirty="0" smtClean="0"/>
              <a:t>&lt;/</a:t>
            </a:r>
            <a:r>
              <a:rPr lang="en-IE" sz="2400" dirty="0"/>
              <a:t>html&gt;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4"/>
            <a:ext cx="8229600" cy="1143000"/>
          </a:xfrm>
        </p:spPr>
        <p:txBody>
          <a:bodyPr/>
          <a:lstStyle/>
          <a:p>
            <a:r>
              <a:rPr lang="en-IE" dirty="0"/>
              <a:t>Document Object Model</a:t>
            </a:r>
          </a:p>
        </p:txBody>
      </p:sp>
      <p:sp>
        <p:nvSpPr>
          <p:cNvPr id="6147" name="Rectangle 3"/>
          <p:cNvSpPr>
            <a:spLocks noGrp="1" noChangeArrowheads="1"/>
          </p:cNvSpPr>
          <p:nvPr>
            <p:ph type="body" idx="1"/>
          </p:nvPr>
        </p:nvSpPr>
        <p:spPr>
          <a:xfrm>
            <a:off x="214282" y="1357298"/>
            <a:ext cx="8786874" cy="5286412"/>
          </a:xfrm>
        </p:spPr>
        <p:txBody>
          <a:bodyPr>
            <a:normAutofit/>
          </a:bodyPr>
          <a:lstStyle/>
          <a:p>
            <a:r>
              <a:rPr lang="en-IE" sz="2400" dirty="0"/>
              <a:t>When a web page is loaded, the browser creates a Document Object Model of the page. </a:t>
            </a:r>
          </a:p>
          <a:p>
            <a:r>
              <a:rPr lang="en-IE" sz="2400" dirty="0"/>
              <a:t>The HTML DOM model is constructed as a tree of Objects:</a:t>
            </a:r>
          </a:p>
          <a:p>
            <a:endParaRPr lang="en-IE" sz="2000" dirty="0"/>
          </a:p>
        </p:txBody>
      </p:sp>
      <p:pic>
        <p:nvPicPr>
          <p:cNvPr id="1026" name="Picture 2"/>
          <p:cNvPicPr>
            <a:picLocks noChangeAspect="1" noChangeArrowheads="1"/>
          </p:cNvPicPr>
          <p:nvPr/>
        </p:nvPicPr>
        <p:blipFill>
          <a:blip r:embed="rId3" cstate="print"/>
          <a:srcRect/>
          <a:stretch>
            <a:fillRect/>
          </a:stretch>
        </p:blipFill>
        <p:spPr bwMode="auto">
          <a:xfrm>
            <a:off x="1928794" y="2940372"/>
            <a:ext cx="5286412" cy="27746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4"/>
            <a:ext cx="8229600" cy="1143000"/>
          </a:xfrm>
        </p:spPr>
        <p:txBody>
          <a:bodyPr>
            <a:normAutofit/>
          </a:bodyPr>
          <a:lstStyle/>
          <a:p>
            <a:r>
              <a:rPr lang="en-IE" dirty="0"/>
              <a:t>The </a:t>
            </a:r>
            <a:r>
              <a:rPr lang="en-IE" dirty="0" err="1"/>
              <a:t>nodeName</a:t>
            </a:r>
            <a:r>
              <a:rPr lang="en-IE" dirty="0"/>
              <a:t> Property</a:t>
            </a:r>
          </a:p>
        </p:txBody>
      </p:sp>
      <p:sp>
        <p:nvSpPr>
          <p:cNvPr id="6147" name="Rectangle 3"/>
          <p:cNvSpPr>
            <a:spLocks noGrp="1" noChangeArrowheads="1"/>
          </p:cNvSpPr>
          <p:nvPr>
            <p:ph type="body" idx="1"/>
          </p:nvPr>
        </p:nvSpPr>
        <p:spPr>
          <a:xfrm>
            <a:off x="214282" y="1214422"/>
            <a:ext cx="8786874" cy="5429288"/>
          </a:xfrm>
        </p:spPr>
        <p:txBody>
          <a:bodyPr>
            <a:normAutofit/>
          </a:bodyPr>
          <a:lstStyle/>
          <a:p>
            <a:r>
              <a:rPr lang="en-IE" sz="2400" dirty="0"/>
              <a:t>The </a:t>
            </a:r>
            <a:r>
              <a:rPr lang="en-IE" sz="2400" dirty="0" err="1"/>
              <a:t>nodeName</a:t>
            </a:r>
            <a:r>
              <a:rPr lang="en-IE" sz="2400" dirty="0"/>
              <a:t> property indicates the name of a node</a:t>
            </a:r>
            <a:br>
              <a:rPr lang="en-IE" sz="2400" dirty="0"/>
            </a:br>
            <a:endParaRPr lang="en-IE" sz="2400" dirty="0"/>
          </a:p>
          <a:p>
            <a:pPr lvl="1"/>
            <a:r>
              <a:rPr lang="en-IE" sz="2000" dirty="0" err="1"/>
              <a:t>nodeName</a:t>
            </a:r>
            <a:r>
              <a:rPr lang="en-IE" sz="2000" dirty="0"/>
              <a:t> is read-only</a:t>
            </a:r>
            <a:br>
              <a:rPr lang="en-IE" sz="2000" dirty="0"/>
            </a:br>
            <a:endParaRPr lang="en-IE" sz="2000" dirty="0"/>
          </a:p>
          <a:p>
            <a:pPr lvl="1"/>
            <a:r>
              <a:rPr lang="en-IE" sz="2000" dirty="0" err="1"/>
              <a:t>nodeName</a:t>
            </a:r>
            <a:r>
              <a:rPr lang="en-IE" sz="2000" dirty="0"/>
              <a:t> of an </a:t>
            </a:r>
            <a:r>
              <a:rPr lang="en-IE" sz="2000" b="1" dirty="0"/>
              <a:t>element</a:t>
            </a:r>
            <a:r>
              <a:rPr lang="en-IE" sz="2000" dirty="0"/>
              <a:t> node is the same as the </a:t>
            </a:r>
            <a:r>
              <a:rPr lang="en-IE" sz="2000" b="1" dirty="0"/>
              <a:t>tag name in UPPERCASE</a:t>
            </a:r>
          </a:p>
          <a:p>
            <a:pPr lvl="1"/>
            <a:r>
              <a:rPr lang="en-IE" sz="2000" dirty="0" err="1"/>
              <a:t>nodeName</a:t>
            </a:r>
            <a:r>
              <a:rPr lang="en-IE" sz="2000" dirty="0"/>
              <a:t> of an </a:t>
            </a:r>
            <a:r>
              <a:rPr lang="en-IE" sz="2000" b="1" dirty="0"/>
              <a:t>attribute</a:t>
            </a:r>
            <a:r>
              <a:rPr lang="en-IE" sz="2000" dirty="0"/>
              <a:t> node is the </a:t>
            </a:r>
            <a:r>
              <a:rPr lang="en-IE" sz="2000" b="1" dirty="0"/>
              <a:t>attribute name</a:t>
            </a:r>
          </a:p>
          <a:p>
            <a:pPr lvl="1"/>
            <a:r>
              <a:rPr lang="en-IE" sz="2000" dirty="0" err="1"/>
              <a:t>nodeName</a:t>
            </a:r>
            <a:r>
              <a:rPr lang="en-IE" sz="2000" dirty="0"/>
              <a:t> of a </a:t>
            </a:r>
            <a:r>
              <a:rPr lang="en-IE" sz="2000" b="1" dirty="0"/>
              <a:t>text</a:t>
            </a:r>
            <a:r>
              <a:rPr lang="en-IE" sz="2000" dirty="0"/>
              <a:t> node is always </a:t>
            </a:r>
            <a:r>
              <a:rPr lang="en-IE" sz="2000" b="1" dirty="0"/>
              <a:t>#text</a:t>
            </a:r>
          </a:p>
          <a:p>
            <a:pPr lvl="1"/>
            <a:r>
              <a:rPr lang="en-IE" sz="2000" dirty="0" err="1"/>
              <a:t>nodeName</a:t>
            </a:r>
            <a:r>
              <a:rPr lang="en-IE" sz="2000" dirty="0"/>
              <a:t> of the </a:t>
            </a:r>
            <a:r>
              <a:rPr lang="en-IE" sz="2000" b="1" dirty="0"/>
              <a:t>document</a:t>
            </a:r>
            <a:r>
              <a:rPr lang="en-IE" sz="2000" dirty="0"/>
              <a:t> node is always </a:t>
            </a:r>
            <a:r>
              <a:rPr lang="en-IE" sz="2000" b="1" dirty="0"/>
              <a:t>#document</a:t>
            </a:r>
          </a:p>
          <a:p>
            <a:pPr lvl="1"/>
            <a:r>
              <a:rPr lang="en-IE" sz="2000" dirty="0" err="1"/>
              <a:t>nodeName</a:t>
            </a:r>
            <a:r>
              <a:rPr lang="en-IE" sz="2000" dirty="0"/>
              <a:t> of a </a:t>
            </a:r>
            <a:r>
              <a:rPr lang="en-IE" sz="2000" b="1" dirty="0"/>
              <a:t>comment </a:t>
            </a:r>
            <a:r>
              <a:rPr lang="en-IE" sz="2000" dirty="0"/>
              <a:t>node is always </a:t>
            </a:r>
            <a:r>
              <a:rPr lang="en-IE" sz="2000" b="1" dirty="0"/>
              <a:t>#comment</a:t>
            </a:r>
            <a:br>
              <a:rPr lang="en-IE" sz="2000" b="1" dirty="0"/>
            </a:br>
            <a:r>
              <a:rPr lang="en-GB" sz="2000" b="1" dirty="0"/>
              <a:t> </a:t>
            </a:r>
          </a:p>
          <a:p>
            <a:pPr>
              <a:buNone/>
            </a:pPr>
            <a:r>
              <a:rPr lang="en-GB" sz="2400" dirty="0"/>
              <a:t>Example:</a:t>
            </a:r>
          </a:p>
          <a:p>
            <a:pPr lvl="1">
              <a:buNone/>
            </a:pPr>
            <a:r>
              <a:rPr lang="en-GB" sz="2000" dirty="0" err="1"/>
              <a:t>var</a:t>
            </a:r>
            <a:r>
              <a:rPr lang="en-GB" sz="2000" dirty="0"/>
              <a:t> x = </a:t>
            </a:r>
            <a:r>
              <a:rPr lang="en-GB" sz="2000" dirty="0" err="1"/>
              <a:t>document.body.nodeName</a:t>
            </a:r>
            <a:r>
              <a:rPr lang="en-GB" sz="2000" dirty="0"/>
              <a:t>;</a:t>
            </a:r>
          </a:p>
          <a:p>
            <a:pPr>
              <a:buNone/>
            </a:pPr>
            <a:r>
              <a:rPr lang="en-GB" sz="2000" dirty="0"/>
              <a:t>The result of x will be:</a:t>
            </a:r>
          </a:p>
          <a:p>
            <a:pPr lvl="1">
              <a:buNone/>
            </a:pPr>
            <a:r>
              <a:rPr lang="en-GB" sz="2000" dirty="0"/>
              <a:t>BODY</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4"/>
            <a:ext cx="8229600" cy="1143000"/>
          </a:xfrm>
        </p:spPr>
        <p:txBody>
          <a:bodyPr>
            <a:normAutofit/>
          </a:bodyPr>
          <a:lstStyle/>
          <a:p>
            <a:r>
              <a:rPr lang="en-IE" dirty="0"/>
              <a:t>The </a:t>
            </a:r>
            <a:r>
              <a:rPr lang="en-IE" dirty="0" err="1"/>
              <a:t>nodeValue</a:t>
            </a:r>
            <a:r>
              <a:rPr lang="en-IE" dirty="0"/>
              <a:t> Property</a:t>
            </a:r>
          </a:p>
        </p:txBody>
      </p:sp>
      <p:sp>
        <p:nvSpPr>
          <p:cNvPr id="6147" name="Rectangle 3"/>
          <p:cNvSpPr>
            <a:spLocks noGrp="1" noChangeArrowheads="1"/>
          </p:cNvSpPr>
          <p:nvPr>
            <p:ph type="body" idx="1"/>
          </p:nvPr>
        </p:nvSpPr>
        <p:spPr>
          <a:xfrm>
            <a:off x="214282" y="1857364"/>
            <a:ext cx="8786874" cy="4786346"/>
          </a:xfrm>
        </p:spPr>
        <p:txBody>
          <a:bodyPr>
            <a:normAutofit/>
          </a:bodyPr>
          <a:lstStyle/>
          <a:p>
            <a:r>
              <a:rPr lang="en-IE" sz="2400" dirty="0"/>
              <a:t>The </a:t>
            </a:r>
            <a:r>
              <a:rPr lang="en-IE" sz="2400" dirty="0" err="1"/>
              <a:t>nodeValue</a:t>
            </a:r>
            <a:r>
              <a:rPr lang="en-IE" sz="2400" dirty="0"/>
              <a:t> property specifies the value of a node</a:t>
            </a:r>
          </a:p>
          <a:p>
            <a:endParaRPr lang="en-IE" sz="2400" dirty="0"/>
          </a:p>
          <a:p>
            <a:pPr lvl="1"/>
            <a:r>
              <a:rPr lang="en-IE" sz="2000" dirty="0" err="1"/>
              <a:t>nodeValue</a:t>
            </a:r>
            <a:r>
              <a:rPr lang="en-IE" sz="2000" dirty="0"/>
              <a:t> is read/write</a:t>
            </a:r>
            <a:br>
              <a:rPr lang="en-IE" sz="2000" dirty="0"/>
            </a:br>
            <a:endParaRPr lang="en-IE" sz="2000" dirty="0"/>
          </a:p>
          <a:p>
            <a:pPr lvl="1"/>
            <a:r>
              <a:rPr lang="en-IE" sz="2000" dirty="0" err="1"/>
              <a:t>nodeValue</a:t>
            </a:r>
            <a:r>
              <a:rPr lang="en-IE" sz="2000" dirty="0"/>
              <a:t> for </a:t>
            </a:r>
            <a:r>
              <a:rPr lang="en-IE" sz="2000" b="1" dirty="0"/>
              <a:t>element</a:t>
            </a:r>
            <a:r>
              <a:rPr lang="en-IE" sz="2000" dirty="0"/>
              <a:t> nodes is </a:t>
            </a:r>
            <a:r>
              <a:rPr lang="en-IE" sz="2000" b="1" dirty="0"/>
              <a:t>undefined/null</a:t>
            </a:r>
          </a:p>
          <a:p>
            <a:pPr lvl="1"/>
            <a:r>
              <a:rPr lang="en-IE" sz="2000" dirty="0" err="1"/>
              <a:t>nodeValue</a:t>
            </a:r>
            <a:r>
              <a:rPr lang="en-IE" sz="2000" dirty="0"/>
              <a:t> for </a:t>
            </a:r>
            <a:r>
              <a:rPr lang="en-IE" sz="2000" b="1" dirty="0"/>
              <a:t>attribute</a:t>
            </a:r>
            <a:r>
              <a:rPr lang="en-IE" sz="2000" dirty="0"/>
              <a:t> nodes is the </a:t>
            </a:r>
            <a:r>
              <a:rPr lang="en-IE" sz="2000" b="1" dirty="0"/>
              <a:t>attribute value</a:t>
            </a:r>
          </a:p>
          <a:p>
            <a:pPr lvl="1"/>
            <a:r>
              <a:rPr lang="en-IE" sz="2000" dirty="0" err="1"/>
              <a:t>nodeValue</a:t>
            </a:r>
            <a:r>
              <a:rPr lang="en-IE" sz="2000" dirty="0"/>
              <a:t> for </a:t>
            </a:r>
            <a:r>
              <a:rPr lang="en-IE" sz="2000" b="1" dirty="0"/>
              <a:t>text</a:t>
            </a:r>
            <a:r>
              <a:rPr lang="en-IE" sz="2000" dirty="0"/>
              <a:t> nodes is the </a:t>
            </a:r>
            <a:r>
              <a:rPr lang="en-IE" sz="2000" b="1" dirty="0"/>
              <a:t>text content </a:t>
            </a:r>
            <a:r>
              <a:rPr lang="en-IE" sz="2000" dirty="0"/>
              <a:t>itself</a:t>
            </a:r>
          </a:p>
          <a:p>
            <a:pPr lvl="1"/>
            <a:r>
              <a:rPr lang="en-IE" sz="2000" dirty="0" err="1"/>
              <a:t>nodeValue</a:t>
            </a:r>
            <a:r>
              <a:rPr lang="en-IE" sz="2000" dirty="0"/>
              <a:t> for </a:t>
            </a:r>
            <a:r>
              <a:rPr lang="en-IE" sz="2000" b="1" dirty="0"/>
              <a:t>document</a:t>
            </a:r>
            <a:r>
              <a:rPr lang="en-IE" sz="2000" dirty="0"/>
              <a:t> nodes is </a:t>
            </a:r>
            <a:r>
              <a:rPr lang="en-IE" sz="2000" b="1" dirty="0"/>
              <a:t>undefined/null</a:t>
            </a:r>
          </a:p>
          <a:p>
            <a:pPr lvl="1"/>
            <a:r>
              <a:rPr lang="en-IE" sz="2000" dirty="0" err="1"/>
              <a:t>nodeValue</a:t>
            </a:r>
            <a:r>
              <a:rPr lang="en-IE" sz="2000" dirty="0"/>
              <a:t> for </a:t>
            </a:r>
            <a:r>
              <a:rPr lang="en-IE" sz="2000" b="1" dirty="0"/>
              <a:t>comment </a:t>
            </a:r>
            <a:r>
              <a:rPr lang="en-IE" sz="2000" dirty="0"/>
              <a:t>nodes is the </a:t>
            </a:r>
            <a:r>
              <a:rPr lang="en-IE" sz="2000" b="1" dirty="0"/>
              <a:t>text content </a:t>
            </a:r>
            <a:r>
              <a:rPr lang="en-IE" sz="2000" dirty="0"/>
              <a:t>of the comment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4"/>
            <a:ext cx="8229600" cy="1143000"/>
          </a:xfrm>
        </p:spPr>
        <p:txBody>
          <a:bodyPr>
            <a:normAutofit/>
          </a:bodyPr>
          <a:lstStyle/>
          <a:p>
            <a:r>
              <a:rPr lang="en-IE" dirty="0"/>
              <a:t>The </a:t>
            </a:r>
            <a:r>
              <a:rPr lang="en-IE" dirty="0" err="1"/>
              <a:t>nodeType</a:t>
            </a:r>
            <a:r>
              <a:rPr lang="en-IE" dirty="0"/>
              <a:t> Property</a:t>
            </a:r>
          </a:p>
        </p:txBody>
      </p:sp>
      <p:sp>
        <p:nvSpPr>
          <p:cNvPr id="6147" name="Rectangle 3"/>
          <p:cNvSpPr>
            <a:spLocks noGrp="1" noChangeArrowheads="1"/>
          </p:cNvSpPr>
          <p:nvPr>
            <p:ph type="body" idx="1"/>
          </p:nvPr>
        </p:nvSpPr>
        <p:spPr>
          <a:xfrm>
            <a:off x="214282" y="1214422"/>
            <a:ext cx="8786874" cy="5429288"/>
          </a:xfrm>
        </p:spPr>
        <p:txBody>
          <a:bodyPr>
            <a:normAutofit fontScale="92500" lnSpcReduction="10000"/>
          </a:bodyPr>
          <a:lstStyle/>
          <a:p>
            <a:r>
              <a:rPr lang="en-IE" sz="2400" dirty="0"/>
              <a:t>The </a:t>
            </a:r>
            <a:r>
              <a:rPr lang="en-IE" sz="2400" dirty="0" err="1"/>
              <a:t>nodeType</a:t>
            </a:r>
            <a:r>
              <a:rPr lang="en-IE" sz="2400" dirty="0"/>
              <a:t> property returns the node type as a number </a:t>
            </a:r>
            <a:br>
              <a:rPr lang="en-IE" sz="2400" dirty="0"/>
            </a:br>
            <a:endParaRPr lang="en-IE" sz="2400" dirty="0"/>
          </a:p>
          <a:p>
            <a:pPr lvl="1"/>
            <a:r>
              <a:rPr lang="en-IE" sz="2000" dirty="0" err="1"/>
              <a:t>nodeType</a:t>
            </a:r>
            <a:r>
              <a:rPr lang="en-IE" sz="2000" dirty="0"/>
              <a:t> is read-only</a:t>
            </a:r>
          </a:p>
          <a:p>
            <a:pPr>
              <a:buNone/>
            </a:pPr>
            <a:endParaRPr lang="en-IE" sz="2400" dirty="0"/>
          </a:p>
          <a:p>
            <a:pPr marL="857250" lvl="1" indent="-457200">
              <a:buNone/>
            </a:pPr>
            <a:r>
              <a:rPr lang="en-IE" sz="1800" dirty="0"/>
              <a:t>1 	ELEMENT_NODE</a:t>
            </a:r>
          </a:p>
          <a:p>
            <a:pPr marL="857250" lvl="1" indent="-457200">
              <a:buNone/>
            </a:pPr>
            <a:r>
              <a:rPr lang="en-IE" sz="1800" dirty="0"/>
              <a:t>2 	ATTRIBUTE_NODE</a:t>
            </a:r>
          </a:p>
          <a:p>
            <a:pPr marL="857250" lvl="1" indent="-457200">
              <a:buNone/>
            </a:pPr>
            <a:r>
              <a:rPr lang="en-IE" sz="1800" dirty="0"/>
              <a:t>3 	TEXT_NODE</a:t>
            </a:r>
          </a:p>
          <a:p>
            <a:pPr marL="857250" lvl="1" indent="-457200">
              <a:buNone/>
            </a:pPr>
            <a:r>
              <a:rPr lang="en-IE" sz="1800" dirty="0"/>
              <a:t>4 	CDATA_SECTION_NODE</a:t>
            </a:r>
          </a:p>
          <a:p>
            <a:pPr marL="857250" lvl="1" indent="-457200">
              <a:buNone/>
            </a:pPr>
            <a:r>
              <a:rPr lang="en-IE" sz="1800" dirty="0"/>
              <a:t>5 	ENTITY_REFERENCE_NODE</a:t>
            </a:r>
          </a:p>
          <a:p>
            <a:pPr marL="857250" lvl="1" indent="-457200">
              <a:buNone/>
            </a:pPr>
            <a:r>
              <a:rPr lang="en-IE" sz="1800" dirty="0"/>
              <a:t>6 	ENTITY_NODE</a:t>
            </a:r>
          </a:p>
          <a:p>
            <a:pPr marL="857250" lvl="1" indent="-457200">
              <a:buNone/>
            </a:pPr>
            <a:r>
              <a:rPr lang="en-IE" sz="1800" dirty="0"/>
              <a:t>7 	PROCESSING_INSTRUCTION_NODE</a:t>
            </a:r>
          </a:p>
          <a:p>
            <a:pPr marL="857250" lvl="1" indent="-457200">
              <a:buNone/>
            </a:pPr>
            <a:r>
              <a:rPr lang="en-IE" sz="1800" dirty="0"/>
              <a:t>8 	COMMENT_NODE</a:t>
            </a:r>
          </a:p>
          <a:p>
            <a:pPr marL="857250" lvl="1" indent="-457200">
              <a:buNone/>
            </a:pPr>
            <a:r>
              <a:rPr lang="en-IE" sz="1800" dirty="0"/>
              <a:t>9 	DOCUMENT_NODE</a:t>
            </a:r>
          </a:p>
          <a:p>
            <a:pPr marL="857250" lvl="1" indent="-457200">
              <a:buNone/>
            </a:pPr>
            <a:r>
              <a:rPr lang="en-IE" sz="1800" dirty="0"/>
              <a:t>10 	DOCUMENT_TYPE_NODE</a:t>
            </a:r>
          </a:p>
          <a:p>
            <a:pPr marL="857250" lvl="1" indent="-457200">
              <a:buNone/>
            </a:pPr>
            <a:r>
              <a:rPr lang="en-IE" sz="1800" dirty="0"/>
              <a:t>11 	DOCUMENT_FRAGMENT_NODE</a:t>
            </a:r>
          </a:p>
          <a:p>
            <a:pPr marL="857250" lvl="1" indent="-457200">
              <a:buNone/>
            </a:pPr>
            <a:r>
              <a:rPr lang="en-IE" sz="1800" dirty="0"/>
              <a:t>12 	NOTATION_NODE</a:t>
            </a:r>
            <a:br>
              <a:rPr lang="en-IE" sz="1800" dirty="0"/>
            </a:br>
            <a:endParaRPr lang="en-IE" sz="1800" dirty="0"/>
          </a:p>
          <a:p>
            <a:r>
              <a:rPr lang="en-IE" sz="2400" dirty="0" smtClean="0"/>
              <a:t>https://</a:t>
            </a:r>
            <a:r>
              <a:rPr lang="en-IE" sz="2400" dirty="0"/>
              <a:t>www.w3schools.com/jsref/prop_node_nodetype.asp</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pt-PT" dirty="0"/>
              <a:t>Example</a:t>
            </a:r>
            <a:endParaRPr lang="en-GB" dirty="0"/>
          </a:p>
        </p:txBody>
      </p:sp>
      <p:sp>
        <p:nvSpPr>
          <p:cNvPr id="3" name="Content Placeholder 2"/>
          <p:cNvSpPr>
            <a:spLocks noGrp="1"/>
          </p:cNvSpPr>
          <p:nvPr>
            <p:ph idx="1"/>
          </p:nvPr>
        </p:nvSpPr>
        <p:spPr>
          <a:xfrm>
            <a:off x="457200" y="1600200"/>
            <a:ext cx="8229600" cy="4997152"/>
          </a:xfrm>
        </p:spPr>
        <p:txBody>
          <a:bodyPr>
            <a:normAutofit fontScale="62500" lnSpcReduction="20000"/>
          </a:bodyPr>
          <a:lstStyle/>
          <a:p>
            <a:pPr>
              <a:buNone/>
            </a:pPr>
            <a:r>
              <a:rPr lang="en-GB" dirty="0" smtClean="0"/>
              <a:t>&lt;</a:t>
            </a:r>
            <a:r>
              <a:rPr lang="en-GB" dirty="0"/>
              <a:t>div id="</a:t>
            </a:r>
            <a:r>
              <a:rPr lang="en-GB" dirty="0" err="1"/>
              <a:t>myDIV</a:t>
            </a:r>
            <a:r>
              <a:rPr lang="en-GB" dirty="0"/>
              <a:t>"&gt;This is a div element.&lt;/div&gt;</a:t>
            </a:r>
            <a:br>
              <a:rPr lang="en-GB" dirty="0"/>
            </a:br>
            <a:endParaRPr lang="en-GB" dirty="0" smtClean="0"/>
          </a:p>
          <a:p>
            <a:pPr>
              <a:buNone/>
            </a:pPr>
            <a:r>
              <a:rPr lang="en-GB" dirty="0" smtClean="0"/>
              <a:t>&lt;</a:t>
            </a:r>
            <a:r>
              <a:rPr lang="en-GB" dirty="0"/>
              <a:t>script&gt;</a:t>
            </a:r>
            <a:br>
              <a:rPr lang="en-GB" dirty="0"/>
            </a:br>
            <a:r>
              <a:rPr lang="en-GB" dirty="0" err="1"/>
              <a:t>var</a:t>
            </a:r>
            <a:r>
              <a:rPr lang="en-GB" dirty="0"/>
              <a:t> x = </a:t>
            </a:r>
            <a:r>
              <a:rPr lang="en-GB" dirty="0" err="1"/>
              <a:t>document.getElementById</a:t>
            </a:r>
            <a:r>
              <a:rPr lang="en-GB" dirty="0"/>
              <a:t>("</a:t>
            </a:r>
            <a:r>
              <a:rPr lang="en-GB" dirty="0" err="1"/>
              <a:t>myDIV</a:t>
            </a:r>
            <a:r>
              <a:rPr lang="en-GB" dirty="0"/>
              <a:t>").</a:t>
            </a:r>
            <a:r>
              <a:rPr lang="en-GB" dirty="0" err="1"/>
              <a:t>firstChild</a:t>
            </a:r>
            <a:r>
              <a:rPr lang="en-GB" dirty="0"/>
              <a:t>;</a:t>
            </a:r>
          </a:p>
          <a:p>
            <a:pPr>
              <a:buNone/>
            </a:pPr>
            <a:r>
              <a:rPr lang="en-GB" dirty="0"/>
              <a:t>			</a:t>
            </a:r>
          </a:p>
          <a:p>
            <a:pPr>
              <a:buNone/>
            </a:pPr>
            <a:r>
              <a:rPr lang="en-GB" dirty="0"/>
              <a:t>	</a:t>
            </a:r>
            <a:r>
              <a:rPr lang="en-GB" dirty="0" err="1" smtClean="0"/>
              <a:t>var</a:t>
            </a:r>
            <a:r>
              <a:rPr lang="en-GB" dirty="0" smtClean="0"/>
              <a:t> </a:t>
            </a:r>
            <a:r>
              <a:rPr lang="en-GB" dirty="0"/>
              <a:t>txt = "";</a:t>
            </a:r>
          </a:p>
          <a:p>
            <a:pPr>
              <a:buNone/>
            </a:pPr>
            <a:r>
              <a:rPr lang="en-GB" dirty="0"/>
              <a:t>	</a:t>
            </a:r>
            <a:r>
              <a:rPr lang="en-GB" dirty="0" smtClean="0"/>
              <a:t>txt </a:t>
            </a:r>
            <a:r>
              <a:rPr lang="en-GB" dirty="0"/>
              <a:t>+= "The node name: " + </a:t>
            </a:r>
            <a:r>
              <a:rPr lang="en-GB" dirty="0" err="1"/>
              <a:t>x.nodeName</a:t>
            </a:r>
            <a:r>
              <a:rPr lang="en-GB" dirty="0"/>
              <a:t> + "&lt;</a:t>
            </a:r>
            <a:r>
              <a:rPr lang="en-GB" dirty="0" err="1"/>
              <a:t>br</a:t>
            </a:r>
            <a:r>
              <a:rPr lang="en-GB" dirty="0"/>
              <a:t>&gt;";</a:t>
            </a:r>
          </a:p>
          <a:p>
            <a:pPr>
              <a:buNone/>
            </a:pPr>
            <a:r>
              <a:rPr lang="en-GB" dirty="0"/>
              <a:t>	</a:t>
            </a:r>
            <a:r>
              <a:rPr lang="en-GB" dirty="0" smtClean="0"/>
              <a:t>txt </a:t>
            </a:r>
            <a:r>
              <a:rPr lang="en-GB" dirty="0"/>
              <a:t>+= "The node value: " + </a:t>
            </a:r>
            <a:r>
              <a:rPr lang="en-GB" dirty="0" err="1"/>
              <a:t>x.nodeValue</a:t>
            </a:r>
            <a:r>
              <a:rPr lang="en-GB" dirty="0"/>
              <a:t> + "&lt;</a:t>
            </a:r>
            <a:r>
              <a:rPr lang="en-GB" dirty="0" err="1"/>
              <a:t>br</a:t>
            </a:r>
            <a:r>
              <a:rPr lang="en-GB" dirty="0"/>
              <a:t>&gt;";</a:t>
            </a:r>
          </a:p>
          <a:p>
            <a:pPr>
              <a:buNone/>
            </a:pPr>
            <a:r>
              <a:rPr lang="en-GB" dirty="0"/>
              <a:t>	</a:t>
            </a:r>
            <a:r>
              <a:rPr lang="en-GB" dirty="0" smtClean="0"/>
              <a:t>txt </a:t>
            </a:r>
            <a:r>
              <a:rPr lang="en-GB" dirty="0"/>
              <a:t>+= "The node type: " + </a:t>
            </a:r>
            <a:r>
              <a:rPr lang="en-GB" dirty="0" err="1"/>
              <a:t>x.nodeType</a:t>
            </a:r>
            <a:r>
              <a:rPr lang="en-GB" dirty="0"/>
              <a:t>;</a:t>
            </a:r>
          </a:p>
          <a:p>
            <a:pPr>
              <a:buNone/>
            </a:pPr>
            <a:r>
              <a:rPr lang="en-GB" dirty="0"/>
              <a:t>			</a:t>
            </a:r>
          </a:p>
          <a:p>
            <a:pPr>
              <a:buNone/>
            </a:pPr>
            <a:r>
              <a:rPr lang="en-GB" dirty="0"/>
              <a:t>	</a:t>
            </a:r>
            <a:r>
              <a:rPr lang="en-GB" dirty="0" err="1" smtClean="0"/>
              <a:t>document.write</a:t>
            </a:r>
            <a:r>
              <a:rPr lang="en-GB" dirty="0" smtClean="0"/>
              <a:t>(txt</a:t>
            </a:r>
            <a:r>
              <a:rPr lang="en-GB" dirty="0"/>
              <a:t>);</a:t>
            </a:r>
            <a:endParaRPr lang="en-GB" dirty="0" smtClean="0"/>
          </a:p>
          <a:p>
            <a:pPr>
              <a:buNone/>
            </a:pPr>
            <a:r>
              <a:rPr lang="en-GB" dirty="0" smtClean="0"/>
              <a:t>&lt;/</a:t>
            </a:r>
            <a:r>
              <a:rPr lang="en-GB" dirty="0"/>
              <a:t>script&gt;</a:t>
            </a:r>
          </a:p>
          <a:p>
            <a:endParaRPr lang="en-GB" dirty="0"/>
          </a:p>
          <a:p>
            <a:pPr>
              <a:buNone/>
            </a:pPr>
            <a:r>
              <a:rPr lang="en-GB" dirty="0"/>
              <a:t>The result of </a:t>
            </a:r>
            <a:r>
              <a:rPr lang="en-GB" i="1" dirty="0"/>
              <a:t>txt </a:t>
            </a:r>
            <a:r>
              <a:rPr lang="en-GB" dirty="0"/>
              <a:t>will be:</a:t>
            </a:r>
          </a:p>
          <a:p>
            <a:pPr>
              <a:buNone/>
            </a:pPr>
            <a:r>
              <a:rPr lang="en-GB" dirty="0"/>
              <a:t>	The node name: #text</a:t>
            </a:r>
            <a:br>
              <a:rPr lang="en-GB" dirty="0"/>
            </a:br>
            <a:r>
              <a:rPr lang="en-GB" dirty="0"/>
              <a:t>The node value: This is a div element.</a:t>
            </a:r>
            <a:br>
              <a:rPr lang="en-GB" dirty="0"/>
            </a:br>
            <a:r>
              <a:rPr lang="en-GB" dirty="0"/>
              <a:t>The node type: </a:t>
            </a:r>
            <a:r>
              <a:rPr lang="en-GB" dirty="0" smtClean="0"/>
              <a:t>3</a:t>
            </a:r>
            <a:endParaRPr lang="en-GB"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4"/>
            <a:ext cx="8229600" cy="1143000"/>
          </a:xfrm>
        </p:spPr>
        <p:txBody>
          <a:bodyPr>
            <a:normAutofit/>
          </a:bodyPr>
          <a:lstStyle/>
          <a:p>
            <a:r>
              <a:rPr lang="en-IE" dirty="0" smtClean="0"/>
              <a:t>Example: Changing a Text Node</a:t>
            </a:r>
            <a:endParaRPr lang="en-IE" dirty="0"/>
          </a:p>
        </p:txBody>
      </p:sp>
      <p:sp>
        <p:nvSpPr>
          <p:cNvPr id="6147" name="Rectangle 3"/>
          <p:cNvSpPr>
            <a:spLocks noGrp="1" noChangeArrowheads="1"/>
          </p:cNvSpPr>
          <p:nvPr>
            <p:ph type="body" idx="1"/>
          </p:nvPr>
        </p:nvSpPr>
        <p:spPr>
          <a:xfrm>
            <a:off x="357126" y="1004898"/>
            <a:ext cx="8786874" cy="5520446"/>
          </a:xfrm>
        </p:spPr>
        <p:txBody>
          <a:bodyPr>
            <a:normAutofit lnSpcReduction="10000"/>
          </a:bodyPr>
          <a:lstStyle/>
          <a:p>
            <a:pPr>
              <a:buNone/>
            </a:pPr>
            <a:r>
              <a:rPr lang="en-IE" sz="1800" dirty="0"/>
              <a:t>	&lt;html&gt;</a:t>
            </a:r>
            <a:br>
              <a:rPr lang="en-IE" sz="1800" dirty="0"/>
            </a:br>
            <a:r>
              <a:rPr lang="en-IE" sz="1800" dirty="0"/>
              <a:t>&lt;body</a:t>
            </a:r>
            <a:r>
              <a:rPr lang="en-IE" sz="1800" dirty="0" smtClean="0"/>
              <a:t>&gt;</a:t>
            </a:r>
            <a:endParaRPr lang="en-IE" sz="1800" dirty="0"/>
          </a:p>
          <a:p>
            <a:pPr lvl="1">
              <a:buNone/>
            </a:pPr>
            <a:r>
              <a:rPr lang="en-IE" sz="1800" dirty="0"/>
              <a:t>	&lt;p&gt;Menu&lt;/p&gt;</a:t>
            </a:r>
          </a:p>
          <a:p>
            <a:pPr lvl="1">
              <a:buNone/>
            </a:pPr>
            <a:r>
              <a:rPr lang="en-IE" sz="1800" dirty="0"/>
              <a:t>		&lt;</a:t>
            </a:r>
            <a:r>
              <a:rPr lang="en-IE" sz="1800" dirty="0" err="1"/>
              <a:t>ol</a:t>
            </a:r>
            <a:r>
              <a:rPr lang="en-IE" sz="1800" dirty="0"/>
              <a:t> id="</a:t>
            </a:r>
            <a:r>
              <a:rPr lang="en-IE" sz="1800" dirty="0" err="1"/>
              <a:t>myMenu</a:t>
            </a:r>
            <a:r>
              <a:rPr lang="en-IE" sz="1800" dirty="0"/>
              <a:t>"&gt;</a:t>
            </a:r>
          </a:p>
          <a:p>
            <a:pPr lvl="1">
              <a:buNone/>
            </a:pPr>
            <a:r>
              <a:rPr lang="en-IE" sz="1800" dirty="0"/>
              <a:t>			&lt;li id="first</a:t>
            </a:r>
            <a:r>
              <a:rPr lang="en-IE" sz="1800" dirty="0" smtClean="0"/>
              <a:t>"&gt;Fresh </a:t>
            </a:r>
            <a:r>
              <a:rPr lang="en-IE" sz="1800" dirty="0"/>
              <a:t>Coffee&lt;/li&gt;</a:t>
            </a:r>
          </a:p>
          <a:p>
            <a:pPr lvl="1">
              <a:buNone/>
            </a:pPr>
            <a:r>
              <a:rPr lang="en-IE" sz="1800" dirty="0"/>
              <a:t>			&lt;li&gt;Tea&lt;/li&gt;</a:t>
            </a:r>
          </a:p>
          <a:p>
            <a:pPr lvl="1">
              <a:buNone/>
            </a:pPr>
            <a:r>
              <a:rPr lang="en-IE" sz="1800" dirty="0"/>
              <a:t>		&lt;/</a:t>
            </a:r>
            <a:r>
              <a:rPr lang="en-IE" sz="1800" dirty="0" err="1"/>
              <a:t>ol</a:t>
            </a:r>
            <a:r>
              <a:rPr lang="en-IE" sz="1800" dirty="0" smtClean="0"/>
              <a:t>&gt;</a:t>
            </a:r>
            <a:endParaRPr lang="en-IE" sz="1800" dirty="0"/>
          </a:p>
          <a:p>
            <a:pPr lvl="1">
              <a:buNone/>
            </a:pPr>
            <a:r>
              <a:rPr lang="en-IE" sz="1800" dirty="0"/>
              <a:t>		&lt;script&gt;</a:t>
            </a:r>
          </a:p>
          <a:p>
            <a:pPr lvl="1">
              <a:buNone/>
            </a:pPr>
            <a:r>
              <a:rPr lang="en-IE" sz="1800" dirty="0"/>
              <a:t>			</a:t>
            </a:r>
            <a:r>
              <a:rPr lang="en-IE" sz="1800" dirty="0" err="1" smtClean="0"/>
              <a:t>var</a:t>
            </a:r>
            <a:r>
              <a:rPr lang="en-IE" sz="1800" dirty="0" smtClean="0"/>
              <a:t> item1=</a:t>
            </a:r>
            <a:r>
              <a:rPr lang="en-IE" sz="1800" dirty="0" err="1" smtClean="0"/>
              <a:t>document.getElementById</a:t>
            </a:r>
            <a:r>
              <a:rPr lang="en-IE" sz="1800" dirty="0"/>
              <a:t>("first</a:t>
            </a:r>
            <a:r>
              <a:rPr lang="en-IE" sz="1800" dirty="0" smtClean="0"/>
              <a:t>");</a:t>
            </a:r>
          </a:p>
          <a:p>
            <a:pPr lvl="1">
              <a:buNone/>
            </a:pPr>
            <a:r>
              <a:rPr lang="en-IE" sz="1800" dirty="0"/>
              <a:t>	</a:t>
            </a:r>
            <a:r>
              <a:rPr lang="en-IE" sz="1800" dirty="0" smtClean="0"/>
              <a:t>		</a:t>
            </a:r>
            <a:r>
              <a:rPr lang="en-IE" sz="1800" dirty="0" err="1" smtClean="0"/>
              <a:t>var</a:t>
            </a:r>
            <a:r>
              <a:rPr lang="en-IE" sz="1800" dirty="0" smtClean="0"/>
              <a:t> txt1=item1.firstChild.nodeValue</a:t>
            </a:r>
            <a:r>
              <a:rPr lang="en-IE" sz="1800" dirty="0"/>
              <a:t>;</a:t>
            </a:r>
            <a:endParaRPr lang="en-IE" sz="1800" dirty="0" smtClean="0"/>
          </a:p>
          <a:p>
            <a:pPr lvl="1">
              <a:buNone/>
            </a:pPr>
            <a:r>
              <a:rPr lang="en-IE" sz="1800" dirty="0"/>
              <a:t>	</a:t>
            </a:r>
            <a:r>
              <a:rPr lang="en-IE" sz="1800" dirty="0" smtClean="0"/>
              <a:t>	</a:t>
            </a:r>
            <a:r>
              <a:rPr lang="en-IE" sz="1800" dirty="0"/>
              <a:t>	txt1=txt1.replace('Fresh', 'Blue Mountain');</a:t>
            </a:r>
          </a:p>
          <a:p>
            <a:pPr lvl="1">
              <a:buNone/>
            </a:pPr>
            <a:r>
              <a:rPr lang="en-IE" sz="1800" dirty="0"/>
              <a:t>			</a:t>
            </a:r>
            <a:r>
              <a:rPr lang="en-IE" sz="1800" dirty="0" smtClean="0"/>
              <a:t>item1.firstChild.nodeValue = txt1;</a:t>
            </a:r>
            <a:endParaRPr lang="en-IE" sz="1800" dirty="0"/>
          </a:p>
          <a:p>
            <a:pPr lvl="1">
              <a:buNone/>
            </a:pPr>
            <a:r>
              <a:rPr lang="en-IE" sz="1800" dirty="0"/>
              <a:t>		&lt;/script</a:t>
            </a:r>
            <a:r>
              <a:rPr lang="en-IE" sz="1800" dirty="0" smtClean="0"/>
              <a:t>&gt;</a:t>
            </a:r>
            <a:endParaRPr lang="en-IE" sz="1800" dirty="0"/>
          </a:p>
          <a:p>
            <a:pPr lvl="1">
              <a:buNone/>
            </a:pPr>
            <a:r>
              <a:rPr lang="en-IE" sz="1800" dirty="0" smtClean="0"/>
              <a:t>&lt;/body&gt;</a:t>
            </a:r>
          </a:p>
          <a:p>
            <a:pPr lvl="1">
              <a:buNone/>
            </a:pPr>
            <a:r>
              <a:rPr lang="en-IE" sz="1800" dirty="0" smtClean="0"/>
              <a:t>&lt;/html&gt;</a:t>
            </a:r>
          </a:p>
          <a:p>
            <a:pPr>
              <a:buNone/>
            </a:pPr>
            <a:endParaRPr lang="en-IE" sz="1800" dirty="0"/>
          </a:p>
          <a:p>
            <a:pPr marL="0" indent="0">
              <a:buNone/>
            </a:pPr>
            <a:r>
              <a:rPr lang="en-IE" sz="2000" i="1" dirty="0" smtClean="0"/>
              <a:t>Result: </a:t>
            </a:r>
          </a:p>
          <a:p>
            <a:pPr marL="0" indent="0">
              <a:buNone/>
            </a:pPr>
            <a:r>
              <a:rPr lang="en-IE" sz="2000" dirty="0" smtClean="0"/>
              <a:t>The ‘Fresh Coffee’ Menu Item is replaced by ‘Blue Mountain Coffee’</a:t>
            </a:r>
            <a:r>
              <a:rPr lang="en-IE" sz="1600" dirty="0"/>
              <a:t>.</a:t>
            </a:r>
          </a:p>
        </p:txBody>
      </p:sp>
    </p:spTree>
    <p:extLst>
      <p:ext uri="{BB962C8B-B14F-4D97-AF65-F5344CB8AC3E}">
        <p14:creationId xmlns:p14="http://schemas.microsoft.com/office/powerpoint/2010/main" val="22202624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4"/>
            <a:ext cx="8229600" cy="1143000"/>
          </a:xfrm>
        </p:spPr>
        <p:txBody>
          <a:bodyPr>
            <a:normAutofit fontScale="90000"/>
          </a:bodyPr>
          <a:lstStyle/>
          <a:p>
            <a:r>
              <a:rPr lang="en-IE" dirty="0" smtClean="0"/>
              <a:t>Example: Alternatives to </a:t>
            </a:r>
            <a:r>
              <a:rPr lang="en-IE" dirty="0" err="1" smtClean="0"/>
              <a:t>NodeValue</a:t>
            </a:r>
            <a:endParaRPr lang="en-IE" dirty="0"/>
          </a:p>
        </p:txBody>
      </p:sp>
      <p:sp>
        <p:nvSpPr>
          <p:cNvPr id="6147" name="Rectangle 3"/>
          <p:cNvSpPr>
            <a:spLocks noGrp="1" noChangeArrowheads="1"/>
          </p:cNvSpPr>
          <p:nvPr>
            <p:ph type="body" idx="1"/>
          </p:nvPr>
        </p:nvSpPr>
        <p:spPr>
          <a:xfrm>
            <a:off x="357126" y="1004898"/>
            <a:ext cx="8786874" cy="5520446"/>
          </a:xfrm>
        </p:spPr>
        <p:txBody>
          <a:bodyPr>
            <a:normAutofit fontScale="92500" lnSpcReduction="20000"/>
          </a:bodyPr>
          <a:lstStyle/>
          <a:p>
            <a:pPr>
              <a:buNone/>
            </a:pPr>
            <a:r>
              <a:rPr lang="en-IE" sz="1800" dirty="0"/>
              <a:t>	&lt;html</a:t>
            </a:r>
            <a:r>
              <a:rPr lang="en-IE" sz="1800" dirty="0" smtClean="0"/>
              <a:t>&gt;</a:t>
            </a:r>
            <a:r>
              <a:rPr lang="en-IE" sz="1800" dirty="0"/>
              <a:t/>
            </a:r>
            <a:br>
              <a:rPr lang="en-IE" sz="1800" dirty="0"/>
            </a:br>
            <a:r>
              <a:rPr lang="en-IE" sz="1800" dirty="0"/>
              <a:t>&lt;body</a:t>
            </a:r>
            <a:r>
              <a:rPr lang="en-IE" sz="1800" dirty="0" smtClean="0"/>
              <a:t>&gt;</a:t>
            </a:r>
            <a:endParaRPr lang="en-IE" sz="1800" dirty="0"/>
          </a:p>
          <a:p>
            <a:pPr lvl="1">
              <a:buNone/>
            </a:pPr>
            <a:r>
              <a:rPr lang="en-IE" sz="1800" dirty="0"/>
              <a:t>	&lt;p&gt;Menu&lt;/p&gt;</a:t>
            </a:r>
          </a:p>
          <a:p>
            <a:pPr lvl="1">
              <a:buNone/>
            </a:pPr>
            <a:r>
              <a:rPr lang="en-IE" sz="1800" dirty="0"/>
              <a:t>		&lt;</a:t>
            </a:r>
            <a:r>
              <a:rPr lang="en-IE" sz="1800" dirty="0" err="1"/>
              <a:t>ol</a:t>
            </a:r>
            <a:r>
              <a:rPr lang="en-IE" sz="1800" dirty="0"/>
              <a:t> id="</a:t>
            </a:r>
            <a:r>
              <a:rPr lang="en-IE" sz="1800" dirty="0" err="1"/>
              <a:t>myMenu</a:t>
            </a:r>
            <a:r>
              <a:rPr lang="en-IE" sz="1800" dirty="0"/>
              <a:t>"&gt;</a:t>
            </a:r>
          </a:p>
          <a:p>
            <a:pPr lvl="1">
              <a:buNone/>
            </a:pPr>
            <a:r>
              <a:rPr lang="en-IE" sz="1800" dirty="0"/>
              <a:t>			 &lt;li id="first"&gt;&lt;</a:t>
            </a:r>
            <a:r>
              <a:rPr lang="en-IE" sz="1800" dirty="0" err="1"/>
              <a:t>em</a:t>
            </a:r>
            <a:r>
              <a:rPr lang="en-IE" sz="1800" dirty="0"/>
              <a:t>&gt;Fresh&lt;/</a:t>
            </a:r>
            <a:r>
              <a:rPr lang="en-IE" sz="1800" dirty="0" err="1"/>
              <a:t>em</a:t>
            </a:r>
            <a:r>
              <a:rPr lang="en-IE" sz="1800" dirty="0"/>
              <a:t>&gt; Coffee&lt;/li&gt;</a:t>
            </a:r>
          </a:p>
          <a:p>
            <a:pPr lvl="1">
              <a:buNone/>
            </a:pPr>
            <a:r>
              <a:rPr lang="en-IE" sz="1800" dirty="0"/>
              <a:t>			&lt;li&gt;Tea&lt;/li&gt;</a:t>
            </a:r>
          </a:p>
          <a:p>
            <a:pPr lvl="1">
              <a:buNone/>
            </a:pPr>
            <a:r>
              <a:rPr lang="en-IE" sz="1800" dirty="0"/>
              <a:t>		&lt;/</a:t>
            </a:r>
            <a:r>
              <a:rPr lang="en-IE" sz="1800" dirty="0" err="1"/>
              <a:t>ol</a:t>
            </a:r>
            <a:r>
              <a:rPr lang="en-IE" sz="1800" dirty="0" smtClean="0"/>
              <a:t>&gt;</a:t>
            </a:r>
            <a:endParaRPr lang="en-IE" sz="1800" dirty="0"/>
          </a:p>
          <a:p>
            <a:pPr lvl="1">
              <a:buNone/>
            </a:pPr>
            <a:r>
              <a:rPr lang="en-IE" sz="1800" dirty="0"/>
              <a:t>		&lt;script&gt;</a:t>
            </a:r>
          </a:p>
          <a:p>
            <a:pPr lvl="1">
              <a:buNone/>
            </a:pPr>
            <a:r>
              <a:rPr lang="en-IE" sz="1800" dirty="0"/>
              <a:t>		</a:t>
            </a:r>
            <a:r>
              <a:rPr lang="en-IE" sz="1800" dirty="0" smtClean="0"/>
              <a:t>	</a:t>
            </a:r>
            <a:r>
              <a:rPr lang="en-IE" sz="1800" dirty="0" err="1" smtClean="0"/>
              <a:t>var</a:t>
            </a:r>
            <a:r>
              <a:rPr lang="en-IE" sz="1800" dirty="0" smtClean="0"/>
              <a:t> item1=</a:t>
            </a:r>
            <a:r>
              <a:rPr lang="en-IE" sz="1800" dirty="0" err="1" smtClean="0"/>
              <a:t>document.getElementById</a:t>
            </a:r>
            <a:r>
              <a:rPr lang="en-IE" sz="1800" dirty="0"/>
              <a:t>("first</a:t>
            </a:r>
            <a:r>
              <a:rPr lang="en-IE" sz="1800" dirty="0" smtClean="0"/>
              <a:t>");</a:t>
            </a:r>
          </a:p>
          <a:p>
            <a:pPr lvl="1">
              <a:buNone/>
            </a:pPr>
            <a:r>
              <a:rPr lang="en-IE" sz="1800" dirty="0"/>
              <a:t>	</a:t>
            </a:r>
            <a:r>
              <a:rPr lang="en-IE" sz="1800" dirty="0" smtClean="0"/>
              <a:t>		</a:t>
            </a:r>
            <a:r>
              <a:rPr lang="en-IE" sz="1800" dirty="0" err="1" smtClean="0"/>
              <a:t>var</a:t>
            </a:r>
            <a:r>
              <a:rPr lang="en-IE" sz="1800" dirty="0" smtClean="0"/>
              <a:t> txt1=item1.textContent; // returns </a:t>
            </a:r>
            <a:r>
              <a:rPr lang="en-IE" sz="1800" dirty="0"/>
              <a:t>'</a:t>
            </a:r>
            <a:r>
              <a:rPr lang="en-IE" sz="1800" dirty="0" smtClean="0"/>
              <a:t>Fresh Coffee</a:t>
            </a:r>
            <a:r>
              <a:rPr lang="en-IE" sz="1800" dirty="0"/>
              <a:t>'</a:t>
            </a:r>
            <a:endParaRPr lang="en-IE" sz="1800" dirty="0" smtClean="0"/>
          </a:p>
          <a:p>
            <a:pPr lvl="1">
              <a:buNone/>
            </a:pPr>
            <a:r>
              <a:rPr lang="en-IE" sz="1800" dirty="0"/>
              <a:t>	</a:t>
            </a:r>
            <a:r>
              <a:rPr lang="en-IE" sz="1800" dirty="0" smtClean="0"/>
              <a:t>	</a:t>
            </a:r>
            <a:r>
              <a:rPr lang="en-IE" sz="1800" dirty="0"/>
              <a:t>	</a:t>
            </a:r>
            <a:r>
              <a:rPr lang="en-IE" sz="1800" dirty="0" err="1" smtClean="0"/>
              <a:t>var</a:t>
            </a:r>
            <a:r>
              <a:rPr lang="en-IE" sz="1800" dirty="0" smtClean="0"/>
              <a:t> txt2=item1.innerText; </a:t>
            </a:r>
            <a:r>
              <a:rPr lang="en-IE" sz="1800" dirty="0"/>
              <a:t>// returns </a:t>
            </a:r>
            <a:r>
              <a:rPr lang="en-IE" sz="1800" dirty="0" smtClean="0"/>
              <a:t>'Coffee</a:t>
            </a:r>
            <a:r>
              <a:rPr lang="en-IE" sz="1800" dirty="0"/>
              <a:t>'</a:t>
            </a:r>
            <a:r>
              <a:rPr lang="en-IE" sz="1800" dirty="0" smtClean="0"/>
              <a:t> if a CSS rule hides &lt;</a:t>
            </a:r>
            <a:r>
              <a:rPr lang="en-IE" sz="1800" dirty="0" err="1" smtClean="0"/>
              <a:t>em</a:t>
            </a:r>
            <a:r>
              <a:rPr lang="en-IE" sz="1800" dirty="0" smtClean="0"/>
              <a:t>&gt;</a:t>
            </a:r>
            <a:endParaRPr lang="en-IE" sz="1800" dirty="0"/>
          </a:p>
          <a:p>
            <a:pPr lvl="1">
              <a:buNone/>
            </a:pPr>
            <a:r>
              <a:rPr lang="en-IE" sz="1800" dirty="0"/>
              <a:t>			</a:t>
            </a:r>
            <a:r>
              <a:rPr lang="en-IE" sz="1800" dirty="0" err="1" smtClean="0"/>
              <a:t>var</a:t>
            </a:r>
            <a:r>
              <a:rPr lang="en-IE" sz="1800" dirty="0" smtClean="0"/>
              <a:t> txt3=item1.innerHTML; </a:t>
            </a:r>
            <a:r>
              <a:rPr lang="en-IE" sz="1800" dirty="0"/>
              <a:t>// returns '</a:t>
            </a:r>
            <a:r>
              <a:rPr lang="en-IE" sz="1800" dirty="0" smtClean="0"/>
              <a:t>&lt;</a:t>
            </a:r>
            <a:r>
              <a:rPr lang="en-IE" sz="1800" dirty="0" err="1"/>
              <a:t>em</a:t>
            </a:r>
            <a:r>
              <a:rPr lang="en-IE" sz="1800" dirty="0"/>
              <a:t>&gt;Fresh&lt;/</a:t>
            </a:r>
            <a:r>
              <a:rPr lang="en-IE" sz="1800" dirty="0" err="1"/>
              <a:t>em</a:t>
            </a:r>
            <a:r>
              <a:rPr lang="en-IE" sz="1800" dirty="0"/>
              <a:t>&gt; </a:t>
            </a:r>
            <a:r>
              <a:rPr lang="en-IE" sz="1800" dirty="0" smtClean="0"/>
              <a:t>Coffee</a:t>
            </a:r>
            <a:r>
              <a:rPr lang="en-IE" sz="1800" dirty="0"/>
              <a:t>'</a:t>
            </a:r>
            <a:endParaRPr lang="en-IE" sz="1800" dirty="0" smtClean="0"/>
          </a:p>
          <a:p>
            <a:pPr lvl="1">
              <a:buNone/>
            </a:pPr>
            <a:r>
              <a:rPr lang="en-IE" sz="1800" dirty="0"/>
              <a:t>	</a:t>
            </a:r>
            <a:r>
              <a:rPr lang="en-IE" sz="1800" dirty="0" smtClean="0"/>
              <a:t>	</a:t>
            </a:r>
            <a:r>
              <a:rPr lang="en-IE" sz="1800" dirty="0"/>
              <a:t>	alert('1) ' + txt1 + ' 2) ' + txt2 + ' 3) ' + txt3);</a:t>
            </a:r>
          </a:p>
          <a:p>
            <a:pPr lvl="1">
              <a:buNone/>
            </a:pPr>
            <a:r>
              <a:rPr lang="en-IE" sz="1800" dirty="0"/>
              <a:t>		&lt;/script</a:t>
            </a:r>
            <a:r>
              <a:rPr lang="en-IE" sz="1800" dirty="0" smtClean="0"/>
              <a:t>&gt;</a:t>
            </a:r>
            <a:endParaRPr lang="en-IE" sz="1800" dirty="0"/>
          </a:p>
          <a:p>
            <a:pPr lvl="1">
              <a:buNone/>
            </a:pPr>
            <a:r>
              <a:rPr lang="en-IE" sz="1800" dirty="0" smtClean="0"/>
              <a:t>&lt;/body&gt;</a:t>
            </a:r>
          </a:p>
          <a:p>
            <a:pPr lvl="1">
              <a:buNone/>
            </a:pPr>
            <a:r>
              <a:rPr lang="en-IE" sz="1800" dirty="0" smtClean="0"/>
              <a:t>&lt;/html&gt;</a:t>
            </a:r>
          </a:p>
          <a:p>
            <a:pPr>
              <a:buNone/>
            </a:pPr>
            <a:endParaRPr lang="en-IE" sz="1800" dirty="0" smtClean="0"/>
          </a:p>
          <a:p>
            <a:pPr>
              <a:buNone/>
            </a:pPr>
            <a:r>
              <a:rPr lang="en-IE" sz="1800" dirty="0" smtClean="0"/>
              <a:t>The </a:t>
            </a:r>
            <a:r>
              <a:rPr lang="en-IE" sz="1800" b="1" dirty="0" err="1" smtClean="0"/>
              <a:t>textContent</a:t>
            </a:r>
            <a:r>
              <a:rPr lang="en-IE" sz="1800" b="1" dirty="0" smtClean="0"/>
              <a:t> </a:t>
            </a:r>
            <a:r>
              <a:rPr lang="en-IE" sz="1800" dirty="0" smtClean="0"/>
              <a:t>property allows for the collection and update of only text.</a:t>
            </a:r>
          </a:p>
          <a:p>
            <a:pPr marL="0" indent="0">
              <a:buNone/>
            </a:pPr>
            <a:r>
              <a:rPr lang="en-IE" sz="1800" dirty="0" smtClean="0"/>
              <a:t>The </a:t>
            </a:r>
            <a:r>
              <a:rPr lang="en-IE" sz="1800" b="1" dirty="0" err="1" smtClean="0"/>
              <a:t>innerText</a:t>
            </a:r>
            <a:r>
              <a:rPr lang="en-IE" sz="1800" b="1" dirty="0" smtClean="0"/>
              <a:t> </a:t>
            </a:r>
            <a:r>
              <a:rPr lang="en-IE" sz="1800" dirty="0" smtClean="0"/>
              <a:t>property won’t hold any content that has been hidden by CSS, and so can be slower to retrieve the content than the </a:t>
            </a:r>
            <a:r>
              <a:rPr lang="en-IE" sz="1800" dirty="0" err="1" smtClean="0"/>
              <a:t>textContent</a:t>
            </a:r>
            <a:r>
              <a:rPr lang="en-IE" sz="1800" dirty="0" smtClean="0"/>
              <a:t> property.</a:t>
            </a:r>
          </a:p>
          <a:p>
            <a:pPr marL="0" indent="0">
              <a:buNone/>
            </a:pPr>
            <a:r>
              <a:rPr lang="en-IE" sz="1800" dirty="0" smtClean="0"/>
              <a:t>The </a:t>
            </a:r>
            <a:r>
              <a:rPr lang="en-IE" sz="1800" b="1" dirty="0" err="1" smtClean="0"/>
              <a:t>innerHTML</a:t>
            </a:r>
            <a:r>
              <a:rPr lang="en-IE" sz="1800" dirty="0" smtClean="0"/>
              <a:t> property includes any </a:t>
            </a:r>
            <a:r>
              <a:rPr lang="en-IE" sz="1800" dirty="0" err="1" smtClean="0"/>
              <a:t>markup</a:t>
            </a:r>
            <a:r>
              <a:rPr lang="en-IE" sz="1800" dirty="0" smtClean="0"/>
              <a:t>, which has security risks associated.</a:t>
            </a:r>
            <a:endParaRPr lang="en-IE" sz="1800" dirty="0"/>
          </a:p>
        </p:txBody>
      </p:sp>
    </p:spTree>
    <p:extLst>
      <p:ext uri="{BB962C8B-B14F-4D97-AF65-F5344CB8AC3E}">
        <p14:creationId xmlns:p14="http://schemas.microsoft.com/office/powerpoint/2010/main" val="32378734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4"/>
            <a:ext cx="8229600" cy="1143000"/>
          </a:xfrm>
        </p:spPr>
        <p:txBody>
          <a:bodyPr>
            <a:normAutofit/>
          </a:bodyPr>
          <a:lstStyle/>
          <a:p>
            <a:r>
              <a:rPr lang="en-IE" dirty="0"/>
              <a:t>Creating New HTML Elements</a:t>
            </a:r>
          </a:p>
        </p:txBody>
      </p:sp>
      <p:sp>
        <p:nvSpPr>
          <p:cNvPr id="6147" name="Rectangle 3"/>
          <p:cNvSpPr>
            <a:spLocks noGrp="1" noChangeArrowheads="1"/>
          </p:cNvSpPr>
          <p:nvPr>
            <p:ph type="body" idx="1"/>
          </p:nvPr>
        </p:nvSpPr>
        <p:spPr>
          <a:xfrm>
            <a:off x="214282" y="1214422"/>
            <a:ext cx="8786874" cy="5643578"/>
          </a:xfrm>
        </p:spPr>
        <p:txBody>
          <a:bodyPr>
            <a:normAutofit fontScale="32500" lnSpcReduction="20000"/>
          </a:bodyPr>
          <a:lstStyle/>
          <a:p>
            <a:r>
              <a:rPr lang="en-US" sz="6000" dirty="0" smtClean="0"/>
              <a:t>The DOM can be manipulated by adding and attaching elements to the DOM tree, by removing elements from the DOM tree, or by replacing elements.</a:t>
            </a:r>
          </a:p>
          <a:p>
            <a:r>
              <a:rPr lang="en-IE" sz="6000" b="1" dirty="0" smtClean="0"/>
              <a:t>To </a:t>
            </a:r>
            <a:r>
              <a:rPr lang="en-IE" sz="6000" b="1" dirty="0"/>
              <a:t>add a new element</a:t>
            </a:r>
            <a:r>
              <a:rPr lang="en-IE" sz="6000" dirty="0"/>
              <a:t> to the HTML DOM, you must create the element (element node) first, and then append it to an existing element</a:t>
            </a:r>
            <a:r>
              <a:rPr lang="en-IE" sz="4200" dirty="0"/>
              <a:t>. </a:t>
            </a:r>
          </a:p>
          <a:p>
            <a:endParaRPr lang="en-IE" sz="2400" dirty="0"/>
          </a:p>
          <a:p>
            <a:pPr lvl="1">
              <a:buNone/>
            </a:pPr>
            <a:r>
              <a:rPr lang="en-IE" sz="4900" dirty="0" smtClean="0"/>
              <a:t>&lt;</a:t>
            </a:r>
            <a:r>
              <a:rPr lang="en-IE" sz="4900" dirty="0"/>
              <a:t>html&gt;</a:t>
            </a:r>
          </a:p>
          <a:p>
            <a:pPr lvl="1">
              <a:buNone/>
            </a:pPr>
            <a:r>
              <a:rPr lang="en-IE" sz="4900" dirty="0"/>
              <a:t>&lt;body</a:t>
            </a:r>
            <a:r>
              <a:rPr lang="en-IE" sz="4900" dirty="0" smtClean="0"/>
              <a:t>&gt;</a:t>
            </a:r>
            <a:endParaRPr lang="en-IE" sz="4900" dirty="0"/>
          </a:p>
          <a:p>
            <a:pPr lvl="2">
              <a:buNone/>
            </a:pPr>
            <a:r>
              <a:rPr lang="en-IE" sz="4900" dirty="0"/>
              <a:t>&lt;div id="div1"&gt;</a:t>
            </a:r>
          </a:p>
          <a:p>
            <a:pPr lvl="3">
              <a:buNone/>
            </a:pPr>
            <a:r>
              <a:rPr lang="en-IE" sz="4900" dirty="0"/>
              <a:t>&lt;p id="p1"&gt;This is a paragraph.&lt;/p&gt;</a:t>
            </a:r>
          </a:p>
          <a:p>
            <a:pPr lvl="3">
              <a:buNone/>
            </a:pPr>
            <a:r>
              <a:rPr lang="en-IE" sz="4900" dirty="0"/>
              <a:t>&lt;p id="p2"&gt;This is another paragraph.&lt;/p&gt;</a:t>
            </a:r>
          </a:p>
          <a:p>
            <a:pPr lvl="2">
              <a:buNone/>
            </a:pPr>
            <a:r>
              <a:rPr lang="en-IE" sz="4900" dirty="0"/>
              <a:t>&lt;/div</a:t>
            </a:r>
            <a:r>
              <a:rPr lang="en-IE" sz="4900" dirty="0" smtClean="0"/>
              <a:t>&gt;</a:t>
            </a:r>
          </a:p>
          <a:p>
            <a:pPr lvl="2">
              <a:buNone/>
            </a:pPr>
            <a:endParaRPr lang="en-IE" sz="4900" dirty="0" smtClean="0"/>
          </a:p>
          <a:p>
            <a:pPr lvl="2">
              <a:buNone/>
            </a:pPr>
            <a:r>
              <a:rPr lang="en-IE" sz="4900" dirty="0" smtClean="0"/>
              <a:t>&lt;</a:t>
            </a:r>
            <a:r>
              <a:rPr lang="en-IE" sz="4900" dirty="0"/>
              <a:t>script&gt;</a:t>
            </a:r>
          </a:p>
          <a:p>
            <a:pPr lvl="3">
              <a:buNone/>
            </a:pPr>
            <a:r>
              <a:rPr lang="en-IE" sz="4900" dirty="0" err="1"/>
              <a:t>var</a:t>
            </a:r>
            <a:r>
              <a:rPr lang="en-IE" sz="4900" dirty="0"/>
              <a:t> </a:t>
            </a:r>
            <a:r>
              <a:rPr lang="en-IE" sz="4900" dirty="0" err="1"/>
              <a:t>para</a:t>
            </a:r>
            <a:r>
              <a:rPr lang="en-IE" sz="4900" dirty="0"/>
              <a:t>=</a:t>
            </a:r>
            <a:r>
              <a:rPr lang="en-IE" sz="4900" dirty="0" err="1"/>
              <a:t>document.createElement</a:t>
            </a:r>
            <a:r>
              <a:rPr lang="en-IE" sz="4900" dirty="0"/>
              <a:t>("p");</a:t>
            </a:r>
          </a:p>
          <a:p>
            <a:pPr lvl="3">
              <a:buNone/>
            </a:pPr>
            <a:r>
              <a:rPr lang="en-IE" sz="4900" dirty="0" err="1"/>
              <a:t>var</a:t>
            </a:r>
            <a:r>
              <a:rPr lang="en-IE" sz="4900" dirty="0"/>
              <a:t> node=</a:t>
            </a:r>
            <a:r>
              <a:rPr lang="en-IE" sz="4900" dirty="0" err="1"/>
              <a:t>document.createTextNode</a:t>
            </a:r>
            <a:r>
              <a:rPr lang="en-IE" sz="4900" dirty="0"/>
              <a:t>("This is new.");</a:t>
            </a:r>
          </a:p>
          <a:p>
            <a:pPr lvl="3">
              <a:buNone/>
            </a:pPr>
            <a:r>
              <a:rPr lang="en-IE" sz="4900" dirty="0" err="1"/>
              <a:t>para.appendChild</a:t>
            </a:r>
            <a:r>
              <a:rPr lang="en-IE" sz="4900" dirty="0"/>
              <a:t>(node);</a:t>
            </a:r>
          </a:p>
          <a:p>
            <a:pPr lvl="3">
              <a:buNone/>
            </a:pPr>
            <a:endParaRPr lang="en-IE" sz="4900" dirty="0"/>
          </a:p>
          <a:p>
            <a:pPr lvl="3">
              <a:buNone/>
            </a:pPr>
            <a:r>
              <a:rPr lang="en-IE" sz="4900" dirty="0" err="1"/>
              <a:t>var</a:t>
            </a:r>
            <a:r>
              <a:rPr lang="en-IE" sz="4900" dirty="0"/>
              <a:t> element=</a:t>
            </a:r>
            <a:r>
              <a:rPr lang="en-IE" sz="4900" dirty="0" err="1"/>
              <a:t>document.getElementById</a:t>
            </a:r>
            <a:r>
              <a:rPr lang="en-IE" sz="4900" dirty="0"/>
              <a:t>("div1");</a:t>
            </a:r>
          </a:p>
          <a:p>
            <a:pPr lvl="3">
              <a:buNone/>
            </a:pPr>
            <a:r>
              <a:rPr lang="en-IE" sz="4900" dirty="0" err="1"/>
              <a:t>element.appendChild</a:t>
            </a:r>
            <a:r>
              <a:rPr lang="en-IE" sz="4900" dirty="0"/>
              <a:t>(</a:t>
            </a:r>
            <a:r>
              <a:rPr lang="en-IE" sz="4900" dirty="0" err="1"/>
              <a:t>para</a:t>
            </a:r>
            <a:r>
              <a:rPr lang="en-IE" sz="4900" dirty="0"/>
              <a:t>);</a:t>
            </a:r>
          </a:p>
          <a:p>
            <a:pPr lvl="2">
              <a:buNone/>
            </a:pPr>
            <a:r>
              <a:rPr lang="en-IE" sz="4900" dirty="0"/>
              <a:t>&lt;/script</a:t>
            </a:r>
            <a:r>
              <a:rPr lang="en-IE" sz="4900" dirty="0" smtClean="0"/>
              <a:t>&gt;</a:t>
            </a:r>
            <a:endParaRPr lang="en-IE" sz="4900" dirty="0"/>
          </a:p>
          <a:p>
            <a:pPr lvl="1">
              <a:buNone/>
            </a:pPr>
            <a:r>
              <a:rPr lang="en-IE" sz="4900" dirty="0"/>
              <a:t>&lt;/body&gt;</a:t>
            </a:r>
          </a:p>
          <a:p>
            <a:pPr lvl="1">
              <a:buNone/>
            </a:pPr>
            <a:r>
              <a:rPr lang="en-IE" sz="4900" dirty="0"/>
              <a:t>&lt;/html</a:t>
            </a:r>
            <a:r>
              <a:rPr lang="en-IE" sz="4900" dirty="0" smtClean="0"/>
              <a:t>&gt;</a:t>
            </a:r>
            <a:endParaRPr lang="en-IE" sz="49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4"/>
            <a:ext cx="8229600" cy="1143000"/>
          </a:xfrm>
        </p:spPr>
        <p:txBody>
          <a:bodyPr>
            <a:normAutofit/>
          </a:bodyPr>
          <a:lstStyle/>
          <a:p>
            <a:r>
              <a:rPr lang="en-IE" dirty="0" err="1"/>
              <a:t>insertBefore</a:t>
            </a:r>
            <a:r>
              <a:rPr lang="en-IE" dirty="0"/>
              <a:t>()</a:t>
            </a:r>
          </a:p>
        </p:txBody>
      </p:sp>
      <p:sp>
        <p:nvSpPr>
          <p:cNvPr id="6147" name="Rectangle 3"/>
          <p:cNvSpPr>
            <a:spLocks noGrp="1" noChangeArrowheads="1"/>
          </p:cNvSpPr>
          <p:nvPr>
            <p:ph type="body" idx="1"/>
          </p:nvPr>
        </p:nvSpPr>
        <p:spPr>
          <a:xfrm>
            <a:off x="214282" y="1214422"/>
            <a:ext cx="8786874" cy="5429288"/>
          </a:xfrm>
        </p:spPr>
        <p:txBody>
          <a:bodyPr>
            <a:normAutofit fontScale="92500" lnSpcReduction="10000"/>
          </a:bodyPr>
          <a:lstStyle/>
          <a:p>
            <a:r>
              <a:rPr lang="en-IE" sz="2400" dirty="0"/>
              <a:t>The </a:t>
            </a:r>
            <a:r>
              <a:rPr lang="en-IE" sz="2400" dirty="0" err="1"/>
              <a:t>appendChild</a:t>
            </a:r>
            <a:r>
              <a:rPr lang="en-IE" sz="2400" dirty="0"/>
              <a:t>() method in the previous example, appended the new element as the last child of the parent.</a:t>
            </a:r>
          </a:p>
          <a:p>
            <a:r>
              <a:rPr lang="en-IE" sz="2400" dirty="0"/>
              <a:t>If you don't want that you can use the </a:t>
            </a:r>
            <a:r>
              <a:rPr lang="en-IE" sz="2400" dirty="0" err="1"/>
              <a:t>insertBefore</a:t>
            </a:r>
            <a:r>
              <a:rPr lang="en-IE" sz="2400" dirty="0"/>
              <a:t>() method: </a:t>
            </a:r>
          </a:p>
          <a:p>
            <a:endParaRPr lang="en-IE" sz="2400" dirty="0"/>
          </a:p>
          <a:p>
            <a:pPr lvl="1">
              <a:buNone/>
            </a:pPr>
            <a:r>
              <a:rPr lang="en-IE" sz="2000" dirty="0"/>
              <a:t>	&lt;div id="div1"&gt;</a:t>
            </a:r>
            <a:br>
              <a:rPr lang="en-IE" sz="2000" dirty="0"/>
            </a:br>
            <a:r>
              <a:rPr lang="en-IE" sz="2000" dirty="0" smtClean="0"/>
              <a:t>	&lt;</a:t>
            </a:r>
            <a:r>
              <a:rPr lang="en-IE" sz="2000" dirty="0"/>
              <a:t>p id="p1"&gt;This is a paragraph.&lt;/p&gt;</a:t>
            </a:r>
            <a:br>
              <a:rPr lang="en-IE" sz="2000" dirty="0"/>
            </a:br>
            <a:r>
              <a:rPr lang="en-IE" sz="2000" dirty="0" smtClean="0"/>
              <a:t>	&lt;</a:t>
            </a:r>
            <a:r>
              <a:rPr lang="en-IE" sz="2000" dirty="0"/>
              <a:t>p id="p2"&gt;This is another paragraph.&lt;/p&gt;</a:t>
            </a:r>
            <a:br>
              <a:rPr lang="en-IE" sz="2000" dirty="0"/>
            </a:br>
            <a:r>
              <a:rPr lang="en-IE" sz="2000" dirty="0"/>
              <a:t>&lt;/div&gt;</a:t>
            </a:r>
            <a:br>
              <a:rPr lang="en-IE" sz="2000" dirty="0"/>
            </a:br>
            <a:r>
              <a:rPr lang="en-IE" sz="2000" dirty="0"/>
              <a:t/>
            </a:r>
            <a:br>
              <a:rPr lang="en-IE" sz="2000" dirty="0"/>
            </a:br>
            <a:r>
              <a:rPr lang="en-IE" sz="2000" dirty="0"/>
              <a:t>&lt;script&gt;</a:t>
            </a:r>
            <a:br>
              <a:rPr lang="en-IE" sz="2000" dirty="0"/>
            </a:br>
            <a:r>
              <a:rPr lang="en-IE" sz="2000" dirty="0" smtClean="0"/>
              <a:t>	</a:t>
            </a:r>
            <a:r>
              <a:rPr lang="en-IE" sz="2000" dirty="0" err="1" smtClean="0"/>
              <a:t>var</a:t>
            </a:r>
            <a:r>
              <a:rPr lang="en-IE" sz="2000" dirty="0" smtClean="0"/>
              <a:t> </a:t>
            </a:r>
            <a:r>
              <a:rPr lang="en-IE" sz="2000" dirty="0"/>
              <a:t>para=</a:t>
            </a:r>
            <a:r>
              <a:rPr lang="en-IE" sz="2000" dirty="0" err="1"/>
              <a:t>document.createElement</a:t>
            </a:r>
            <a:r>
              <a:rPr lang="en-IE" sz="2000" dirty="0"/>
              <a:t>("p");</a:t>
            </a:r>
            <a:br>
              <a:rPr lang="en-IE" sz="2000" dirty="0"/>
            </a:br>
            <a:r>
              <a:rPr lang="en-IE" sz="2000" dirty="0" smtClean="0"/>
              <a:t>	</a:t>
            </a:r>
            <a:r>
              <a:rPr lang="en-IE" sz="2000" dirty="0" err="1" smtClean="0"/>
              <a:t>var</a:t>
            </a:r>
            <a:r>
              <a:rPr lang="en-IE" sz="2000" dirty="0" smtClean="0"/>
              <a:t> </a:t>
            </a:r>
            <a:r>
              <a:rPr lang="en-IE" sz="2000" dirty="0"/>
              <a:t>node=</a:t>
            </a:r>
            <a:r>
              <a:rPr lang="en-IE" sz="2000" dirty="0" err="1"/>
              <a:t>document.createTextNode</a:t>
            </a:r>
            <a:r>
              <a:rPr lang="en-IE" sz="2000" dirty="0"/>
              <a:t>("This is new.");</a:t>
            </a:r>
            <a:br>
              <a:rPr lang="en-IE" sz="2000" dirty="0"/>
            </a:br>
            <a:r>
              <a:rPr lang="en-IE" sz="2000" dirty="0" smtClean="0"/>
              <a:t>	</a:t>
            </a:r>
            <a:r>
              <a:rPr lang="en-IE" sz="2000" dirty="0" err="1" smtClean="0"/>
              <a:t>para.appendChild</a:t>
            </a:r>
            <a:r>
              <a:rPr lang="en-IE" sz="2000" dirty="0" smtClean="0"/>
              <a:t>(node</a:t>
            </a:r>
            <a:r>
              <a:rPr lang="en-IE" sz="2000" dirty="0"/>
              <a:t>);</a:t>
            </a:r>
            <a:br>
              <a:rPr lang="en-IE" sz="2000" dirty="0"/>
            </a:br>
            <a:r>
              <a:rPr lang="en-IE" sz="2000" dirty="0"/>
              <a:t/>
            </a:r>
            <a:br>
              <a:rPr lang="en-IE" sz="2000" dirty="0"/>
            </a:br>
            <a:r>
              <a:rPr lang="en-IE" sz="2000" dirty="0" smtClean="0"/>
              <a:t>	</a:t>
            </a:r>
            <a:r>
              <a:rPr lang="en-IE" sz="2000" dirty="0" err="1" smtClean="0"/>
              <a:t>var</a:t>
            </a:r>
            <a:r>
              <a:rPr lang="en-IE" sz="2000" dirty="0" smtClean="0"/>
              <a:t> </a:t>
            </a:r>
            <a:r>
              <a:rPr lang="en-IE" sz="2000" dirty="0"/>
              <a:t>element=</a:t>
            </a:r>
            <a:r>
              <a:rPr lang="en-IE" sz="2000" dirty="0" err="1"/>
              <a:t>document.getElementById</a:t>
            </a:r>
            <a:r>
              <a:rPr lang="en-IE" sz="2000" dirty="0"/>
              <a:t>("div1");</a:t>
            </a:r>
            <a:br>
              <a:rPr lang="en-IE" sz="2000" dirty="0"/>
            </a:br>
            <a:r>
              <a:rPr lang="en-IE" sz="2000" dirty="0" smtClean="0"/>
              <a:t>	</a:t>
            </a:r>
            <a:r>
              <a:rPr lang="en-IE" sz="2000" dirty="0" err="1" smtClean="0"/>
              <a:t>var</a:t>
            </a:r>
            <a:r>
              <a:rPr lang="en-IE" sz="2000" dirty="0" smtClean="0"/>
              <a:t> </a:t>
            </a:r>
            <a:r>
              <a:rPr lang="en-IE" sz="2000" dirty="0"/>
              <a:t>child=</a:t>
            </a:r>
            <a:r>
              <a:rPr lang="en-IE" sz="2000" dirty="0" err="1"/>
              <a:t>document.getElementById</a:t>
            </a:r>
            <a:r>
              <a:rPr lang="en-IE" sz="2000" dirty="0"/>
              <a:t>("p1");</a:t>
            </a:r>
            <a:br>
              <a:rPr lang="en-IE" sz="2000" dirty="0"/>
            </a:br>
            <a:r>
              <a:rPr lang="en-IE" sz="2000" dirty="0" smtClean="0"/>
              <a:t>	</a:t>
            </a:r>
            <a:r>
              <a:rPr lang="en-IE" sz="2000" dirty="0" err="1" smtClean="0"/>
              <a:t>element.insertBefore</a:t>
            </a:r>
            <a:r>
              <a:rPr lang="en-IE" sz="2000" dirty="0" smtClean="0"/>
              <a:t>(</a:t>
            </a:r>
            <a:r>
              <a:rPr lang="en-IE" sz="2000" dirty="0" err="1" smtClean="0"/>
              <a:t>para,child</a:t>
            </a:r>
            <a:r>
              <a:rPr lang="en-IE" sz="2000" dirty="0"/>
              <a:t>); // para goes before child</a:t>
            </a:r>
            <a:br>
              <a:rPr lang="en-IE" sz="2000" dirty="0"/>
            </a:br>
            <a:r>
              <a:rPr lang="en-IE" sz="2000" dirty="0"/>
              <a:t>&lt;/script&gt;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4"/>
            <a:ext cx="8229600" cy="1143000"/>
          </a:xfrm>
        </p:spPr>
        <p:txBody>
          <a:bodyPr>
            <a:normAutofit/>
          </a:bodyPr>
          <a:lstStyle/>
          <a:p>
            <a:r>
              <a:rPr lang="en-IE" dirty="0"/>
              <a:t>Removing Existing HTML Elements</a:t>
            </a:r>
          </a:p>
        </p:txBody>
      </p:sp>
      <p:sp>
        <p:nvSpPr>
          <p:cNvPr id="6147" name="Rectangle 3"/>
          <p:cNvSpPr>
            <a:spLocks noGrp="1" noChangeArrowheads="1"/>
          </p:cNvSpPr>
          <p:nvPr>
            <p:ph type="body" idx="1"/>
          </p:nvPr>
        </p:nvSpPr>
        <p:spPr>
          <a:xfrm>
            <a:off x="214282" y="1214422"/>
            <a:ext cx="8786874" cy="5429288"/>
          </a:xfrm>
        </p:spPr>
        <p:txBody>
          <a:bodyPr>
            <a:normAutofit/>
          </a:bodyPr>
          <a:lstStyle/>
          <a:p>
            <a:r>
              <a:rPr lang="en-IE" sz="2400" b="1" dirty="0"/>
              <a:t>To remove an HTML element</a:t>
            </a:r>
            <a:r>
              <a:rPr lang="en-IE" sz="2400" dirty="0"/>
              <a:t>, you must know the parent of the element:</a:t>
            </a:r>
          </a:p>
          <a:p>
            <a:endParaRPr lang="en-IE" sz="2400" dirty="0"/>
          </a:p>
          <a:p>
            <a:pPr>
              <a:buNone/>
            </a:pPr>
            <a:r>
              <a:rPr lang="en-IE" sz="2000" dirty="0"/>
              <a:t>	&lt;div id="div1"&gt;</a:t>
            </a:r>
            <a:br>
              <a:rPr lang="en-IE" sz="2000" dirty="0"/>
            </a:br>
            <a:r>
              <a:rPr lang="en-IE" sz="2000" dirty="0" smtClean="0"/>
              <a:t>	&lt;</a:t>
            </a:r>
            <a:r>
              <a:rPr lang="en-IE" sz="2000" dirty="0"/>
              <a:t>p id="p1"&gt;This is a paragraph.&lt;/p&gt;</a:t>
            </a:r>
            <a:br>
              <a:rPr lang="en-IE" sz="2000" dirty="0"/>
            </a:br>
            <a:r>
              <a:rPr lang="en-IE" sz="2000" dirty="0" smtClean="0"/>
              <a:t>	&lt;</a:t>
            </a:r>
            <a:r>
              <a:rPr lang="en-IE" sz="2000" dirty="0"/>
              <a:t>p id="p2"&gt;This is another paragraph.&lt;/p&gt;</a:t>
            </a:r>
            <a:br>
              <a:rPr lang="en-IE" sz="2000" dirty="0"/>
            </a:br>
            <a:r>
              <a:rPr lang="en-IE" sz="2000" dirty="0"/>
              <a:t>&lt;/div&gt;</a:t>
            </a:r>
            <a:br>
              <a:rPr lang="en-IE" sz="2000" dirty="0"/>
            </a:br>
            <a:r>
              <a:rPr lang="en-IE" sz="2000" dirty="0"/>
              <a:t/>
            </a:r>
            <a:br>
              <a:rPr lang="en-IE" sz="2000" dirty="0"/>
            </a:br>
            <a:r>
              <a:rPr lang="en-IE" sz="2000" dirty="0"/>
              <a:t>&lt;script&gt;</a:t>
            </a:r>
            <a:br>
              <a:rPr lang="en-IE" sz="2000" dirty="0"/>
            </a:br>
            <a:r>
              <a:rPr lang="en-IE" sz="2000" dirty="0" smtClean="0"/>
              <a:t>	</a:t>
            </a:r>
            <a:r>
              <a:rPr lang="en-IE" sz="2000" dirty="0" err="1" smtClean="0"/>
              <a:t>var</a:t>
            </a:r>
            <a:r>
              <a:rPr lang="en-IE" sz="2000" dirty="0" smtClean="0"/>
              <a:t> </a:t>
            </a:r>
            <a:r>
              <a:rPr lang="en-IE" sz="2000" dirty="0"/>
              <a:t>parent=</a:t>
            </a:r>
            <a:r>
              <a:rPr lang="en-IE" sz="2000" dirty="0" err="1"/>
              <a:t>document.getElementById</a:t>
            </a:r>
            <a:r>
              <a:rPr lang="en-IE" sz="2000" dirty="0"/>
              <a:t>("div1");</a:t>
            </a:r>
            <a:br>
              <a:rPr lang="en-IE" sz="2000" dirty="0"/>
            </a:br>
            <a:r>
              <a:rPr lang="en-IE" sz="2000" dirty="0" smtClean="0"/>
              <a:t>	</a:t>
            </a:r>
            <a:r>
              <a:rPr lang="en-IE" sz="2000" dirty="0" err="1" smtClean="0"/>
              <a:t>var</a:t>
            </a:r>
            <a:r>
              <a:rPr lang="en-IE" sz="2000" dirty="0" smtClean="0"/>
              <a:t> </a:t>
            </a:r>
            <a:r>
              <a:rPr lang="en-IE" sz="2000" dirty="0"/>
              <a:t>child=</a:t>
            </a:r>
            <a:r>
              <a:rPr lang="en-IE" sz="2000" dirty="0" err="1"/>
              <a:t>document.getElementById</a:t>
            </a:r>
            <a:r>
              <a:rPr lang="en-IE" sz="2000" dirty="0"/>
              <a:t>("p1");</a:t>
            </a:r>
            <a:br>
              <a:rPr lang="en-IE" sz="2000" dirty="0"/>
            </a:br>
            <a:r>
              <a:rPr lang="en-IE" sz="2000" dirty="0" smtClean="0"/>
              <a:t>	</a:t>
            </a:r>
            <a:r>
              <a:rPr lang="en-IE" sz="2000" dirty="0" err="1" smtClean="0"/>
              <a:t>parent.removeChild</a:t>
            </a:r>
            <a:r>
              <a:rPr lang="en-IE" sz="2000" dirty="0" smtClean="0"/>
              <a:t>(child</a:t>
            </a:r>
            <a:r>
              <a:rPr lang="en-IE" sz="2000" dirty="0"/>
              <a:t>);</a:t>
            </a:r>
            <a:br>
              <a:rPr lang="en-IE" sz="2000" dirty="0"/>
            </a:br>
            <a:r>
              <a:rPr lang="en-IE" sz="2000" dirty="0"/>
              <a:t>&lt;/script&gt;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4"/>
            <a:ext cx="8229600" cy="1143000"/>
          </a:xfrm>
        </p:spPr>
        <p:txBody>
          <a:bodyPr>
            <a:normAutofit/>
          </a:bodyPr>
          <a:lstStyle/>
          <a:p>
            <a:r>
              <a:rPr lang="en-IE" dirty="0"/>
              <a:t>Replacing HTML Elements </a:t>
            </a:r>
          </a:p>
        </p:txBody>
      </p:sp>
      <p:sp>
        <p:nvSpPr>
          <p:cNvPr id="6147" name="Rectangle 3"/>
          <p:cNvSpPr>
            <a:spLocks noGrp="1" noChangeArrowheads="1"/>
          </p:cNvSpPr>
          <p:nvPr>
            <p:ph type="body" idx="1"/>
          </p:nvPr>
        </p:nvSpPr>
        <p:spPr>
          <a:xfrm>
            <a:off x="214282" y="1214422"/>
            <a:ext cx="8786874" cy="5429288"/>
          </a:xfrm>
        </p:spPr>
        <p:txBody>
          <a:bodyPr>
            <a:normAutofit lnSpcReduction="10000"/>
          </a:bodyPr>
          <a:lstStyle/>
          <a:p>
            <a:r>
              <a:rPr lang="en-IE" sz="2400" b="1" dirty="0"/>
              <a:t>To replace an element </a:t>
            </a:r>
            <a:r>
              <a:rPr lang="en-IE" sz="2400" dirty="0"/>
              <a:t>to the HTML DOM, use the </a:t>
            </a:r>
            <a:r>
              <a:rPr lang="en-IE" sz="2400" dirty="0" err="1"/>
              <a:t>replaceChild</a:t>
            </a:r>
            <a:r>
              <a:rPr lang="en-IE" sz="2400" dirty="0"/>
              <a:t>() method:</a:t>
            </a:r>
          </a:p>
          <a:p>
            <a:endParaRPr lang="en-IE" sz="2400" dirty="0"/>
          </a:p>
          <a:p>
            <a:pPr>
              <a:buNone/>
            </a:pPr>
            <a:r>
              <a:rPr lang="en-IE" sz="2000" dirty="0"/>
              <a:t>	&lt;div id="div1"&gt;</a:t>
            </a:r>
            <a:br>
              <a:rPr lang="en-IE" sz="2000" dirty="0"/>
            </a:br>
            <a:r>
              <a:rPr lang="en-IE" sz="2000" dirty="0" smtClean="0"/>
              <a:t>	&lt;</a:t>
            </a:r>
            <a:r>
              <a:rPr lang="en-IE" sz="2000" dirty="0"/>
              <a:t>p id="p1"&gt;This is a paragraph.&lt;/p&gt;</a:t>
            </a:r>
            <a:br>
              <a:rPr lang="en-IE" sz="2000" dirty="0"/>
            </a:br>
            <a:r>
              <a:rPr lang="en-IE" sz="2000" dirty="0" smtClean="0"/>
              <a:t>	&lt;</a:t>
            </a:r>
            <a:r>
              <a:rPr lang="en-IE" sz="2000" dirty="0"/>
              <a:t>p id="p2"&gt;This is another paragraph.&lt;/p&gt;</a:t>
            </a:r>
            <a:br>
              <a:rPr lang="en-IE" sz="2000" dirty="0"/>
            </a:br>
            <a:r>
              <a:rPr lang="en-IE" sz="2000" dirty="0"/>
              <a:t>&lt;/div&gt;</a:t>
            </a:r>
            <a:br>
              <a:rPr lang="en-IE" sz="2000" dirty="0"/>
            </a:br>
            <a:r>
              <a:rPr lang="en-IE" sz="2000" dirty="0"/>
              <a:t/>
            </a:r>
            <a:br>
              <a:rPr lang="en-IE" sz="2000" dirty="0"/>
            </a:br>
            <a:r>
              <a:rPr lang="en-IE" sz="2000" dirty="0"/>
              <a:t>&lt;script&gt;</a:t>
            </a:r>
            <a:br>
              <a:rPr lang="en-IE" sz="2000" dirty="0"/>
            </a:br>
            <a:r>
              <a:rPr lang="en-IE" sz="2000" dirty="0" smtClean="0"/>
              <a:t>	</a:t>
            </a:r>
            <a:r>
              <a:rPr lang="en-IE" sz="2000" dirty="0" err="1" smtClean="0"/>
              <a:t>var</a:t>
            </a:r>
            <a:r>
              <a:rPr lang="en-IE" sz="2000" dirty="0" smtClean="0"/>
              <a:t> para=</a:t>
            </a:r>
            <a:r>
              <a:rPr lang="en-IE" sz="2000" dirty="0" err="1" smtClean="0"/>
              <a:t>document.createElement</a:t>
            </a:r>
            <a:r>
              <a:rPr lang="en-IE" sz="2000" dirty="0" smtClean="0"/>
              <a:t>("p");</a:t>
            </a:r>
            <a:br>
              <a:rPr lang="en-IE" sz="2000" dirty="0" smtClean="0"/>
            </a:br>
            <a:r>
              <a:rPr lang="en-IE" sz="2000" dirty="0" smtClean="0"/>
              <a:t>	</a:t>
            </a:r>
            <a:r>
              <a:rPr lang="en-IE" sz="2000" dirty="0" err="1" smtClean="0"/>
              <a:t>var</a:t>
            </a:r>
            <a:r>
              <a:rPr lang="en-IE" sz="2000" dirty="0" smtClean="0"/>
              <a:t> node=</a:t>
            </a:r>
            <a:r>
              <a:rPr lang="en-IE" sz="2000" dirty="0" err="1" smtClean="0"/>
              <a:t>document.createTextNode</a:t>
            </a:r>
            <a:r>
              <a:rPr lang="en-IE" sz="2000" dirty="0" smtClean="0"/>
              <a:t>("This is new.");</a:t>
            </a:r>
            <a:br>
              <a:rPr lang="en-IE" sz="2000" dirty="0" smtClean="0"/>
            </a:br>
            <a:r>
              <a:rPr lang="en-IE" sz="2000" dirty="0" smtClean="0"/>
              <a:t>	</a:t>
            </a:r>
            <a:r>
              <a:rPr lang="en-IE" sz="2000" dirty="0" err="1" smtClean="0"/>
              <a:t>para.appendChild</a:t>
            </a:r>
            <a:r>
              <a:rPr lang="en-IE" sz="2000" dirty="0" smtClean="0"/>
              <a:t>(node);</a:t>
            </a:r>
            <a:br>
              <a:rPr lang="en-IE" sz="2000" dirty="0" smtClean="0"/>
            </a:br>
            <a:r>
              <a:rPr lang="en-IE" sz="2000" dirty="0" smtClean="0"/>
              <a:t/>
            </a:r>
            <a:br>
              <a:rPr lang="en-IE" sz="2000" dirty="0" smtClean="0"/>
            </a:br>
            <a:r>
              <a:rPr lang="en-IE" sz="2000" dirty="0" smtClean="0"/>
              <a:t>	</a:t>
            </a:r>
            <a:r>
              <a:rPr lang="en-IE" sz="2000" dirty="0" err="1" smtClean="0"/>
              <a:t>var</a:t>
            </a:r>
            <a:r>
              <a:rPr lang="en-IE" sz="2000" dirty="0" smtClean="0"/>
              <a:t> parent=</a:t>
            </a:r>
            <a:r>
              <a:rPr lang="en-IE" sz="2000" dirty="0" err="1" smtClean="0"/>
              <a:t>document.getElementById</a:t>
            </a:r>
            <a:r>
              <a:rPr lang="en-IE" sz="2000" dirty="0" smtClean="0"/>
              <a:t>("div1");</a:t>
            </a:r>
            <a:br>
              <a:rPr lang="en-IE" sz="2000" dirty="0" smtClean="0"/>
            </a:br>
            <a:r>
              <a:rPr lang="en-IE" sz="2000" dirty="0" smtClean="0"/>
              <a:t>	</a:t>
            </a:r>
            <a:r>
              <a:rPr lang="en-IE" sz="2000" dirty="0" err="1" smtClean="0"/>
              <a:t>var</a:t>
            </a:r>
            <a:r>
              <a:rPr lang="en-IE" sz="2000" dirty="0" smtClean="0"/>
              <a:t> child=</a:t>
            </a:r>
            <a:r>
              <a:rPr lang="en-IE" sz="2000" dirty="0" err="1" smtClean="0"/>
              <a:t>document.getElementById</a:t>
            </a:r>
            <a:r>
              <a:rPr lang="en-IE" sz="2000" dirty="0" smtClean="0"/>
              <a:t>("p1");</a:t>
            </a:r>
            <a:br>
              <a:rPr lang="en-IE" sz="2000" dirty="0" smtClean="0"/>
            </a:br>
            <a:r>
              <a:rPr lang="en-IE" sz="2000" dirty="0" smtClean="0"/>
              <a:t>	</a:t>
            </a:r>
            <a:r>
              <a:rPr lang="en-IE" sz="2000" dirty="0" err="1" smtClean="0"/>
              <a:t>parent.replaceChild</a:t>
            </a:r>
            <a:r>
              <a:rPr lang="en-IE" sz="2000" dirty="0" smtClean="0"/>
              <a:t>(</a:t>
            </a:r>
            <a:r>
              <a:rPr lang="en-IE" sz="2000" dirty="0" err="1" smtClean="0"/>
              <a:t>para,child</a:t>
            </a:r>
            <a:r>
              <a:rPr lang="en-IE" sz="2000" dirty="0" smtClean="0"/>
              <a:t>); // para replaces child</a:t>
            </a:r>
            <a:r>
              <a:rPr lang="en-IE" sz="2000" dirty="0"/>
              <a:t/>
            </a:r>
            <a:br>
              <a:rPr lang="en-IE" sz="2000" dirty="0"/>
            </a:br>
            <a:r>
              <a:rPr lang="en-IE" sz="2000" dirty="0"/>
              <a:t>&lt;/script&gt;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4"/>
            <a:ext cx="8229600" cy="1143000"/>
          </a:xfrm>
        </p:spPr>
        <p:txBody>
          <a:bodyPr/>
          <a:lstStyle/>
          <a:p>
            <a:r>
              <a:rPr lang="en-IE" dirty="0"/>
              <a:t>What is the HTML DOM?</a:t>
            </a:r>
          </a:p>
        </p:txBody>
      </p:sp>
      <p:sp>
        <p:nvSpPr>
          <p:cNvPr id="6147" name="Rectangle 3"/>
          <p:cNvSpPr>
            <a:spLocks noGrp="1" noChangeArrowheads="1"/>
          </p:cNvSpPr>
          <p:nvPr>
            <p:ph type="body" idx="1"/>
          </p:nvPr>
        </p:nvSpPr>
        <p:spPr>
          <a:xfrm>
            <a:off x="214282" y="1357298"/>
            <a:ext cx="8786874" cy="5286412"/>
          </a:xfrm>
        </p:spPr>
        <p:txBody>
          <a:bodyPr>
            <a:normAutofit/>
          </a:bodyPr>
          <a:lstStyle/>
          <a:p>
            <a:r>
              <a:rPr lang="en-IE" sz="2400" dirty="0"/>
              <a:t>HTML DOM is part of W3C DOM (World Wide Web Consortium).</a:t>
            </a:r>
          </a:p>
          <a:p>
            <a:r>
              <a:rPr lang="en-IE" sz="2400" dirty="0"/>
              <a:t>The W3C DOM standard is separated into 3 different parts:</a:t>
            </a:r>
          </a:p>
          <a:p>
            <a:pPr lvl="1"/>
            <a:r>
              <a:rPr lang="en-IE" sz="2000" dirty="0"/>
              <a:t>Core DOM - standard model for all document types</a:t>
            </a:r>
          </a:p>
          <a:p>
            <a:pPr lvl="1"/>
            <a:r>
              <a:rPr lang="en-IE" sz="2000" dirty="0"/>
              <a:t>XML DOM - standard model for XML documents</a:t>
            </a:r>
          </a:p>
          <a:p>
            <a:pPr lvl="1"/>
            <a:r>
              <a:rPr lang="en-IE" sz="2000" dirty="0"/>
              <a:t>HTML DOM - standard model for HTML documents</a:t>
            </a:r>
          </a:p>
          <a:p>
            <a:r>
              <a:rPr lang="en-IE" sz="2400" dirty="0"/>
              <a:t> The HTML DOM is a standard </a:t>
            </a:r>
            <a:r>
              <a:rPr lang="en-IE" sz="2400" b="1" dirty="0"/>
              <a:t>object</a:t>
            </a:r>
            <a:r>
              <a:rPr lang="en-IE" sz="2400" dirty="0"/>
              <a:t> model and </a:t>
            </a:r>
            <a:r>
              <a:rPr lang="en-IE" sz="2400" b="1" dirty="0"/>
              <a:t>programming interface</a:t>
            </a:r>
            <a:r>
              <a:rPr lang="en-IE" sz="2400" dirty="0"/>
              <a:t> for HTML. It defines:</a:t>
            </a:r>
          </a:p>
          <a:p>
            <a:pPr lvl="1"/>
            <a:r>
              <a:rPr lang="en-IE" sz="2000" dirty="0"/>
              <a:t>The HTML elements as </a:t>
            </a:r>
            <a:r>
              <a:rPr lang="en-IE" sz="2000" b="1" dirty="0"/>
              <a:t>objects</a:t>
            </a:r>
            <a:r>
              <a:rPr lang="en-IE" sz="2000" dirty="0"/>
              <a:t> </a:t>
            </a:r>
          </a:p>
          <a:p>
            <a:pPr lvl="1"/>
            <a:r>
              <a:rPr lang="en-IE" sz="2000" dirty="0"/>
              <a:t>The </a:t>
            </a:r>
            <a:r>
              <a:rPr lang="en-IE" sz="2000" b="1" dirty="0"/>
              <a:t>properties</a:t>
            </a:r>
            <a:r>
              <a:rPr lang="en-IE" sz="2000" dirty="0"/>
              <a:t> of all HTML elements </a:t>
            </a:r>
          </a:p>
          <a:p>
            <a:pPr lvl="1"/>
            <a:r>
              <a:rPr lang="en-IE" sz="2000" dirty="0"/>
              <a:t>The </a:t>
            </a:r>
            <a:r>
              <a:rPr lang="en-IE" sz="2000" b="1" dirty="0"/>
              <a:t>methods</a:t>
            </a:r>
            <a:r>
              <a:rPr lang="en-IE" sz="2000" dirty="0"/>
              <a:t> to access all HTML elements</a:t>
            </a:r>
          </a:p>
          <a:p>
            <a:pPr lvl="1"/>
            <a:r>
              <a:rPr lang="en-IE" sz="2000" dirty="0"/>
              <a:t>The </a:t>
            </a:r>
            <a:r>
              <a:rPr lang="en-IE" sz="2000" b="1" dirty="0"/>
              <a:t>events</a:t>
            </a:r>
            <a:r>
              <a:rPr lang="en-IE" sz="2000" dirty="0"/>
              <a:t> for all HTML elements</a:t>
            </a:r>
          </a:p>
          <a:p>
            <a:r>
              <a:rPr lang="en-IE" sz="2400" dirty="0"/>
              <a:t>In other words:</a:t>
            </a:r>
            <a:r>
              <a:rPr lang="en-IE" sz="2400" b="1" dirty="0"/>
              <a:t> The HTML DOM is a standard for how to get, change, add, or delete HTML elements.</a:t>
            </a:r>
            <a:endParaRPr lang="en-IE" sz="2400" dirty="0"/>
          </a:p>
          <a:p>
            <a:endParaRPr lang="en-IE" sz="24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4"/>
            <a:ext cx="8229600" cy="1143000"/>
          </a:xfrm>
        </p:spPr>
        <p:txBody>
          <a:bodyPr>
            <a:normAutofit/>
          </a:bodyPr>
          <a:lstStyle/>
          <a:p>
            <a:r>
              <a:rPr lang="en-IE" dirty="0" smtClean="0"/>
              <a:t>Attribute Nodes</a:t>
            </a:r>
            <a:endParaRPr lang="en-IE" dirty="0"/>
          </a:p>
        </p:txBody>
      </p:sp>
      <p:sp>
        <p:nvSpPr>
          <p:cNvPr id="6147" name="Rectangle 3"/>
          <p:cNvSpPr>
            <a:spLocks noGrp="1" noChangeArrowheads="1"/>
          </p:cNvSpPr>
          <p:nvPr>
            <p:ph type="body" idx="1"/>
          </p:nvPr>
        </p:nvSpPr>
        <p:spPr>
          <a:xfrm>
            <a:off x="214282" y="1214422"/>
            <a:ext cx="8786874" cy="5429288"/>
          </a:xfrm>
        </p:spPr>
        <p:txBody>
          <a:bodyPr>
            <a:normAutofit fontScale="85000" lnSpcReduction="10000"/>
          </a:bodyPr>
          <a:lstStyle/>
          <a:p>
            <a:r>
              <a:rPr lang="en-IE" sz="2000" dirty="0" smtClean="0"/>
              <a:t>After finding an element node, other properties and methods can be used on the element to access and change its attributes.</a:t>
            </a:r>
          </a:p>
          <a:p>
            <a:pPr marL="0" indent="0">
              <a:buNone/>
            </a:pPr>
            <a:endParaRPr lang="en-IE" sz="2000" dirty="0" smtClean="0"/>
          </a:p>
          <a:p>
            <a:pPr marL="0" indent="0">
              <a:buNone/>
            </a:pPr>
            <a:r>
              <a:rPr lang="en-IE" sz="2000" b="1" dirty="0" smtClean="0"/>
              <a:t>Checking for an attribute and get its values</a:t>
            </a:r>
          </a:p>
          <a:p>
            <a:pPr marL="0" indent="0">
              <a:buNone/>
            </a:pPr>
            <a:r>
              <a:rPr lang="en-IE" sz="2000" dirty="0"/>
              <a:t>	</a:t>
            </a:r>
            <a:r>
              <a:rPr lang="en-IE" sz="2000" dirty="0" err="1" smtClean="0"/>
              <a:t>var</a:t>
            </a:r>
            <a:r>
              <a:rPr lang="en-IE" sz="2000" dirty="0" smtClean="0"/>
              <a:t> item1=</a:t>
            </a:r>
            <a:r>
              <a:rPr lang="en-IE" sz="2000" dirty="0" err="1" smtClean="0"/>
              <a:t>document.getElementById</a:t>
            </a:r>
            <a:r>
              <a:rPr lang="en-IE" sz="2000" dirty="0" smtClean="0"/>
              <a:t>(“first");</a:t>
            </a:r>
          </a:p>
          <a:p>
            <a:pPr marL="0" indent="0">
              <a:buNone/>
            </a:pPr>
            <a:r>
              <a:rPr lang="en-IE" sz="2000" dirty="0"/>
              <a:t>	if </a:t>
            </a:r>
            <a:r>
              <a:rPr lang="en-IE" sz="2000" dirty="0" smtClean="0"/>
              <a:t>(item1.has Attribute('class</a:t>
            </a:r>
            <a:r>
              <a:rPr lang="en-IE" sz="2000" dirty="0"/>
              <a:t>'</a:t>
            </a:r>
            <a:r>
              <a:rPr lang="en-IE" sz="2000" dirty="0" smtClean="0"/>
              <a:t>)) { 		// check if attribute exists</a:t>
            </a:r>
          </a:p>
          <a:p>
            <a:pPr marL="0" indent="0">
              <a:buNone/>
            </a:pPr>
            <a:r>
              <a:rPr lang="en-IE" sz="2000" dirty="0" smtClean="0"/>
              <a:t>		</a:t>
            </a:r>
            <a:r>
              <a:rPr lang="en-IE" sz="2000" dirty="0" err="1" smtClean="0"/>
              <a:t>var</a:t>
            </a:r>
            <a:r>
              <a:rPr lang="en-IE" sz="2000" dirty="0" smtClean="0"/>
              <a:t> </a:t>
            </a:r>
            <a:r>
              <a:rPr lang="en-IE" sz="2000" dirty="0" err="1" smtClean="0"/>
              <a:t>attr</a:t>
            </a:r>
            <a:r>
              <a:rPr lang="en-IE" sz="2000" dirty="0" smtClean="0"/>
              <a:t> = item1.getAttribute('class</a:t>
            </a:r>
            <a:r>
              <a:rPr lang="en-IE" sz="2000" dirty="0"/>
              <a:t>'</a:t>
            </a:r>
            <a:r>
              <a:rPr lang="en-IE" sz="2000" dirty="0" smtClean="0"/>
              <a:t>); // get the attribute</a:t>
            </a:r>
          </a:p>
          <a:p>
            <a:pPr marL="0" indent="0">
              <a:buNone/>
            </a:pPr>
            <a:r>
              <a:rPr lang="en-IE" sz="2000" dirty="0" smtClean="0"/>
              <a:t>		</a:t>
            </a:r>
            <a:r>
              <a:rPr lang="en-IE" sz="2000" dirty="0" err="1" smtClean="0"/>
              <a:t>document.write</a:t>
            </a:r>
            <a:r>
              <a:rPr lang="en-IE" sz="2000" dirty="0"/>
              <a:t>('The first item in the list has a class called: ' + </a:t>
            </a:r>
            <a:r>
              <a:rPr lang="en-IE" sz="2000" dirty="0" err="1"/>
              <a:t>attr</a:t>
            </a:r>
            <a:r>
              <a:rPr lang="en-IE" sz="2000" dirty="0"/>
              <a:t>);</a:t>
            </a:r>
            <a:endParaRPr lang="en-IE" sz="2000" dirty="0" smtClean="0"/>
          </a:p>
          <a:p>
            <a:pPr marL="0" indent="0">
              <a:buNone/>
            </a:pPr>
            <a:r>
              <a:rPr lang="en-IE" sz="2000" dirty="0"/>
              <a:t>	</a:t>
            </a:r>
            <a:r>
              <a:rPr lang="en-IE" sz="2000" dirty="0" smtClean="0"/>
              <a:t>}</a:t>
            </a:r>
          </a:p>
          <a:p>
            <a:pPr marL="0" indent="0">
              <a:buNone/>
            </a:pPr>
            <a:endParaRPr lang="en-IE" sz="2000" dirty="0"/>
          </a:p>
          <a:p>
            <a:pPr marL="0" indent="0">
              <a:buNone/>
            </a:pPr>
            <a:r>
              <a:rPr lang="en-IE" sz="2000" dirty="0" smtClean="0"/>
              <a:t>Creating and changing attribute values</a:t>
            </a:r>
          </a:p>
          <a:p>
            <a:pPr marL="0" indent="0">
              <a:buNone/>
            </a:pPr>
            <a:r>
              <a:rPr lang="en-IE" sz="2000" dirty="0"/>
              <a:t>	</a:t>
            </a:r>
            <a:r>
              <a:rPr lang="en-IE" sz="2000" dirty="0" smtClean="0"/>
              <a:t>item1.className = ‘complete’; // change the attribute value</a:t>
            </a:r>
          </a:p>
          <a:p>
            <a:pPr marL="0" indent="0">
              <a:buNone/>
            </a:pPr>
            <a:r>
              <a:rPr lang="en-IE" sz="2000" dirty="0"/>
              <a:t>	</a:t>
            </a:r>
            <a:r>
              <a:rPr lang="en-IE" sz="2000" dirty="0" smtClean="0"/>
              <a:t>item1.setAttribute(‘class’, ‘indent’); // add an attribute</a:t>
            </a:r>
          </a:p>
          <a:p>
            <a:pPr marL="0" indent="0">
              <a:buNone/>
            </a:pPr>
            <a:endParaRPr lang="en-IE" sz="2000" dirty="0"/>
          </a:p>
          <a:p>
            <a:pPr marL="0" indent="0">
              <a:buNone/>
            </a:pPr>
            <a:r>
              <a:rPr lang="en-IE" sz="2000" dirty="0" smtClean="0"/>
              <a:t>Removing attributes</a:t>
            </a:r>
          </a:p>
          <a:p>
            <a:pPr marL="0" indent="0">
              <a:buNone/>
            </a:pPr>
            <a:r>
              <a:rPr lang="en-IE" sz="2000" dirty="0"/>
              <a:t>	</a:t>
            </a:r>
            <a:r>
              <a:rPr lang="en-IE" sz="2000" dirty="0" err="1" smtClean="0"/>
              <a:t>var</a:t>
            </a:r>
            <a:r>
              <a:rPr lang="en-IE" sz="2000" dirty="0" smtClean="0"/>
              <a:t> item2=</a:t>
            </a:r>
            <a:r>
              <a:rPr lang="en-IE" sz="2000" dirty="0" err="1" smtClean="0"/>
              <a:t>document.getElementById</a:t>
            </a:r>
            <a:r>
              <a:rPr lang="en-IE" sz="2000" dirty="0" smtClean="0"/>
              <a:t>(“second"); </a:t>
            </a:r>
          </a:p>
          <a:p>
            <a:pPr marL="0" indent="0">
              <a:buNone/>
            </a:pPr>
            <a:r>
              <a:rPr lang="en-IE" sz="2000" dirty="0"/>
              <a:t>	</a:t>
            </a:r>
            <a:r>
              <a:rPr lang="en-IE" sz="2000" dirty="0" smtClean="0"/>
              <a:t>if </a:t>
            </a:r>
            <a:r>
              <a:rPr lang="en-IE" sz="2000" dirty="0"/>
              <a:t>(</a:t>
            </a:r>
            <a:r>
              <a:rPr lang="en-IE" sz="2000" dirty="0" smtClean="0"/>
              <a:t>item2.has </a:t>
            </a:r>
            <a:r>
              <a:rPr lang="en-IE" sz="2000" dirty="0"/>
              <a:t>Attribute(‘class’)) { 		// check if attribute exists</a:t>
            </a:r>
          </a:p>
          <a:p>
            <a:pPr marL="0" indent="0">
              <a:buNone/>
            </a:pPr>
            <a:r>
              <a:rPr lang="en-IE" sz="2000" dirty="0"/>
              <a:t>		</a:t>
            </a:r>
            <a:r>
              <a:rPr lang="en-IE" sz="2000" dirty="0" err="1"/>
              <a:t>var</a:t>
            </a:r>
            <a:r>
              <a:rPr lang="en-IE" sz="2000" dirty="0"/>
              <a:t> </a:t>
            </a:r>
            <a:r>
              <a:rPr lang="en-IE" sz="2000" dirty="0" err="1"/>
              <a:t>attr</a:t>
            </a:r>
            <a:r>
              <a:rPr lang="en-IE" sz="2000" dirty="0"/>
              <a:t> = </a:t>
            </a:r>
            <a:r>
              <a:rPr lang="en-IE" sz="2000" dirty="0" smtClean="0"/>
              <a:t>item2.removeAttribute</a:t>
            </a:r>
            <a:r>
              <a:rPr lang="en-IE" sz="2000" dirty="0"/>
              <a:t>(‘class’); // </a:t>
            </a:r>
            <a:r>
              <a:rPr lang="en-IE" sz="2000" dirty="0" smtClean="0"/>
              <a:t>remove the </a:t>
            </a:r>
            <a:r>
              <a:rPr lang="en-IE" sz="2000" dirty="0"/>
              <a:t>attribute</a:t>
            </a:r>
          </a:p>
          <a:p>
            <a:pPr marL="0" indent="0">
              <a:buNone/>
            </a:pPr>
            <a:r>
              <a:rPr lang="en-IE" sz="2000" dirty="0"/>
              <a:t>	}</a:t>
            </a:r>
          </a:p>
          <a:p>
            <a:pPr marL="0" indent="0">
              <a:buNone/>
            </a:pPr>
            <a:endParaRPr lang="en-IE" sz="2000" dirty="0"/>
          </a:p>
          <a:p>
            <a:pPr marL="0" indent="0">
              <a:buNone/>
            </a:pPr>
            <a:endParaRPr lang="en-IE" sz="2000" dirty="0" smtClean="0"/>
          </a:p>
          <a:p>
            <a:pPr marL="0" indent="0">
              <a:buNone/>
            </a:pPr>
            <a:endParaRPr lang="en-IE" sz="2000" dirty="0"/>
          </a:p>
        </p:txBody>
      </p:sp>
    </p:spTree>
    <p:extLst>
      <p:ext uri="{BB962C8B-B14F-4D97-AF65-F5344CB8AC3E}">
        <p14:creationId xmlns:p14="http://schemas.microsoft.com/office/powerpoint/2010/main" val="2547215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Examining the DOM</a:t>
            </a:r>
            <a:endParaRPr lang="en-IE" dirty="0"/>
          </a:p>
        </p:txBody>
      </p:sp>
      <p:sp>
        <p:nvSpPr>
          <p:cNvPr id="3" name="Content Placeholder 2"/>
          <p:cNvSpPr>
            <a:spLocks noGrp="1"/>
          </p:cNvSpPr>
          <p:nvPr>
            <p:ph idx="1"/>
          </p:nvPr>
        </p:nvSpPr>
        <p:spPr>
          <a:xfrm>
            <a:off x="457200" y="1600200"/>
            <a:ext cx="8435280" cy="4525963"/>
          </a:xfrm>
        </p:spPr>
        <p:txBody>
          <a:bodyPr>
            <a:normAutofit fontScale="92500" lnSpcReduction="20000"/>
          </a:bodyPr>
          <a:lstStyle/>
          <a:p>
            <a:r>
              <a:rPr lang="en-IE" b="1" dirty="0" smtClean="0"/>
              <a:t>In Chrome</a:t>
            </a:r>
          </a:p>
          <a:p>
            <a:pPr lvl="1"/>
            <a:r>
              <a:rPr lang="en-IE" i="1" dirty="0" smtClean="0"/>
              <a:t>Macs</a:t>
            </a:r>
          </a:p>
          <a:p>
            <a:pPr lvl="2"/>
            <a:r>
              <a:rPr lang="en-IE" dirty="0" smtClean="0"/>
              <a:t>Go to the </a:t>
            </a:r>
            <a:r>
              <a:rPr lang="en-IE" b="1" dirty="0" smtClean="0"/>
              <a:t>View</a:t>
            </a:r>
            <a:r>
              <a:rPr lang="en-IE" dirty="0" smtClean="0"/>
              <a:t> menu</a:t>
            </a:r>
          </a:p>
          <a:p>
            <a:pPr lvl="2"/>
            <a:r>
              <a:rPr lang="en-IE" dirty="0" smtClean="0"/>
              <a:t>Select </a:t>
            </a:r>
            <a:r>
              <a:rPr lang="en-IE" b="1" dirty="0" smtClean="0"/>
              <a:t>Developer</a:t>
            </a:r>
            <a:r>
              <a:rPr lang="en-IE" dirty="0" smtClean="0"/>
              <a:t> and then </a:t>
            </a:r>
            <a:r>
              <a:rPr lang="en-IE" b="1" dirty="0" smtClean="0"/>
              <a:t>Developer Tools</a:t>
            </a:r>
          </a:p>
          <a:p>
            <a:pPr lvl="1"/>
            <a:r>
              <a:rPr lang="en-IE" i="1" dirty="0" smtClean="0"/>
              <a:t>Windows</a:t>
            </a:r>
          </a:p>
          <a:p>
            <a:pPr lvl="2"/>
            <a:r>
              <a:rPr lang="en-IE" dirty="0" smtClean="0"/>
              <a:t>Go to </a:t>
            </a:r>
            <a:r>
              <a:rPr lang="en-IE" b="1" dirty="0" smtClean="0"/>
              <a:t>Tools</a:t>
            </a:r>
            <a:r>
              <a:rPr lang="en-IE" dirty="0" smtClean="0"/>
              <a:t> (or </a:t>
            </a:r>
            <a:r>
              <a:rPr lang="en-IE" b="1" dirty="0" smtClean="0"/>
              <a:t>More Tools</a:t>
            </a:r>
            <a:r>
              <a:rPr lang="en-IE" dirty="0" smtClean="0"/>
              <a:t>)</a:t>
            </a:r>
          </a:p>
          <a:p>
            <a:pPr lvl="2"/>
            <a:r>
              <a:rPr lang="en-IE" dirty="0" smtClean="0"/>
              <a:t>Select </a:t>
            </a:r>
            <a:r>
              <a:rPr lang="en-IE" b="1" dirty="0" smtClean="0"/>
              <a:t>Developer Tools</a:t>
            </a:r>
          </a:p>
          <a:p>
            <a:pPr lvl="1"/>
            <a:r>
              <a:rPr lang="en-IE" dirty="0" smtClean="0"/>
              <a:t>Right click on any element and select </a:t>
            </a:r>
            <a:r>
              <a:rPr lang="en-IE" b="1" dirty="0" smtClean="0"/>
              <a:t>Inspect</a:t>
            </a:r>
            <a:r>
              <a:rPr lang="en-IE" dirty="0" smtClean="0"/>
              <a:t>.</a:t>
            </a:r>
          </a:p>
          <a:p>
            <a:r>
              <a:rPr lang="en-IE" b="1" dirty="0" smtClean="0"/>
              <a:t>In Firefox</a:t>
            </a:r>
          </a:p>
          <a:p>
            <a:pPr lvl="1"/>
            <a:r>
              <a:rPr lang="en-IE" dirty="0"/>
              <a:t>Right click on any element and select </a:t>
            </a:r>
            <a:r>
              <a:rPr lang="en-IE" b="1" dirty="0"/>
              <a:t>Inspect </a:t>
            </a:r>
            <a:r>
              <a:rPr lang="en-IE" b="1" dirty="0" smtClean="0"/>
              <a:t>Element.</a:t>
            </a:r>
            <a:endParaRPr lang="en-IE" dirty="0" smtClean="0"/>
          </a:p>
          <a:p>
            <a:pPr lvl="1"/>
            <a:r>
              <a:rPr lang="en-IE" dirty="0" smtClean="0"/>
              <a:t>Download and try the </a:t>
            </a:r>
            <a:r>
              <a:rPr lang="en-IE" b="1" dirty="0"/>
              <a:t>Firebug </a:t>
            </a:r>
            <a:r>
              <a:rPr lang="en-IE" dirty="0" smtClean="0"/>
              <a:t>plugin.</a:t>
            </a:r>
            <a:endParaRPr lang="en-IE" dirty="0"/>
          </a:p>
        </p:txBody>
      </p:sp>
    </p:spTree>
    <p:extLst>
      <p:ext uri="{BB962C8B-B14F-4D97-AF65-F5344CB8AC3E}">
        <p14:creationId xmlns:p14="http://schemas.microsoft.com/office/powerpoint/2010/main" val="1590056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4"/>
            <a:ext cx="8229600" cy="1143000"/>
          </a:xfrm>
        </p:spPr>
        <p:txBody>
          <a:bodyPr/>
          <a:lstStyle/>
          <a:p>
            <a:r>
              <a:rPr lang="en-IE" dirty="0"/>
              <a:t>Dynamic HTML</a:t>
            </a:r>
          </a:p>
        </p:txBody>
      </p:sp>
      <p:sp>
        <p:nvSpPr>
          <p:cNvPr id="6147" name="Rectangle 3"/>
          <p:cNvSpPr>
            <a:spLocks noGrp="1" noChangeArrowheads="1"/>
          </p:cNvSpPr>
          <p:nvPr>
            <p:ph type="body" idx="1"/>
          </p:nvPr>
        </p:nvSpPr>
        <p:spPr>
          <a:xfrm>
            <a:off x="214282" y="1357298"/>
            <a:ext cx="8786874" cy="5286412"/>
          </a:xfrm>
        </p:spPr>
        <p:txBody>
          <a:bodyPr>
            <a:normAutofit/>
          </a:bodyPr>
          <a:lstStyle/>
          <a:p>
            <a:pPr>
              <a:buNone/>
            </a:pPr>
            <a:r>
              <a:rPr lang="en-IE" sz="3600" dirty="0"/>
              <a:t>JavaScript can:</a:t>
            </a:r>
          </a:p>
          <a:p>
            <a:pPr lvl="1"/>
            <a:r>
              <a:rPr lang="en-IE" dirty="0"/>
              <a:t>change all the HTML elements and attributes in the page</a:t>
            </a:r>
          </a:p>
          <a:p>
            <a:pPr lvl="1"/>
            <a:r>
              <a:rPr lang="en-IE" dirty="0"/>
              <a:t>change all the CSS styles in the page</a:t>
            </a:r>
          </a:p>
          <a:p>
            <a:pPr lvl="1"/>
            <a:r>
              <a:rPr lang="en-IE" dirty="0"/>
              <a:t>remove existing HTML elements and attributes</a:t>
            </a:r>
          </a:p>
          <a:p>
            <a:pPr lvl="1"/>
            <a:r>
              <a:rPr lang="en-IE" dirty="0"/>
              <a:t>add new HTML elements and attributes</a:t>
            </a:r>
          </a:p>
          <a:p>
            <a:pPr lvl="1"/>
            <a:r>
              <a:rPr lang="en-IE" dirty="0"/>
              <a:t>react to all existing HTML events in the page</a:t>
            </a:r>
          </a:p>
          <a:p>
            <a:pPr lvl="1"/>
            <a:r>
              <a:rPr lang="en-IE" dirty="0"/>
              <a:t>create new HTML events in the page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4"/>
            <a:ext cx="8229600" cy="1143000"/>
          </a:xfrm>
        </p:spPr>
        <p:txBody>
          <a:bodyPr>
            <a:normAutofit/>
          </a:bodyPr>
          <a:lstStyle/>
          <a:p>
            <a:r>
              <a:rPr lang="en-IE" dirty="0"/>
              <a:t>The DOM Programming Interface</a:t>
            </a:r>
          </a:p>
        </p:txBody>
      </p:sp>
      <p:sp>
        <p:nvSpPr>
          <p:cNvPr id="6147" name="Rectangle 3"/>
          <p:cNvSpPr>
            <a:spLocks noGrp="1" noChangeArrowheads="1"/>
          </p:cNvSpPr>
          <p:nvPr>
            <p:ph type="body" idx="1"/>
          </p:nvPr>
        </p:nvSpPr>
        <p:spPr>
          <a:xfrm>
            <a:off x="214282" y="1357298"/>
            <a:ext cx="8786874" cy="5286412"/>
          </a:xfrm>
        </p:spPr>
        <p:txBody>
          <a:bodyPr>
            <a:normAutofit fontScale="92500"/>
          </a:bodyPr>
          <a:lstStyle/>
          <a:p>
            <a:r>
              <a:rPr lang="en-IE" sz="2400" dirty="0"/>
              <a:t>The HTML DOM can be accessed with JavaScript (and with other programming languages). </a:t>
            </a:r>
          </a:p>
          <a:p>
            <a:r>
              <a:rPr lang="en-IE" sz="2400" dirty="0"/>
              <a:t>In the DOM, all HTML elements are defined as </a:t>
            </a:r>
            <a:r>
              <a:rPr lang="en-IE" sz="2400" b="1" dirty="0"/>
              <a:t>objects</a:t>
            </a:r>
            <a:r>
              <a:rPr lang="en-IE" sz="2400" dirty="0"/>
              <a:t>.</a:t>
            </a:r>
          </a:p>
          <a:p>
            <a:r>
              <a:rPr lang="en-IE" sz="2400" dirty="0"/>
              <a:t>The programming interface is </a:t>
            </a:r>
            <a:r>
              <a:rPr lang="en-IE" sz="2400" dirty="0" smtClean="0"/>
              <a:t>the set </a:t>
            </a:r>
            <a:r>
              <a:rPr lang="en-IE" sz="2400" dirty="0"/>
              <a:t>of properties and methods of each object.</a:t>
            </a:r>
          </a:p>
          <a:p>
            <a:pPr lvl="1"/>
            <a:r>
              <a:rPr lang="en-IE" sz="2000" dirty="0"/>
              <a:t>A </a:t>
            </a:r>
            <a:r>
              <a:rPr lang="en-IE" sz="2000" b="1" dirty="0"/>
              <a:t>property</a:t>
            </a:r>
            <a:r>
              <a:rPr lang="en-IE" sz="2000" dirty="0"/>
              <a:t> is a value that you can get or set (like changing the content of an HTML element).</a:t>
            </a:r>
          </a:p>
          <a:p>
            <a:pPr lvl="1"/>
            <a:r>
              <a:rPr lang="en-IE" sz="2000" dirty="0"/>
              <a:t>A </a:t>
            </a:r>
            <a:r>
              <a:rPr lang="en-IE" sz="2000" b="1" dirty="0"/>
              <a:t>method</a:t>
            </a:r>
            <a:r>
              <a:rPr lang="en-IE" sz="2000" dirty="0"/>
              <a:t> is an action you can do (like add or deleting an HTML element).</a:t>
            </a:r>
          </a:p>
          <a:p>
            <a:r>
              <a:rPr lang="en-IE" sz="2400" dirty="0"/>
              <a:t>In the HTML DOM object model, the </a:t>
            </a:r>
            <a:r>
              <a:rPr lang="en-IE" sz="2400" b="1" dirty="0"/>
              <a:t>document</a:t>
            </a:r>
            <a:r>
              <a:rPr lang="en-IE" sz="2400" dirty="0"/>
              <a:t> object represents your web page.</a:t>
            </a:r>
          </a:p>
          <a:p>
            <a:r>
              <a:rPr lang="en-IE" sz="2400" dirty="0"/>
              <a:t>The document object is the owner of all other objects in your web page.</a:t>
            </a:r>
          </a:p>
          <a:p>
            <a:r>
              <a:rPr lang="en-IE" sz="2400" dirty="0"/>
              <a:t>If you want to access objects in an HTML page, you always start with accessing the document object.</a:t>
            </a:r>
          </a:p>
          <a:p>
            <a:r>
              <a:rPr lang="en-IE" sz="2400" dirty="0"/>
              <a:t>https://developer.mozilla.org/en-US/docs/Web/API/Document</a:t>
            </a:r>
          </a:p>
          <a:p>
            <a:endParaRPr lang="en-IE"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4"/>
            <a:ext cx="8229600" cy="1143000"/>
          </a:xfrm>
        </p:spPr>
        <p:txBody>
          <a:bodyPr>
            <a:normAutofit/>
          </a:bodyPr>
          <a:lstStyle/>
          <a:p>
            <a:r>
              <a:rPr lang="en-IE" dirty="0"/>
              <a:t>Finding HTML Elements</a:t>
            </a:r>
          </a:p>
        </p:txBody>
      </p:sp>
      <p:sp>
        <p:nvSpPr>
          <p:cNvPr id="6147" name="Rectangle 3"/>
          <p:cNvSpPr>
            <a:spLocks noGrp="1" noChangeArrowheads="1"/>
          </p:cNvSpPr>
          <p:nvPr>
            <p:ph type="body" idx="1"/>
          </p:nvPr>
        </p:nvSpPr>
        <p:spPr>
          <a:xfrm>
            <a:off x="214282" y="1357298"/>
            <a:ext cx="8786874" cy="5286412"/>
          </a:xfrm>
        </p:spPr>
        <p:txBody>
          <a:bodyPr>
            <a:normAutofit/>
          </a:bodyPr>
          <a:lstStyle/>
          <a:p>
            <a:r>
              <a:rPr lang="en-IE" sz="2800" dirty="0"/>
              <a:t>Often, with JavaScript, you want to manipulate HTML elements.</a:t>
            </a:r>
          </a:p>
          <a:p>
            <a:r>
              <a:rPr lang="en-IE" sz="2800" dirty="0"/>
              <a:t>To do so, you have to find the elements first. You can find</a:t>
            </a:r>
            <a:r>
              <a:rPr lang="en-IE" sz="2400" dirty="0"/>
              <a:t> </a:t>
            </a:r>
            <a:r>
              <a:rPr lang="en-IE" sz="2800" dirty="0"/>
              <a:t>HTML elements</a:t>
            </a:r>
          </a:p>
          <a:p>
            <a:pPr lvl="1"/>
            <a:r>
              <a:rPr lang="en-IE" sz="2400" dirty="0"/>
              <a:t>by id</a:t>
            </a:r>
          </a:p>
          <a:p>
            <a:pPr lvl="1"/>
            <a:r>
              <a:rPr lang="en-IE" sz="2400" dirty="0"/>
              <a:t>by tag name </a:t>
            </a:r>
          </a:p>
          <a:p>
            <a:pPr lvl="1"/>
            <a:r>
              <a:rPr lang="en-IE" sz="2400" dirty="0"/>
              <a:t>by class name</a:t>
            </a:r>
          </a:p>
          <a:p>
            <a:pPr lvl="1"/>
            <a:r>
              <a:rPr lang="en-IE" sz="2400" dirty="0"/>
              <a:t>by HTML object collections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4"/>
            <a:ext cx="8229600" cy="1143000"/>
          </a:xfrm>
        </p:spPr>
        <p:txBody>
          <a:bodyPr>
            <a:normAutofit/>
          </a:bodyPr>
          <a:lstStyle/>
          <a:p>
            <a:r>
              <a:rPr lang="en-IE" dirty="0"/>
              <a:t>Finding HTML Elements by Id</a:t>
            </a:r>
          </a:p>
        </p:txBody>
      </p:sp>
      <p:sp>
        <p:nvSpPr>
          <p:cNvPr id="6147" name="Rectangle 3"/>
          <p:cNvSpPr>
            <a:spLocks noGrp="1" noChangeArrowheads="1"/>
          </p:cNvSpPr>
          <p:nvPr>
            <p:ph type="body" idx="1"/>
          </p:nvPr>
        </p:nvSpPr>
        <p:spPr>
          <a:xfrm>
            <a:off x="214282" y="1357298"/>
            <a:ext cx="8786874" cy="5286412"/>
          </a:xfrm>
        </p:spPr>
        <p:txBody>
          <a:bodyPr>
            <a:normAutofit fontScale="92500" lnSpcReduction="20000"/>
          </a:bodyPr>
          <a:lstStyle/>
          <a:p>
            <a:r>
              <a:rPr lang="en-IE" sz="2800" dirty="0"/>
              <a:t>The easiest way to find HTML elements in the DOM, is by using the element id.</a:t>
            </a:r>
          </a:p>
          <a:p>
            <a:endParaRPr lang="en-IE" sz="1200" dirty="0" smtClean="0"/>
          </a:p>
          <a:p>
            <a:pPr lvl="1">
              <a:buNone/>
            </a:pPr>
            <a:r>
              <a:rPr lang="en-IE" sz="2000" dirty="0" smtClean="0"/>
              <a:t>&lt;!</a:t>
            </a:r>
            <a:r>
              <a:rPr lang="en-IE" sz="2000" dirty="0"/>
              <a:t>DOCTYPE html&gt;</a:t>
            </a:r>
          </a:p>
          <a:p>
            <a:pPr lvl="1">
              <a:buNone/>
            </a:pPr>
            <a:r>
              <a:rPr lang="en-IE" sz="2000" dirty="0"/>
              <a:t>&lt;html&gt;</a:t>
            </a:r>
          </a:p>
          <a:p>
            <a:pPr lvl="1">
              <a:buNone/>
            </a:pPr>
            <a:r>
              <a:rPr lang="en-IE" sz="2000" dirty="0"/>
              <a:t>&lt;</a:t>
            </a:r>
            <a:r>
              <a:rPr lang="en-IE" sz="2000" dirty="0" smtClean="0"/>
              <a:t>body&gt;</a:t>
            </a:r>
          </a:p>
          <a:p>
            <a:pPr lvl="1">
              <a:buNone/>
            </a:pPr>
            <a:endParaRPr lang="en-IE" sz="2100" dirty="0"/>
          </a:p>
          <a:p>
            <a:pPr lvl="2">
              <a:buNone/>
            </a:pPr>
            <a:r>
              <a:rPr lang="en-IE" sz="2100" dirty="0"/>
              <a:t>&lt;p id="intro"&gt;Hello World!&lt;/p</a:t>
            </a:r>
            <a:r>
              <a:rPr lang="en-IE" sz="2100" dirty="0" smtClean="0"/>
              <a:t>&gt;</a:t>
            </a:r>
            <a:endParaRPr lang="en-IE" sz="2100" dirty="0"/>
          </a:p>
          <a:p>
            <a:pPr lvl="2">
              <a:buNone/>
            </a:pPr>
            <a:r>
              <a:rPr lang="en-IE" sz="2100" dirty="0"/>
              <a:t>&lt;p&gt;This example demonstrates the &lt;b&gt;</a:t>
            </a:r>
            <a:r>
              <a:rPr lang="en-IE" sz="2100" dirty="0" err="1"/>
              <a:t>getElementById</a:t>
            </a:r>
            <a:r>
              <a:rPr lang="en-IE" sz="2100" dirty="0"/>
              <a:t>&lt;/b&gt; method!&lt;/p&gt;</a:t>
            </a:r>
          </a:p>
          <a:p>
            <a:pPr lvl="2">
              <a:buNone/>
            </a:pPr>
            <a:endParaRPr lang="en-IE" sz="2100" dirty="0"/>
          </a:p>
          <a:p>
            <a:pPr lvl="2">
              <a:buNone/>
            </a:pPr>
            <a:r>
              <a:rPr lang="en-IE" sz="2100" dirty="0"/>
              <a:t>&lt;script&gt;</a:t>
            </a:r>
          </a:p>
          <a:p>
            <a:pPr lvl="2">
              <a:buNone/>
            </a:pPr>
            <a:r>
              <a:rPr lang="en-IE" sz="2100" dirty="0"/>
              <a:t>	x=</a:t>
            </a:r>
            <a:r>
              <a:rPr lang="en-IE" sz="2100" dirty="0" err="1"/>
              <a:t>document.getElementById</a:t>
            </a:r>
            <a:r>
              <a:rPr lang="en-IE" sz="2100" dirty="0"/>
              <a:t>("intro");</a:t>
            </a:r>
          </a:p>
          <a:p>
            <a:pPr lvl="2">
              <a:buNone/>
            </a:pPr>
            <a:r>
              <a:rPr lang="en-IE" sz="2100" dirty="0"/>
              <a:t>	</a:t>
            </a:r>
            <a:r>
              <a:rPr lang="en-IE" sz="2100" dirty="0" err="1"/>
              <a:t>document.write</a:t>
            </a:r>
            <a:r>
              <a:rPr lang="en-IE" sz="2100" dirty="0"/>
              <a:t>("&lt;p&gt;The text from the intro paragraph: " + </a:t>
            </a:r>
            <a:r>
              <a:rPr lang="en-IE" sz="2100" dirty="0" err="1"/>
              <a:t>x.innerHTML</a:t>
            </a:r>
            <a:r>
              <a:rPr lang="en-IE" sz="2100" dirty="0"/>
              <a:t> + "&lt;/p&gt;");</a:t>
            </a:r>
          </a:p>
          <a:p>
            <a:pPr lvl="2">
              <a:buNone/>
            </a:pPr>
            <a:r>
              <a:rPr lang="en-IE" sz="2100" dirty="0"/>
              <a:t>&lt;/script&gt;</a:t>
            </a:r>
          </a:p>
          <a:p>
            <a:pPr lvl="1">
              <a:buNone/>
            </a:pPr>
            <a:endParaRPr lang="en-IE" sz="2000" dirty="0"/>
          </a:p>
          <a:p>
            <a:pPr lvl="1">
              <a:buNone/>
            </a:pPr>
            <a:r>
              <a:rPr lang="en-IE" sz="2000" dirty="0"/>
              <a:t>&lt;/body&gt;</a:t>
            </a:r>
          </a:p>
          <a:p>
            <a:pPr lvl="1">
              <a:buNone/>
            </a:pPr>
            <a:r>
              <a:rPr lang="en-IE" sz="2000" dirty="0"/>
              <a:t>&lt;/html&gt;</a:t>
            </a:r>
          </a:p>
          <a:p>
            <a:endParaRPr lang="en-IE"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4"/>
            <a:ext cx="8229600" cy="1143000"/>
          </a:xfrm>
        </p:spPr>
        <p:txBody>
          <a:bodyPr>
            <a:normAutofit fontScale="90000"/>
          </a:bodyPr>
          <a:lstStyle/>
          <a:p>
            <a:r>
              <a:rPr lang="en-IE" dirty="0"/>
              <a:t>Finding HTML Elements by Tag Name</a:t>
            </a:r>
          </a:p>
        </p:txBody>
      </p:sp>
      <p:sp>
        <p:nvSpPr>
          <p:cNvPr id="6147" name="Rectangle 3"/>
          <p:cNvSpPr>
            <a:spLocks noGrp="1" noChangeArrowheads="1"/>
          </p:cNvSpPr>
          <p:nvPr>
            <p:ph type="body" idx="1"/>
          </p:nvPr>
        </p:nvSpPr>
        <p:spPr>
          <a:xfrm>
            <a:off x="214282" y="1214422"/>
            <a:ext cx="8786874" cy="5500726"/>
          </a:xfrm>
        </p:spPr>
        <p:txBody>
          <a:bodyPr>
            <a:normAutofit fontScale="55000" lnSpcReduction="20000"/>
          </a:bodyPr>
          <a:lstStyle/>
          <a:p>
            <a:r>
              <a:rPr lang="en-IE" sz="3600" dirty="0" err="1"/>
              <a:t>getElementsByTagName</a:t>
            </a:r>
            <a:r>
              <a:rPr lang="en-IE" sz="3600" dirty="0"/>
              <a:t> returns an array with all elements of a given type</a:t>
            </a:r>
          </a:p>
          <a:p>
            <a:pPr lvl="1">
              <a:buNone/>
            </a:pPr>
            <a:endParaRPr lang="en-IE" sz="2400" dirty="0"/>
          </a:p>
          <a:p>
            <a:pPr lvl="1">
              <a:buNone/>
            </a:pPr>
            <a:r>
              <a:rPr lang="en-IE" sz="2900" dirty="0"/>
              <a:t>&lt;!DOCTYPE html&gt;</a:t>
            </a:r>
          </a:p>
          <a:p>
            <a:pPr lvl="1">
              <a:buNone/>
            </a:pPr>
            <a:r>
              <a:rPr lang="en-IE" sz="2900" dirty="0"/>
              <a:t>&lt;html&gt;</a:t>
            </a:r>
          </a:p>
          <a:p>
            <a:pPr lvl="1">
              <a:buNone/>
            </a:pPr>
            <a:r>
              <a:rPr lang="en-IE" sz="2900" dirty="0"/>
              <a:t>&lt;body&gt;</a:t>
            </a:r>
          </a:p>
          <a:p>
            <a:pPr lvl="1">
              <a:buNone/>
            </a:pPr>
            <a:endParaRPr lang="en-IE" sz="2900" dirty="0"/>
          </a:p>
          <a:p>
            <a:pPr lvl="2">
              <a:buNone/>
            </a:pPr>
            <a:r>
              <a:rPr lang="en-IE" sz="2900" dirty="0"/>
              <a:t>&lt;p&gt;Hello World!&lt;/p&gt;</a:t>
            </a:r>
          </a:p>
          <a:p>
            <a:pPr lvl="2">
              <a:buNone/>
            </a:pPr>
            <a:endParaRPr lang="en-IE" sz="2900" dirty="0"/>
          </a:p>
          <a:p>
            <a:pPr lvl="2">
              <a:buNone/>
            </a:pPr>
            <a:r>
              <a:rPr lang="en-IE" sz="2900" dirty="0"/>
              <a:t>&lt;div id="main"&gt;</a:t>
            </a:r>
          </a:p>
          <a:p>
            <a:pPr lvl="2">
              <a:buNone/>
            </a:pPr>
            <a:r>
              <a:rPr lang="en-IE" sz="2900" dirty="0"/>
              <a:t>	&lt;p&gt;The DOM is very useful.&lt;/p&gt;</a:t>
            </a:r>
          </a:p>
          <a:p>
            <a:pPr lvl="2">
              <a:buNone/>
            </a:pPr>
            <a:r>
              <a:rPr lang="en-IE" sz="2900" dirty="0"/>
              <a:t>	&lt;p&gt;This example demonstrates the &lt;b&gt;</a:t>
            </a:r>
            <a:r>
              <a:rPr lang="en-IE" sz="2900" dirty="0" err="1"/>
              <a:t>getElementsByTagName</a:t>
            </a:r>
            <a:r>
              <a:rPr lang="en-IE" sz="2900" dirty="0"/>
              <a:t>&lt;/b&gt; method&lt;/p&gt;</a:t>
            </a:r>
          </a:p>
          <a:p>
            <a:pPr lvl="2">
              <a:buNone/>
            </a:pPr>
            <a:r>
              <a:rPr lang="en-IE" sz="2900" dirty="0"/>
              <a:t>&lt;/div&gt;</a:t>
            </a:r>
          </a:p>
          <a:p>
            <a:pPr lvl="2">
              <a:buNone/>
            </a:pPr>
            <a:endParaRPr lang="en-IE" sz="2900" dirty="0"/>
          </a:p>
          <a:p>
            <a:pPr lvl="2">
              <a:buNone/>
            </a:pPr>
            <a:r>
              <a:rPr lang="en-IE" sz="2900" dirty="0"/>
              <a:t>&lt;script&gt;</a:t>
            </a:r>
          </a:p>
          <a:p>
            <a:pPr lvl="2">
              <a:buNone/>
            </a:pPr>
            <a:r>
              <a:rPr lang="en-IE" sz="2900" dirty="0"/>
              <a:t>	</a:t>
            </a:r>
            <a:r>
              <a:rPr lang="en-IE" sz="2900" dirty="0" err="1"/>
              <a:t>var</a:t>
            </a:r>
            <a:r>
              <a:rPr lang="en-IE" sz="2900" dirty="0"/>
              <a:t> x = </a:t>
            </a:r>
            <a:r>
              <a:rPr lang="en-IE" sz="2900" dirty="0" err="1"/>
              <a:t>document.getElementById</a:t>
            </a:r>
            <a:r>
              <a:rPr lang="en-IE" sz="2900" dirty="0"/>
              <a:t>("main");</a:t>
            </a:r>
          </a:p>
          <a:p>
            <a:pPr lvl="2">
              <a:buNone/>
            </a:pPr>
            <a:r>
              <a:rPr lang="en-IE" sz="2900" dirty="0"/>
              <a:t>	</a:t>
            </a:r>
            <a:r>
              <a:rPr lang="en-IE" sz="2900" dirty="0" err="1"/>
              <a:t>var</a:t>
            </a:r>
            <a:r>
              <a:rPr lang="en-IE" sz="2900" dirty="0"/>
              <a:t> y = </a:t>
            </a:r>
            <a:r>
              <a:rPr lang="en-IE" sz="2900" dirty="0" err="1"/>
              <a:t>x.getElementsByTagName</a:t>
            </a:r>
            <a:r>
              <a:rPr lang="en-IE" sz="2900" dirty="0" smtClean="0"/>
              <a:t>(</a:t>
            </a:r>
            <a:r>
              <a:rPr lang="en-IE" sz="2900" dirty="0"/>
              <a:t>"</a:t>
            </a:r>
            <a:r>
              <a:rPr lang="en-IE" sz="2900" dirty="0" smtClean="0"/>
              <a:t>P</a:t>
            </a:r>
            <a:r>
              <a:rPr lang="en-IE" sz="2900" dirty="0"/>
              <a:t>"); // upper case P</a:t>
            </a:r>
          </a:p>
          <a:p>
            <a:pPr lvl="2">
              <a:buNone/>
            </a:pPr>
            <a:r>
              <a:rPr lang="en-IE" sz="2900" dirty="0"/>
              <a:t>	</a:t>
            </a:r>
            <a:r>
              <a:rPr lang="en-IE" sz="2900" dirty="0" err="1"/>
              <a:t>document.write</a:t>
            </a:r>
            <a:r>
              <a:rPr lang="en-IE" sz="2900" dirty="0" smtClean="0"/>
              <a:t>(‘The </a:t>
            </a:r>
            <a:r>
              <a:rPr lang="en-IE" sz="2900" dirty="0"/>
              <a:t>first paragraph inside "main" is ' + y[0].</a:t>
            </a:r>
            <a:r>
              <a:rPr lang="en-IE" sz="2900" dirty="0" err="1"/>
              <a:t>innerHTML</a:t>
            </a:r>
            <a:r>
              <a:rPr lang="en-IE" sz="2900" dirty="0"/>
              <a:t>);</a:t>
            </a:r>
          </a:p>
          <a:p>
            <a:pPr lvl="2">
              <a:buNone/>
            </a:pPr>
            <a:r>
              <a:rPr lang="en-IE" sz="2900" dirty="0"/>
              <a:t>&lt;/script&gt;</a:t>
            </a:r>
          </a:p>
          <a:p>
            <a:pPr lvl="1">
              <a:buNone/>
            </a:pPr>
            <a:endParaRPr lang="en-IE" sz="2900" dirty="0"/>
          </a:p>
          <a:p>
            <a:pPr lvl="1">
              <a:buNone/>
            </a:pPr>
            <a:r>
              <a:rPr lang="en-IE" sz="2900" dirty="0"/>
              <a:t>&lt;/body&gt;</a:t>
            </a:r>
          </a:p>
          <a:p>
            <a:pPr lvl="1">
              <a:buNone/>
            </a:pPr>
            <a:r>
              <a:rPr lang="en-IE" sz="2900" dirty="0"/>
              <a:t>&lt;/html&gt;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4"/>
            <a:ext cx="8229600" cy="1143000"/>
          </a:xfrm>
        </p:spPr>
        <p:txBody>
          <a:bodyPr>
            <a:normAutofit fontScale="90000"/>
          </a:bodyPr>
          <a:lstStyle/>
          <a:p>
            <a:r>
              <a:rPr lang="en-IE" dirty="0"/>
              <a:t>Finding HTML Elements by Class Name</a:t>
            </a:r>
          </a:p>
        </p:txBody>
      </p:sp>
      <p:sp>
        <p:nvSpPr>
          <p:cNvPr id="6147" name="Rectangle 3"/>
          <p:cNvSpPr>
            <a:spLocks noGrp="1" noChangeArrowheads="1"/>
          </p:cNvSpPr>
          <p:nvPr>
            <p:ph type="body" idx="1"/>
          </p:nvPr>
        </p:nvSpPr>
        <p:spPr>
          <a:xfrm>
            <a:off x="214282" y="1357298"/>
            <a:ext cx="8786874" cy="5286412"/>
          </a:xfrm>
        </p:spPr>
        <p:txBody>
          <a:bodyPr>
            <a:normAutofit/>
          </a:bodyPr>
          <a:lstStyle/>
          <a:p>
            <a:r>
              <a:rPr lang="en-IE" sz="2400" dirty="0"/>
              <a:t>To set a class name: </a:t>
            </a:r>
          </a:p>
          <a:p>
            <a:pPr>
              <a:buNone/>
            </a:pPr>
            <a:r>
              <a:rPr lang="en-IE" sz="2400" dirty="0"/>
              <a:t>		</a:t>
            </a:r>
            <a:r>
              <a:rPr lang="en-IE" sz="2000" dirty="0"/>
              <a:t>&lt;div class=“intro”&gt;Some Text&lt;/div&gt;</a:t>
            </a:r>
          </a:p>
          <a:p>
            <a:r>
              <a:rPr lang="en-IE" sz="2400" dirty="0"/>
              <a:t>To find all HTML elements with the same class name:</a:t>
            </a:r>
          </a:p>
          <a:p>
            <a:pPr lvl="2">
              <a:buNone/>
            </a:pPr>
            <a:r>
              <a:rPr lang="en-IE" sz="2000" dirty="0" err="1"/>
              <a:t>document.</a:t>
            </a:r>
            <a:r>
              <a:rPr lang="en-IE" sz="2000" dirty="0" err="1">
                <a:solidFill>
                  <a:srgbClr val="FF0000"/>
                </a:solidFill>
              </a:rPr>
              <a:t>getElementsByClassName</a:t>
            </a:r>
            <a:r>
              <a:rPr lang="en-IE" sz="2000" dirty="0">
                <a:solidFill>
                  <a:srgbClr val="FF0000"/>
                </a:solidFill>
              </a:rPr>
              <a:t>("intro")</a:t>
            </a:r>
            <a:r>
              <a:rPr lang="en-IE" sz="2000" dirty="0"/>
              <a:t>;</a:t>
            </a:r>
          </a:p>
          <a:p>
            <a:pPr lvl="1">
              <a:buNone/>
            </a:pPr>
            <a:endParaRPr lang="en-IE" sz="2000" dirty="0"/>
          </a:p>
          <a:p>
            <a:r>
              <a:rPr lang="en-IE" sz="2400" dirty="0"/>
              <a:t>The example above returns a list of all elements with class="intro".</a:t>
            </a:r>
          </a:p>
          <a:p>
            <a:r>
              <a:rPr lang="en-IE" sz="2400" dirty="0"/>
              <a:t>Finding elements by class name does not work in Internet Explorer 5,6,7, and 8.</a:t>
            </a:r>
          </a:p>
          <a:p>
            <a:r>
              <a:rPr lang="en-IE" sz="2400" dirty="0"/>
              <a:t>The class attribute lets you assign one or more subtypes to it. These subtypes may then be used in CSS code for styling purposes, or by JavaScript code to make changes, or to add a behaviour to elements belonging to a particular subtype.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927</TotalTime>
  <Words>1609</Words>
  <Application>Microsoft Office PowerPoint</Application>
  <PresentationFormat>On-screen Show (4:3)</PresentationFormat>
  <Paragraphs>470</Paragraphs>
  <Slides>31</Slides>
  <Notes>29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31</vt:i4>
      </vt:variant>
    </vt:vector>
  </HeadingPairs>
  <TitlesOfParts>
    <vt:vector size="34" baseType="lpstr">
      <vt:lpstr>Arial</vt:lpstr>
      <vt:lpstr>Calibri</vt:lpstr>
      <vt:lpstr>Office Theme</vt:lpstr>
      <vt:lpstr>Document Object Model</vt:lpstr>
      <vt:lpstr>Document Object Model</vt:lpstr>
      <vt:lpstr>What is the HTML DOM?</vt:lpstr>
      <vt:lpstr>Dynamic HTML</vt:lpstr>
      <vt:lpstr>The DOM Programming Interface</vt:lpstr>
      <vt:lpstr>Finding HTML Elements</vt:lpstr>
      <vt:lpstr>Finding HTML Elements by Id</vt:lpstr>
      <vt:lpstr>Finding HTML Elements by Tag Name</vt:lpstr>
      <vt:lpstr>Finding HTML Elements by Class Name</vt:lpstr>
      <vt:lpstr>Finding HTML Elements by Object Collections</vt:lpstr>
      <vt:lpstr>Changing HTML Elements</vt:lpstr>
      <vt:lpstr>Example: Changing Attribute Value</vt:lpstr>
      <vt:lpstr>Changing HTML Style</vt:lpstr>
      <vt:lpstr>JavaScript HTML DOM EventListener</vt:lpstr>
      <vt:lpstr>DOM Nodes</vt:lpstr>
      <vt:lpstr>Navigating Between Nodes</vt:lpstr>
      <vt:lpstr>Example: Accessing a Child Node</vt:lpstr>
      <vt:lpstr>Example: Accessing a Sibling Node</vt:lpstr>
      <vt:lpstr>DOM Root Nodes</vt:lpstr>
      <vt:lpstr>The nodeName Property</vt:lpstr>
      <vt:lpstr>The nodeValue Property</vt:lpstr>
      <vt:lpstr>The nodeType Property</vt:lpstr>
      <vt:lpstr>Example</vt:lpstr>
      <vt:lpstr>Example: Changing a Text Node</vt:lpstr>
      <vt:lpstr>Example: Alternatives to NodeValue</vt:lpstr>
      <vt:lpstr>Creating New HTML Elements</vt:lpstr>
      <vt:lpstr>insertBefore()</vt:lpstr>
      <vt:lpstr>Removing Existing HTML Elements</vt:lpstr>
      <vt:lpstr>Replacing HTML Elements </vt:lpstr>
      <vt:lpstr>Attribute Nodes</vt:lpstr>
      <vt:lpstr>Examining the DOM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Swing</dc:title>
  <dc:creator>Slava</dc:creator>
  <cp:lastModifiedBy>TanyaT</cp:lastModifiedBy>
  <cp:revision>718</cp:revision>
  <dcterms:created xsi:type="dcterms:W3CDTF">2013-10-15T00:01:08Z</dcterms:created>
  <dcterms:modified xsi:type="dcterms:W3CDTF">2018-10-01T23:14:05Z</dcterms:modified>
</cp:coreProperties>
</file>