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9" r:id="rId4"/>
    <p:sldId id="280" r:id="rId5"/>
    <p:sldId id="297" r:id="rId6"/>
    <p:sldId id="284" r:id="rId7"/>
    <p:sldId id="265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8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T" initials="T" lastIdx="6" clrIdx="0">
    <p:extLst>
      <p:ext uri="{19B8F6BF-5375-455C-9EA6-DF929625EA0E}">
        <p15:presenceInfo xmlns:p15="http://schemas.microsoft.com/office/powerpoint/2012/main" userId="Tan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8351" autoAdjust="0"/>
  </p:normalViewPr>
  <p:slideViewPr>
    <p:cSldViewPr>
      <p:cViewPr varScale="1">
        <p:scale>
          <a:sx n="78" d="100"/>
          <a:sy n="78" d="100"/>
        </p:scale>
        <p:origin x="8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043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 2</a:t>
            </a:r>
          </a:p>
          <a:p>
            <a:r>
              <a:rPr lang="en-IE" dirty="0" smtClean="0"/>
              <a:t>Function </a:t>
            </a:r>
            <a:r>
              <a:rPr lang="en-IE" baseline="0" dirty="0" smtClean="0"/>
              <a:t>set to call alert after waiting 3 seconds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225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 3</a:t>
            </a:r>
          </a:p>
          <a:p>
            <a:pPr eaLnBrk="1" hangingPunct="1"/>
            <a:r>
              <a:rPr lang="en-US" dirty="0" smtClean="0"/>
              <a:t>Notice </a:t>
            </a:r>
            <a:r>
              <a:rPr lang="en-US" dirty="0"/>
              <a:t>the syntax!</a:t>
            </a:r>
          </a:p>
        </p:txBody>
      </p:sp>
    </p:spTree>
    <p:extLst>
      <p:ext uri="{BB962C8B-B14F-4D97-AF65-F5344CB8AC3E}">
        <p14:creationId xmlns:p14="http://schemas.microsoft.com/office/powerpoint/2010/main" val="3689762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9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1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Ex1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42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60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http://www.dit.ie/newsandevents/news/</a:t>
            </a:r>
          </a:p>
          <a:p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 err="1" smtClean="0"/>
              <a:t>windows.assign</a:t>
            </a:r>
            <a:r>
              <a:rPr lang="en-IE" dirty="0" smtClean="0"/>
              <a:t>() method loads a new document (i.e.,</a:t>
            </a:r>
            <a:r>
              <a:rPr lang="en-IE" baseline="0" dirty="0" smtClean="0"/>
              <a:t> “</a:t>
            </a:r>
            <a:r>
              <a:rPr lang="en-IE" dirty="0" err="1" smtClean="0"/>
              <a:t>location.assign</a:t>
            </a:r>
            <a:r>
              <a:rPr lang="en-IE" dirty="0" smtClean="0"/>
              <a:t>(</a:t>
            </a:r>
            <a:r>
              <a:rPr lang="en-IE" dirty="0" err="1" smtClean="0"/>
              <a:t>url</a:t>
            </a:r>
            <a:r>
              <a:rPr lang="en-IE" dirty="0" smtClean="0"/>
              <a:t>)”). It’s pretty</a:t>
            </a:r>
            <a:r>
              <a:rPr lang="en-IE" baseline="0" dirty="0" smtClean="0"/>
              <a:t> much the same as </a:t>
            </a:r>
            <a:r>
              <a:rPr lang="en-IE" dirty="0" smtClean="0"/>
              <a:t>“</a:t>
            </a:r>
            <a:r>
              <a:rPr lang="en-IE" dirty="0" err="1" smtClean="0"/>
              <a:t>location.href</a:t>
            </a:r>
            <a:r>
              <a:rPr lang="en-IE" dirty="0" smtClean="0"/>
              <a:t> = </a:t>
            </a:r>
            <a:r>
              <a:rPr lang="en-IE" dirty="0" err="1" smtClean="0"/>
              <a:t>url</a:t>
            </a:r>
            <a:r>
              <a:rPr lang="en-IE" dirty="0" smtClean="0"/>
              <a:t>”.</a:t>
            </a:r>
            <a:endParaRPr lang="en-IE" dirty="0" smtClean="0"/>
          </a:p>
          <a:p>
            <a:r>
              <a:rPr lang="en-IE" dirty="0" smtClean="0"/>
              <a:t>You’ll sometimes see </a:t>
            </a:r>
            <a:r>
              <a:rPr lang="en-IE" dirty="0" smtClean="0"/>
              <a:t>URL assignments to both </a:t>
            </a:r>
            <a:r>
              <a:rPr lang="en-IE" dirty="0" err="1" smtClean="0"/>
              <a:t>location.href</a:t>
            </a:r>
            <a:r>
              <a:rPr lang="en-IE" dirty="0" smtClean="0"/>
              <a:t> and location (i.e., location = </a:t>
            </a:r>
            <a:r>
              <a:rPr lang="en-IE" dirty="0" err="1" smtClean="0"/>
              <a:t>url</a:t>
            </a:r>
            <a:r>
              <a:rPr lang="en-IE" dirty="0" smtClean="0"/>
              <a:t>,</a:t>
            </a:r>
            <a:r>
              <a:rPr lang="en-IE" baseline="0" dirty="0" smtClean="0"/>
              <a:t> </a:t>
            </a:r>
            <a:r>
              <a:rPr lang="en-IE" baseline="0" dirty="0" err="1" smtClean="0"/>
              <a:t>location.href</a:t>
            </a:r>
            <a:r>
              <a:rPr lang="en-IE" baseline="0" dirty="0" smtClean="0"/>
              <a:t> = </a:t>
            </a:r>
            <a:r>
              <a:rPr lang="en-IE" baseline="0" dirty="0" err="1" smtClean="0"/>
              <a:t>url</a:t>
            </a:r>
            <a:r>
              <a:rPr lang="en-IE" baseline="0" dirty="0" smtClean="0"/>
              <a:t>).</a:t>
            </a:r>
            <a:endParaRPr lang="en-IE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363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Limitations</a:t>
            </a:r>
            <a:r>
              <a:rPr lang="en-IE" baseline="0" dirty="0" smtClean="0"/>
              <a:t> </a:t>
            </a:r>
            <a:r>
              <a:rPr lang="en-IE" dirty="0" smtClean="0"/>
              <a:t>e.g.,</a:t>
            </a:r>
            <a:r>
              <a:rPr lang="en-IE" baseline="0" dirty="0" smtClean="0"/>
              <a:t> only access p</a:t>
            </a:r>
            <a:r>
              <a:rPr lang="en-IE" dirty="0" smtClean="0"/>
              <a:t>ages that the user has visited and record of which is available within the browser stack</a:t>
            </a:r>
          </a:p>
          <a:p>
            <a:endParaRPr lang="en-IE" dirty="0" smtClean="0"/>
          </a:p>
          <a:p>
            <a:r>
              <a:rPr lang="en-IE" dirty="0" smtClean="0"/>
              <a:t>You need</a:t>
            </a:r>
            <a:r>
              <a:rPr lang="en-IE" baseline="0" dirty="0" smtClean="0"/>
              <a:t> to ensure browser compatibility before using.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65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\n = line</a:t>
            </a:r>
            <a:r>
              <a:rPr lang="en-IE" baseline="0" dirty="0" smtClean="0"/>
              <a:t> feed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9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9/25/2018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/>
              <a:t>Browser Object Model</a:t>
            </a:r>
          </a:p>
        </p:txBody>
      </p:sp>
      <p:pic>
        <p:nvPicPr>
          <p:cNvPr id="68610" name="Picture 2" descr="http://pubpages.unh.edu/~cov6/IMAGES/fishtan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844" y="3284984"/>
            <a:ext cx="2808312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The </a:t>
            </a:r>
            <a:r>
              <a:rPr lang="en-IE" b="1" dirty="0" err="1"/>
              <a:t>window.history</a:t>
            </a:r>
            <a:r>
              <a:rPr lang="en-IE" dirty="0"/>
              <a:t> object can be written without the window prefix.</a:t>
            </a:r>
          </a:p>
          <a:p>
            <a:r>
              <a:rPr lang="en-IE" dirty="0"/>
              <a:t>To protect the privacy of the users, there are limitations to how JavaScript can access this object.</a:t>
            </a:r>
          </a:p>
          <a:p>
            <a:r>
              <a:rPr lang="en-IE" dirty="0"/>
              <a:t>Some methods:</a:t>
            </a:r>
          </a:p>
          <a:p>
            <a:pPr lvl="1"/>
            <a:r>
              <a:rPr lang="en-IE" dirty="0" err="1"/>
              <a:t>history.back</a:t>
            </a:r>
            <a:r>
              <a:rPr lang="en-IE" dirty="0"/>
              <a:t>() - same as clicking back in the browser</a:t>
            </a:r>
          </a:p>
          <a:p>
            <a:pPr lvl="1"/>
            <a:r>
              <a:rPr lang="en-IE" dirty="0" err="1"/>
              <a:t>history.forward</a:t>
            </a:r>
            <a:r>
              <a:rPr lang="en-IE" dirty="0"/>
              <a:t>() - same as clicking forward in the </a:t>
            </a:r>
            <a:r>
              <a:rPr lang="en-IE" dirty="0" smtClean="0"/>
              <a:t>browser</a:t>
            </a:r>
          </a:p>
          <a:p>
            <a:pPr lvl="1"/>
            <a:r>
              <a:rPr lang="en-IE" dirty="0" err="1"/>
              <a:t>h</a:t>
            </a:r>
            <a:r>
              <a:rPr lang="en-IE" dirty="0" err="1" smtClean="0"/>
              <a:t>istory.go</a:t>
            </a:r>
            <a:r>
              <a:rPr lang="en-IE" dirty="0" smtClean="0"/>
              <a:t>(-2) – same and going back two pages, i.e., calling back() twice.</a:t>
            </a:r>
          </a:p>
          <a:p>
            <a:pPr lvl="1"/>
            <a:r>
              <a:rPr lang="en-IE" dirty="0" err="1" smtClean="0"/>
              <a:t>history.go</a:t>
            </a:r>
            <a:r>
              <a:rPr lang="en-IE" dirty="0" smtClean="0"/>
              <a:t>(2) </a:t>
            </a:r>
            <a:r>
              <a:rPr lang="en-IE" dirty="0"/>
              <a:t>– same and going </a:t>
            </a:r>
            <a:r>
              <a:rPr lang="en-IE" dirty="0" smtClean="0"/>
              <a:t>forward two </a:t>
            </a:r>
            <a:r>
              <a:rPr lang="en-IE" dirty="0"/>
              <a:t>pages, i.e., calling </a:t>
            </a:r>
            <a:r>
              <a:rPr lang="en-IE" dirty="0" smtClean="0"/>
              <a:t>forward() </a:t>
            </a:r>
            <a:r>
              <a:rPr lang="en-IE" dirty="0"/>
              <a:t>twice</a:t>
            </a:r>
            <a:r>
              <a:rPr lang="en-IE" dirty="0" smtClean="0"/>
              <a:t>.</a:t>
            </a:r>
          </a:p>
          <a:p>
            <a:pPr lvl="1"/>
            <a:r>
              <a:rPr lang="en-IE" dirty="0" err="1" smtClean="0"/>
              <a:t>history.length</a:t>
            </a:r>
            <a:r>
              <a:rPr lang="en-IE" dirty="0" smtClean="0"/>
              <a:t> – outputs </a:t>
            </a:r>
            <a:r>
              <a:rPr lang="en-IE" dirty="0" smtClean="0"/>
              <a:t>the </a:t>
            </a:r>
            <a:r>
              <a:rPr lang="en-IE" dirty="0"/>
              <a:t>number of pages in the history </a:t>
            </a:r>
            <a:r>
              <a:rPr lang="en-IE" dirty="0" smtClean="0"/>
              <a:t>stack.</a:t>
            </a:r>
          </a:p>
          <a:p>
            <a:pPr marL="457200" lvl="1" indent="0">
              <a:buNone/>
            </a:pPr>
            <a:r>
              <a:rPr lang="en-IE" dirty="0"/>
              <a:t>HTML5 introduced the </a:t>
            </a:r>
            <a:r>
              <a:rPr lang="en-IE" dirty="0" err="1" smtClean="0"/>
              <a:t>pushState</a:t>
            </a:r>
            <a:r>
              <a:rPr lang="en-IE" dirty="0"/>
              <a:t>() and </a:t>
            </a:r>
            <a:r>
              <a:rPr lang="en-IE" dirty="0" err="1" smtClean="0"/>
              <a:t>replaceState</a:t>
            </a:r>
            <a:r>
              <a:rPr lang="en-IE" dirty="0"/>
              <a:t>() methods, which allow you to add and modify history </a:t>
            </a:r>
            <a:r>
              <a:rPr lang="en-IE" dirty="0" smtClean="0"/>
              <a:t>entries </a:t>
            </a:r>
            <a:r>
              <a:rPr lang="en-IE" dirty="0"/>
              <a:t>respectively.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614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The </a:t>
            </a:r>
            <a:r>
              <a:rPr lang="en-IE" b="1" dirty="0" err="1"/>
              <a:t>window.navigator</a:t>
            </a:r>
            <a:r>
              <a:rPr lang="en-IE" dirty="0"/>
              <a:t> object contains information about the visitor's browser.</a:t>
            </a:r>
          </a:p>
          <a:p>
            <a:r>
              <a:rPr lang="en-IE" dirty="0"/>
              <a:t>It can be written without the window prefix.</a:t>
            </a:r>
          </a:p>
          <a:p>
            <a:r>
              <a:rPr lang="en-IE" dirty="0"/>
              <a:t>Some examples:</a:t>
            </a:r>
          </a:p>
          <a:p>
            <a:pPr lvl="1"/>
            <a:r>
              <a:rPr lang="en-IE" dirty="0" err="1"/>
              <a:t>navigator.language</a:t>
            </a:r>
            <a:endParaRPr lang="en-IE" dirty="0"/>
          </a:p>
          <a:p>
            <a:pPr marL="914400" lvl="2" indent="0">
              <a:buNone/>
            </a:pPr>
            <a:r>
              <a:rPr lang="en-IE" dirty="0"/>
              <a:t>// e.g. </a:t>
            </a:r>
            <a:r>
              <a:rPr lang="en-IE" dirty="0" err="1"/>
              <a:t>en</a:t>
            </a:r>
            <a:r>
              <a:rPr lang="en-IE" dirty="0"/>
              <a:t>-GB</a:t>
            </a:r>
          </a:p>
          <a:p>
            <a:pPr lvl="1"/>
            <a:r>
              <a:rPr lang="en-IE" dirty="0" err="1"/>
              <a:t>navigator.platform</a:t>
            </a:r>
            <a:endParaRPr lang="en-IE" dirty="0"/>
          </a:p>
          <a:p>
            <a:pPr marL="914400" lvl="2" indent="0">
              <a:buNone/>
            </a:pPr>
            <a:r>
              <a:rPr lang="en-IE" dirty="0"/>
              <a:t>// returns the operating system, e. g. Win32</a:t>
            </a:r>
          </a:p>
          <a:p>
            <a:pPr lvl="1"/>
            <a:r>
              <a:rPr lang="en-IE" dirty="0" err="1"/>
              <a:t>navigator.javaEnabled</a:t>
            </a:r>
            <a:r>
              <a:rPr lang="en-IE" dirty="0"/>
              <a:t>()</a:t>
            </a:r>
          </a:p>
          <a:p>
            <a:pPr marL="914400" lvl="2" indent="0">
              <a:buNone/>
            </a:pPr>
            <a:r>
              <a:rPr lang="en-IE" dirty="0"/>
              <a:t>// returns true if Java is enabled</a:t>
            </a:r>
          </a:p>
          <a:p>
            <a:pPr lvl="1"/>
            <a:r>
              <a:rPr lang="en-IE" dirty="0" err="1"/>
              <a:t>navigator.cookieEnabled</a:t>
            </a:r>
            <a:endParaRPr lang="en-IE" dirty="0"/>
          </a:p>
          <a:p>
            <a:pPr marL="914400" lvl="2" indent="0">
              <a:buNone/>
            </a:pPr>
            <a:r>
              <a:rPr lang="en-IE" dirty="0"/>
              <a:t>// returns true if cookies are enabled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281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Popups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Alert Box</a:t>
            </a:r>
          </a:p>
          <a:p>
            <a:pPr lvl="1"/>
            <a:r>
              <a:rPr lang="en-IE" dirty="0"/>
              <a:t>An alert box is often used if you want to make sure information comes through to the user.</a:t>
            </a:r>
          </a:p>
          <a:p>
            <a:pPr lvl="1"/>
            <a:r>
              <a:rPr lang="en-IE" dirty="0"/>
              <a:t>When an alert box pops up, the user will have to click "OK" to proceed.</a:t>
            </a:r>
          </a:p>
          <a:p>
            <a:pPr lvl="1"/>
            <a:r>
              <a:rPr lang="en-IE" dirty="0" err="1"/>
              <a:t>window.alert</a:t>
            </a:r>
            <a:r>
              <a:rPr lang="en-IE" dirty="0"/>
              <a:t>("</a:t>
            </a:r>
            <a:r>
              <a:rPr lang="en-IE" i="1" dirty="0" err="1"/>
              <a:t>sometext</a:t>
            </a:r>
            <a:r>
              <a:rPr lang="en-IE" dirty="0"/>
              <a:t>");</a:t>
            </a:r>
          </a:p>
          <a:p>
            <a:r>
              <a:rPr lang="en-IE" dirty="0"/>
              <a:t>Confirm Box</a:t>
            </a:r>
          </a:p>
          <a:p>
            <a:pPr lvl="1"/>
            <a:r>
              <a:rPr lang="en-IE" dirty="0"/>
              <a:t>A confirm box is often used if you want the user to verify or accept something.</a:t>
            </a:r>
          </a:p>
          <a:p>
            <a:pPr lvl="1"/>
            <a:r>
              <a:rPr lang="en-IE" dirty="0"/>
              <a:t>When a confirm box pops up, the user will have to click either "OK" or "Cancel" to proceed.</a:t>
            </a:r>
          </a:p>
          <a:p>
            <a:pPr lvl="1"/>
            <a:r>
              <a:rPr lang="en-IE" dirty="0"/>
              <a:t>If the user clicks "OK", the box returns true. If the user clicks "Cancel", the box returns false.</a:t>
            </a:r>
          </a:p>
          <a:p>
            <a:pPr lvl="1"/>
            <a:r>
              <a:rPr lang="en-IE" dirty="0" err="1"/>
              <a:t>window.confirm</a:t>
            </a:r>
            <a:r>
              <a:rPr lang="en-IE" dirty="0"/>
              <a:t>("</a:t>
            </a:r>
            <a:r>
              <a:rPr lang="en-IE" i="1" dirty="0" err="1"/>
              <a:t>sometext</a:t>
            </a:r>
            <a:r>
              <a:rPr lang="en-IE" dirty="0"/>
              <a:t>");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361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Popups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Prompt Box</a:t>
            </a:r>
          </a:p>
          <a:p>
            <a:pPr lvl="1"/>
            <a:r>
              <a:rPr lang="en-IE" dirty="0"/>
              <a:t>A prompt box is often used if you want the user to input a value before entering a page.</a:t>
            </a:r>
          </a:p>
          <a:p>
            <a:pPr lvl="1"/>
            <a:r>
              <a:rPr lang="en-IE" dirty="0"/>
              <a:t>When a prompt box pops up, the user will have to click either "OK" or "Cancel" to proceed after entering an input value.</a:t>
            </a:r>
          </a:p>
          <a:p>
            <a:pPr lvl="1"/>
            <a:r>
              <a:rPr lang="en-IE" dirty="0"/>
              <a:t>If the user clicks "OK" the box returns the input value. If the user clicks "Cancel" the box returns null.</a:t>
            </a:r>
          </a:p>
          <a:p>
            <a:pPr lvl="1"/>
            <a:r>
              <a:rPr lang="en-IE" dirty="0" err="1"/>
              <a:t>window.prompt</a:t>
            </a:r>
            <a:r>
              <a:rPr lang="en-IE" dirty="0"/>
              <a:t>("</a:t>
            </a:r>
            <a:r>
              <a:rPr lang="en-IE" i="1" dirty="0" err="1"/>
              <a:t>sometext</a:t>
            </a:r>
            <a:r>
              <a:rPr lang="en-IE" dirty="0"/>
              <a:t>","</a:t>
            </a:r>
            <a:r>
              <a:rPr lang="en-IE" i="1" dirty="0" err="1"/>
              <a:t>defaultText</a:t>
            </a:r>
            <a:r>
              <a:rPr lang="en-IE" dirty="0"/>
              <a:t>");</a:t>
            </a:r>
          </a:p>
          <a:p>
            <a:r>
              <a:rPr lang="en-IE" dirty="0"/>
              <a:t>All popups can be written without the window prefix</a:t>
            </a:r>
          </a:p>
          <a:p>
            <a:pPr lvl="1"/>
            <a:r>
              <a:rPr lang="en-IE" dirty="0"/>
              <a:t>alert(), confirm(), prompt()</a:t>
            </a:r>
          </a:p>
          <a:p>
            <a:r>
              <a:rPr lang="en-IE" dirty="0"/>
              <a:t>To display line breaks inside a popup box, use \n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789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The window object allows execution of code at specified time intervals (timing events):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 err="1"/>
              <a:t>setTimeout</a:t>
            </a:r>
            <a:r>
              <a:rPr lang="en-IE" dirty="0"/>
              <a:t>(</a:t>
            </a:r>
            <a:r>
              <a:rPr lang="en-IE" i="1" dirty="0"/>
              <a:t>function, milliseconds</a:t>
            </a:r>
            <a:r>
              <a:rPr lang="en-IE" dirty="0"/>
              <a:t>)</a:t>
            </a:r>
          </a:p>
          <a:p>
            <a:pPr marL="914400" lvl="2" indent="0">
              <a:buNone/>
            </a:pPr>
            <a:r>
              <a:rPr lang="en-IE" dirty="0"/>
              <a:t>// executes a function, after waiting a specified number of milliseconds</a:t>
            </a:r>
          </a:p>
          <a:p>
            <a:pPr lvl="1"/>
            <a:r>
              <a:rPr lang="en-IE" dirty="0" err="1"/>
              <a:t>setInterval</a:t>
            </a:r>
            <a:r>
              <a:rPr lang="en-IE" dirty="0"/>
              <a:t>(</a:t>
            </a:r>
            <a:r>
              <a:rPr lang="en-IE" i="1" dirty="0"/>
              <a:t>function, milliseconds</a:t>
            </a:r>
            <a:r>
              <a:rPr lang="en-IE" dirty="0"/>
              <a:t>)</a:t>
            </a:r>
          </a:p>
          <a:p>
            <a:pPr marL="914400" lvl="2" indent="0">
              <a:buNone/>
            </a:pPr>
            <a:r>
              <a:rPr lang="en-IE" dirty="0"/>
              <a:t>// same as </a:t>
            </a:r>
            <a:r>
              <a:rPr lang="en-IE" dirty="0" err="1"/>
              <a:t>setTimeout</a:t>
            </a:r>
            <a:r>
              <a:rPr lang="en-IE" dirty="0"/>
              <a:t>(), but repeats the execution of the function continuously</a:t>
            </a:r>
          </a:p>
          <a:p>
            <a:pPr lvl="1"/>
            <a:r>
              <a:rPr lang="en-IE" dirty="0" err="1"/>
              <a:t>clearTimeout</a:t>
            </a:r>
            <a:r>
              <a:rPr lang="en-IE" dirty="0"/>
              <a:t>(</a:t>
            </a:r>
            <a:r>
              <a:rPr lang="en-IE" dirty="0" err="1"/>
              <a:t>var</a:t>
            </a:r>
            <a:r>
              <a:rPr lang="en-IE" dirty="0"/>
              <a:t>) </a:t>
            </a:r>
          </a:p>
          <a:p>
            <a:pPr marL="914400" lvl="2" indent="0">
              <a:buNone/>
            </a:pPr>
            <a:r>
              <a:rPr lang="en-IE" dirty="0"/>
              <a:t>// stops the execution of the function specified in </a:t>
            </a:r>
            <a:r>
              <a:rPr lang="en-IE" dirty="0" err="1"/>
              <a:t>setTimeout</a:t>
            </a:r>
            <a:r>
              <a:rPr lang="en-IE" dirty="0"/>
              <a:t>(), saved into a //variable</a:t>
            </a:r>
          </a:p>
          <a:p>
            <a:pPr lvl="1"/>
            <a:r>
              <a:rPr lang="en-IE" dirty="0" err="1">
                <a:solidFill>
                  <a:prstClr val="black"/>
                </a:solidFill>
              </a:rPr>
              <a:t>clearInterval</a:t>
            </a:r>
            <a:r>
              <a:rPr lang="en-IE" dirty="0">
                <a:solidFill>
                  <a:prstClr val="black"/>
                </a:solidFill>
              </a:rPr>
              <a:t>(</a:t>
            </a:r>
            <a:r>
              <a:rPr lang="en-IE" dirty="0" err="1">
                <a:solidFill>
                  <a:prstClr val="black"/>
                </a:solidFill>
              </a:rPr>
              <a:t>var</a:t>
            </a:r>
            <a:r>
              <a:rPr lang="en-IE" dirty="0">
                <a:solidFill>
                  <a:prstClr val="black"/>
                </a:solidFill>
              </a:rPr>
              <a:t>) </a:t>
            </a:r>
          </a:p>
          <a:p>
            <a:pPr marL="914400" lvl="2" indent="0">
              <a:buNone/>
            </a:pPr>
            <a:r>
              <a:rPr lang="en-IE" dirty="0"/>
              <a:t>// stops the executions of the function specified in the </a:t>
            </a:r>
            <a:r>
              <a:rPr lang="en-IE" dirty="0" err="1"/>
              <a:t>setInterval</a:t>
            </a:r>
            <a:r>
              <a:rPr lang="en-IE" dirty="0"/>
              <a:t>() </a:t>
            </a:r>
            <a:r>
              <a:rPr lang="en-IE" dirty="0" smtClean="0"/>
              <a:t>method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32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setTimeout</a:t>
            </a:r>
            <a:r>
              <a:rPr lang="en-IE" dirty="0" smtClean="0"/>
              <a:t> and </a:t>
            </a:r>
            <a:r>
              <a:rPr lang="en-IE" dirty="0" err="1" smtClean="0"/>
              <a:t>clearTimeout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 smtClean="0"/>
              <a:t>&lt;</a:t>
            </a:r>
            <a:r>
              <a:rPr lang="en-IE" dirty="0"/>
              <a:t>button </a:t>
            </a:r>
            <a:r>
              <a:rPr lang="en-IE" dirty="0" err="1"/>
              <a:t>onclick</a:t>
            </a:r>
            <a:r>
              <a:rPr lang="en-IE" dirty="0"/>
              <a:t>="</a:t>
            </a:r>
            <a:r>
              <a:rPr lang="en-IE" dirty="0" err="1"/>
              <a:t>myFunction</a:t>
            </a:r>
            <a:r>
              <a:rPr lang="en-IE" dirty="0"/>
              <a:t>()"&gt;Try it&lt;/button&gt;</a:t>
            </a:r>
          </a:p>
          <a:p>
            <a:pPr marL="0" indent="0">
              <a:buNone/>
            </a:pPr>
            <a:r>
              <a:rPr lang="en-IE" dirty="0" smtClean="0"/>
              <a:t>&lt;</a:t>
            </a:r>
            <a:r>
              <a:rPr lang="en-IE" dirty="0"/>
              <a:t>button </a:t>
            </a:r>
            <a:r>
              <a:rPr lang="en-IE" dirty="0" err="1"/>
              <a:t>onclick</a:t>
            </a:r>
            <a:r>
              <a:rPr lang="en-IE" dirty="0"/>
              <a:t>="</a:t>
            </a:r>
            <a:r>
              <a:rPr lang="en-IE" dirty="0" err="1"/>
              <a:t>stopMyFunction</a:t>
            </a:r>
            <a:r>
              <a:rPr lang="en-IE" dirty="0"/>
              <a:t>()"&gt;Stop the alert&lt;/button&gt;</a:t>
            </a:r>
          </a:p>
          <a:p>
            <a:pPr marL="0" indent="0">
              <a:buNone/>
            </a:pPr>
            <a:r>
              <a:rPr lang="en-IE" dirty="0"/>
              <a:t>		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 smtClean="0"/>
              <a:t>&lt;</a:t>
            </a:r>
            <a:r>
              <a:rPr lang="en-IE" dirty="0"/>
              <a:t>script</a:t>
            </a:r>
            <a:r>
              <a:rPr lang="en-IE" dirty="0" smtClean="0"/>
              <a:t>&gt;</a:t>
            </a:r>
            <a:r>
              <a:rPr lang="en-IE" dirty="0"/>
              <a:t>		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 smtClean="0"/>
              <a:t>	</a:t>
            </a:r>
            <a:r>
              <a:rPr lang="en-IE" dirty="0" err="1" smtClean="0"/>
              <a:t>var</a:t>
            </a:r>
            <a:r>
              <a:rPr lang="en-IE" dirty="0" smtClean="0"/>
              <a:t> </a:t>
            </a:r>
            <a:r>
              <a:rPr lang="en-IE" dirty="0" err="1"/>
              <a:t>myVar</a:t>
            </a:r>
            <a:r>
              <a:rPr lang="en-IE" dirty="0" smtClean="0"/>
              <a:t>;</a:t>
            </a:r>
            <a:r>
              <a:rPr lang="en-IE" dirty="0"/>
              <a:t>		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 smtClean="0"/>
              <a:t>	function </a:t>
            </a:r>
            <a:r>
              <a:rPr lang="en-IE" dirty="0" err="1"/>
              <a:t>myFunction</a:t>
            </a:r>
            <a:r>
              <a:rPr lang="en-IE" dirty="0"/>
              <a:t>() {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/>
              <a:t>	</a:t>
            </a:r>
            <a:r>
              <a:rPr lang="en-IE" dirty="0" smtClean="0"/>
              <a:t>	</a:t>
            </a:r>
            <a:r>
              <a:rPr lang="en-IE" dirty="0" err="1" smtClean="0"/>
              <a:t>myVar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err="1"/>
              <a:t>setTimeout</a:t>
            </a:r>
            <a:r>
              <a:rPr lang="en-IE" dirty="0"/>
              <a:t>(function(){ alert("Am I bothering you yet?"); }, 3000</a:t>
            </a:r>
            <a:r>
              <a:rPr lang="en-IE" dirty="0" smtClean="0"/>
              <a:t>);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/>
              <a:t>	</a:t>
            </a:r>
            <a:r>
              <a:rPr lang="en-IE" dirty="0" smtClean="0"/>
              <a:t>}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/>
              <a:t>		</a:t>
            </a:r>
            <a:endParaRPr lang="en-IE" dirty="0" smtClean="0"/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/>
              <a:t>	</a:t>
            </a:r>
            <a:r>
              <a:rPr lang="en-IE" dirty="0" smtClean="0"/>
              <a:t>function </a:t>
            </a:r>
            <a:r>
              <a:rPr lang="en-IE" dirty="0" err="1"/>
              <a:t>stopMyFunction</a:t>
            </a:r>
            <a:r>
              <a:rPr lang="en-IE" dirty="0"/>
              <a:t>() </a:t>
            </a:r>
            <a:r>
              <a:rPr lang="en-IE" dirty="0" smtClean="0"/>
              <a:t>{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/>
              <a:t>	</a:t>
            </a:r>
            <a:r>
              <a:rPr lang="en-IE" dirty="0" smtClean="0"/>
              <a:t>	</a:t>
            </a:r>
            <a:r>
              <a:rPr lang="en-IE" dirty="0" err="1" smtClean="0"/>
              <a:t>clearTimeout</a:t>
            </a:r>
            <a:r>
              <a:rPr lang="en-IE" dirty="0" smtClean="0"/>
              <a:t>(</a:t>
            </a:r>
            <a:r>
              <a:rPr lang="en-IE" dirty="0" err="1" smtClean="0"/>
              <a:t>myVar</a:t>
            </a:r>
            <a:r>
              <a:rPr lang="en-IE" dirty="0" smtClean="0"/>
              <a:t>);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/>
              <a:t>	</a:t>
            </a:r>
            <a:r>
              <a:rPr lang="en-IE" dirty="0" smtClean="0"/>
              <a:t>}</a:t>
            </a:r>
            <a:r>
              <a:rPr lang="en-IE" dirty="0"/>
              <a:t>		</a:t>
            </a:r>
          </a:p>
          <a:p>
            <a:pPr marL="0" indent="0">
              <a:buNone/>
              <a:tabLst>
                <a:tab pos="185738" algn="l"/>
                <a:tab pos="358775" algn="l"/>
              </a:tabLst>
            </a:pPr>
            <a:r>
              <a:rPr lang="en-IE" dirty="0" smtClean="0"/>
              <a:t>&lt;/script</a:t>
            </a:r>
            <a:r>
              <a:rPr lang="en-I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87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484784"/>
            <a:ext cx="8786874" cy="5112568"/>
          </a:xfrm>
        </p:spPr>
        <p:txBody>
          <a:bodyPr>
            <a:normAutofit fontScale="92500" lnSpcReduction="20000"/>
          </a:bodyPr>
          <a:lstStyle/>
          <a:p>
            <a:r>
              <a:rPr lang="en-IE" sz="2000" dirty="0"/>
              <a:t>For example you could use this method to pop up an alert every 2 seconds (2,000 milliseconds) once the page is viewed:</a:t>
            </a:r>
          </a:p>
          <a:p>
            <a:pPr lvl="1">
              <a:buNone/>
            </a:pPr>
            <a:endParaRPr lang="en-IE" sz="500" b="1" dirty="0"/>
          </a:p>
          <a:p>
            <a:pPr lvl="1">
              <a:buNone/>
            </a:pPr>
            <a:r>
              <a:rPr lang="en-IE" sz="2000" dirty="0"/>
              <a:t>&lt;html&gt;</a:t>
            </a:r>
          </a:p>
          <a:p>
            <a:pPr lvl="1">
              <a:buNone/>
            </a:pPr>
            <a:r>
              <a:rPr lang="en-IE" sz="2000" dirty="0"/>
              <a:t>	&lt;head&gt;</a:t>
            </a:r>
          </a:p>
          <a:p>
            <a:pPr lvl="1">
              <a:buNone/>
            </a:pPr>
            <a:r>
              <a:rPr lang="en-IE" sz="2000" dirty="0"/>
              <a:t>	&lt;/head&gt;</a:t>
            </a:r>
          </a:p>
          <a:p>
            <a:pPr lvl="1">
              <a:buNone/>
            </a:pPr>
            <a:r>
              <a:rPr lang="en-IE" sz="2000" dirty="0"/>
              <a:t>	&lt;body&gt;</a:t>
            </a:r>
          </a:p>
          <a:p>
            <a:pPr lvl="1">
              <a:buNone/>
            </a:pPr>
            <a:r>
              <a:rPr lang="en-IE" sz="2000" dirty="0"/>
              <a:t>		&lt;script&gt;</a:t>
            </a:r>
          </a:p>
          <a:p>
            <a:pPr lvl="1">
              <a:buNone/>
            </a:pPr>
            <a:r>
              <a:rPr lang="en-IE" sz="2000" dirty="0"/>
              <a:t>			function </a:t>
            </a:r>
            <a:r>
              <a:rPr lang="en-IE" sz="2000" dirty="0" err="1"/>
              <a:t>annoy_alert</a:t>
            </a:r>
            <a:r>
              <a:rPr lang="en-IE" sz="2000" dirty="0"/>
              <a:t>() {</a:t>
            </a:r>
          </a:p>
          <a:p>
            <a:pPr lvl="1">
              <a:buNone/>
            </a:pPr>
            <a:r>
              <a:rPr lang="en-IE" sz="2000" dirty="0"/>
              <a:t>				alert("Am I bothering you yet?");</a:t>
            </a:r>
          </a:p>
          <a:p>
            <a:pPr lvl="1">
              <a:buNone/>
            </a:pPr>
            <a:r>
              <a:rPr lang="en-IE" sz="2000" dirty="0"/>
              <a:t>			}</a:t>
            </a:r>
          </a:p>
          <a:p>
            <a:pPr lvl="1">
              <a:buNone/>
            </a:pPr>
            <a:r>
              <a:rPr lang="en-IE" sz="2000" dirty="0"/>
              <a:t>			</a:t>
            </a:r>
          </a:p>
          <a:p>
            <a:pPr lvl="1">
              <a:buNone/>
            </a:pPr>
            <a:r>
              <a:rPr lang="en-IE" sz="2000" dirty="0"/>
              <a:t>			</a:t>
            </a:r>
            <a:r>
              <a:rPr lang="en-IE" sz="2000" dirty="0" err="1"/>
              <a:t>setInterval</a:t>
            </a:r>
            <a:r>
              <a:rPr lang="en-IE" sz="2000" dirty="0"/>
              <a:t>(</a:t>
            </a:r>
            <a:r>
              <a:rPr lang="en-IE" sz="2000" dirty="0" err="1"/>
              <a:t>annoy_alert</a:t>
            </a:r>
            <a:r>
              <a:rPr lang="en-IE" sz="2000" dirty="0"/>
              <a:t>, 2000);</a:t>
            </a:r>
          </a:p>
          <a:p>
            <a:pPr lvl="1">
              <a:buNone/>
            </a:pPr>
            <a:r>
              <a:rPr lang="en-IE" sz="2000" dirty="0"/>
              <a:t>			// </a:t>
            </a:r>
            <a:r>
              <a:rPr lang="en-IE" sz="2000" dirty="0" err="1"/>
              <a:t>setInterval</a:t>
            </a:r>
            <a:r>
              <a:rPr lang="en-IE" sz="2000" dirty="0"/>
              <a:t>(“</a:t>
            </a:r>
            <a:r>
              <a:rPr lang="en-IE" sz="2000" dirty="0" err="1"/>
              <a:t>annoy_alert</a:t>
            </a:r>
            <a:r>
              <a:rPr lang="en-IE" sz="2000" dirty="0"/>
              <a:t>()”, 2000);</a:t>
            </a:r>
          </a:p>
          <a:p>
            <a:pPr lvl="1">
              <a:buNone/>
            </a:pPr>
            <a:r>
              <a:rPr lang="en-IE" sz="2000" dirty="0"/>
              <a:t>		&lt;/script&gt;</a:t>
            </a:r>
          </a:p>
          <a:p>
            <a:pPr lvl="1">
              <a:buNone/>
            </a:pPr>
            <a:r>
              <a:rPr lang="en-IE" sz="2000" dirty="0"/>
              <a:t>	&lt;/body&gt;</a:t>
            </a:r>
          </a:p>
          <a:p>
            <a:pPr lvl="1">
              <a:buNone/>
            </a:pPr>
            <a:r>
              <a:rPr lang="en-IE" sz="2000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setInterval</a:t>
            </a:r>
            <a:r>
              <a:rPr lang="en-IE" dirty="0"/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628800"/>
            <a:ext cx="8786874" cy="4968552"/>
          </a:xfrm>
        </p:spPr>
        <p:txBody>
          <a:bodyPr>
            <a:normAutofit/>
          </a:bodyPr>
          <a:lstStyle/>
          <a:p>
            <a:r>
              <a:rPr lang="en-IE" sz="2400" dirty="0"/>
              <a:t>When this method is called, it will open the browser’s Print Dialog Box, so that the user can set the printer settings to print the document.</a:t>
            </a:r>
          </a:p>
          <a:p>
            <a:endParaRPr lang="en-IE" sz="500" dirty="0"/>
          </a:p>
          <a:p>
            <a:pPr lvl="1">
              <a:buNone/>
            </a:pPr>
            <a:r>
              <a:rPr lang="en-IE" sz="2000" b="1" dirty="0"/>
              <a:t>&lt;form&gt;</a:t>
            </a:r>
          </a:p>
          <a:p>
            <a:pPr lvl="1">
              <a:buNone/>
            </a:pPr>
            <a:r>
              <a:rPr lang="en-IE" sz="2000" b="1" dirty="0"/>
              <a:t>	&lt;input type="button" value="Click to Print Page"</a:t>
            </a:r>
          </a:p>
          <a:p>
            <a:pPr lvl="1">
              <a:buNone/>
            </a:pPr>
            <a:r>
              <a:rPr lang="en-IE" sz="2000" b="1" dirty="0"/>
              <a:t>		</a:t>
            </a:r>
            <a:r>
              <a:rPr lang="en-IE" sz="2000" b="1" dirty="0" err="1"/>
              <a:t>onclick</a:t>
            </a:r>
            <a:r>
              <a:rPr lang="en-IE" sz="2000" b="1" dirty="0"/>
              <a:t>="</a:t>
            </a:r>
            <a:r>
              <a:rPr lang="en-IE" sz="2000" b="1" dirty="0" err="1"/>
              <a:t>window.print</a:t>
            </a:r>
            <a:r>
              <a:rPr lang="en-IE" sz="2000" b="1" dirty="0"/>
              <a:t>();"&gt;</a:t>
            </a:r>
          </a:p>
          <a:p>
            <a:pPr lvl="1">
              <a:buNone/>
            </a:pPr>
            <a:r>
              <a:rPr lang="en-IE" sz="2000" b="1" dirty="0"/>
              <a:t>&lt;/form</a:t>
            </a:r>
            <a:r>
              <a:rPr lang="en-IE" sz="2000" b="1" dirty="0" smtClean="0"/>
              <a:t>&gt;</a:t>
            </a:r>
          </a:p>
          <a:p>
            <a:pPr lvl="1">
              <a:buNone/>
            </a:pPr>
            <a:endParaRPr lang="en-IE" sz="2000" b="1" dirty="0"/>
          </a:p>
          <a:p>
            <a:pPr>
              <a:buNone/>
            </a:pPr>
            <a:r>
              <a:rPr lang="en-IE" sz="2400" b="1" u="sng" dirty="0" smtClean="0"/>
              <a:t>Tip</a:t>
            </a:r>
            <a:endParaRPr lang="en-IE" sz="2400" b="1" u="sng" dirty="0"/>
          </a:p>
          <a:p>
            <a:pPr marL="457200" indent="-457200">
              <a:buFont typeface="+mj-lt"/>
              <a:buAutoNum type="arabicPeriod"/>
            </a:pPr>
            <a:r>
              <a:rPr lang="en-IE" sz="2000" dirty="0" smtClean="0"/>
              <a:t>Make the page print-friendly.</a:t>
            </a:r>
            <a:endParaRPr lang="en-I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print()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86874" cy="5286412"/>
          </a:xfrm>
        </p:spPr>
        <p:txBody>
          <a:bodyPr>
            <a:normAutofit/>
          </a:bodyPr>
          <a:lstStyle/>
          <a:p>
            <a:r>
              <a:rPr lang="en-IE" sz="2400" dirty="0"/>
              <a:t>The </a:t>
            </a:r>
            <a:r>
              <a:rPr lang="en-IE" sz="2400" b="1" dirty="0"/>
              <a:t>window</a:t>
            </a:r>
            <a:r>
              <a:rPr lang="en-IE" sz="2400" dirty="0"/>
              <a:t> object is supported by all browsers. It represents the browser's window.</a:t>
            </a:r>
          </a:p>
          <a:p>
            <a:r>
              <a:rPr lang="en-IE" sz="2400" dirty="0"/>
              <a:t>All global JavaScript objects, functions, and variables automatically become members of the window object.</a:t>
            </a:r>
          </a:p>
          <a:p>
            <a:r>
              <a:rPr lang="en-IE" sz="2400" dirty="0"/>
              <a:t>Global variables are properties of the window object.</a:t>
            </a:r>
          </a:p>
          <a:p>
            <a:r>
              <a:rPr lang="en-IE" sz="2400" dirty="0"/>
              <a:t>Global functions are methods of the window object.</a:t>
            </a:r>
          </a:p>
          <a:p>
            <a:r>
              <a:rPr lang="en-IE" sz="2400" dirty="0"/>
              <a:t>Even the document object (of the HTML DOM) is a property of the window object: </a:t>
            </a:r>
          </a:p>
          <a:p>
            <a:endParaRPr lang="en-IE" sz="500" dirty="0"/>
          </a:p>
          <a:p>
            <a:pPr lvl="1">
              <a:buNone/>
            </a:pPr>
            <a:r>
              <a:rPr lang="en-IE" sz="2000" b="1" dirty="0" err="1"/>
              <a:t>window.document.getElementById</a:t>
            </a:r>
            <a:r>
              <a:rPr lang="en-IE" sz="2000" b="1" dirty="0"/>
              <a:t>("header"); </a:t>
            </a:r>
          </a:p>
          <a:p>
            <a:pPr lvl="1">
              <a:buNone/>
            </a:pPr>
            <a:endParaRPr lang="en-IE" sz="500" b="1" dirty="0"/>
          </a:p>
          <a:p>
            <a:pPr>
              <a:buNone/>
            </a:pPr>
            <a:r>
              <a:rPr lang="en-IE" sz="2400" dirty="0"/>
              <a:t>	is the same as:</a:t>
            </a:r>
          </a:p>
          <a:p>
            <a:endParaRPr lang="en-IE" sz="500" dirty="0"/>
          </a:p>
          <a:p>
            <a:pPr lvl="1">
              <a:buNone/>
            </a:pPr>
            <a:r>
              <a:rPr lang="en-IE" sz="2000" b="1" dirty="0" err="1"/>
              <a:t>document.getElementById</a:t>
            </a:r>
            <a:r>
              <a:rPr lang="en-IE" sz="2000" b="1" dirty="0"/>
              <a:t>("header");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Object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772816"/>
            <a:ext cx="8786874" cy="4968552"/>
          </a:xfrm>
        </p:spPr>
        <p:txBody>
          <a:bodyPr>
            <a:normAutofit fontScale="92500"/>
          </a:bodyPr>
          <a:lstStyle/>
          <a:p>
            <a:r>
              <a:rPr lang="en-IE" sz="2400" dirty="0"/>
              <a:t>The open() method creates a new secondary browser window, similar to choosing New Window from the File menu. </a:t>
            </a:r>
          </a:p>
          <a:p>
            <a:r>
              <a:rPr lang="en-IE" sz="2400" dirty="0"/>
              <a:t>General syntax:</a:t>
            </a:r>
          </a:p>
          <a:p>
            <a:endParaRPr lang="en-IE" sz="500" dirty="0"/>
          </a:p>
          <a:p>
            <a:pPr lvl="1">
              <a:buNone/>
            </a:pPr>
            <a:r>
              <a:rPr lang="en-IE" sz="2000" b="1" dirty="0" err="1"/>
              <a:t>window.open</a:t>
            </a:r>
            <a:r>
              <a:rPr lang="en-IE" sz="2000" b="1" dirty="0"/>
              <a:t>(URL, name,"attribute1=value,attribute2=value", replace);</a:t>
            </a:r>
          </a:p>
          <a:p>
            <a:pPr lvl="1">
              <a:buNone/>
            </a:pPr>
            <a:endParaRPr lang="en-IE" sz="500" b="1" dirty="0"/>
          </a:p>
          <a:p>
            <a:r>
              <a:rPr lang="en-IE" sz="2400" i="1" dirty="0"/>
              <a:t>URL</a:t>
            </a:r>
            <a:r>
              <a:rPr lang="en-IE" sz="2400" dirty="0"/>
              <a:t> to be fetched and loaded in the new window. </a:t>
            </a:r>
          </a:p>
          <a:p>
            <a:r>
              <a:rPr lang="en-IE" sz="2400" dirty="0"/>
              <a:t>If URL is an empty string, then a new blank, empty window (URL </a:t>
            </a:r>
            <a:r>
              <a:rPr lang="en-IE" sz="2400" dirty="0" err="1"/>
              <a:t>about:blank</a:t>
            </a:r>
            <a:r>
              <a:rPr lang="en-IE" sz="2400" dirty="0"/>
              <a:t>) is created with the default toolbars of the main window.</a:t>
            </a:r>
          </a:p>
          <a:p>
            <a:r>
              <a:rPr lang="en-IE" sz="2400" i="1" dirty="0"/>
              <a:t>name</a:t>
            </a:r>
            <a:r>
              <a:rPr lang="en-IE" sz="2400" dirty="0"/>
              <a:t> is the name you wish to give to the window. </a:t>
            </a:r>
          </a:p>
          <a:p>
            <a:r>
              <a:rPr lang="en-IE" sz="2400" dirty="0"/>
              <a:t>list of attributes, set by using “yes”, “no”, or a numeric value on the right side of the equal sign. Attributes are split with a comma.</a:t>
            </a:r>
          </a:p>
          <a:p>
            <a:r>
              <a:rPr lang="en-IE" sz="2400" i="1" dirty="0"/>
              <a:t>replace</a:t>
            </a:r>
            <a:r>
              <a:rPr lang="en-IE" sz="2400" dirty="0"/>
              <a:t> specifies whether the URL creates a new entry or replaces the current entry in the history list.</a:t>
            </a:r>
          </a:p>
          <a:p>
            <a:endParaRPr lang="en-IE" sz="2400" dirty="0"/>
          </a:p>
          <a:p>
            <a:endParaRPr lang="en-IE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44"/>
          </a:xfrm>
        </p:spPr>
        <p:txBody>
          <a:bodyPr>
            <a:normAutofit/>
          </a:bodyPr>
          <a:lstStyle/>
          <a:p>
            <a:r>
              <a:rPr lang="en-IE" dirty="0"/>
              <a:t>open()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l="30050" t="20600" r="15876" b="5481"/>
          <a:stretch/>
        </p:blipFill>
        <p:spPr>
          <a:xfrm>
            <a:off x="1097614" y="899960"/>
            <a:ext cx="6948772" cy="5936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open()</a:t>
            </a:r>
          </a:p>
        </p:txBody>
      </p:sp>
      <p:sp>
        <p:nvSpPr>
          <p:cNvPr id="4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0" lang="en-IE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</a:t>
            </a:r>
            <a:r>
              <a:rPr lang="en-IE" sz="2600" dirty="0"/>
              <a:t>if you wanted to </a:t>
            </a:r>
            <a:r>
              <a:rPr lang="en-IE" sz="2800" dirty="0"/>
              <a:t>open an </a:t>
            </a:r>
            <a:r>
              <a:rPr lang="en-IE" sz="2800" dirty="0" err="1"/>
              <a:t>about:blank</a:t>
            </a:r>
            <a:r>
              <a:rPr lang="en-IE" sz="2800" dirty="0"/>
              <a:t> page in a new window with </a:t>
            </a:r>
            <a:r>
              <a:rPr lang="en-IE" sz="2600" dirty="0"/>
              <a:t>300×200 pixels and no menu bar, you could use the following code:</a:t>
            </a:r>
          </a:p>
          <a:p>
            <a:endParaRPr lang="en-IE" sz="600" dirty="0"/>
          </a:p>
          <a:p>
            <a:pPr marL="0" indent="0">
              <a:buNone/>
            </a:pPr>
            <a:r>
              <a:rPr lang="en-IE" sz="2400" b="1" dirty="0" err="1"/>
              <a:t>window.open</a:t>
            </a:r>
            <a:r>
              <a:rPr lang="en-IE" sz="2400" b="1" dirty="0"/>
              <a:t>("", "","width=300, height=200,menubar=no");</a:t>
            </a:r>
            <a:endParaRPr kumimoji="0" lang="en-I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4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556792"/>
            <a:ext cx="8786874" cy="4968552"/>
          </a:xfrm>
        </p:spPr>
        <p:txBody>
          <a:bodyPr>
            <a:normAutofit/>
          </a:bodyPr>
          <a:lstStyle/>
          <a:p>
            <a:r>
              <a:rPr lang="en-IE" sz="2000" b="1" dirty="0" err="1"/>
              <a:t>moveBy</a:t>
            </a:r>
            <a:r>
              <a:rPr lang="en-IE" sz="2000" b="1" dirty="0"/>
              <a:t>(</a:t>
            </a:r>
            <a:r>
              <a:rPr lang="en-IE" sz="2000" b="1" i="1" dirty="0" err="1"/>
              <a:t>x,y</a:t>
            </a:r>
            <a:r>
              <a:rPr lang="en-IE" sz="2000" b="1" dirty="0"/>
              <a:t>) </a:t>
            </a:r>
            <a:r>
              <a:rPr lang="en-IE" sz="2000" dirty="0"/>
              <a:t>is used to move a window to a new location on the screen, by the number of pixels given as parameters. </a:t>
            </a:r>
          </a:p>
          <a:p>
            <a:r>
              <a:rPr lang="en-IE" sz="2000" b="1" dirty="0" err="1"/>
              <a:t>moveTo</a:t>
            </a:r>
            <a:r>
              <a:rPr lang="en-IE" sz="2000" b="1" dirty="0"/>
              <a:t>(</a:t>
            </a:r>
            <a:r>
              <a:rPr lang="en-IE" sz="2000" b="1" dirty="0" err="1"/>
              <a:t>x,y</a:t>
            </a:r>
            <a:r>
              <a:rPr lang="en-IE" sz="2000" b="1" dirty="0"/>
              <a:t>) </a:t>
            </a:r>
            <a:r>
              <a:rPr lang="en-IE" sz="2000" dirty="0"/>
              <a:t>is used to move a window to a specific destination on the screen based on the parameters given in the method call. </a:t>
            </a:r>
          </a:p>
          <a:p>
            <a:r>
              <a:rPr lang="en-IE" sz="2000" b="1" dirty="0" err="1"/>
              <a:t>resizeBy</a:t>
            </a:r>
            <a:r>
              <a:rPr lang="en-IE" sz="2000" b="1" dirty="0"/>
              <a:t>(</a:t>
            </a:r>
            <a:r>
              <a:rPr lang="en-IE" sz="2000" b="1" dirty="0" err="1"/>
              <a:t>x,y</a:t>
            </a:r>
            <a:r>
              <a:rPr lang="en-IE" sz="2000" b="1" dirty="0"/>
              <a:t>) </a:t>
            </a:r>
            <a:r>
              <a:rPr lang="en-IE" sz="2000" dirty="0"/>
              <a:t>is used to resize a window by the number of pixels given in the parameters sent in the method call. To make the window larger, use positive numbers. To make it smaller, use negative numbers.</a:t>
            </a:r>
          </a:p>
          <a:p>
            <a:r>
              <a:rPr lang="en-IE" sz="2000" b="1" dirty="0" err="1"/>
              <a:t>resizeTo</a:t>
            </a:r>
            <a:r>
              <a:rPr lang="en-IE" sz="2000" b="1" dirty="0"/>
              <a:t>(</a:t>
            </a:r>
            <a:r>
              <a:rPr lang="en-IE" sz="2000" b="1" dirty="0" err="1"/>
              <a:t>x,y</a:t>
            </a:r>
            <a:r>
              <a:rPr lang="en-IE" sz="2000" b="1" dirty="0"/>
              <a:t>) </a:t>
            </a:r>
            <a:r>
              <a:rPr lang="en-IE" sz="2000" dirty="0"/>
              <a:t>is used to resize a window to a specific dimension in pixels based on the parameters sent in the method call. </a:t>
            </a:r>
          </a:p>
          <a:p>
            <a:r>
              <a:rPr lang="en-IE" sz="2000" b="1" dirty="0" err="1"/>
              <a:t>scrollBy</a:t>
            </a:r>
            <a:r>
              <a:rPr lang="en-IE" sz="2000" b="1" dirty="0"/>
              <a:t>(</a:t>
            </a:r>
            <a:r>
              <a:rPr lang="en-IE" sz="2000" b="1" dirty="0" err="1"/>
              <a:t>x,y</a:t>
            </a:r>
            <a:r>
              <a:rPr lang="en-IE" sz="2000" b="1" dirty="0"/>
              <a:t>) </a:t>
            </a:r>
            <a:r>
              <a:rPr lang="en-IE" sz="2000" dirty="0"/>
              <a:t>is used to scroll a window by the number of pixels given in the parameters sent in the method call. </a:t>
            </a:r>
          </a:p>
          <a:p>
            <a:r>
              <a:rPr lang="en-IE" sz="2000" b="1" dirty="0" err="1"/>
              <a:t>scrollTo</a:t>
            </a:r>
            <a:r>
              <a:rPr lang="en-IE" sz="2000" b="1" dirty="0"/>
              <a:t>(</a:t>
            </a:r>
            <a:r>
              <a:rPr lang="en-IE" sz="2000" b="1" dirty="0" err="1"/>
              <a:t>x,y</a:t>
            </a:r>
            <a:r>
              <a:rPr lang="en-IE" sz="2000" b="1" dirty="0"/>
              <a:t>) </a:t>
            </a:r>
            <a:r>
              <a:rPr lang="en-IE" sz="2000" dirty="0"/>
              <a:t>is used to scroll a window to a specific destination in pixels based on the parameters sent in the method call. </a:t>
            </a:r>
          </a:p>
          <a:p>
            <a:r>
              <a:rPr lang="en-GB" sz="2000" b="1" dirty="0" err="1"/>
              <a:t>window.close</a:t>
            </a:r>
            <a:r>
              <a:rPr lang="en-GB" sz="2000" b="1" dirty="0"/>
              <a:t>()</a:t>
            </a:r>
            <a:r>
              <a:rPr lang="en-GB" sz="2000" dirty="0"/>
              <a:t> – is used to close the current window.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556792"/>
            <a:ext cx="8786874" cy="4968552"/>
          </a:xfrm>
        </p:spPr>
        <p:txBody>
          <a:bodyPr>
            <a:normAutofit/>
          </a:bodyPr>
          <a:lstStyle/>
          <a:p>
            <a:r>
              <a:rPr lang="en-IE" sz="2400" dirty="0"/>
              <a:t>The width and height of the area of the window in view, not including scroll bars, menu bars, toolbars, or other browser features. Values in pixels.</a:t>
            </a:r>
          </a:p>
          <a:p>
            <a:r>
              <a:rPr lang="en-IE" sz="2400" dirty="0"/>
              <a:t>Example:</a:t>
            </a:r>
          </a:p>
          <a:p>
            <a:endParaRPr lang="en-IE" sz="500" dirty="0"/>
          </a:p>
          <a:p>
            <a:pPr lvl="1">
              <a:buNone/>
            </a:pPr>
            <a:r>
              <a:rPr lang="en-IE" sz="2000" b="1" dirty="0" err="1"/>
              <a:t>var</a:t>
            </a:r>
            <a:r>
              <a:rPr lang="en-IE" sz="2000" b="1" dirty="0"/>
              <a:t> width = </a:t>
            </a:r>
            <a:r>
              <a:rPr lang="en-IE" sz="2000" b="1" dirty="0" err="1"/>
              <a:t>window.innerWidth</a:t>
            </a:r>
            <a:r>
              <a:rPr lang="en-IE" sz="2000" b="1" dirty="0"/>
              <a:t>;</a:t>
            </a:r>
          </a:p>
          <a:p>
            <a:pPr lvl="1">
              <a:buNone/>
            </a:pPr>
            <a:r>
              <a:rPr lang="en-IE" sz="2000" b="1" dirty="0" err="1"/>
              <a:t>var</a:t>
            </a:r>
            <a:r>
              <a:rPr lang="en-IE" sz="2000" b="1" dirty="0"/>
              <a:t> height= </a:t>
            </a:r>
            <a:r>
              <a:rPr lang="en-IE" sz="2000" b="1" dirty="0" err="1"/>
              <a:t>window.innerHeight</a:t>
            </a:r>
            <a:r>
              <a:rPr lang="en-IE" sz="2000" b="1" dirty="0"/>
              <a:t>;</a:t>
            </a:r>
          </a:p>
          <a:p>
            <a:pPr lvl="1">
              <a:buNone/>
            </a:pPr>
            <a:endParaRPr lang="en-IE" sz="500" b="1" dirty="0"/>
          </a:p>
          <a:p>
            <a:r>
              <a:rPr lang="en-IE" sz="2400" dirty="0"/>
              <a:t>For better compatibility </a:t>
            </a:r>
            <a:r>
              <a:rPr lang="en-IE" sz="2400" dirty="0" smtClean="0"/>
              <a:t>with </a:t>
            </a:r>
            <a:r>
              <a:rPr lang="en-IE" sz="2400" dirty="0"/>
              <a:t>older browsers (</a:t>
            </a:r>
            <a:r>
              <a:rPr lang="en-IE" sz="2400" dirty="0" smtClean="0"/>
              <a:t>e.g.,  </a:t>
            </a:r>
            <a:r>
              <a:rPr lang="en-IE" sz="2400" dirty="0"/>
              <a:t>IE8) use this:</a:t>
            </a:r>
          </a:p>
          <a:p>
            <a:endParaRPr lang="en-IE" sz="500" dirty="0"/>
          </a:p>
          <a:p>
            <a:pPr>
              <a:buNone/>
            </a:pPr>
            <a:r>
              <a:rPr lang="en-IE" sz="2400" b="1" dirty="0"/>
              <a:t>	</a:t>
            </a:r>
            <a:r>
              <a:rPr lang="en-IE" sz="2000" b="1" dirty="0"/>
              <a:t>width = </a:t>
            </a:r>
            <a:r>
              <a:rPr lang="en-IE" sz="2000" b="1" dirty="0" err="1"/>
              <a:t>window.innerWidth</a:t>
            </a:r>
            <a:r>
              <a:rPr lang="en-IE" sz="2000" b="1" dirty="0"/>
              <a:t> || </a:t>
            </a:r>
            <a:r>
              <a:rPr lang="en-IE" sz="2000" b="1" dirty="0" err="1"/>
              <a:t>document.documentElement.clientWidth</a:t>
            </a:r>
            <a:r>
              <a:rPr lang="en-IE" sz="2000" b="1" dirty="0"/>
              <a:t> || </a:t>
            </a:r>
            <a:r>
              <a:rPr lang="en-IE" sz="2000" b="1" dirty="0" err="1"/>
              <a:t>document.body.clientWidth</a:t>
            </a:r>
            <a:r>
              <a:rPr lang="en-IE" sz="2000" b="1" dirty="0"/>
              <a:t>; </a:t>
            </a:r>
          </a:p>
          <a:p>
            <a:pPr>
              <a:buNone/>
            </a:pPr>
            <a:endParaRPr lang="en-IE" sz="500" b="1" dirty="0"/>
          </a:p>
          <a:p>
            <a:pPr>
              <a:buNone/>
            </a:pPr>
            <a:r>
              <a:rPr lang="en-IE" sz="2000" b="1" dirty="0"/>
              <a:t>	height = </a:t>
            </a:r>
            <a:r>
              <a:rPr lang="en-IE" sz="2000" b="1" dirty="0" err="1"/>
              <a:t>window.innerHeight</a:t>
            </a:r>
            <a:r>
              <a:rPr lang="en-IE" sz="2000" b="1" dirty="0"/>
              <a:t> || </a:t>
            </a:r>
            <a:r>
              <a:rPr lang="en-IE" sz="2000" b="1" dirty="0" err="1"/>
              <a:t>document.documentElement.clientHeight</a:t>
            </a:r>
            <a:r>
              <a:rPr lang="en-IE" sz="2000" b="1" dirty="0"/>
              <a:t> || </a:t>
            </a:r>
            <a:r>
              <a:rPr lang="en-IE" sz="2000" b="1" dirty="0" err="1"/>
              <a:t>document.body.clientHeight</a:t>
            </a:r>
            <a:r>
              <a:rPr lang="en-IE" sz="2000" b="1" dirty="0"/>
              <a:t>;</a:t>
            </a:r>
            <a:endParaRPr lang="en-IE" sz="2400" b="1" dirty="0"/>
          </a:p>
          <a:p>
            <a:endParaRPr lang="en-IE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Window </a:t>
            </a:r>
            <a:r>
              <a:rPr lang="en-IE" dirty="0" err="1"/>
              <a:t>innerWidth</a:t>
            </a:r>
            <a:r>
              <a:rPr lang="en-IE" dirty="0"/>
              <a:t> and </a:t>
            </a:r>
            <a:r>
              <a:rPr lang="en-IE" dirty="0" err="1"/>
              <a:t>innerHeight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Window Screen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PT" dirty="0"/>
              <a:t>Related to resolution of the screen, in pixels.</a:t>
            </a:r>
            <a:endParaRPr lang="en-GB" dirty="0"/>
          </a:p>
          <a:p>
            <a:pPr>
              <a:buNone/>
            </a:pPr>
            <a:r>
              <a:rPr lang="en-GB" dirty="0"/>
              <a:t>The </a:t>
            </a:r>
            <a:r>
              <a:rPr lang="en-GB" b="1" dirty="0" err="1"/>
              <a:t>window.screen</a:t>
            </a:r>
            <a:r>
              <a:rPr lang="en-GB" dirty="0"/>
              <a:t> object can be written without the window prefix:</a:t>
            </a:r>
          </a:p>
          <a:p>
            <a:pPr lvl="1"/>
            <a:r>
              <a:rPr lang="en-GB" dirty="0" err="1"/>
              <a:t>screen.width</a:t>
            </a:r>
            <a:endParaRPr lang="en-GB" dirty="0"/>
          </a:p>
          <a:p>
            <a:pPr lvl="1"/>
            <a:r>
              <a:rPr lang="en-GB" dirty="0" err="1"/>
              <a:t>screen.height</a:t>
            </a:r>
            <a:endParaRPr lang="en-GB" dirty="0"/>
          </a:p>
          <a:p>
            <a:pPr lvl="1"/>
            <a:r>
              <a:rPr lang="en-GB" dirty="0" err="1"/>
              <a:t>screen.availWidth</a:t>
            </a:r>
            <a:r>
              <a:rPr lang="en-GB" dirty="0"/>
              <a:t> </a:t>
            </a:r>
          </a:p>
          <a:p>
            <a:pPr lvl="2">
              <a:buNone/>
            </a:pPr>
            <a:r>
              <a:rPr lang="en-GB" dirty="0"/>
              <a:t>//the width of the visitor's screen, in pixels, minus interface features like the Windows Taskbar.</a:t>
            </a:r>
          </a:p>
          <a:p>
            <a:pPr lvl="1"/>
            <a:r>
              <a:rPr lang="en-GB" dirty="0" err="1"/>
              <a:t>screen.availHeight</a:t>
            </a:r>
            <a:endParaRPr lang="en-GB" dirty="0"/>
          </a:p>
          <a:p>
            <a:pPr lvl="1"/>
            <a:r>
              <a:rPr lang="en-GB" dirty="0" err="1"/>
              <a:t>screen.colorDepth</a:t>
            </a:r>
            <a:endParaRPr lang="en-GB" dirty="0"/>
          </a:p>
          <a:p>
            <a:pPr lvl="2">
              <a:buNone/>
            </a:pPr>
            <a:r>
              <a:rPr lang="en-GB" dirty="0"/>
              <a:t>// the number of bits used to display one colour</a:t>
            </a:r>
          </a:p>
          <a:p>
            <a:pPr lvl="1"/>
            <a:r>
              <a:rPr lang="en-GB" dirty="0" err="1"/>
              <a:t>screen.pixelDepth</a:t>
            </a:r>
            <a:endParaRPr lang="en-GB" dirty="0"/>
          </a:p>
          <a:p>
            <a:pPr lvl="2">
              <a:buNone/>
            </a:pPr>
            <a:r>
              <a:rPr lang="pt-PT" dirty="0"/>
              <a:t>// </a:t>
            </a:r>
            <a:r>
              <a:rPr lang="en-GB" dirty="0"/>
              <a:t>for modern computers, </a:t>
            </a:r>
            <a:r>
              <a:rPr lang="en-GB" dirty="0" err="1"/>
              <a:t>Color</a:t>
            </a:r>
            <a:r>
              <a:rPr lang="en-GB" dirty="0"/>
              <a:t> Depth and Pixel Depth are equal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Window 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73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/>
              <a:t>The </a:t>
            </a:r>
            <a:r>
              <a:rPr lang="en-GB" b="1" dirty="0" err="1"/>
              <a:t>window.location</a:t>
            </a:r>
            <a:r>
              <a:rPr lang="en-GB" dirty="0"/>
              <a:t> object can be written without the window prefix:</a:t>
            </a:r>
          </a:p>
          <a:p>
            <a:r>
              <a:rPr lang="en-GB" dirty="0" err="1"/>
              <a:t>location.href</a:t>
            </a:r>
            <a:r>
              <a:rPr lang="en-GB" dirty="0"/>
              <a:t> </a:t>
            </a:r>
          </a:p>
          <a:p>
            <a:pPr lvl="1">
              <a:buNone/>
            </a:pPr>
            <a:r>
              <a:rPr lang="en-GB" dirty="0"/>
              <a:t>// returns the </a:t>
            </a:r>
            <a:r>
              <a:rPr lang="en-GB" dirty="0" err="1"/>
              <a:t>href</a:t>
            </a:r>
            <a:r>
              <a:rPr lang="en-GB" dirty="0"/>
              <a:t> (URL) of the current page</a:t>
            </a:r>
          </a:p>
          <a:p>
            <a:r>
              <a:rPr lang="en-GB" dirty="0" err="1"/>
              <a:t>location.hostname</a:t>
            </a:r>
            <a:r>
              <a:rPr lang="en-GB" dirty="0"/>
              <a:t> </a:t>
            </a:r>
          </a:p>
          <a:p>
            <a:pPr lvl="1">
              <a:buNone/>
            </a:pPr>
            <a:r>
              <a:rPr lang="en-GB" dirty="0"/>
              <a:t>// returns the domain name of the web host, e.g. www.dit.ie</a:t>
            </a:r>
          </a:p>
          <a:p>
            <a:r>
              <a:rPr lang="en-GB" dirty="0" err="1"/>
              <a:t>location.pathname</a:t>
            </a:r>
            <a:r>
              <a:rPr lang="en-GB" dirty="0"/>
              <a:t> </a:t>
            </a:r>
          </a:p>
          <a:p>
            <a:pPr lvl="1">
              <a:buNone/>
            </a:pPr>
            <a:r>
              <a:rPr lang="en-GB" dirty="0"/>
              <a:t>// returns the path and filename, e.g. /</a:t>
            </a:r>
            <a:r>
              <a:rPr lang="en-GB" dirty="0" err="1"/>
              <a:t>newsandevents</a:t>
            </a:r>
            <a:r>
              <a:rPr lang="en-GB" dirty="0"/>
              <a:t>/news/</a:t>
            </a:r>
          </a:p>
          <a:p>
            <a:r>
              <a:rPr lang="en-GB" dirty="0" err="1"/>
              <a:t>location.protocol</a:t>
            </a:r>
            <a:r>
              <a:rPr lang="en-GB" dirty="0"/>
              <a:t> returns the web protocol used</a:t>
            </a:r>
          </a:p>
          <a:p>
            <a:pPr lvl="1">
              <a:buNone/>
            </a:pPr>
            <a:r>
              <a:rPr lang="en-GB" dirty="0"/>
              <a:t>// http: or https:</a:t>
            </a:r>
          </a:p>
          <a:p>
            <a:r>
              <a:rPr lang="en-GB" dirty="0" err="1"/>
              <a:t>location.assign</a:t>
            </a:r>
            <a:r>
              <a:rPr lang="en-GB" dirty="0"/>
              <a:t> </a:t>
            </a:r>
          </a:p>
          <a:p>
            <a:pPr lvl="1">
              <a:buNone/>
            </a:pPr>
            <a:r>
              <a:rPr lang="en-GB" dirty="0"/>
              <a:t>// loads a new document, “redirect</a:t>
            </a:r>
            <a:r>
              <a:rPr lang="en-GB" dirty="0" smtClean="0"/>
              <a:t>”</a:t>
            </a:r>
          </a:p>
          <a:p>
            <a:r>
              <a:rPr lang="en-GB" dirty="0" err="1" smtClean="0"/>
              <a:t>location.replace</a:t>
            </a:r>
            <a:endParaRPr lang="en-GB" dirty="0"/>
          </a:p>
          <a:p>
            <a:pPr lvl="1">
              <a:buNone/>
            </a:pPr>
            <a:r>
              <a:rPr lang="en-GB" dirty="0"/>
              <a:t>// loads a new </a:t>
            </a:r>
            <a:r>
              <a:rPr lang="en-GB" dirty="0" smtClean="0"/>
              <a:t>document like </a:t>
            </a:r>
            <a:r>
              <a:rPr lang="en-GB" dirty="0" err="1" smtClean="0"/>
              <a:t>location.assign</a:t>
            </a:r>
            <a:r>
              <a:rPr lang="en-GB" dirty="0" smtClean="0"/>
              <a:t>, except that the page will not be retained in the document history,, and so users will not be able to use the Back button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9442</TotalTime>
  <Words>1023</Words>
  <Application>Microsoft Office PowerPoint</Application>
  <PresentationFormat>On-screen Show (4:3)</PresentationFormat>
  <Paragraphs>193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Browser Object Model</vt:lpstr>
      <vt:lpstr>Window Object</vt:lpstr>
      <vt:lpstr>open()</vt:lpstr>
      <vt:lpstr>open()</vt:lpstr>
      <vt:lpstr>open()</vt:lpstr>
      <vt:lpstr>More Methods</vt:lpstr>
      <vt:lpstr>Window innerWidth and innerHeight</vt:lpstr>
      <vt:lpstr>Window Screen</vt:lpstr>
      <vt:lpstr>Window Location</vt:lpstr>
      <vt:lpstr>Window History</vt:lpstr>
      <vt:lpstr>Window Navigator</vt:lpstr>
      <vt:lpstr>Window Popups</vt:lpstr>
      <vt:lpstr>Window Popups</vt:lpstr>
      <vt:lpstr>Timing Events</vt:lpstr>
      <vt:lpstr>setTimeout and clearTimeout</vt:lpstr>
      <vt:lpstr>setInterval()</vt:lpstr>
      <vt:lpstr>Window print()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687</cp:revision>
  <dcterms:created xsi:type="dcterms:W3CDTF">2013-10-15T00:01:08Z</dcterms:created>
  <dcterms:modified xsi:type="dcterms:W3CDTF">2018-10-01T23:03:26Z</dcterms:modified>
</cp:coreProperties>
</file>