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1" r:id="rId3"/>
    <p:sldId id="292" r:id="rId4"/>
    <p:sldId id="293" r:id="rId5"/>
    <p:sldId id="259" r:id="rId6"/>
    <p:sldId id="260" r:id="rId7"/>
    <p:sldId id="262" r:id="rId8"/>
    <p:sldId id="294" r:id="rId9"/>
    <p:sldId id="295" r:id="rId10"/>
    <p:sldId id="263" r:id="rId11"/>
    <p:sldId id="264" r:id="rId12"/>
    <p:sldId id="265" r:id="rId13"/>
    <p:sldId id="266" r:id="rId14"/>
    <p:sldId id="267" r:id="rId15"/>
    <p:sldId id="268" r:id="rId16"/>
    <p:sldId id="269" r:id="rId17"/>
    <p:sldId id="270" r:id="rId18"/>
    <p:sldId id="273" r:id="rId19"/>
    <p:sldId id="274" r:id="rId20"/>
    <p:sldId id="275" r:id="rId21"/>
    <p:sldId id="276" r:id="rId22"/>
    <p:sldId id="278" r:id="rId23"/>
    <p:sldId id="285" r:id="rId24"/>
    <p:sldId id="279" r:id="rId25"/>
    <p:sldId id="300" r:id="rId26"/>
    <p:sldId id="281" r:id="rId27"/>
    <p:sldId id="288" r:id="rId28"/>
    <p:sldId id="296" r:id="rId29"/>
    <p:sldId id="286" r:id="rId30"/>
    <p:sldId id="287" r:id="rId31"/>
    <p:sldId id="303" r:id="rId32"/>
    <p:sldId id="307" r:id="rId33"/>
    <p:sldId id="308" r:id="rId34"/>
    <p:sldId id="304" r:id="rId35"/>
    <p:sldId id="297" r:id="rId36"/>
    <p:sldId id="305" r:id="rId37"/>
    <p:sldId id="30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yaT" initials="T" lastIdx="15" clrIdx="0">
    <p:extLst>
      <p:ext uri="{19B8F6BF-5375-455C-9EA6-DF929625EA0E}">
        <p15:presenceInfo xmlns:p15="http://schemas.microsoft.com/office/powerpoint/2012/main" userId="Tany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88710" autoAdjust="0"/>
  </p:normalViewPr>
  <p:slideViewPr>
    <p:cSldViewPr>
      <p:cViewPr varScale="1">
        <p:scale>
          <a:sx n="78" d="100"/>
          <a:sy n="78" d="100"/>
        </p:scale>
        <p:origin x="888" y="90"/>
      </p:cViewPr>
      <p:guideLst>
        <p:guide orient="horz" pos="2160"/>
        <p:guide pos="2880"/>
      </p:guideLst>
    </p:cSldViewPr>
  </p:slideViewPr>
  <p:outlineViewPr>
    <p:cViewPr>
      <p:scale>
        <a:sx n="33" d="100"/>
        <a:sy n="33" d="100"/>
      </p:scale>
      <p:origin x="48" y="148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0E922-B41A-4E61-BE0D-69CAA76CC4A5}" type="datetimeFigureOut">
              <a:rPr lang="en-US" smtClean="0"/>
              <a:pPr/>
              <a:t>10/9/2018</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63149-547A-4BE2-B71E-1B741BB1E774}" type="slidenum">
              <a:rPr lang="en-IE" smtClean="0"/>
              <a:pPr/>
              <a:t>‹#›</a:t>
            </a:fld>
            <a:endParaRPr lang="en-IE"/>
          </a:p>
        </p:txBody>
      </p:sp>
    </p:spTree>
    <p:extLst>
      <p:ext uri="{BB962C8B-B14F-4D97-AF65-F5344CB8AC3E}">
        <p14:creationId xmlns:p14="http://schemas.microsoft.com/office/powerpoint/2010/main" val="166980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GB" sz="1200" dirty="0"/>
          </a:p>
          <a:p>
            <a:pPr eaLnBrk="1" hangingPunct="1"/>
            <a:endParaRPr lang="en-US" dirty="0"/>
          </a:p>
        </p:txBody>
      </p:sp>
    </p:spTree>
    <p:extLst>
      <p:ext uri="{BB962C8B-B14F-4D97-AF65-F5344CB8AC3E}">
        <p14:creationId xmlns:p14="http://schemas.microsoft.com/office/powerpoint/2010/main" val="86954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6351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Ex2</a:t>
            </a:r>
            <a:endParaRPr lang="en-US" dirty="0"/>
          </a:p>
        </p:txBody>
      </p:sp>
    </p:spTree>
    <p:extLst>
      <p:ext uri="{BB962C8B-B14F-4D97-AF65-F5344CB8AC3E}">
        <p14:creationId xmlns:p14="http://schemas.microsoft.com/office/powerpoint/2010/main" val="1583105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5700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Ex3</a:t>
            </a:r>
            <a:endParaRPr lang="en-US" dirty="0"/>
          </a:p>
        </p:txBody>
      </p:sp>
    </p:spTree>
    <p:extLst>
      <p:ext uri="{BB962C8B-B14F-4D97-AF65-F5344CB8AC3E}">
        <p14:creationId xmlns:p14="http://schemas.microsoft.com/office/powerpoint/2010/main" val="371208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Ex4</a:t>
            </a:r>
            <a:endParaRPr lang="en-US" dirty="0"/>
          </a:p>
        </p:txBody>
      </p:sp>
    </p:spTree>
    <p:extLst>
      <p:ext uri="{BB962C8B-B14F-4D97-AF65-F5344CB8AC3E}">
        <p14:creationId xmlns:p14="http://schemas.microsoft.com/office/powerpoint/2010/main" val="1033792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Ex5</a:t>
            </a:r>
            <a:endParaRPr lang="en-US" dirty="0"/>
          </a:p>
        </p:txBody>
      </p:sp>
    </p:spTree>
    <p:extLst>
      <p:ext uri="{BB962C8B-B14F-4D97-AF65-F5344CB8AC3E}">
        <p14:creationId xmlns:p14="http://schemas.microsoft.com/office/powerpoint/2010/main" val="2757917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Ex6</a:t>
            </a:r>
            <a:endParaRPr lang="en-US" dirty="0"/>
          </a:p>
        </p:txBody>
      </p:sp>
    </p:spTree>
    <p:extLst>
      <p:ext uri="{BB962C8B-B14F-4D97-AF65-F5344CB8AC3E}">
        <p14:creationId xmlns:p14="http://schemas.microsoft.com/office/powerpoint/2010/main" val="784895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045046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Ex8</a:t>
            </a:r>
            <a:endParaRPr lang="en-US" dirty="0"/>
          </a:p>
        </p:txBody>
      </p:sp>
    </p:spTree>
    <p:extLst>
      <p:ext uri="{BB962C8B-B14F-4D97-AF65-F5344CB8AC3E}">
        <p14:creationId xmlns:p14="http://schemas.microsoft.com/office/powerpoint/2010/main" val="1098495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727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53401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3249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22</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Ex9</a:t>
            </a:r>
            <a:endParaRPr lang="en-US" dirty="0"/>
          </a:p>
        </p:txBody>
      </p:sp>
    </p:spTree>
    <p:extLst>
      <p:ext uri="{BB962C8B-B14F-4D97-AF65-F5344CB8AC3E}">
        <p14:creationId xmlns:p14="http://schemas.microsoft.com/office/powerpoint/2010/main" val="3332449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23</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Ex10</a:t>
            </a:r>
          </a:p>
        </p:txBody>
      </p:sp>
    </p:spTree>
    <p:extLst>
      <p:ext uri="{BB962C8B-B14F-4D97-AF65-F5344CB8AC3E}">
        <p14:creationId xmlns:p14="http://schemas.microsoft.com/office/powerpoint/2010/main" val="2482130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IE" dirty="0" smtClean="0"/>
              <a:t>The </a:t>
            </a:r>
            <a:r>
              <a:rPr lang="en-IE" dirty="0" err="1" smtClean="0"/>
              <a:t>isNaN</a:t>
            </a:r>
            <a:r>
              <a:rPr lang="en-IE" dirty="0" smtClean="0"/>
              <a:t>() function determines whether a value is an illegal number (Not-a-Number).</a:t>
            </a:r>
            <a:endParaRPr lang="en-US" dirty="0"/>
          </a:p>
        </p:txBody>
      </p:sp>
    </p:spTree>
    <p:extLst>
      <p:ext uri="{BB962C8B-B14F-4D97-AF65-F5344CB8AC3E}">
        <p14:creationId xmlns:p14="http://schemas.microsoft.com/office/powerpoint/2010/main" val="244151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Ex11</a:t>
            </a:r>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25</a:t>
            </a:fld>
            <a:endParaRPr lang="en-IE"/>
          </a:p>
        </p:txBody>
      </p:sp>
    </p:spTree>
    <p:extLst>
      <p:ext uri="{BB962C8B-B14F-4D97-AF65-F5344CB8AC3E}">
        <p14:creationId xmlns:p14="http://schemas.microsoft.com/office/powerpoint/2010/main" val="1395386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00758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31303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&lt;input type="email" placeholder="foo@this.com”&gt;</a:t>
            </a:r>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28</a:t>
            </a:fld>
            <a:endParaRPr lang="en-IE"/>
          </a:p>
        </p:txBody>
      </p:sp>
    </p:spTree>
    <p:extLst>
      <p:ext uri="{BB962C8B-B14F-4D97-AF65-F5344CB8AC3E}">
        <p14:creationId xmlns:p14="http://schemas.microsoft.com/office/powerpoint/2010/main" val="499091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29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1908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30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Ex12</a:t>
            </a:r>
            <a:endParaRPr lang="en-US" dirty="0"/>
          </a:p>
        </p:txBody>
      </p:sp>
    </p:spTree>
    <p:extLst>
      <p:ext uri="{BB962C8B-B14F-4D97-AF65-F5344CB8AC3E}">
        <p14:creationId xmlns:p14="http://schemas.microsoft.com/office/powerpoint/2010/main" val="273510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4</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IE" dirty="0" err="1" smtClean="0"/>
              <a:t>Fieldset</a:t>
            </a:r>
            <a:r>
              <a:rPr lang="en-IE" dirty="0" smtClean="0"/>
              <a:t> and Legend are used to group related elements in a form</a:t>
            </a:r>
            <a:endParaRPr lang="en-US" dirty="0"/>
          </a:p>
        </p:txBody>
      </p:sp>
    </p:spTree>
    <p:extLst>
      <p:ext uri="{BB962C8B-B14F-4D97-AF65-F5344CB8AC3E}">
        <p14:creationId xmlns:p14="http://schemas.microsoft.com/office/powerpoint/2010/main" val="2654900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Ex13</a:t>
            </a:r>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31</a:t>
            </a:fld>
            <a:endParaRPr lang="en-IE"/>
          </a:p>
        </p:txBody>
      </p:sp>
    </p:spTree>
    <p:extLst>
      <p:ext uri="{BB962C8B-B14F-4D97-AF65-F5344CB8AC3E}">
        <p14:creationId xmlns:p14="http://schemas.microsoft.com/office/powerpoint/2010/main" val="668957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32</a:t>
            </a:fld>
            <a:endParaRPr lang="en-IE"/>
          </a:p>
        </p:txBody>
      </p:sp>
    </p:spTree>
    <p:extLst>
      <p:ext uri="{BB962C8B-B14F-4D97-AF65-F5344CB8AC3E}">
        <p14:creationId xmlns:p14="http://schemas.microsoft.com/office/powerpoint/2010/main" val="3179483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Ex13</a:t>
            </a:r>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34</a:t>
            </a:fld>
            <a:endParaRPr lang="en-IE"/>
          </a:p>
        </p:txBody>
      </p:sp>
    </p:spTree>
    <p:extLst>
      <p:ext uri="{BB962C8B-B14F-4D97-AF65-F5344CB8AC3E}">
        <p14:creationId xmlns:p14="http://schemas.microsoft.com/office/powerpoint/2010/main" val="1208444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Ex13</a:t>
            </a:r>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35</a:t>
            </a:fld>
            <a:endParaRPr lang="en-IE"/>
          </a:p>
        </p:txBody>
      </p:sp>
    </p:spTree>
    <p:extLst>
      <p:ext uri="{BB962C8B-B14F-4D97-AF65-F5344CB8AC3E}">
        <p14:creationId xmlns:p14="http://schemas.microsoft.com/office/powerpoint/2010/main" val="3865019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Ex13</a:t>
            </a:r>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36</a:t>
            </a:fld>
            <a:endParaRPr lang="en-IE"/>
          </a:p>
        </p:txBody>
      </p:sp>
    </p:spTree>
    <p:extLst>
      <p:ext uri="{BB962C8B-B14F-4D97-AF65-F5344CB8AC3E}">
        <p14:creationId xmlns:p14="http://schemas.microsoft.com/office/powerpoint/2010/main" val="422653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Ex14</a:t>
            </a:r>
            <a:endParaRPr lang="en-IE" dirty="0"/>
          </a:p>
        </p:txBody>
      </p:sp>
      <p:sp>
        <p:nvSpPr>
          <p:cNvPr id="4" name="Slide Number Placeholder 3"/>
          <p:cNvSpPr>
            <a:spLocks noGrp="1"/>
          </p:cNvSpPr>
          <p:nvPr>
            <p:ph type="sldNum" sz="quarter" idx="10"/>
          </p:nvPr>
        </p:nvSpPr>
        <p:spPr/>
        <p:txBody>
          <a:bodyPr/>
          <a:lstStyle/>
          <a:p>
            <a:fld id="{0C163149-547A-4BE2-B71E-1B741BB1E774}" type="slidenum">
              <a:rPr lang="en-IE" smtClean="0"/>
              <a:pPr/>
              <a:t>37</a:t>
            </a:fld>
            <a:endParaRPr lang="en-IE"/>
          </a:p>
        </p:txBody>
      </p:sp>
    </p:spTree>
    <p:extLst>
      <p:ext uri="{BB962C8B-B14F-4D97-AF65-F5344CB8AC3E}">
        <p14:creationId xmlns:p14="http://schemas.microsoft.com/office/powerpoint/2010/main" val="274313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5</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673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6</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319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7</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Checked, disabled, alt, height, min, name, id, </a:t>
            </a:r>
            <a:r>
              <a:rPr lang="en-US" dirty="0" err="1" smtClean="0"/>
              <a:t>readonly</a:t>
            </a:r>
            <a:r>
              <a:rPr lang="en-US" baseline="0" dirty="0" smtClean="0"/>
              <a:t>, </a:t>
            </a:r>
            <a:r>
              <a:rPr lang="en-US" baseline="0" dirty="0" smtClean="0"/>
              <a:t>placeholder</a:t>
            </a:r>
          </a:p>
        </p:txBody>
      </p:sp>
    </p:spTree>
    <p:extLst>
      <p:ext uri="{BB962C8B-B14F-4D97-AF65-F5344CB8AC3E}">
        <p14:creationId xmlns:p14="http://schemas.microsoft.com/office/powerpoint/2010/main" val="69427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8</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3876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9</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32326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CF297700-5CDE-4F5B-8DD3-313B2A087FEC}" type="slidenum">
              <a:rPr lang="en-US"/>
              <a:pPr/>
              <a:t>10</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dirty="0" smtClean="0"/>
              <a:t>Ex1</a:t>
            </a:r>
            <a:endParaRPr lang="en-US" dirty="0"/>
          </a:p>
        </p:txBody>
      </p:sp>
    </p:spTree>
    <p:extLst>
      <p:ext uri="{BB962C8B-B14F-4D97-AF65-F5344CB8AC3E}">
        <p14:creationId xmlns:p14="http://schemas.microsoft.com/office/powerpoint/2010/main" val="307536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C4CF6776-89A8-4AC1-986E-E745C692FFCB}" type="datetimeFigureOut">
              <a:rPr lang="en-US" smtClean="0"/>
              <a:pPr/>
              <a:t>10/9/2018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F6776-89A8-4AC1-986E-E745C692FFCB}" type="datetimeFigureOut">
              <a:rPr lang="en-US" smtClean="0"/>
              <a:pPr/>
              <a:t>10/9/2018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C4CF6776-89A8-4AC1-986E-E745C692FFCB}" type="datetimeFigureOut">
              <a:rPr lang="en-US" smtClean="0"/>
              <a:pPr/>
              <a:t>10/9/2018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C4CF6776-89A8-4AC1-986E-E745C692FFCB}" type="datetimeFigureOut">
              <a:rPr lang="en-US" smtClean="0"/>
              <a:pPr/>
              <a:t>10/9/2018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C4CF6776-89A8-4AC1-986E-E745C692FFCB}" type="datetimeFigureOut">
              <a:rPr lang="en-US" smtClean="0"/>
              <a:pPr/>
              <a:t>10/9/2018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F6776-89A8-4AC1-986E-E745C692FFCB}" type="datetimeFigureOut">
              <a:rPr lang="en-US" smtClean="0"/>
              <a:pPr/>
              <a:t>10/9/2018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10/9/2018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F6776-89A8-4AC1-986E-E745C692FFCB}" type="datetimeFigureOut">
              <a:rPr lang="en-US" smtClean="0"/>
              <a:pPr/>
              <a:t>10/9/2018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9F80F0-770A-4453-8FDA-D386F6243598}"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F6776-89A8-4AC1-986E-E745C692FFCB}" type="datetimeFigureOut">
              <a:rPr lang="en-US" smtClean="0"/>
              <a:pPr/>
              <a:t>10/9/2018</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F80F0-770A-4453-8FDA-D386F6243598}"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w3schools.com/tags/tag_optgroup.asp" TargetMode="External"/><Relationship Id="rId3" Type="http://schemas.openxmlformats.org/officeDocument/2006/relationships/hyperlink" Target="http://www.w3schools.com/tags/tag_input.asp" TargetMode="External"/><Relationship Id="rId7" Type="http://schemas.openxmlformats.org/officeDocument/2006/relationships/hyperlink" Target="http://www.w3schools.com/tags/tag_option.as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w3schools.com/tags/tag_select.asp" TargetMode="External"/><Relationship Id="rId11" Type="http://schemas.openxmlformats.org/officeDocument/2006/relationships/image" Target="../media/image2.png"/><Relationship Id="rId5" Type="http://schemas.openxmlformats.org/officeDocument/2006/relationships/hyperlink" Target="http://www.w3schools.com/tags/tag_button.asp" TargetMode="External"/><Relationship Id="rId10" Type="http://schemas.openxmlformats.org/officeDocument/2006/relationships/hyperlink" Target="http://www.w3schools.com/tags/tag_label.asp" TargetMode="External"/><Relationship Id="rId4" Type="http://schemas.openxmlformats.org/officeDocument/2006/relationships/hyperlink" Target="http://www.w3schools.com/tags/tag_textarea.asp" TargetMode="External"/><Relationship Id="rId9" Type="http://schemas.openxmlformats.org/officeDocument/2006/relationships/hyperlink" Target="http://www.w3schools.com/tags/tag_fieldset.as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sref/jsref_obj_global.as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docs/Web/JavaScript/Guide/Regular_Expression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regexr.com/" TargetMode="External"/><Relationship Id="rId4" Type="http://schemas.openxmlformats.org/officeDocument/2006/relationships/hyperlink" Target="https://regex101.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schools.com/tags/tag_label.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3schools.com/tags/tag_fieldset.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w3schools.com/tags/att_form_target.asp" TargetMode="External"/><Relationship Id="rId5" Type="http://schemas.openxmlformats.org/officeDocument/2006/relationships/hyperlink" Target="http://www.w3schools.com/tags/att_form_method.asp" TargetMode="External"/><Relationship Id="rId4" Type="http://schemas.openxmlformats.org/officeDocument/2006/relationships/hyperlink" Target="http://www.w3schools.com/tags/att_form_action.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w3schools.com/tags/tag_input.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w3schools.com/tags/att_input_type.as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85800" y="1387471"/>
            <a:ext cx="7772400" cy="1470025"/>
          </a:xfrm>
        </p:spPr>
        <p:txBody>
          <a:bodyPr>
            <a:normAutofit/>
          </a:bodyPr>
          <a:lstStyle/>
          <a:p>
            <a:r>
              <a:rPr lang="en-IE" sz="5000" dirty="0"/>
              <a:t>Form Validation</a:t>
            </a:r>
          </a:p>
        </p:txBody>
      </p:sp>
      <p:pic>
        <p:nvPicPr>
          <p:cNvPr id="68610" name="Picture 2" descr="http://www.om-software.in/services/images/filter_data.png"/>
          <p:cNvPicPr>
            <a:picLocks noChangeAspect="1" noChangeArrowheads="1"/>
          </p:cNvPicPr>
          <p:nvPr/>
        </p:nvPicPr>
        <p:blipFill>
          <a:blip r:embed="rId2" cstate="print"/>
          <a:srcRect/>
          <a:stretch>
            <a:fillRect/>
          </a:stretch>
        </p:blipFill>
        <p:spPr bwMode="auto">
          <a:xfrm>
            <a:off x="3143240" y="3357562"/>
            <a:ext cx="2857520" cy="28575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Properties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000" b="1" dirty="0" err="1"/>
              <a:t>defaultValue</a:t>
            </a:r>
            <a:r>
              <a:rPr lang="en-IE" sz="2000" dirty="0"/>
              <a:t> is used with text boxes and text areas. It holds the value of the default</a:t>
            </a:r>
            <a:r>
              <a:rPr lang="en-IE" sz="2000" dirty="0">
                <a:solidFill>
                  <a:schemeClr val="accent2"/>
                </a:solidFill>
              </a:rPr>
              <a:t> </a:t>
            </a:r>
            <a:r>
              <a:rPr lang="en-IE" sz="2000" dirty="0">
                <a:solidFill>
                  <a:srgbClr val="FF0000"/>
                </a:solidFill>
              </a:rPr>
              <a:t>value set </a:t>
            </a:r>
            <a:r>
              <a:rPr lang="en-IE" sz="2000" dirty="0"/>
              <a:t>in the </a:t>
            </a:r>
            <a:r>
              <a:rPr lang="en-IE" sz="2000" dirty="0">
                <a:solidFill>
                  <a:srgbClr val="FF0000"/>
                </a:solidFill>
              </a:rPr>
              <a:t>value attribute </a:t>
            </a:r>
            <a:r>
              <a:rPr lang="en-IE" sz="2000" dirty="0"/>
              <a:t>of the element’s tag. This capability can be useful if you set a default value in a text box, the user deletes it, and then the user decides it would be nice to have the default value back:</a:t>
            </a:r>
          </a:p>
          <a:p>
            <a:pPr lvl="2">
              <a:buNone/>
            </a:pPr>
            <a:endParaRPr lang="en-IE" sz="1600" dirty="0"/>
          </a:p>
          <a:p>
            <a:pPr lvl="2">
              <a:buNone/>
            </a:pPr>
            <a:r>
              <a:rPr lang="en-IE" sz="1600" dirty="0"/>
              <a:t>&lt;body&gt;</a:t>
            </a:r>
          </a:p>
          <a:p>
            <a:pPr lvl="2">
              <a:buNone/>
            </a:pPr>
            <a:r>
              <a:rPr lang="en-IE" sz="1600" dirty="0"/>
              <a:t>&lt;form&gt;</a:t>
            </a:r>
          </a:p>
          <a:p>
            <a:pPr lvl="2">
              <a:buNone/>
            </a:pPr>
            <a:r>
              <a:rPr lang="en-IE" sz="1600" dirty="0"/>
              <a:t>	URL:&lt;</a:t>
            </a:r>
            <a:r>
              <a:rPr lang="en-IE" sz="1600" dirty="0" err="1"/>
              <a:t>br</a:t>
            </a:r>
            <a:r>
              <a:rPr lang="en-IE" sz="1600" dirty="0"/>
              <a:t>&gt;</a:t>
            </a:r>
          </a:p>
          <a:p>
            <a:pPr lvl="2">
              <a:buNone/>
            </a:pPr>
            <a:r>
              <a:rPr lang="en-IE" sz="1600" dirty="0"/>
              <a:t>	&lt;input type="text" id="</a:t>
            </a:r>
            <a:r>
              <a:rPr lang="en-IE" sz="1600" dirty="0" err="1"/>
              <a:t>favurl</a:t>
            </a:r>
            <a:r>
              <a:rPr lang="en-IE" sz="1600" dirty="0"/>
              <a:t>" value="http://www.google.com"&gt;</a:t>
            </a:r>
          </a:p>
          <a:p>
            <a:pPr lvl="2">
              <a:buNone/>
            </a:pPr>
            <a:r>
              <a:rPr lang="en-IE" sz="1600" dirty="0"/>
              <a:t>	&lt;</a:t>
            </a:r>
            <a:r>
              <a:rPr lang="en-IE" sz="1600" dirty="0" err="1"/>
              <a:t>br</a:t>
            </a:r>
            <a:r>
              <a:rPr lang="en-IE" sz="1600" dirty="0"/>
              <a:t>&gt;&lt;</a:t>
            </a:r>
            <a:r>
              <a:rPr lang="en-IE" sz="1600" dirty="0" err="1"/>
              <a:t>br</a:t>
            </a:r>
            <a:r>
              <a:rPr lang="en-IE" sz="1600" dirty="0"/>
              <a:t>&gt;</a:t>
            </a:r>
          </a:p>
          <a:p>
            <a:pPr lvl="2">
              <a:buNone/>
            </a:pPr>
            <a:r>
              <a:rPr lang="en-IE" sz="1600" dirty="0"/>
              <a:t>	&lt;input type="button" value="Reset Default" </a:t>
            </a:r>
            <a:r>
              <a:rPr lang="en-IE" sz="1600" dirty="0" err="1"/>
              <a:t>onclick</a:t>
            </a:r>
            <a:r>
              <a:rPr lang="en-IE" sz="1600" dirty="0"/>
              <a:t>="</a:t>
            </a:r>
            <a:r>
              <a:rPr lang="en-IE" sz="1600" dirty="0" err="1"/>
              <a:t>back_to_default</a:t>
            </a:r>
            <a:r>
              <a:rPr lang="en-IE" sz="1600" dirty="0"/>
              <a:t>();"&gt;</a:t>
            </a:r>
          </a:p>
          <a:p>
            <a:pPr lvl="2">
              <a:buNone/>
            </a:pPr>
            <a:r>
              <a:rPr lang="en-IE" sz="1600" dirty="0"/>
              <a:t>&lt;/form&gt;</a:t>
            </a:r>
          </a:p>
          <a:p>
            <a:pPr lvl="2">
              <a:buNone/>
            </a:pPr>
            <a:r>
              <a:rPr lang="en-IE" sz="1600" dirty="0"/>
              <a:t>&lt;script&gt;</a:t>
            </a:r>
          </a:p>
          <a:p>
            <a:pPr lvl="2">
              <a:buNone/>
            </a:pPr>
            <a:r>
              <a:rPr lang="en-IE" sz="1600" dirty="0"/>
              <a:t>	function </a:t>
            </a:r>
            <a:r>
              <a:rPr lang="en-IE" sz="1600" dirty="0" err="1"/>
              <a:t>back_to_default</a:t>
            </a:r>
            <a:r>
              <a:rPr lang="en-IE" sz="1600" dirty="0"/>
              <a:t>() {</a:t>
            </a:r>
          </a:p>
          <a:p>
            <a:pPr lvl="2">
              <a:buNone/>
            </a:pPr>
            <a:r>
              <a:rPr lang="en-IE" sz="1600" dirty="0"/>
              <a:t>		</a:t>
            </a:r>
            <a:r>
              <a:rPr lang="en-IE" sz="1600" dirty="0" err="1"/>
              <a:t>var</a:t>
            </a:r>
            <a:r>
              <a:rPr lang="en-IE" sz="1600" dirty="0"/>
              <a:t> </a:t>
            </a:r>
            <a:r>
              <a:rPr lang="en-IE" sz="1600" dirty="0" err="1"/>
              <a:t>url_box</a:t>
            </a:r>
            <a:r>
              <a:rPr lang="en-IE" sz="1600" dirty="0"/>
              <a:t> = </a:t>
            </a:r>
            <a:r>
              <a:rPr lang="en-IE" sz="1600" dirty="0" err="1"/>
              <a:t>document.getElementById</a:t>
            </a:r>
            <a:r>
              <a:rPr lang="en-IE" sz="1600" dirty="0"/>
              <a:t>("</a:t>
            </a:r>
            <a:r>
              <a:rPr lang="en-IE" sz="1600" dirty="0" err="1"/>
              <a:t>favurl</a:t>
            </a:r>
            <a:r>
              <a:rPr lang="en-IE" sz="1600" dirty="0"/>
              <a:t>");</a:t>
            </a:r>
          </a:p>
          <a:p>
            <a:pPr lvl="2">
              <a:buNone/>
            </a:pPr>
            <a:r>
              <a:rPr lang="en-IE" sz="1600" dirty="0"/>
              <a:t>		</a:t>
            </a:r>
            <a:r>
              <a:rPr lang="en-IE" sz="1600" dirty="0" err="1"/>
              <a:t>url_box.value</a:t>
            </a:r>
            <a:r>
              <a:rPr lang="en-IE" sz="1600" dirty="0"/>
              <a:t> = </a:t>
            </a:r>
            <a:r>
              <a:rPr lang="en-IE" sz="1600" dirty="0" err="1"/>
              <a:t>url_box.defaultValue</a:t>
            </a:r>
            <a:r>
              <a:rPr lang="en-IE" sz="1600" dirty="0"/>
              <a:t>;</a:t>
            </a:r>
          </a:p>
          <a:p>
            <a:pPr lvl="2">
              <a:buNone/>
            </a:pPr>
            <a:r>
              <a:rPr lang="en-IE" sz="1600" dirty="0"/>
              <a:t>	}</a:t>
            </a:r>
          </a:p>
          <a:p>
            <a:pPr lvl="2">
              <a:buNone/>
            </a:pPr>
            <a:r>
              <a:rPr lang="en-IE" sz="1600" dirty="0"/>
              <a:t>&lt;/script&gt;</a:t>
            </a:r>
          </a:p>
          <a:p>
            <a:pPr lvl="2">
              <a:buNone/>
            </a:pPr>
            <a:r>
              <a:rPr lang="en-IE" sz="1600" dirty="0"/>
              <a:t>&lt;/body&gt;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Properties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200" b="1" dirty="0"/>
              <a:t>fo</a:t>
            </a:r>
            <a:r>
              <a:rPr lang="en-IE" sz="2000" b="1" dirty="0"/>
              <a:t>rm</a:t>
            </a:r>
            <a:r>
              <a:rPr lang="en-IE" sz="2000" dirty="0"/>
              <a:t> property is often used with the keyword “this” to refer to the form that contains the element that uses it. </a:t>
            </a:r>
            <a:r>
              <a:rPr lang="en-IE" sz="2000" dirty="0" smtClean="0"/>
              <a:t>For </a:t>
            </a:r>
            <a:r>
              <a:rPr lang="en-IE" sz="2000" dirty="0"/>
              <a:t>instance, if you want to change the value of a text box by clicking a button, you could refer to the form by using </a:t>
            </a:r>
            <a:r>
              <a:rPr lang="en-IE" sz="2000" b="1" dirty="0" err="1"/>
              <a:t>this.form</a:t>
            </a:r>
            <a:r>
              <a:rPr lang="en-IE" sz="2000" dirty="0"/>
              <a:t> rather than needing the name or id of the form</a:t>
            </a:r>
            <a:r>
              <a:rPr lang="en-IE" sz="2000" dirty="0" smtClean="0"/>
              <a:t>:</a:t>
            </a:r>
            <a:endParaRPr lang="en-IE" sz="1400" dirty="0"/>
          </a:p>
          <a:p>
            <a:pPr lvl="2">
              <a:buNone/>
            </a:pPr>
            <a:r>
              <a:rPr lang="en-IE" sz="1600" dirty="0"/>
              <a:t>&lt;form&gt;</a:t>
            </a:r>
          </a:p>
          <a:p>
            <a:pPr lvl="2">
              <a:buNone/>
            </a:pPr>
            <a:r>
              <a:rPr lang="en-IE" sz="1600" dirty="0"/>
              <a:t>	URL:&lt;</a:t>
            </a:r>
            <a:r>
              <a:rPr lang="en-IE" sz="1600" dirty="0" err="1"/>
              <a:t>br</a:t>
            </a:r>
            <a:r>
              <a:rPr lang="en-IE" sz="1600" dirty="0"/>
              <a:t>&gt;</a:t>
            </a:r>
          </a:p>
          <a:p>
            <a:pPr lvl="2">
              <a:buNone/>
            </a:pPr>
            <a:r>
              <a:rPr lang="en-IE" sz="1600" dirty="0"/>
              <a:t>	&lt;input type="text" name="</a:t>
            </a:r>
            <a:r>
              <a:rPr lang="en-IE" sz="1600" dirty="0" err="1"/>
              <a:t>favurl</a:t>
            </a:r>
            <a:r>
              <a:rPr lang="en-IE" sz="1600" dirty="0"/>
              <a:t>" value="http://www.google.com"&gt;</a:t>
            </a:r>
          </a:p>
          <a:p>
            <a:pPr lvl="2">
              <a:buNone/>
            </a:pPr>
            <a:r>
              <a:rPr lang="en-IE" sz="1600" dirty="0"/>
              <a:t>	&lt;</a:t>
            </a:r>
            <a:r>
              <a:rPr lang="en-IE" sz="1600" dirty="0" err="1"/>
              <a:t>br</a:t>
            </a:r>
            <a:r>
              <a:rPr lang="en-IE" sz="1600" dirty="0"/>
              <a:t>&gt;&lt;</a:t>
            </a:r>
            <a:r>
              <a:rPr lang="en-IE" sz="1600" dirty="0" err="1"/>
              <a:t>br</a:t>
            </a:r>
            <a:r>
              <a:rPr lang="en-IE" sz="1600" dirty="0"/>
              <a:t>&gt;</a:t>
            </a:r>
          </a:p>
          <a:p>
            <a:pPr lvl="2">
              <a:buNone/>
            </a:pPr>
            <a:r>
              <a:rPr lang="en-IE" sz="1600" dirty="0"/>
              <a:t>	&lt;input type="button" value="Change"</a:t>
            </a:r>
          </a:p>
          <a:p>
            <a:pPr lvl="2">
              <a:buNone/>
            </a:pPr>
            <a:r>
              <a:rPr lang="en-IE" sz="1600" dirty="0"/>
              <a:t>	</a:t>
            </a:r>
            <a:r>
              <a:rPr lang="en-IE" sz="1600" dirty="0" err="1"/>
              <a:t>onclick</a:t>
            </a:r>
            <a:r>
              <a:rPr lang="en-IE" sz="1600" dirty="0"/>
              <a:t>="</a:t>
            </a:r>
            <a:r>
              <a:rPr lang="en-IE" sz="1600" dirty="0" err="1"/>
              <a:t>this.form.favurl.value</a:t>
            </a:r>
            <a:r>
              <a:rPr lang="en-IE" sz="1600" dirty="0"/>
              <a:t>='http://www.reddit.com';"&gt;</a:t>
            </a:r>
          </a:p>
          <a:p>
            <a:pPr lvl="2">
              <a:buNone/>
            </a:pPr>
            <a:r>
              <a:rPr lang="en-IE" sz="1600" dirty="0"/>
              <a:t>&lt;/form&gt;</a:t>
            </a:r>
          </a:p>
          <a:p>
            <a:pPr lvl="2">
              <a:buNone/>
            </a:pPr>
            <a:endParaRPr lang="en-IE" sz="1600" dirty="0"/>
          </a:p>
          <a:p>
            <a:pPr marL="0" indent="0">
              <a:buNone/>
            </a:pPr>
            <a:r>
              <a:rPr lang="en-IE" sz="2200" b="1" dirty="0" smtClean="0"/>
              <a:t>Result</a:t>
            </a:r>
          </a:p>
          <a:p>
            <a:pPr marL="0" indent="0">
              <a:buNone/>
            </a:pPr>
            <a:r>
              <a:rPr lang="en-IE" sz="2200" dirty="0" smtClean="0"/>
              <a:t>This </a:t>
            </a:r>
            <a:r>
              <a:rPr lang="en-IE" sz="2200" dirty="0"/>
              <a:t>code changes the current value of the text box when the button is clicked. Using </a:t>
            </a:r>
            <a:r>
              <a:rPr lang="en-IE" sz="2200" b="1" dirty="0" err="1"/>
              <a:t>this.form.favurl.value</a:t>
            </a:r>
            <a:r>
              <a:rPr lang="en-IE" sz="2200" dirty="0"/>
              <a:t> allows you to access the same form from an element within it without having to go back and use a form name or id, which is a bit longer.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Properties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400" b="1" dirty="0"/>
              <a:t>options</a:t>
            </a:r>
            <a:r>
              <a:rPr lang="en-IE" sz="2400" dirty="0"/>
              <a:t> property is an array that contains an element for each option listed in a select box in a form. For example this is how you can access the value of an option and write it on the page:</a:t>
            </a:r>
          </a:p>
          <a:p>
            <a:endParaRPr lang="en-IE" sz="500" dirty="0"/>
          </a:p>
          <a:p>
            <a:pPr lvl="2">
              <a:buNone/>
            </a:pPr>
            <a:r>
              <a:rPr lang="en-IE" sz="1600" dirty="0"/>
              <a:t>&lt;body&gt;</a:t>
            </a:r>
          </a:p>
          <a:p>
            <a:pPr lvl="2">
              <a:buNone/>
            </a:pPr>
            <a:r>
              <a:rPr lang="en-IE" sz="1600" dirty="0"/>
              <a:t>&lt;form&gt;</a:t>
            </a:r>
          </a:p>
          <a:p>
            <a:pPr lvl="2">
              <a:buNone/>
            </a:pPr>
            <a:r>
              <a:rPr lang="en-IE" sz="1600" dirty="0"/>
              <a:t>	Fruits:</a:t>
            </a:r>
          </a:p>
          <a:p>
            <a:pPr lvl="2">
              <a:buNone/>
            </a:pPr>
            <a:r>
              <a:rPr lang="en-IE" sz="1600" dirty="0"/>
              <a:t>	&lt;select id="</a:t>
            </a:r>
            <a:r>
              <a:rPr lang="en-IE" sz="1600" dirty="0" err="1"/>
              <a:t>optlist</a:t>
            </a:r>
            <a:r>
              <a:rPr lang="en-IE" sz="1600" dirty="0"/>
              <a:t>"&gt;</a:t>
            </a:r>
          </a:p>
          <a:p>
            <a:pPr lvl="2">
              <a:buNone/>
            </a:pPr>
            <a:r>
              <a:rPr lang="en-IE" sz="1600" dirty="0"/>
              <a:t>		&lt;option selected="selected" value="orange"&gt;Orange&lt;/option&gt;</a:t>
            </a:r>
          </a:p>
          <a:p>
            <a:pPr lvl="2">
              <a:buNone/>
            </a:pPr>
            <a:r>
              <a:rPr lang="en-IE" sz="1600" dirty="0"/>
              <a:t>		&lt;option value="apple"&gt;Apple&lt;/option&gt;</a:t>
            </a:r>
          </a:p>
          <a:p>
            <a:pPr lvl="2">
              <a:buNone/>
            </a:pPr>
            <a:r>
              <a:rPr lang="en-IE" sz="1600" dirty="0"/>
              <a:t>		&lt;option value="pear"&gt;Pear&lt;/option&gt;</a:t>
            </a:r>
          </a:p>
          <a:p>
            <a:pPr lvl="2">
              <a:buNone/>
            </a:pPr>
            <a:r>
              <a:rPr lang="en-IE" sz="1600" dirty="0"/>
              <a:t>	&lt;/select&gt;</a:t>
            </a:r>
          </a:p>
          <a:p>
            <a:pPr lvl="2">
              <a:buNone/>
            </a:pPr>
            <a:r>
              <a:rPr lang="en-IE" sz="1600" dirty="0"/>
              <a:t>&lt;/form&gt;</a:t>
            </a:r>
          </a:p>
          <a:p>
            <a:pPr lvl="2">
              <a:buNone/>
            </a:pPr>
            <a:r>
              <a:rPr lang="en-IE" sz="1600" dirty="0"/>
              <a:t>&lt;script&gt;</a:t>
            </a:r>
          </a:p>
          <a:p>
            <a:pPr lvl="2">
              <a:buNone/>
            </a:pPr>
            <a:r>
              <a:rPr lang="en-IE" sz="1600" dirty="0"/>
              <a:t>	</a:t>
            </a:r>
            <a:r>
              <a:rPr lang="en-IE" sz="1600" dirty="0" err="1"/>
              <a:t>var</a:t>
            </a:r>
            <a:r>
              <a:rPr lang="en-IE" sz="1600" dirty="0"/>
              <a:t> </a:t>
            </a:r>
            <a:r>
              <a:rPr lang="en-IE" sz="1600" dirty="0" err="1"/>
              <a:t>fbox</a:t>
            </a:r>
            <a:r>
              <a:rPr lang="en-IE" sz="1600" dirty="0"/>
              <a:t> = </a:t>
            </a:r>
            <a:r>
              <a:rPr lang="en-IE" sz="1600" dirty="0" err="1"/>
              <a:t>document.getElementById</a:t>
            </a:r>
            <a:r>
              <a:rPr lang="en-IE" sz="1600" dirty="0"/>
              <a:t>("</a:t>
            </a:r>
            <a:r>
              <a:rPr lang="en-IE" sz="1600" dirty="0" err="1"/>
              <a:t>optlist</a:t>
            </a:r>
            <a:r>
              <a:rPr lang="en-IE" sz="1600" dirty="0"/>
              <a:t>");</a:t>
            </a:r>
          </a:p>
          <a:p>
            <a:pPr lvl="2">
              <a:buNone/>
            </a:pPr>
            <a:r>
              <a:rPr lang="en-IE" sz="1600" dirty="0"/>
              <a:t>	</a:t>
            </a:r>
            <a:r>
              <a:rPr lang="en-IE" sz="1600" dirty="0" err="1"/>
              <a:t>document.write</a:t>
            </a:r>
            <a:r>
              <a:rPr lang="en-IE" sz="1600" dirty="0"/>
              <a:t>("The second option is " + </a:t>
            </a:r>
            <a:r>
              <a:rPr lang="en-IE" sz="1600" dirty="0" err="1"/>
              <a:t>fbox.options</a:t>
            </a:r>
            <a:r>
              <a:rPr lang="en-IE" sz="1600" dirty="0"/>
              <a:t>[1].value);</a:t>
            </a:r>
          </a:p>
          <a:p>
            <a:pPr lvl="2">
              <a:buNone/>
            </a:pPr>
            <a:r>
              <a:rPr lang="en-IE" sz="1600" dirty="0"/>
              <a:t>&lt;/script&gt;</a:t>
            </a:r>
          </a:p>
          <a:p>
            <a:pPr lvl="2">
              <a:buNone/>
            </a:pPr>
            <a:r>
              <a:rPr lang="en-IE" sz="1600" dirty="0"/>
              <a:t>&lt;/body&gt;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Properties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400" b="1" dirty="0"/>
              <a:t>name </a:t>
            </a:r>
            <a:r>
              <a:rPr lang="en-IE" sz="2400" dirty="0"/>
              <a:t>property holds the value of the name attribute of an element. Each input field must have a name attribute to be submitted. If not, the data of that input field will not be sent at all.</a:t>
            </a:r>
          </a:p>
          <a:p>
            <a:r>
              <a:rPr lang="en-IE" sz="2400" b="1" dirty="0" err="1"/>
              <a:t>selectedIndex</a:t>
            </a:r>
            <a:r>
              <a:rPr lang="en-IE" sz="2400" dirty="0"/>
              <a:t> property holds the value of the index number of the option that the viewer has selected. If the first option is selected, the value is 0. If the second option is selected, the value is 1.</a:t>
            </a:r>
          </a:p>
          <a:p>
            <a:r>
              <a:rPr lang="en-IE" sz="2400" b="1" dirty="0"/>
              <a:t>type</a:t>
            </a:r>
            <a:r>
              <a:rPr lang="en-IE" sz="2400" dirty="0"/>
              <a:t> property holds the value of the type property for a form input element, such as type=“text” or type=“button”. </a:t>
            </a:r>
          </a:p>
          <a:p>
            <a:r>
              <a:rPr lang="en-IE" sz="2400" b="1" dirty="0"/>
              <a:t>value</a:t>
            </a:r>
            <a:r>
              <a:rPr lang="en-IE" sz="2400" dirty="0"/>
              <a:t> property holds the current value of an element. For instance, a text box may have no default value; but when the viewer inputs information into the box, the text box has a current value. If nothing is in the box, the current value would be an empty string. You will use this property frequently for information, validation, and navigation with forms.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Methods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400" b="1" dirty="0"/>
              <a:t>blur() </a:t>
            </a:r>
            <a:r>
              <a:rPr lang="en-IE" sz="2400" dirty="0"/>
              <a:t>method allows you to create a blur event on an element in your code. </a:t>
            </a:r>
          </a:p>
          <a:p>
            <a:r>
              <a:rPr lang="en-IE" sz="2400" dirty="0"/>
              <a:t>For example, if you want to keep your default value in a text box from being adjusted by the viewer, you could use the blur() method to remove focus from an element if it receives focus from the viewer. Clicking the text box gives it focus, but the </a:t>
            </a:r>
            <a:r>
              <a:rPr lang="en-IE" sz="2400" dirty="0" err="1"/>
              <a:t>onfocus</a:t>
            </a:r>
            <a:r>
              <a:rPr lang="en-IE" sz="2400" dirty="0"/>
              <a:t> event handler catches the focus on the text box and then uses the blur() method on the element to remove focus from it.</a:t>
            </a:r>
          </a:p>
          <a:p>
            <a:pPr lvl="2">
              <a:buNone/>
            </a:pPr>
            <a:r>
              <a:rPr lang="en-IE" sz="1800" dirty="0"/>
              <a:t>&lt;body&gt;</a:t>
            </a:r>
          </a:p>
          <a:p>
            <a:pPr lvl="2">
              <a:buNone/>
            </a:pPr>
            <a:r>
              <a:rPr lang="en-IE" sz="1800" dirty="0"/>
              <a:t>&lt;form&gt;</a:t>
            </a:r>
          </a:p>
          <a:p>
            <a:pPr lvl="2">
              <a:buNone/>
            </a:pPr>
            <a:r>
              <a:rPr lang="en-IE" sz="1800" dirty="0"/>
              <a:t>	Your </a:t>
            </a:r>
            <a:r>
              <a:rPr lang="en-IE" sz="1800" dirty="0" smtClean="0"/>
              <a:t>Favourite </a:t>
            </a:r>
            <a:r>
              <a:rPr lang="en-IE" sz="1800" dirty="0"/>
              <a:t>Food</a:t>
            </a:r>
          </a:p>
          <a:p>
            <a:pPr lvl="2">
              <a:buNone/>
            </a:pPr>
            <a:r>
              <a:rPr lang="en-IE" sz="1800" dirty="0"/>
              <a:t>	&lt;input type="text" name="</a:t>
            </a:r>
            <a:r>
              <a:rPr lang="en-IE" sz="1800" dirty="0" err="1"/>
              <a:t>fav_food</a:t>
            </a:r>
            <a:r>
              <a:rPr lang="en-IE" sz="1800" dirty="0"/>
              <a:t>" value="</a:t>
            </a:r>
            <a:r>
              <a:rPr lang="en-IE" sz="1800" dirty="0"/>
              <a:t>Pizza" </a:t>
            </a:r>
            <a:r>
              <a:rPr lang="en-IE" sz="1800" dirty="0" err="1" smtClean="0"/>
              <a:t>onfocus</a:t>
            </a:r>
            <a:r>
              <a:rPr lang="en-IE" sz="1800" dirty="0"/>
              <a:t>="</a:t>
            </a:r>
            <a:r>
              <a:rPr lang="en-IE" sz="1800" dirty="0" err="1"/>
              <a:t>this.blur</a:t>
            </a:r>
            <a:r>
              <a:rPr lang="en-IE" sz="1800" dirty="0" smtClean="0"/>
              <a:t>();"&gt;&lt;</a:t>
            </a:r>
            <a:r>
              <a:rPr lang="en-IE" sz="1800" dirty="0" err="1" smtClean="0"/>
              <a:t>br</a:t>
            </a:r>
            <a:r>
              <a:rPr lang="en-IE" sz="1800" dirty="0" smtClean="0"/>
              <a:t>&gt;</a:t>
            </a:r>
          </a:p>
          <a:p>
            <a:pPr lvl="2">
              <a:buNone/>
            </a:pPr>
            <a:r>
              <a:rPr lang="en-IE" sz="1800" dirty="0" smtClean="0"/>
              <a:t>	</a:t>
            </a:r>
            <a:r>
              <a:rPr lang="en-IE" sz="1800" dirty="0"/>
              <a:t> Your </a:t>
            </a:r>
            <a:r>
              <a:rPr lang="en-IE" sz="1800" dirty="0" smtClean="0"/>
              <a:t>Favourite Plant</a:t>
            </a:r>
          </a:p>
          <a:p>
            <a:pPr lvl="2">
              <a:buNone/>
            </a:pPr>
            <a:r>
              <a:rPr lang="en-IE" sz="1800" dirty="0"/>
              <a:t>	</a:t>
            </a:r>
            <a:r>
              <a:rPr lang="en-IE" sz="1800" dirty="0" smtClean="0"/>
              <a:t>&lt;</a:t>
            </a:r>
            <a:r>
              <a:rPr lang="en-IE" sz="1800" dirty="0"/>
              <a:t>input type="text" name="</a:t>
            </a:r>
            <a:r>
              <a:rPr lang="en-IE" sz="1800" dirty="0" err="1" smtClean="0"/>
              <a:t>fav_plant</a:t>
            </a:r>
            <a:r>
              <a:rPr lang="en-IE" sz="1800" dirty="0" smtClean="0"/>
              <a:t>" </a:t>
            </a:r>
            <a:r>
              <a:rPr lang="en-IE" sz="1800" dirty="0"/>
              <a:t>value</a:t>
            </a:r>
            <a:r>
              <a:rPr lang="en-IE" sz="1800" dirty="0" smtClean="0"/>
              <a:t>=</a:t>
            </a:r>
            <a:r>
              <a:rPr lang="en-IE" sz="1800" dirty="0"/>
              <a:t>"</a:t>
            </a:r>
            <a:r>
              <a:rPr lang="en-IE" sz="1800" dirty="0" smtClean="0"/>
              <a:t>Orchid</a:t>
            </a:r>
            <a:r>
              <a:rPr lang="en-IE" sz="1800" dirty="0"/>
              <a:t>"</a:t>
            </a:r>
            <a:r>
              <a:rPr lang="en-IE" sz="1800" dirty="0" smtClean="0"/>
              <a:t>&gt;</a:t>
            </a:r>
            <a:endParaRPr lang="en-IE" sz="1800" dirty="0"/>
          </a:p>
          <a:p>
            <a:pPr lvl="2">
              <a:buNone/>
            </a:pPr>
            <a:r>
              <a:rPr lang="en-IE" sz="1800" dirty="0"/>
              <a:t>&lt;/form&gt;</a:t>
            </a:r>
          </a:p>
          <a:p>
            <a:pPr lvl="2">
              <a:buNone/>
            </a:pPr>
            <a:r>
              <a:rPr lang="en-IE" sz="1800" dirty="0"/>
              <a:t>&lt;/body&gt;</a:t>
            </a:r>
          </a:p>
          <a:p>
            <a:pPr lvl="2">
              <a:buNone/>
            </a:pPr>
            <a:endParaRPr lang="en-IE" sz="1600" dirty="0"/>
          </a:p>
          <a:p>
            <a:endParaRPr lang="en-IE"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Methods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100" b="1" dirty="0"/>
              <a:t>click() </a:t>
            </a:r>
            <a:r>
              <a:rPr lang="en-IE" sz="2100" dirty="0"/>
              <a:t>method allows you to create a click event on a button in your code. However, a click created this way doesn’t activate the </a:t>
            </a:r>
            <a:r>
              <a:rPr lang="en-IE" sz="2100" dirty="0" err="1"/>
              <a:t>onclick</a:t>
            </a:r>
            <a:r>
              <a:rPr lang="en-IE" sz="2100" dirty="0"/>
              <a:t> event handler if it is used in the button. Thus, the </a:t>
            </a:r>
            <a:r>
              <a:rPr lang="en-IE" sz="2100" b="1" dirty="0"/>
              <a:t>click() </a:t>
            </a:r>
            <a:r>
              <a:rPr lang="en-IE" sz="2100" dirty="0"/>
              <a:t>method is most useful for activating buttons such as submit and reset buttons, which don’t need an </a:t>
            </a:r>
            <a:r>
              <a:rPr lang="en-IE" sz="2100" dirty="0" err="1"/>
              <a:t>onclick</a:t>
            </a:r>
            <a:r>
              <a:rPr lang="en-IE" sz="2100" dirty="0"/>
              <a:t> event handler to work.</a:t>
            </a:r>
          </a:p>
          <a:p>
            <a:r>
              <a:rPr lang="en-IE" sz="2100" dirty="0"/>
              <a:t>For instance, a reset button will reset a form when clicked. If you want to reset a form when a field loses focus (and really irritate the viewer), you could use the following code:</a:t>
            </a:r>
          </a:p>
          <a:p>
            <a:endParaRPr lang="en-IE" sz="500" dirty="0"/>
          </a:p>
          <a:p>
            <a:pPr lvl="2">
              <a:buNone/>
            </a:pPr>
            <a:r>
              <a:rPr lang="en-IE" sz="1400" dirty="0"/>
              <a:t>&lt;body&gt;</a:t>
            </a:r>
          </a:p>
          <a:p>
            <a:pPr lvl="2">
              <a:buNone/>
            </a:pPr>
            <a:r>
              <a:rPr lang="en-IE" sz="1400" dirty="0"/>
              <a:t>&lt;form&gt;</a:t>
            </a:r>
          </a:p>
          <a:p>
            <a:pPr lvl="2">
              <a:buNone/>
            </a:pPr>
            <a:r>
              <a:rPr lang="en-IE" sz="1400" dirty="0"/>
              <a:t>	Your </a:t>
            </a:r>
            <a:r>
              <a:rPr lang="en-IE" sz="1400" dirty="0" err="1"/>
              <a:t>Favorite</a:t>
            </a:r>
            <a:r>
              <a:rPr lang="en-IE" sz="1400" dirty="0"/>
              <a:t> Food</a:t>
            </a:r>
          </a:p>
          <a:p>
            <a:pPr lvl="2">
              <a:buNone/>
            </a:pPr>
            <a:r>
              <a:rPr lang="en-IE" sz="1400" dirty="0"/>
              <a:t>	&lt;input type="text" name="</a:t>
            </a:r>
            <a:r>
              <a:rPr lang="en-IE" sz="1400" dirty="0" err="1"/>
              <a:t>fav_food</a:t>
            </a:r>
            <a:r>
              <a:rPr lang="en-IE" sz="1400" dirty="0" smtClean="0"/>
              <a:t>"&gt;</a:t>
            </a:r>
          </a:p>
          <a:p>
            <a:pPr lvl="2">
              <a:buNone/>
            </a:pPr>
            <a:r>
              <a:rPr lang="en-IE" sz="1400" dirty="0"/>
              <a:t>	</a:t>
            </a:r>
            <a:r>
              <a:rPr lang="en-IE" sz="1400" dirty="0" smtClean="0"/>
              <a:t>&lt;</a:t>
            </a:r>
            <a:r>
              <a:rPr lang="en-IE" sz="1400" dirty="0" err="1" smtClean="0"/>
              <a:t>br</a:t>
            </a:r>
            <a:r>
              <a:rPr lang="en-IE" sz="1400" dirty="0" smtClean="0"/>
              <a:t>&gt;</a:t>
            </a:r>
          </a:p>
          <a:p>
            <a:pPr lvl="2">
              <a:buNone/>
            </a:pPr>
            <a:r>
              <a:rPr lang="en-IE" sz="1400" dirty="0"/>
              <a:t>	</a:t>
            </a:r>
            <a:r>
              <a:rPr lang="en-IE" sz="1400" dirty="0"/>
              <a:t> Your Favourite Plant</a:t>
            </a:r>
          </a:p>
          <a:p>
            <a:pPr lvl="2">
              <a:buNone/>
            </a:pPr>
            <a:r>
              <a:rPr lang="en-IE" sz="1400" dirty="0"/>
              <a:t>	&lt;input type="text" name="</a:t>
            </a:r>
            <a:r>
              <a:rPr lang="en-IE" sz="1400" dirty="0" err="1"/>
              <a:t>fav_plant</a:t>
            </a:r>
            <a:r>
              <a:rPr lang="en-IE" sz="1400" dirty="0"/>
              <a:t>" </a:t>
            </a:r>
            <a:r>
              <a:rPr lang="en-IE" sz="1400" dirty="0" err="1" smtClean="0"/>
              <a:t>onblur</a:t>
            </a:r>
            <a:r>
              <a:rPr lang="en-IE" sz="1400" dirty="0"/>
              <a:t>="</a:t>
            </a:r>
            <a:r>
              <a:rPr lang="en-IE" sz="1400" dirty="0" err="1"/>
              <a:t>this.form.annoy.click</a:t>
            </a:r>
            <a:r>
              <a:rPr lang="en-IE" sz="1400" dirty="0" smtClean="0"/>
              <a:t>();"&gt;</a:t>
            </a:r>
            <a:endParaRPr lang="en-IE" sz="1400" dirty="0"/>
          </a:p>
          <a:p>
            <a:pPr lvl="2">
              <a:buNone/>
            </a:pPr>
            <a:r>
              <a:rPr lang="en-IE" sz="1400" dirty="0"/>
              <a:t>	&lt;</a:t>
            </a:r>
            <a:r>
              <a:rPr lang="en-IE" sz="1400" dirty="0" err="1"/>
              <a:t>br</a:t>
            </a:r>
            <a:r>
              <a:rPr lang="en-IE" sz="1400" dirty="0"/>
              <a:t>&gt;&lt;</a:t>
            </a:r>
            <a:r>
              <a:rPr lang="en-IE" sz="1400" dirty="0" err="1"/>
              <a:t>br</a:t>
            </a:r>
            <a:r>
              <a:rPr lang="en-IE" sz="1400" dirty="0"/>
              <a:t>&gt;</a:t>
            </a:r>
          </a:p>
          <a:p>
            <a:pPr lvl="2">
              <a:buNone/>
            </a:pPr>
            <a:r>
              <a:rPr lang="en-IE" sz="1400" dirty="0"/>
              <a:t>	&lt;input type="reset" name="annoy" value="Reset Form"&gt;</a:t>
            </a:r>
          </a:p>
          <a:p>
            <a:pPr lvl="2">
              <a:buNone/>
            </a:pPr>
            <a:r>
              <a:rPr lang="en-IE" sz="1400" dirty="0"/>
              <a:t>&lt;/form&gt;</a:t>
            </a:r>
          </a:p>
          <a:p>
            <a:pPr lvl="2">
              <a:buNone/>
            </a:pPr>
            <a:r>
              <a:rPr lang="en-IE" sz="1400" dirty="0"/>
              <a:t>&lt;/body&gt;</a:t>
            </a:r>
          </a:p>
          <a:p>
            <a:endParaRPr lang="en-IE"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Methods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400" b="1" dirty="0"/>
              <a:t>focus() </a:t>
            </a:r>
            <a:r>
              <a:rPr lang="en-IE" sz="2400" dirty="0"/>
              <a:t>method lets you create a focus event in your code so that you can bring a certain form element into focus for the viewer.</a:t>
            </a:r>
          </a:p>
          <a:p>
            <a:r>
              <a:rPr lang="en-IE" sz="2400" dirty="0"/>
              <a:t>For example, you might want to give focus to the first form element on a page (usually a text box) as soon as the page loads so that the viewer doesn’t have to click the element to bring it into focus and begin typing:</a:t>
            </a:r>
          </a:p>
          <a:p>
            <a:endParaRPr lang="en-IE" sz="500" dirty="0"/>
          </a:p>
          <a:p>
            <a:pPr lvl="2">
              <a:buNone/>
            </a:pPr>
            <a:r>
              <a:rPr lang="en-IE" sz="1400" dirty="0"/>
              <a:t>&lt;body&gt;</a:t>
            </a:r>
          </a:p>
          <a:p>
            <a:pPr lvl="2">
              <a:buNone/>
            </a:pPr>
            <a:r>
              <a:rPr lang="en-IE" sz="1400" dirty="0"/>
              <a:t>&lt;form&gt;</a:t>
            </a:r>
          </a:p>
          <a:p>
            <a:pPr lvl="2">
              <a:buNone/>
            </a:pPr>
            <a:r>
              <a:rPr lang="en-IE" sz="1400" dirty="0"/>
              <a:t>	</a:t>
            </a:r>
            <a:r>
              <a:rPr lang="en-IE" sz="1400" dirty="0"/>
              <a:t> Your </a:t>
            </a:r>
            <a:r>
              <a:rPr lang="en-IE" sz="1400" dirty="0" err="1"/>
              <a:t>Favorite</a:t>
            </a:r>
            <a:r>
              <a:rPr lang="en-IE" sz="1400" dirty="0"/>
              <a:t> Food</a:t>
            </a:r>
          </a:p>
          <a:p>
            <a:pPr lvl="2">
              <a:buNone/>
            </a:pPr>
            <a:r>
              <a:rPr lang="en-IE" sz="1400" dirty="0"/>
              <a:t>	&lt;input type="text" name="</a:t>
            </a:r>
            <a:r>
              <a:rPr lang="en-IE" sz="1400" dirty="0" err="1"/>
              <a:t>fav_food</a:t>
            </a:r>
            <a:r>
              <a:rPr lang="en-IE" sz="1400" dirty="0" smtClean="0"/>
              <a:t>“ id="</a:t>
            </a:r>
            <a:r>
              <a:rPr lang="en-IE" sz="1400" dirty="0" err="1"/>
              <a:t>fav_food</a:t>
            </a:r>
            <a:r>
              <a:rPr lang="en-IE" sz="1400" dirty="0"/>
              <a:t>"&gt;&lt;</a:t>
            </a:r>
            <a:r>
              <a:rPr lang="en-IE" sz="1400" dirty="0" err="1" smtClean="0"/>
              <a:t>br</a:t>
            </a:r>
            <a:r>
              <a:rPr lang="en-IE" sz="1400" dirty="0" smtClean="0"/>
              <a:t>&gt;</a:t>
            </a:r>
          </a:p>
          <a:p>
            <a:pPr lvl="2">
              <a:buNone/>
            </a:pPr>
            <a:r>
              <a:rPr lang="en-IE" sz="1400" dirty="0" smtClean="0"/>
              <a:t>	Your </a:t>
            </a:r>
            <a:r>
              <a:rPr lang="en-IE" sz="1400" dirty="0"/>
              <a:t>Favourite Plant</a:t>
            </a:r>
          </a:p>
          <a:p>
            <a:pPr lvl="2">
              <a:buNone/>
            </a:pPr>
            <a:r>
              <a:rPr lang="en-IE" sz="1400" dirty="0"/>
              <a:t>	&lt;input type="text" name="</a:t>
            </a:r>
            <a:r>
              <a:rPr lang="en-IE" sz="1400" dirty="0" err="1"/>
              <a:t>fav_plant</a:t>
            </a:r>
            <a:r>
              <a:rPr lang="en-IE" sz="1400" dirty="0" smtClean="0"/>
              <a:t>"&gt;</a:t>
            </a:r>
            <a:endParaRPr lang="en-IE" sz="1400" dirty="0"/>
          </a:p>
          <a:p>
            <a:pPr lvl="2">
              <a:buNone/>
            </a:pPr>
            <a:r>
              <a:rPr lang="en-IE" sz="1400" dirty="0" smtClean="0"/>
              <a:t>&lt;/</a:t>
            </a:r>
            <a:r>
              <a:rPr lang="en-IE" sz="1400" dirty="0"/>
              <a:t>form&gt;</a:t>
            </a:r>
          </a:p>
          <a:p>
            <a:pPr lvl="2">
              <a:buNone/>
            </a:pPr>
            <a:r>
              <a:rPr lang="en-IE" sz="1400" dirty="0" smtClean="0"/>
              <a:t>&lt;</a:t>
            </a:r>
            <a:r>
              <a:rPr lang="en-IE" sz="1400" dirty="0"/>
              <a:t>script&gt;</a:t>
            </a:r>
          </a:p>
          <a:p>
            <a:pPr lvl="2">
              <a:buNone/>
            </a:pPr>
            <a:r>
              <a:rPr lang="en-IE" sz="1400" dirty="0"/>
              <a:t>	</a:t>
            </a:r>
            <a:r>
              <a:rPr lang="en-IE" sz="1400" dirty="0" err="1" smtClean="0"/>
              <a:t>var</a:t>
            </a:r>
            <a:r>
              <a:rPr lang="en-IE" sz="1400" dirty="0" smtClean="0"/>
              <a:t> </a:t>
            </a:r>
            <a:r>
              <a:rPr lang="en-IE" sz="1400" dirty="0" err="1"/>
              <a:t>f_box</a:t>
            </a:r>
            <a:r>
              <a:rPr lang="en-IE" sz="1400" dirty="0"/>
              <a:t> = </a:t>
            </a:r>
            <a:r>
              <a:rPr lang="en-IE" sz="1400" dirty="0" err="1"/>
              <a:t>document.getElementById</a:t>
            </a:r>
            <a:r>
              <a:rPr lang="en-IE" sz="1400" dirty="0"/>
              <a:t>("</a:t>
            </a:r>
            <a:r>
              <a:rPr lang="en-IE" sz="1400" dirty="0" err="1"/>
              <a:t>fav_food</a:t>
            </a:r>
            <a:r>
              <a:rPr lang="en-IE" sz="1400" dirty="0"/>
              <a:t>");</a:t>
            </a:r>
          </a:p>
          <a:p>
            <a:pPr lvl="2">
              <a:buNone/>
            </a:pPr>
            <a:r>
              <a:rPr lang="en-IE" sz="1400" dirty="0"/>
              <a:t>	</a:t>
            </a:r>
            <a:r>
              <a:rPr lang="en-IE" sz="1400" dirty="0" err="1" smtClean="0"/>
              <a:t>f_box.focus</a:t>
            </a:r>
            <a:r>
              <a:rPr lang="en-IE" sz="1400" dirty="0"/>
              <a:t>();</a:t>
            </a:r>
          </a:p>
          <a:p>
            <a:pPr lvl="2">
              <a:buNone/>
            </a:pPr>
            <a:r>
              <a:rPr lang="en-IE" sz="1400" dirty="0" smtClean="0"/>
              <a:t>&lt;/</a:t>
            </a:r>
            <a:r>
              <a:rPr lang="en-IE" sz="1400" dirty="0"/>
              <a:t>script&gt;</a:t>
            </a:r>
          </a:p>
          <a:p>
            <a:pPr lvl="2">
              <a:buNone/>
            </a:pPr>
            <a:r>
              <a:rPr lang="en-IE" sz="1400" dirty="0"/>
              <a:t>&lt;/body&gt;</a:t>
            </a:r>
          </a:p>
          <a:p>
            <a:endParaRPr lang="en-IE"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Methods</a:t>
            </a:r>
          </a:p>
        </p:txBody>
      </p:sp>
      <p:sp>
        <p:nvSpPr>
          <p:cNvPr id="6147" name="Rectangle 3"/>
          <p:cNvSpPr>
            <a:spLocks noGrp="1" noChangeArrowheads="1"/>
          </p:cNvSpPr>
          <p:nvPr>
            <p:ph type="body" idx="1"/>
          </p:nvPr>
        </p:nvSpPr>
        <p:spPr>
          <a:xfrm>
            <a:off x="214282" y="1000108"/>
            <a:ext cx="8786874" cy="5715040"/>
          </a:xfrm>
        </p:spPr>
        <p:txBody>
          <a:bodyPr>
            <a:noAutofit/>
          </a:bodyPr>
          <a:lstStyle/>
          <a:p>
            <a:r>
              <a:rPr lang="en-IE" sz="2200" b="1" dirty="0"/>
              <a:t>select() </a:t>
            </a:r>
            <a:r>
              <a:rPr lang="en-IE" sz="2200" dirty="0"/>
              <a:t>method allows you to automatically select (highlight) the contents of a text box or a text area for the viewer. This is useful if you have set a default value for the element and would like the viewer to be able to quickly delete the value to type a new one, or if you want to make it easy for the viewer to copy and paste the contents of the element.</a:t>
            </a:r>
          </a:p>
          <a:p>
            <a:r>
              <a:rPr lang="en-IE" sz="2200" dirty="0"/>
              <a:t>The following code selects the text in a text area when the viewer gives it focus, making it possible for the viewer to quickly delete the text or to easily copy it to the clipboard:</a:t>
            </a:r>
          </a:p>
          <a:p>
            <a:endParaRPr lang="en-IE" sz="500" dirty="0"/>
          </a:p>
          <a:p>
            <a:pPr lvl="2">
              <a:buNone/>
            </a:pPr>
            <a:r>
              <a:rPr lang="en-IE" sz="1600" dirty="0"/>
              <a:t>&lt;body&gt;</a:t>
            </a:r>
          </a:p>
          <a:p>
            <a:pPr lvl="2">
              <a:buNone/>
            </a:pPr>
            <a:r>
              <a:rPr lang="en-IE" sz="1600" dirty="0"/>
              <a:t>&lt;form&gt;</a:t>
            </a:r>
          </a:p>
          <a:p>
            <a:pPr lvl="2">
              <a:buNone/>
            </a:pPr>
            <a:r>
              <a:rPr lang="en-IE" sz="1600" dirty="0"/>
              <a:t>	&lt;</a:t>
            </a:r>
            <a:r>
              <a:rPr lang="en-IE" sz="1600" dirty="0" err="1"/>
              <a:t>textarea</a:t>
            </a:r>
            <a:r>
              <a:rPr lang="en-IE" sz="1600" dirty="0"/>
              <a:t> </a:t>
            </a:r>
            <a:r>
              <a:rPr lang="en-IE" sz="1600" dirty="0" err="1"/>
              <a:t>onfocus</a:t>
            </a:r>
            <a:r>
              <a:rPr lang="en-IE" sz="1600" dirty="0"/>
              <a:t>="</a:t>
            </a:r>
            <a:r>
              <a:rPr lang="en-IE" sz="1600" dirty="0" err="1"/>
              <a:t>this.select</a:t>
            </a:r>
            <a:r>
              <a:rPr lang="en-IE" sz="1600" dirty="0"/>
              <a:t>();"&gt;</a:t>
            </a:r>
          </a:p>
          <a:p>
            <a:pPr lvl="2">
              <a:buNone/>
            </a:pPr>
            <a:r>
              <a:rPr lang="en-IE" sz="1600" dirty="0"/>
              <a:t>		This text is the default text for the text area and is selected when the text area is 	given focus by the viewer.</a:t>
            </a:r>
          </a:p>
          <a:p>
            <a:pPr lvl="2">
              <a:buNone/>
            </a:pPr>
            <a:r>
              <a:rPr lang="en-IE" sz="1600" dirty="0"/>
              <a:t>	&lt;/</a:t>
            </a:r>
            <a:r>
              <a:rPr lang="en-IE" sz="1600" dirty="0" err="1"/>
              <a:t>textarea</a:t>
            </a:r>
            <a:r>
              <a:rPr lang="en-IE" sz="1600" dirty="0"/>
              <a:t>&gt;</a:t>
            </a:r>
          </a:p>
          <a:p>
            <a:pPr lvl="2">
              <a:buNone/>
            </a:pPr>
            <a:r>
              <a:rPr lang="en-IE" sz="1600" dirty="0"/>
              <a:t>&lt;/form&gt;</a:t>
            </a:r>
          </a:p>
          <a:p>
            <a:pPr lvl="2">
              <a:buNone/>
            </a:pPr>
            <a:r>
              <a:rPr lang="en-IE" sz="1600" dirty="0"/>
              <a:t>&lt;/body&gt;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Form Methods: reset()</a:t>
            </a:r>
          </a:p>
        </p:txBody>
      </p:sp>
      <p:sp>
        <p:nvSpPr>
          <p:cNvPr id="6147" name="Rectangle 3"/>
          <p:cNvSpPr>
            <a:spLocks noGrp="1" noChangeArrowheads="1"/>
          </p:cNvSpPr>
          <p:nvPr>
            <p:ph type="body" idx="1"/>
          </p:nvPr>
        </p:nvSpPr>
        <p:spPr>
          <a:xfrm>
            <a:off x="214282" y="1142984"/>
            <a:ext cx="8786874" cy="5572164"/>
          </a:xfrm>
        </p:spPr>
        <p:txBody>
          <a:bodyPr>
            <a:noAutofit/>
          </a:bodyPr>
          <a:lstStyle/>
          <a:p>
            <a:r>
              <a:rPr lang="en-IE" sz="2400" b="1" dirty="0"/>
              <a:t>reset() </a:t>
            </a:r>
            <a:r>
              <a:rPr lang="en-IE" sz="2400" dirty="0"/>
              <a:t>method enables you to reset a form using your script, allowing you to reset the form on any event you like. So, if you want to reset a form after the viewer removes focus from an element, you could use the following</a:t>
            </a:r>
            <a:r>
              <a:rPr lang="en-IE" sz="2400" dirty="0" smtClean="0"/>
              <a:t>:</a:t>
            </a:r>
            <a:endParaRPr lang="en-IE" sz="2200" dirty="0"/>
          </a:p>
          <a:p>
            <a:pPr lvl="2">
              <a:buNone/>
            </a:pPr>
            <a:r>
              <a:rPr lang="en-IE" sz="1800" dirty="0"/>
              <a:t>&lt;body&gt;</a:t>
            </a:r>
          </a:p>
          <a:p>
            <a:pPr lvl="2">
              <a:buNone/>
            </a:pPr>
            <a:r>
              <a:rPr lang="en-IE" sz="1800" dirty="0"/>
              <a:t>&lt;form&gt;</a:t>
            </a:r>
          </a:p>
          <a:p>
            <a:pPr lvl="2">
              <a:buNone/>
            </a:pPr>
            <a:r>
              <a:rPr lang="en-IE" sz="1800" dirty="0"/>
              <a:t>	</a:t>
            </a:r>
            <a:r>
              <a:rPr lang="en-IE" sz="1800" dirty="0"/>
              <a:t> Your </a:t>
            </a:r>
            <a:r>
              <a:rPr lang="en-IE" sz="1800" dirty="0" err="1"/>
              <a:t>Favorite</a:t>
            </a:r>
            <a:r>
              <a:rPr lang="en-IE" sz="1800" dirty="0"/>
              <a:t> Food</a:t>
            </a:r>
          </a:p>
          <a:p>
            <a:pPr lvl="2">
              <a:buNone/>
            </a:pPr>
            <a:r>
              <a:rPr lang="en-IE" sz="1800" dirty="0"/>
              <a:t>	&lt;input type="text" name="</a:t>
            </a:r>
            <a:r>
              <a:rPr lang="en-IE" sz="1800" dirty="0" err="1" smtClean="0"/>
              <a:t>fav_food</a:t>
            </a:r>
            <a:r>
              <a:rPr lang="en-IE" sz="1800" dirty="0"/>
              <a:t>"</a:t>
            </a:r>
            <a:r>
              <a:rPr lang="en-IE" sz="1800" dirty="0" smtClean="0"/>
              <a:t> </a:t>
            </a:r>
            <a:r>
              <a:rPr lang="en-IE" sz="1800" dirty="0" err="1" smtClean="0"/>
              <a:t>onblur</a:t>
            </a:r>
            <a:r>
              <a:rPr lang="en-IE" sz="1800" dirty="0"/>
              <a:t>="</a:t>
            </a:r>
            <a:r>
              <a:rPr lang="en-IE" sz="1800" u="sng" dirty="0" err="1">
                <a:solidFill>
                  <a:srgbClr val="FF0000"/>
                </a:solidFill>
              </a:rPr>
              <a:t>this.form.reset</a:t>
            </a:r>
            <a:r>
              <a:rPr lang="en-IE" sz="1800" u="sng" dirty="0" smtClean="0">
                <a:solidFill>
                  <a:srgbClr val="FF0000"/>
                </a:solidFill>
              </a:rPr>
              <a:t>();</a:t>
            </a:r>
            <a:r>
              <a:rPr lang="en-IE" sz="1800" dirty="0" smtClean="0"/>
              <a:t>"&gt;</a:t>
            </a:r>
            <a:endParaRPr lang="en-IE" sz="1800" dirty="0"/>
          </a:p>
          <a:p>
            <a:pPr lvl="2">
              <a:buNone/>
            </a:pPr>
            <a:r>
              <a:rPr lang="en-IE" sz="1800" dirty="0"/>
              <a:t>	&lt;</a:t>
            </a:r>
            <a:r>
              <a:rPr lang="en-IE" sz="1800" dirty="0" err="1"/>
              <a:t>br</a:t>
            </a:r>
            <a:r>
              <a:rPr lang="en-IE" sz="1800" dirty="0"/>
              <a:t>&gt;</a:t>
            </a:r>
          </a:p>
          <a:p>
            <a:pPr lvl="2">
              <a:buNone/>
            </a:pPr>
            <a:r>
              <a:rPr lang="en-IE" sz="1800" dirty="0"/>
              <a:t>	 Your Favourite Plant</a:t>
            </a:r>
          </a:p>
          <a:p>
            <a:pPr lvl="2">
              <a:buNone/>
            </a:pPr>
            <a:r>
              <a:rPr lang="en-IE" sz="1800" dirty="0"/>
              <a:t>	&lt;input type="text" name="</a:t>
            </a:r>
            <a:r>
              <a:rPr lang="en-IE" sz="1800" dirty="0" err="1"/>
              <a:t>fav_plant</a:t>
            </a:r>
            <a:r>
              <a:rPr lang="en-IE" sz="1800" dirty="0" smtClean="0"/>
              <a:t>"&gt;</a:t>
            </a:r>
            <a:endParaRPr lang="en-IE" sz="1800" dirty="0"/>
          </a:p>
          <a:p>
            <a:pPr lvl="2">
              <a:buNone/>
            </a:pPr>
            <a:r>
              <a:rPr lang="en-IE" sz="1800" dirty="0"/>
              <a:t>	&lt;</a:t>
            </a:r>
            <a:r>
              <a:rPr lang="en-IE" sz="1800" dirty="0" err="1"/>
              <a:t>br</a:t>
            </a:r>
            <a:r>
              <a:rPr lang="en-IE" sz="1800" dirty="0"/>
              <a:t>&gt;&lt;</a:t>
            </a:r>
            <a:r>
              <a:rPr lang="en-IE" sz="1800" dirty="0" err="1"/>
              <a:t>br</a:t>
            </a:r>
            <a:r>
              <a:rPr lang="en-IE" sz="1800" dirty="0"/>
              <a:t>&gt; </a:t>
            </a:r>
            <a:endParaRPr lang="en-IE" sz="1800" dirty="0"/>
          </a:p>
          <a:p>
            <a:pPr lvl="2">
              <a:buNone/>
            </a:pPr>
            <a:r>
              <a:rPr lang="en-IE" sz="1800" dirty="0"/>
              <a:t>	&lt;input type="reset" value="Reset Form"&gt;</a:t>
            </a:r>
          </a:p>
          <a:p>
            <a:pPr lvl="2">
              <a:buNone/>
            </a:pPr>
            <a:r>
              <a:rPr lang="en-IE" sz="1800" dirty="0"/>
              <a:t>	&lt;input type="submit" value="Submit Form"&gt;</a:t>
            </a:r>
          </a:p>
          <a:p>
            <a:pPr lvl="2">
              <a:buNone/>
            </a:pPr>
            <a:r>
              <a:rPr lang="en-IE" sz="1800" dirty="0"/>
              <a:t>&lt;/form&gt;</a:t>
            </a:r>
          </a:p>
          <a:p>
            <a:pPr lvl="2">
              <a:buNone/>
            </a:pPr>
            <a:r>
              <a:rPr lang="en-IE" sz="1800" dirty="0"/>
              <a:t>&lt;/body&gt;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Form Methods: submit()</a:t>
            </a:r>
          </a:p>
        </p:txBody>
      </p:sp>
      <p:sp>
        <p:nvSpPr>
          <p:cNvPr id="6147" name="Rectangle 3"/>
          <p:cNvSpPr>
            <a:spLocks noGrp="1" noChangeArrowheads="1"/>
          </p:cNvSpPr>
          <p:nvPr>
            <p:ph type="body" idx="1"/>
          </p:nvPr>
        </p:nvSpPr>
        <p:spPr>
          <a:xfrm>
            <a:off x="214282" y="1142984"/>
            <a:ext cx="8786874" cy="5572164"/>
          </a:xfrm>
        </p:spPr>
        <p:txBody>
          <a:bodyPr>
            <a:noAutofit/>
          </a:bodyPr>
          <a:lstStyle/>
          <a:p>
            <a:r>
              <a:rPr lang="en-IE" sz="2400" b="1" dirty="0"/>
              <a:t>submit() </a:t>
            </a:r>
            <a:r>
              <a:rPr lang="en-IE" sz="2400" dirty="0"/>
              <a:t>method allows you to submit a form without the viewer clicking the submit button. The following code shows how to do this when the viewer removes focus from an element (much the same way as with the reset() method):</a:t>
            </a:r>
          </a:p>
          <a:p>
            <a:endParaRPr lang="en-IE" sz="2200" dirty="0"/>
          </a:p>
          <a:p>
            <a:pPr lvl="2">
              <a:buNone/>
            </a:pPr>
            <a:r>
              <a:rPr lang="en-IE" sz="1800" dirty="0"/>
              <a:t>&lt;body&gt;</a:t>
            </a:r>
          </a:p>
          <a:p>
            <a:pPr lvl="2">
              <a:buNone/>
            </a:pPr>
            <a:r>
              <a:rPr lang="en-IE" sz="1800" dirty="0"/>
              <a:t>&lt;form action="</a:t>
            </a:r>
            <a:r>
              <a:rPr lang="en-IE" sz="1800" dirty="0" smtClean="0"/>
              <a:t>https://</a:t>
            </a:r>
            <a:r>
              <a:rPr lang="en-IE" sz="1800" dirty="0"/>
              <a:t>site.com/php/form.php"&gt;</a:t>
            </a:r>
          </a:p>
          <a:p>
            <a:pPr lvl="2">
              <a:buNone/>
            </a:pPr>
            <a:r>
              <a:rPr lang="en-IE" sz="1800" dirty="0"/>
              <a:t>	</a:t>
            </a:r>
            <a:r>
              <a:rPr lang="en-IE" sz="1800" dirty="0"/>
              <a:t> Your </a:t>
            </a:r>
            <a:r>
              <a:rPr lang="en-IE" sz="1800" dirty="0" err="1"/>
              <a:t>Favorite</a:t>
            </a:r>
            <a:r>
              <a:rPr lang="en-IE" sz="1800" dirty="0"/>
              <a:t> Food</a:t>
            </a:r>
          </a:p>
          <a:p>
            <a:pPr lvl="2">
              <a:buNone/>
            </a:pPr>
            <a:r>
              <a:rPr lang="en-IE" sz="1800" dirty="0"/>
              <a:t>	&lt;input type="text" name="</a:t>
            </a:r>
            <a:r>
              <a:rPr lang="en-IE" sz="1800" dirty="0" err="1"/>
              <a:t>fav_food</a:t>
            </a:r>
            <a:r>
              <a:rPr lang="en-IE" sz="1800" dirty="0"/>
              <a:t>" </a:t>
            </a:r>
            <a:r>
              <a:rPr lang="en-IE" sz="1800" dirty="0" err="1"/>
              <a:t>onblur</a:t>
            </a:r>
            <a:r>
              <a:rPr lang="en-IE" sz="1800" dirty="0" smtClean="0"/>
              <a:t>="</a:t>
            </a:r>
            <a:r>
              <a:rPr lang="en-IE" sz="1800" u="sng" dirty="0" err="1" smtClean="0">
                <a:solidFill>
                  <a:srgbClr val="FF0000"/>
                </a:solidFill>
              </a:rPr>
              <a:t>this.form.submit</a:t>
            </a:r>
            <a:r>
              <a:rPr lang="en-IE" sz="1800" u="sng" dirty="0" smtClean="0">
                <a:solidFill>
                  <a:srgbClr val="FF0000"/>
                </a:solidFill>
              </a:rPr>
              <a:t>();</a:t>
            </a:r>
            <a:r>
              <a:rPr lang="en-IE" sz="1800" dirty="0" smtClean="0"/>
              <a:t>"&gt;</a:t>
            </a:r>
            <a:endParaRPr lang="en-IE" sz="1800" dirty="0"/>
          </a:p>
          <a:p>
            <a:pPr lvl="2">
              <a:buNone/>
            </a:pPr>
            <a:r>
              <a:rPr lang="en-IE" sz="1800" dirty="0"/>
              <a:t>	&lt;</a:t>
            </a:r>
            <a:r>
              <a:rPr lang="en-IE" sz="1800" dirty="0" err="1"/>
              <a:t>br</a:t>
            </a:r>
            <a:r>
              <a:rPr lang="en-IE" sz="1800" dirty="0"/>
              <a:t>&gt;</a:t>
            </a:r>
          </a:p>
          <a:p>
            <a:pPr lvl="2">
              <a:buNone/>
            </a:pPr>
            <a:r>
              <a:rPr lang="en-IE" sz="1800" dirty="0"/>
              <a:t>	 Your Favourite Plant</a:t>
            </a:r>
          </a:p>
          <a:p>
            <a:pPr lvl="2">
              <a:buNone/>
            </a:pPr>
            <a:r>
              <a:rPr lang="en-IE" sz="1800" dirty="0"/>
              <a:t>	&lt;input type="text" name="</a:t>
            </a:r>
            <a:r>
              <a:rPr lang="en-IE" sz="1800" dirty="0" err="1"/>
              <a:t>fav_plant</a:t>
            </a:r>
            <a:r>
              <a:rPr lang="en-IE" sz="1800" dirty="0"/>
              <a:t>"&gt;</a:t>
            </a:r>
          </a:p>
          <a:p>
            <a:pPr lvl="2">
              <a:buNone/>
            </a:pPr>
            <a:r>
              <a:rPr lang="en-IE" sz="1800" dirty="0"/>
              <a:t>	&lt;</a:t>
            </a:r>
            <a:r>
              <a:rPr lang="en-IE" sz="1800" dirty="0" err="1"/>
              <a:t>br</a:t>
            </a:r>
            <a:r>
              <a:rPr lang="en-IE" sz="1800" dirty="0"/>
              <a:t>&gt;&lt;</a:t>
            </a:r>
            <a:r>
              <a:rPr lang="en-IE" sz="1800" dirty="0" err="1"/>
              <a:t>br</a:t>
            </a:r>
            <a:r>
              <a:rPr lang="en-IE" sz="1800" dirty="0"/>
              <a:t>&gt; </a:t>
            </a:r>
          </a:p>
          <a:p>
            <a:pPr lvl="2">
              <a:buNone/>
            </a:pPr>
            <a:r>
              <a:rPr lang="en-IE" sz="1800" dirty="0"/>
              <a:t>	&lt;input type="submit" value="Submit Form"&gt;</a:t>
            </a:r>
            <a:endParaRPr lang="en-IE" sz="1800" dirty="0"/>
          </a:p>
          <a:p>
            <a:pPr lvl="2">
              <a:buNone/>
            </a:pPr>
            <a:r>
              <a:rPr lang="en-IE" sz="1800" dirty="0"/>
              <a:t>&lt;/form&gt;</a:t>
            </a:r>
          </a:p>
          <a:p>
            <a:pPr lvl="2">
              <a:buNone/>
            </a:pPr>
            <a:r>
              <a:rPr lang="en-IE" sz="1800" dirty="0"/>
              <a:t>&lt;/body&gt;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HTML Forms</a:t>
            </a:r>
          </a:p>
        </p:txBody>
      </p:sp>
      <p:sp>
        <p:nvSpPr>
          <p:cNvPr id="6147" name="Rectangle 3"/>
          <p:cNvSpPr>
            <a:spLocks noGrp="1" noChangeArrowheads="1"/>
          </p:cNvSpPr>
          <p:nvPr>
            <p:ph type="body" idx="1"/>
          </p:nvPr>
        </p:nvSpPr>
        <p:spPr>
          <a:xfrm>
            <a:off x="214282" y="1357298"/>
            <a:ext cx="8786874" cy="1711662"/>
          </a:xfrm>
        </p:spPr>
        <p:txBody>
          <a:bodyPr>
            <a:normAutofit/>
          </a:bodyPr>
          <a:lstStyle/>
          <a:p>
            <a:pPr>
              <a:buNone/>
            </a:pPr>
            <a:r>
              <a:rPr lang="en-GB" sz="2400" dirty="0"/>
              <a:t>The &lt;form&gt; tag is used to create an HTML form for user input.</a:t>
            </a:r>
          </a:p>
          <a:p>
            <a:pPr>
              <a:buNone/>
            </a:pPr>
            <a:endParaRPr lang="en-GB" sz="2400" dirty="0"/>
          </a:p>
          <a:p>
            <a:pPr>
              <a:buNone/>
            </a:pPr>
            <a:r>
              <a:rPr lang="en-GB" sz="2400" dirty="0"/>
              <a:t>The &lt;form&gt; element can contain one or more of the following form elements:</a:t>
            </a:r>
          </a:p>
          <a:p>
            <a:pPr>
              <a:buNone/>
            </a:pPr>
            <a:endParaRPr lang="en-IE" sz="1800" dirty="0"/>
          </a:p>
        </p:txBody>
      </p:sp>
      <p:sp>
        <p:nvSpPr>
          <p:cNvPr id="5" name="TextBox 4"/>
          <p:cNvSpPr txBox="1"/>
          <p:nvPr/>
        </p:nvSpPr>
        <p:spPr>
          <a:xfrm>
            <a:off x="179512" y="3212976"/>
            <a:ext cx="2376264" cy="3046988"/>
          </a:xfrm>
          <a:prstGeom prst="rect">
            <a:avLst/>
          </a:prstGeom>
          <a:noFill/>
        </p:spPr>
        <p:txBody>
          <a:bodyPr wrap="square" rtlCol="0">
            <a:spAutoFit/>
          </a:bodyPr>
          <a:lstStyle/>
          <a:p>
            <a:pPr lvl="1">
              <a:buNone/>
            </a:pPr>
            <a:r>
              <a:rPr lang="en-GB" sz="2400" u="sng" dirty="0">
                <a:hlinkClick r:id="rId3"/>
              </a:rPr>
              <a:t>&lt;input&gt;</a:t>
            </a:r>
            <a:endParaRPr lang="en-GB" sz="2400" dirty="0"/>
          </a:p>
          <a:p>
            <a:pPr lvl="1">
              <a:buNone/>
            </a:pPr>
            <a:r>
              <a:rPr lang="en-GB" sz="2400" u="sng" dirty="0">
                <a:hlinkClick r:id="rId4"/>
              </a:rPr>
              <a:t>&lt;</a:t>
            </a:r>
            <a:r>
              <a:rPr lang="en-GB" sz="2400" u="sng" dirty="0" err="1">
                <a:hlinkClick r:id="rId4"/>
              </a:rPr>
              <a:t>textarea</a:t>
            </a:r>
            <a:r>
              <a:rPr lang="en-GB" sz="2400" u="sng" dirty="0">
                <a:hlinkClick r:id="rId4"/>
              </a:rPr>
              <a:t>&gt;</a:t>
            </a:r>
            <a:endParaRPr lang="en-GB" sz="2400" dirty="0"/>
          </a:p>
          <a:p>
            <a:pPr lvl="1">
              <a:buNone/>
            </a:pPr>
            <a:r>
              <a:rPr lang="en-GB" sz="2400" u="sng" dirty="0">
                <a:hlinkClick r:id="rId5"/>
              </a:rPr>
              <a:t>&lt;button&gt;</a:t>
            </a:r>
            <a:endParaRPr lang="en-GB" sz="2400" dirty="0"/>
          </a:p>
          <a:p>
            <a:pPr lvl="1">
              <a:buNone/>
            </a:pPr>
            <a:r>
              <a:rPr lang="en-GB" sz="2400" u="sng" dirty="0">
                <a:hlinkClick r:id="rId6"/>
              </a:rPr>
              <a:t>&lt;select&gt;</a:t>
            </a:r>
            <a:endParaRPr lang="en-GB" sz="2400" dirty="0"/>
          </a:p>
          <a:p>
            <a:pPr lvl="1">
              <a:buNone/>
            </a:pPr>
            <a:r>
              <a:rPr lang="en-GB" sz="2400" u="sng" dirty="0">
                <a:hlinkClick r:id="rId7"/>
              </a:rPr>
              <a:t>&lt;option&gt;</a:t>
            </a:r>
            <a:endParaRPr lang="en-GB" sz="2400" dirty="0"/>
          </a:p>
          <a:p>
            <a:pPr lvl="1">
              <a:buNone/>
            </a:pPr>
            <a:r>
              <a:rPr lang="en-GB" sz="2400" u="sng" dirty="0">
                <a:hlinkClick r:id="rId8"/>
              </a:rPr>
              <a:t>&lt;</a:t>
            </a:r>
            <a:r>
              <a:rPr lang="en-GB" sz="2400" u="sng" dirty="0" err="1">
                <a:hlinkClick r:id="rId8"/>
              </a:rPr>
              <a:t>optgroup</a:t>
            </a:r>
            <a:r>
              <a:rPr lang="en-GB" sz="2400" u="sng" dirty="0">
                <a:hlinkClick r:id="rId8"/>
              </a:rPr>
              <a:t>&gt;</a:t>
            </a:r>
            <a:endParaRPr lang="en-GB" sz="2400" dirty="0"/>
          </a:p>
          <a:p>
            <a:pPr lvl="1">
              <a:buNone/>
            </a:pPr>
            <a:r>
              <a:rPr lang="en-GB" sz="2400" u="sng" dirty="0">
                <a:hlinkClick r:id="rId9"/>
              </a:rPr>
              <a:t>&lt;</a:t>
            </a:r>
            <a:r>
              <a:rPr lang="en-GB" sz="2400" u="sng" dirty="0" err="1">
                <a:hlinkClick r:id="rId9"/>
              </a:rPr>
              <a:t>fieldset</a:t>
            </a:r>
            <a:r>
              <a:rPr lang="en-GB" sz="2400" u="sng" dirty="0">
                <a:hlinkClick r:id="rId9"/>
              </a:rPr>
              <a:t>&gt;</a:t>
            </a:r>
            <a:endParaRPr lang="en-GB" sz="2400" dirty="0"/>
          </a:p>
          <a:p>
            <a:pPr lvl="1">
              <a:buNone/>
            </a:pPr>
            <a:r>
              <a:rPr lang="en-GB" sz="2400" u="sng" dirty="0">
                <a:hlinkClick r:id="rId10"/>
              </a:rPr>
              <a:t>&lt;label&gt;</a:t>
            </a:r>
            <a:endParaRPr lang="en-GB" sz="2400" dirty="0"/>
          </a:p>
        </p:txBody>
      </p:sp>
      <p:pic>
        <p:nvPicPr>
          <p:cNvPr id="3074" name="Picture 2"/>
          <p:cNvPicPr>
            <a:picLocks noChangeAspect="1" noChangeArrowheads="1"/>
          </p:cNvPicPr>
          <p:nvPr/>
        </p:nvPicPr>
        <p:blipFill>
          <a:blip r:embed="rId11" cstate="print"/>
          <a:srcRect l="51189" t="28172" r="41063" b="55094"/>
          <a:stretch>
            <a:fillRect/>
          </a:stretch>
        </p:blipFill>
        <p:spPr bwMode="auto">
          <a:xfrm>
            <a:off x="5436096" y="3933057"/>
            <a:ext cx="1728192" cy="2098518"/>
          </a:xfrm>
          <a:prstGeom prst="rect">
            <a:avLst/>
          </a:prstGeom>
          <a:noFill/>
          <a:ln w="9525">
            <a:noFill/>
            <a:miter lim="800000"/>
            <a:headEnd/>
            <a:tailEnd/>
          </a:ln>
        </p:spPr>
      </p:pic>
      <p:sp>
        <p:nvSpPr>
          <p:cNvPr id="9" name="TextBox 8"/>
          <p:cNvSpPr txBox="1"/>
          <p:nvPr/>
        </p:nvSpPr>
        <p:spPr>
          <a:xfrm>
            <a:off x="5292080" y="3356992"/>
            <a:ext cx="2808312" cy="369332"/>
          </a:xfrm>
          <a:prstGeom prst="rect">
            <a:avLst/>
          </a:prstGeom>
          <a:noFill/>
        </p:spPr>
        <p:txBody>
          <a:bodyPr wrap="square" rtlCol="0">
            <a:spAutoFit/>
          </a:bodyPr>
          <a:lstStyle/>
          <a:p>
            <a:r>
              <a:rPr lang="pt-PT" dirty="0"/>
              <a:t>Example of </a:t>
            </a:r>
            <a:r>
              <a:rPr lang="pt-PT" dirty="0">
                <a:solidFill>
                  <a:srgbClr val="0070C0"/>
                </a:solidFill>
              </a:rPr>
              <a:t>&lt;optgroup&gt;</a:t>
            </a:r>
            <a:r>
              <a:rPr lang="pt-PT" dirty="0"/>
              <a:t>:</a:t>
            </a:r>
            <a:endParaRPr lang="en-GB" dirty="0"/>
          </a:p>
        </p:txBody>
      </p:sp>
      <p:sp>
        <p:nvSpPr>
          <p:cNvPr id="2" name="TextBox 1"/>
          <p:cNvSpPr txBox="1"/>
          <p:nvPr/>
        </p:nvSpPr>
        <p:spPr>
          <a:xfrm>
            <a:off x="2555776" y="3212976"/>
            <a:ext cx="1944216" cy="1015663"/>
          </a:xfrm>
          <a:prstGeom prst="rect">
            <a:avLst/>
          </a:prstGeom>
          <a:noFill/>
        </p:spPr>
        <p:txBody>
          <a:bodyPr wrap="square" rtlCol="0">
            <a:spAutoFit/>
          </a:bodyPr>
          <a:lstStyle/>
          <a:p>
            <a:r>
              <a:rPr lang="en-GB" sz="1400" dirty="0"/>
              <a:t>&lt;input type="text"&gt;</a:t>
            </a:r>
          </a:p>
          <a:p>
            <a:r>
              <a:rPr lang="en-GB" sz="1400" dirty="0"/>
              <a:t>&lt;input type="submit"&gt;</a:t>
            </a:r>
          </a:p>
          <a:p>
            <a:r>
              <a:rPr lang="en-GB" sz="1400" dirty="0"/>
              <a:t>&lt;input type="radio“&gt;</a:t>
            </a:r>
          </a:p>
          <a:p>
            <a:endParaRPr lang="en-I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Not Assuming Client-Side Scripting</a:t>
            </a:r>
          </a:p>
        </p:txBody>
      </p:sp>
      <p:sp>
        <p:nvSpPr>
          <p:cNvPr id="6147" name="Rectangle 3"/>
          <p:cNvSpPr>
            <a:spLocks noGrp="1" noChangeArrowheads="1"/>
          </p:cNvSpPr>
          <p:nvPr>
            <p:ph type="body" idx="1"/>
          </p:nvPr>
        </p:nvSpPr>
        <p:spPr>
          <a:xfrm>
            <a:off x="214282" y="1071546"/>
            <a:ext cx="8786874" cy="5643602"/>
          </a:xfrm>
        </p:spPr>
        <p:txBody>
          <a:bodyPr>
            <a:noAutofit/>
          </a:bodyPr>
          <a:lstStyle/>
          <a:p>
            <a:r>
              <a:rPr lang="en-IE" sz="2100" dirty="0"/>
              <a:t>When coding a form, it’s best not to assume </a:t>
            </a:r>
            <a:r>
              <a:rPr lang="en-IE" sz="2100" dirty="0" smtClean="0"/>
              <a:t>that JavaScript </a:t>
            </a:r>
            <a:r>
              <a:rPr lang="en-IE" sz="2100" dirty="0"/>
              <a:t>will be available. </a:t>
            </a:r>
          </a:p>
          <a:p>
            <a:r>
              <a:rPr lang="en-IE" sz="2100" dirty="0"/>
              <a:t>The best practice is to allow the form to be sent to the server side even if JavaScript is unavailable. </a:t>
            </a:r>
          </a:p>
          <a:p>
            <a:endParaRPr lang="en-IE" sz="500" dirty="0"/>
          </a:p>
          <a:p>
            <a:pPr lvl="2">
              <a:buNone/>
            </a:pPr>
            <a:r>
              <a:rPr lang="en-IE" sz="1600" dirty="0"/>
              <a:t>&lt;form method="post" action="form.php" </a:t>
            </a:r>
            <a:r>
              <a:rPr lang="en-IE" sz="1600" dirty="0" err="1"/>
              <a:t>onsubmit</a:t>
            </a:r>
            <a:r>
              <a:rPr lang="en-IE" sz="1600" dirty="0"/>
              <a:t>="return </a:t>
            </a:r>
            <a:r>
              <a:rPr lang="en-IE" sz="1600" dirty="0" err="1"/>
              <a:t>check_form</a:t>
            </a:r>
            <a:r>
              <a:rPr lang="en-IE" sz="1600" dirty="0"/>
              <a:t>();"&gt;</a:t>
            </a:r>
          </a:p>
          <a:p>
            <a:pPr lvl="2">
              <a:buNone/>
            </a:pPr>
            <a:r>
              <a:rPr lang="en-IE" sz="1600" dirty="0"/>
              <a:t>	&lt;!-- form contents here --&gt;</a:t>
            </a:r>
          </a:p>
          <a:p>
            <a:pPr lvl="2">
              <a:buNone/>
            </a:pPr>
            <a:r>
              <a:rPr lang="en-IE" sz="1600" dirty="0"/>
              <a:t>	&lt;input type="submit" name="submit" id="submit" value="Submit Form" /&gt;</a:t>
            </a:r>
          </a:p>
          <a:p>
            <a:pPr lvl="2">
              <a:buNone/>
            </a:pPr>
            <a:r>
              <a:rPr lang="en-IE" sz="1600" dirty="0"/>
              <a:t>&lt;/form&gt;</a:t>
            </a:r>
          </a:p>
          <a:p>
            <a:pPr lvl="2">
              <a:buNone/>
            </a:pPr>
            <a:endParaRPr lang="en-IE" sz="1600" dirty="0"/>
          </a:p>
          <a:p>
            <a:pPr lvl="2"/>
            <a:endParaRPr lang="en-IE" sz="500" dirty="0"/>
          </a:p>
          <a:p>
            <a:r>
              <a:rPr lang="en-IE" sz="2100" dirty="0"/>
              <a:t>This allows you to run </a:t>
            </a:r>
            <a:r>
              <a:rPr lang="en-IE" sz="2100" dirty="0" err="1"/>
              <a:t>check_form</a:t>
            </a:r>
            <a:r>
              <a:rPr lang="en-IE" sz="2100" dirty="0"/>
              <a:t>() if JavaScript is available. </a:t>
            </a:r>
          </a:p>
          <a:p>
            <a:r>
              <a:rPr lang="en-IE" sz="2100" dirty="0"/>
              <a:t>Otherwise, the </a:t>
            </a:r>
            <a:r>
              <a:rPr lang="en-IE" sz="2100" dirty="0" err="1"/>
              <a:t>onsubmit</a:t>
            </a:r>
            <a:r>
              <a:rPr lang="en-IE" sz="2100" dirty="0"/>
              <a:t> event handler will be ignored and the form will be submitted to the server-side script for validation and handling. </a:t>
            </a:r>
          </a:p>
          <a:p>
            <a:r>
              <a:rPr lang="en-IE" sz="2100" dirty="0"/>
              <a:t>If JavaScript is available, the validation routine can save a trip to the server and provide the user with real-time helpful messages. </a:t>
            </a:r>
          </a:p>
          <a:p>
            <a:r>
              <a:rPr lang="en-IE" sz="2600" b="1" dirty="0">
                <a:solidFill>
                  <a:srgbClr val="FF0000"/>
                </a:solidFill>
              </a:rPr>
              <a:t>However, you should always validate your form data at the server anyway, for security reasons.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JavaScript Validation</a:t>
            </a:r>
          </a:p>
        </p:txBody>
      </p:sp>
      <p:sp>
        <p:nvSpPr>
          <p:cNvPr id="6147" name="Rectangle 3"/>
          <p:cNvSpPr>
            <a:spLocks noGrp="1" noChangeArrowheads="1"/>
          </p:cNvSpPr>
          <p:nvPr>
            <p:ph type="body" idx="1"/>
          </p:nvPr>
        </p:nvSpPr>
        <p:spPr>
          <a:xfrm>
            <a:off x="214282" y="1142984"/>
            <a:ext cx="8786874" cy="5572164"/>
          </a:xfrm>
        </p:spPr>
        <p:txBody>
          <a:bodyPr>
            <a:noAutofit/>
          </a:bodyPr>
          <a:lstStyle/>
          <a:p>
            <a:r>
              <a:rPr lang="en-IE" sz="2200" dirty="0"/>
              <a:t>The idea behind JavaScript form validation is to provide a method to check the information </a:t>
            </a:r>
            <a:r>
              <a:rPr lang="en-IE" sz="2200" dirty="0" smtClean="0"/>
              <a:t>entered by users before </a:t>
            </a:r>
            <a:r>
              <a:rPr lang="en-IE" sz="2200" dirty="0"/>
              <a:t>they can even submit it.</a:t>
            </a:r>
          </a:p>
          <a:p>
            <a:r>
              <a:rPr lang="en-IE" sz="2200" dirty="0"/>
              <a:t>JavaScript also lets you display helpful alerts to inform the user </a:t>
            </a:r>
            <a:r>
              <a:rPr lang="en-IE" sz="2200" dirty="0" smtClean="0"/>
              <a:t>as to what </a:t>
            </a:r>
            <a:r>
              <a:rPr lang="en-IE" sz="2200" dirty="0"/>
              <a:t>information </a:t>
            </a:r>
            <a:r>
              <a:rPr lang="en-IE" sz="2200" dirty="0" smtClean="0"/>
              <a:t>was entered </a:t>
            </a:r>
            <a:r>
              <a:rPr lang="en-IE" sz="2200" dirty="0"/>
              <a:t>incorrectly and how they can fix it. </a:t>
            </a:r>
          </a:p>
          <a:p>
            <a:r>
              <a:rPr lang="en-IE" sz="2200" dirty="0"/>
              <a:t>Some of the things you can check for:</a:t>
            </a:r>
          </a:p>
          <a:p>
            <a:pPr lvl="1"/>
            <a:r>
              <a:rPr lang="en-IE" sz="2000" dirty="0"/>
              <a:t>If a text input is empty or </a:t>
            </a:r>
            <a:r>
              <a:rPr lang="en-IE" sz="2000" dirty="0" smtClean="0"/>
              <a:t>not.</a:t>
            </a:r>
            <a:endParaRPr lang="en-IE" sz="2000" dirty="0"/>
          </a:p>
          <a:p>
            <a:pPr lvl="1"/>
            <a:r>
              <a:rPr lang="en-IE" sz="2000" dirty="0"/>
              <a:t>If a text input is all numbers, letters, or alphanumeric (numbers &amp; letters</a:t>
            </a:r>
            <a:r>
              <a:rPr lang="en-IE" sz="2000" dirty="0" smtClean="0"/>
              <a:t>).</a:t>
            </a:r>
            <a:endParaRPr lang="en-IE" sz="2000" dirty="0"/>
          </a:p>
          <a:p>
            <a:pPr lvl="1"/>
            <a:r>
              <a:rPr lang="en-IE" sz="2000" dirty="0"/>
              <a:t>If a text input has the correct number of characters in it (useful when restricting the length of a username and/or password</a:t>
            </a:r>
            <a:r>
              <a:rPr lang="en-IE" sz="2000" dirty="0" smtClean="0"/>
              <a:t>).</a:t>
            </a:r>
            <a:endParaRPr lang="en-IE" sz="2000" dirty="0"/>
          </a:p>
          <a:p>
            <a:pPr lvl="1"/>
            <a:r>
              <a:rPr lang="en-IE" sz="2000" dirty="0"/>
              <a:t>If a selection has been made from an HTML select input (the drop down selector</a:t>
            </a:r>
            <a:r>
              <a:rPr lang="en-IE" sz="2000" dirty="0" smtClean="0"/>
              <a:t>).</a:t>
            </a:r>
            <a:endParaRPr lang="en-IE" sz="2000" dirty="0"/>
          </a:p>
          <a:p>
            <a:pPr lvl="1"/>
            <a:r>
              <a:rPr lang="en-IE" sz="2000" dirty="0"/>
              <a:t>If an email address is </a:t>
            </a:r>
            <a:r>
              <a:rPr lang="en-IE" sz="2000" dirty="0" smtClean="0"/>
              <a:t>valid.</a:t>
            </a:r>
            <a:endParaRPr lang="en-IE" sz="2000" dirty="0"/>
          </a:p>
          <a:p>
            <a:pPr lvl="1"/>
            <a:r>
              <a:rPr lang="en-IE" sz="2000" dirty="0"/>
              <a:t>etc.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Checking for Non-Empty</a:t>
            </a:r>
          </a:p>
        </p:txBody>
      </p:sp>
      <p:sp>
        <p:nvSpPr>
          <p:cNvPr id="6147" name="Rectangle 3"/>
          <p:cNvSpPr>
            <a:spLocks noGrp="1" noChangeArrowheads="1"/>
          </p:cNvSpPr>
          <p:nvPr>
            <p:ph type="body" idx="1"/>
          </p:nvPr>
        </p:nvSpPr>
        <p:spPr>
          <a:xfrm>
            <a:off x="471430" y="1170124"/>
            <a:ext cx="8215370" cy="5500726"/>
          </a:xfrm>
        </p:spPr>
        <p:txBody>
          <a:bodyPr>
            <a:noAutofit/>
          </a:bodyPr>
          <a:lstStyle/>
          <a:p>
            <a:pPr marL="0" indent="0">
              <a:buNone/>
            </a:pPr>
            <a:r>
              <a:rPr lang="en-IE" sz="2400" dirty="0"/>
              <a:t>If a form field (</a:t>
            </a:r>
            <a:r>
              <a:rPr lang="en-IE" sz="2400" dirty="0" err="1"/>
              <a:t>fname</a:t>
            </a:r>
            <a:r>
              <a:rPr lang="en-IE" sz="2400" dirty="0"/>
              <a:t>) is empty, the </a:t>
            </a:r>
            <a:r>
              <a:rPr lang="en-IE" sz="2400" b="1" dirty="0"/>
              <a:t>required</a:t>
            </a:r>
            <a:r>
              <a:rPr lang="en-IE" sz="2400" dirty="0"/>
              <a:t> attribute prevents this form from being submitted</a:t>
            </a:r>
            <a:r>
              <a:rPr lang="en-IE" sz="2400" dirty="0" smtClean="0"/>
              <a:t>:</a:t>
            </a:r>
          </a:p>
          <a:p>
            <a:pPr>
              <a:buNone/>
            </a:pPr>
            <a:endParaRPr lang="en-IE" sz="1600" dirty="0"/>
          </a:p>
          <a:p>
            <a:pPr>
              <a:buNone/>
            </a:pPr>
            <a:r>
              <a:rPr lang="en-IE" sz="1800" dirty="0"/>
              <a:t>&lt;form action="demo_form.asp" method="post"&gt;</a:t>
            </a:r>
          </a:p>
          <a:p>
            <a:pPr>
              <a:buNone/>
            </a:pPr>
            <a:r>
              <a:rPr lang="en-IE" sz="1800" dirty="0"/>
              <a:t> 	&lt;input type="text" name="</a:t>
            </a:r>
            <a:r>
              <a:rPr lang="en-IE" sz="1800" dirty="0" err="1"/>
              <a:t>fname</a:t>
            </a:r>
            <a:r>
              <a:rPr lang="en-IE" sz="1800" dirty="0"/>
              <a:t>" required&gt;</a:t>
            </a:r>
          </a:p>
          <a:p>
            <a:pPr>
              <a:buNone/>
            </a:pPr>
            <a:r>
              <a:rPr lang="en-IE" sz="1800" dirty="0"/>
              <a:t> 	&lt;input type="submit" value="Submit"&gt;</a:t>
            </a:r>
          </a:p>
          <a:p>
            <a:pPr>
              <a:buNone/>
            </a:pPr>
            <a:r>
              <a:rPr lang="en-IE" sz="1800" dirty="0"/>
              <a:t>&lt;/form&gt;</a:t>
            </a:r>
          </a:p>
          <a:p>
            <a:pPr>
              <a:buNone/>
            </a:pPr>
            <a:endParaRPr lang="en-IE" sz="1100" dirty="0"/>
          </a:p>
          <a:p>
            <a:pPr marL="0" indent="0">
              <a:buNone/>
            </a:pPr>
            <a:r>
              <a:rPr lang="en-IE" sz="2400" dirty="0"/>
              <a:t>If you click submit, without filling out the text field, your browser will display an error message</a:t>
            </a:r>
            <a:r>
              <a:rPr lang="en-IE" sz="2400" dirty="0" smtClean="0"/>
              <a:t>. </a:t>
            </a:r>
          </a:p>
          <a:p>
            <a:pPr marL="0" indent="0">
              <a:buNone/>
            </a:pPr>
            <a:r>
              <a:rPr lang="en-IE" sz="2400" b="1" dirty="0" smtClean="0"/>
              <a:t>Note</a:t>
            </a:r>
            <a:r>
              <a:rPr lang="en-IE" sz="2400" dirty="0" smtClean="0"/>
              <a:t>:</a:t>
            </a:r>
          </a:p>
          <a:p>
            <a:r>
              <a:rPr lang="en-IE" sz="2000" dirty="0"/>
              <a:t>Error </a:t>
            </a:r>
            <a:r>
              <a:rPr lang="en-IE" sz="2000" dirty="0"/>
              <a:t>message bubbles use generic text </a:t>
            </a:r>
            <a:r>
              <a:rPr lang="en-IE" sz="2000" dirty="0" smtClean="0"/>
              <a:t>(e.g., ‘please </a:t>
            </a:r>
            <a:r>
              <a:rPr lang="en-IE" sz="2000" dirty="0"/>
              <a:t>fill out this field’) and are </a:t>
            </a:r>
            <a:r>
              <a:rPr lang="en-IE" sz="2000" dirty="0" smtClean="0"/>
              <a:t>not easy to </a:t>
            </a:r>
            <a:r>
              <a:rPr lang="en-IE" sz="2000" dirty="0"/>
              <a:t>style.</a:t>
            </a:r>
            <a:endParaRPr lang="en-IE" sz="2000" dirty="0"/>
          </a:p>
          <a:p>
            <a:r>
              <a:rPr lang="en-IE" sz="2000" dirty="0" smtClean="0"/>
              <a:t>Automatic </a:t>
            </a:r>
            <a:r>
              <a:rPr lang="en-IE" sz="2000" dirty="0"/>
              <a:t>HTML form validation does not work in Internet Explorer 9 or earlier. </a:t>
            </a:r>
            <a:r>
              <a:rPr lang="en-IE" sz="2000" dirty="0" smtClean="0"/>
              <a:t>Therefore, </a:t>
            </a:r>
            <a:r>
              <a:rPr lang="en-IE" sz="2000" dirty="0"/>
              <a:t>you’ll have to check the length of the </a:t>
            </a:r>
            <a:r>
              <a:rPr lang="en-IE" sz="2000" dirty="0" smtClean="0"/>
              <a:t>field</a:t>
            </a:r>
            <a:r>
              <a:rPr lang="en-IE" sz="2000" dirty="0"/>
              <a:t>, e.g</a:t>
            </a:r>
            <a:r>
              <a:rPr lang="en-IE" sz="2000" dirty="0" smtClean="0"/>
              <a:t>.,</a:t>
            </a:r>
            <a:endParaRPr lang="en-IE" sz="2000" dirty="0"/>
          </a:p>
          <a:p>
            <a:pPr>
              <a:buNone/>
            </a:pPr>
            <a:r>
              <a:rPr lang="en-IE" sz="2000" dirty="0"/>
              <a:t>		if(</a:t>
            </a:r>
            <a:r>
              <a:rPr lang="en-IE" sz="2000" b="1" dirty="0" err="1"/>
              <a:t>fname.value.length</a:t>
            </a:r>
            <a:r>
              <a:rPr lang="en-IE" sz="2000" b="1" dirty="0"/>
              <a:t> == 0</a:t>
            </a:r>
            <a:r>
              <a:rPr lang="en-IE" sz="2000" dirty="0"/>
              <a:t>) return false;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Restricting the Length</a:t>
            </a:r>
          </a:p>
        </p:txBody>
      </p:sp>
      <p:sp>
        <p:nvSpPr>
          <p:cNvPr id="6147" name="Rectangle 3"/>
          <p:cNvSpPr>
            <a:spLocks noGrp="1" noChangeArrowheads="1"/>
          </p:cNvSpPr>
          <p:nvPr>
            <p:ph type="body" idx="1"/>
          </p:nvPr>
        </p:nvSpPr>
        <p:spPr>
          <a:xfrm>
            <a:off x="857224" y="1142984"/>
            <a:ext cx="8143932" cy="5572164"/>
          </a:xfrm>
        </p:spPr>
        <p:txBody>
          <a:bodyPr>
            <a:noAutofit/>
          </a:bodyPr>
          <a:lstStyle/>
          <a:p>
            <a:pPr>
              <a:buNone/>
            </a:pPr>
            <a:r>
              <a:rPr lang="en-IE" sz="1700" dirty="0"/>
              <a:t>&lt;form&gt;</a:t>
            </a:r>
          </a:p>
          <a:p>
            <a:pPr>
              <a:buNone/>
            </a:pPr>
            <a:r>
              <a:rPr lang="en-IE" sz="1700" dirty="0"/>
              <a:t>	Username(6-8 characters): &lt;input type='text' id='restrict'&gt;</a:t>
            </a:r>
          </a:p>
          <a:p>
            <a:pPr>
              <a:buNone/>
            </a:pPr>
            <a:r>
              <a:rPr lang="en-IE" sz="1700" dirty="0"/>
              <a:t>	&lt;input type='button' </a:t>
            </a:r>
          </a:p>
          <a:p>
            <a:pPr>
              <a:buNone/>
            </a:pPr>
            <a:r>
              <a:rPr lang="en-IE" sz="1700" dirty="0"/>
              <a:t>		</a:t>
            </a:r>
            <a:r>
              <a:rPr lang="en-IE" sz="1700" dirty="0" err="1"/>
              <a:t>onclick</a:t>
            </a:r>
            <a:r>
              <a:rPr lang="en-IE" sz="1700" dirty="0"/>
              <a:t>="</a:t>
            </a:r>
            <a:r>
              <a:rPr lang="en-IE" sz="1700" dirty="0" err="1"/>
              <a:t>lengthRestriction</a:t>
            </a:r>
            <a:r>
              <a:rPr lang="en-IE" sz="1700" dirty="0"/>
              <a:t>(</a:t>
            </a:r>
            <a:r>
              <a:rPr lang="en-IE" sz="1700" dirty="0" err="1"/>
              <a:t>document.getElementById</a:t>
            </a:r>
            <a:r>
              <a:rPr lang="en-IE" sz="1700" dirty="0"/>
              <a:t>('restrict'), 6, 8)"</a:t>
            </a:r>
          </a:p>
          <a:p>
            <a:pPr>
              <a:buNone/>
            </a:pPr>
            <a:r>
              <a:rPr lang="en-IE" sz="1700" dirty="0"/>
              <a:t>		value='Check Field'&gt;</a:t>
            </a:r>
          </a:p>
          <a:p>
            <a:pPr>
              <a:buNone/>
            </a:pPr>
            <a:r>
              <a:rPr lang="en-IE" sz="1700" dirty="0"/>
              <a:t>&lt;/form&gt;</a:t>
            </a:r>
          </a:p>
          <a:p>
            <a:pPr>
              <a:buNone/>
            </a:pPr>
            <a:r>
              <a:rPr lang="en-IE" sz="1700" dirty="0" smtClean="0"/>
              <a:t>&lt;</a:t>
            </a:r>
            <a:r>
              <a:rPr lang="en-IE" sz="1700" dirty="0"/>
              <a:t>script&gt;</a:t>
            </a:r>
          </a:p>
          <a:p>
            <a:pPr>
              <a:buNone/>
            </a:pPr>
            <a:r>
              <a:rPr lang="en-IE" sz="1700" dirty="0"/>
              <a:t>	function </a:t>
            </a:r>
            <a:r>
              <a:rPr lang="en-IE" sz="1700" dirty="0" err="1"/>
              <a:t>lengthRestriction</a:t>
            </a:r>
            <a:r>
              <a:rPr lang="en-IE" sz="1700" dirty="0"/>
              <a:t>(</a:t>
            </a:r>
            <a:r>
              <a:rPr lang="en-IE" sz="1700" dirty="0" err="1"/>
              <a:t>elem</a:t>
            </a:r>
            <a:r>
              <a:rPr lang="en-IE" sz="1700" dirty="0"/>
              <a:t>, min, max){</a:t>
            </a:r>
          </a:p>
          <a:p>
            <a:pPr>
              <a:buNone/>
            </a:pPr>
            <a:r>
              <a:rPr lang="en-IE" sz="1700" dirty="0"/>
              <a:t>		</a:t>
            </a:r>
            <a:r>
              <a:rPr lang="en-IE" sz="1700" dirty="0" err="1"/>
              <a:t>var</a:t>
            </a:r>
            <a:r>
              <a:rPr lang="en-IE" sz="1700" dirty="0"/>
              <a:t> </a:t>
            </a:r>
            <a:r>
              <a:rPr lang="en-IE" sz="1700" dirty="0" err="1"/>
              <a:t>uInput</a:t>
            </a:r>
            <a:r>
              <a:rPr lang="en-IE" sz="1700" dirty="0"/>
              <a:t> = </a:t>
            </a:r>
            <a:r>
              <a:rPr lang="en-IE" sz="1700" dirty="0" err="1"/>
              <a:t>elem.value</a:t>
            </a:r>
            <a:r>
              <a:rPr lang="en-IE" sz="1700" dirty="0"/>
              <a:t>;</a:t>
            </a:r>
          </a:p>
          <a:p>
            <a:pPr>
              <a:buNone/>
            </a:pPr>
            <a:r>
              <a:rPr lang="en-IE" sz="1700" dirty="0"/>
              <a:t>		if(</a:t>
            </a:r>
            <a:r>
              <a:rPr lang="en-IE" sz="1700" b="1" dirty="0" err="1"/>
              <a:t>uInput.length</a:t>
            </a:r>
            <a:r>
              <a:rPr lang="en-IE" sz="1700" b="1" dirty="0"/>
              <a:t> &gt;= min &amp;&amp; </a:t>
            </a:r>
            <a:r>
              <a:rPr lang="en-IE" sz="1700" b="1" dirty="0" err="1"/>
              <a:t>uInput.length</a:t>
            </a:r>
            <a:r>
              <a:rPr lang="en-IE" sz="1700" b="1" dirty="0"/>
              <a:t> &lt;= max</a:t>
            </a:r>
            <a:r>
              <a:rPr lang="en-IE" sz="1700" dirty="0"/>
              <a:t>){</a:t>
            </a:r>
          </a:p>
          <a:p>
            <a:pPr>
              <a:buNone/>
            </a:pPr>
            <a:r>
              <a:rPr lang="en-IE" sz="1700" dirty="0"/>
              <a:t>			return true;</a:t>
            </a:r>
          </a:p>
          <a:p>
            <a:pPr>
              <a:buNone/>
            </a:pPr>
            <a:r>
              <a:rPr lang="en-IE" sz="1700" dirty="0"/>
              <a:t>		}else{</a:t>
            </a:r>
          </a:p>
          <a:p>
            <a:pPr>
              <a:buNone/>
            </a:pPr>
            <a:r>
              <a:rPr lang="en-IE" sz="1700" dirty="0"/>
              <a:t>			alert("Please enter between " +min+ " and " +max+ " characters");</a:t>
            </a:r>
          </a:p>
          <a:p>
            <a:pPr>
              <a:buNone/>
            </a:pPr>
            <a:r>
              <a:rPr lang="en-IE" sz="1700" dirty="0"/>
              <a:t>			</a:t>
            </a:r>
            <a:r>
              <a:rPr lang="en-IE" sz="1700" dirty="0" err="1"/>
              <a:t>elem.focus</a:t>
            </a:r>
            <a:r>
              <a:rPr lang="en-IE" sz="1700" dirty="0"/>
              <a:t>();</a:t>
            </a:r>
          </a:p>
          <a:p>
            <a:pPr>
              <a:buNone/>
            </a:pPr>
            <a:r>
              <a:rPr lang="en-IE" sz="1700" dirty="0"/>
              <a:t>			return false;</a:t>
            </a:r>
          </a:p>
          <a:p>
            <a:pPr>
              <a:buNone/>
            </a:pPr>
            <a:r>
              <a:rPr lang="en-IE" sz="1700" dirty="0"/>
              <a:t>		}</a:t>
            </a:r>
          </a:p>
          <a:p>
            <a:pPr>
              <a:buNone/>
            </a:pPr>
            <a:r>
              <a:rPr lang="en-IE" sz="1700" dirty="0"/>
              <a:t>	}</a:t>
            </a:r>
          </a:p>
          <a:p>
            <a:pPr>
              <a:buNone/>
            </a:pPr>
            <a:r>
              <a:rPr lang="en-IE" sz="1700" dirty="0"/>
              <a:t>&lt;/script</a:t>
            </a:r>
            <a:r>
              <a:rPr lang="en-IE" sz="1700" dirty="0" smtClean="0"/>
              <a:t>&gt;</a:t>
            </a:r>
            <a:endParaRPr lang="en-IE" sz="1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90945" y="1772816"/>
            <a:ext cx="8929718" cy="4518264"/>
          </a:xfrm>
        </p:spPr>
        <p:txBody>
          <a:bodyPr>
            <a:noAutofit/>
          </a:bodyPr>
          <a:lstStyle/>
          <a:p>
            <a:pPr marL="0" indent="0">
              <a:buNone/>
            </a:pPr>
            <a:r>
              <a:rPr lang="en-US" sz="2800" dirty="0">
                <a:hlinkClick r:id="rId3"/>
              </a:rPr>
              <a:t>https://www.w3schools.com/jsref/jsref_obj_global.asp</a:t>
            </a:r>
            <a:r>
              <a:rPr lang="en-US" sz="2800" dirty="0"/>
              <a:t> </a:t>
            </a:r>
            <a:endParaRPr lang="en-GB" sz="2800" dirty="0"/>
          </a:p>
          <a:p>
            <a:pPr marL="0" indent="0">
              <a:buNone/>
            </a:pPr>
            <a:r>
              <a:rPr lang="en-GB" sz="2800" dirty="0"/>
              <a:t>JavaScript </a:t>
            </a:r>
            <a:r>
              <a:rPr lang="en-GB" sz="2800" dirty="0" err="1"/>
              <a:t>isNaN</a:t>
            </a:r>
            <a:r>
              <a:rPr lang="en-GB" sz="2800" dirty="0"/>
              <a:t>() </a:t>
            </a:r>
            <a:r>
              <a:rPr lang="en-GB" sz="2800" dirty="0" smtClean="0"/>
              <a:t>function</a:t>
            </a:r>
            <a:endParaRPr lang="en-GB" sz="2000" dirty="0"/>
          </a:p>
          <a:p>
            <a:pPr>
              <a:buNone/>
            </a:pPr>
            <a:r>
              <a:rPr lang="en-GB" sz="2000" dirty="0"/>
              <a:t>	</a:t>
            </a:r>
            <a:endParaRPr lang="en-GB" sz="1000" dirty="0"/>
          </a:p>
          <a:p>
            <a:pPr>
              <a:buNone/>
            </a:pPr>
            <a:r>
              <a:rPr lang="en-GB" sz="1800" dirty="0"/>
              <a:t>	</a:t>
            </a:r>
            <a:r>
              <a:rPr lang="en-GB" sz="1800" dirty="0" err="1"/>
              <a:t>isNaN</a:t>
            </a:r>
            <a:r>
              <a:rPr lang="en-GB" sz="1800" dirty="0"/>
              <a:t>(123) ;			false</a:t>
            </a:r>
            <a:br>
              <a:rPr lang="en-GB" sz="1800" dirty="0"/>
            </a:br>
            <a:r>
              <a:rPr lang="en-GB" sz="1800" dirty="0" err="1"/>
              <a:t>isNaN</a:t>
            </a:r>
            <a:r>
              <a:rPr lang="en-GB" sz="1800" dirty="0"/>
              <a:t>(-1.23) ;			false</a:t>
            </a:r>
            <a:br>
              <a:rPr lang="en-GB" sz="1800" dirty="0"/>
            </a:br>
            <a:r>
              <a:rPr lang="en-GB" sz="1800" dirty="0" err="1"/>
              <a:t>isNaN</a:t>
            </a:r>
            <a:r>
              <a:rPr lang="en-GB" sz="1800" dirty="0"/>
              <a:t>(5-2) ;			false</a:t>
            </a:r>
            <a:br>
              <a:rPr lang="en-GB" sz="1800" dirty="0"/>
            </a:br>
            <a:r>
              <a:rPr lang="en-GB" sz="1800" dirty="0" err="1"/>
              <a:t>isNaN</a:t>
            </a:r>
            <a:r>
              <a:rPr lang="en-GB" sz="1800" dirty="0"/>
              <a:t>(0);			false</a:t>
            </a:r>
            <a:br>
              <a:rPr lang="en-GB" sz="1800" dirty="0"/>
            </a:br>
            <a:r>
              <a:rPr lang="en-GB" sz="1800" dirty="0" err="1"/>
              <a:t>isNaN</a:t>
            </a:r>
            <a:r>
              <a:rPr lang="en-GB" sz="1800" dirty="0"/>
              <a:t>("Hello") ;			true</a:t>
            </a:r>
            <a:br>
              <a:rPr lang="en-GB" sz="1800" dirty="0"/>
            </a:br>
            <a:r>
              <a:rPr lang="en-GB" sz="1800" dirty="0" err="1"/>
              <a:t>isNaN</a:t>
            </a:r>
            <a:r>
              <a:rPr lang="en-GB" sz="1800" dirty="0"/>
              <a:t>("2005/12/12") ;		true</a:t>
            </a:r>
          </a:p>
          <a:p>
            <a:pPr>
              <a:buNone/>
            </a:pPr>
            <a:r>
              <a:rPr lang="en-IE" sz="1800" dirty="0"/>
              <a:t>	</a:t>
            </a:r>
            <a:r>
              <a:rPr lang="en-IE" sz="1800" dirty="0" err="1"/>
              <a:t>isNaN</a:t>
            </a:r>
            <a:r>
              <a:rPr lang="en-IE" sz="1800" dirty="0"/>
              <a:t>("undefined") ;		true</a:t>
            </a:r>
          </a:p>
          <a:p>
            <a:pPr>
              <a:buNone/>
            </a:pPr>
            <a:endParaRPr lang="en-IE" sz="1800" dirty="0"/>
          </a:p>
          <a:p>
            <a:pPr marL="0" indent="0">
              <a:buNone/>
            </a:pPr>
            <a:r>
              <a:rPr lang="en-GB" sz="2400" dirty="0"/>
              <a:t>Remember that the values returned f</a:t>
            </a:r>
            <a:r>
              <a:rPr lang="en-GB" sz="2600" dirty="0"/>
              <a:t>rom text fields will be strings. </a:t>
            </a:r>
            <a:r>
              <a:rPr lang="en-GB" sz="2600" dirty="0" smtClean="0"/>
              <a:t>If you need, </a:t>
            </a:r>
            <a:r>
              <a:rPr lang="en-GB" sz="2600" dirty="0" err="1" smtClean="0">
                <a:solidFill>
                  <a:srgbClr val="FF0000"/>
                </a:solidFill>
              </a:rPr>
              <a:t>parseInt</a:t>
            </a:r>
            <a:r>
              <a:rPr lang="en-GB" sz="2600" dirty="0">
                <a:solidFill>
                  <a:srgbClr val="FF0000"/>
                </a:solidFill>
              </a:rPr>
              <a:t>()</a:t>
            </a:r>
            <a:r>
              <a:rPr lang="en-GB" sz="2600" dirty="0"/>
              <a:t> will convert these strings to </a:t>
            </a:r>
            <a:r>
              <a:rPr lang="en-GB" sz="2600" dirty="0" smtClean="0"/>
              <a:t>numbers. </a:t>
            </a:r>
            <a:endParaRPr lang="en-IE" sz="2600" dirty="0"/>
          </a:p>
          <a:p>
            <a:endParaRPr lang="en-IE" sz="500" dirty="0"/>
          </a:p>
        </p:txBody>
      </p:sp>
      <p:sp>
        <p:nvSpPr>
          <p:cNvPr id="3" name="Title 2"/>
          <p:cNvSpPr>
            <a:spLocks noGrp="1"/>
          </p:cNvSpPr>
          <p:nvPr>
            <p:ph type="title"/>
          </p:nvPr>
        </p:nvSpPr>
        <p:spPr/>
        <p:txBody>
          <a:bodyPr/>
          <a:lstStyle/>
          <a:p>
            <a:r>
              <a:rPr lang="en-IE" dirty="0"/>
              <a:t>Checking for Numbers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Regular Expressions</a:t>
            </a:r>
          </a:p>
        </p:txBody>
      </p:sp>
      <p:sp>
        <p:nvSpPr>
          <p:cNvPr id="3" name="Content Placeholder 2"/>
          <p:cNvSpPr>
            <a:spLocks noGrp="1"/>
          </p:cNvSpPr>
          <p:nvPr>
            <p:ph idx="1"/>
          </p:nvPr>
        </p:nvSpPr>
        <p:spPr>
          <a:xfrm>
            <a:off x="457200" y="1417638"/>
            <a:ext cx="8229600" cy="5323730"/>
          </a:xfrm>
        </p:spPr>
        <p:txBody>
          <a:bodyPr>
            <a:normAutofit fontScale="62500" lnSpcReduction="20000"/>
          </a:bodyPr>
          <a:lstStyle/>
          <a:p>
            <a:pPr marL="0" indent="0">
              <a:buNone/>
            </a:pPr>
            <a:r>
              <a:rPr lang="en-IE" sz="4400" dirty="0" smtClean="0"/>
              <a:t>Regular expression allow you to check for patterns in strings.</a:t>
            </a:r>
          </a:p>
          <a:p>
            <a:pPr marL="0" indent="0">
              <a:buNone/>
            </a:pPr>
            <a:endParaRPr lang="en-IE" sz="4400" dirty="0" smtClean="0"/>
          </a:p>
          <a:p>
            <a:pPr marL="0" indent="0">
              <a:buNone/>
            </a:pPr>
            <a:r>
              <a:rPr lang="en-IE" sz="4400" dirty="0" smtClean="0">
                <a:solidFill>
                  <a:srgbClr val="FF0000"/>
                </a:solidFill>
              </a:rPr>
              <a:t>/^[</a:t>
            </a:r>
            <a:r>
              <a:rPr lang="en-IE" sz="4400" dirty="0">
                <a:solidFill>
                  <a:srgbClr val="FF0000"/>
                </a:solidFill>
              </a:rPr>
              <a:t>0-9]+$/ </a:t>
            </a:r>
            <a:r>
              <a:rPr lang="en-IE" sz="4400" dirty="0" smtClean="0">
                <a:solidFill>
                  <a:srgbClr val="FF0000"/>
                </a:solidFill>
              </a:rPr>
              <a:t> </a:t>
            </a:r>
            <a:r>
              <a:rPr lang="en-IE" sz="4400" dirty="0" smtClean="0"/>
              <a:t> OR</a:t>
            </a:r>
            <a:endParaRPr lang="en-IE" sz="4400" dirty="0"/>
          </a:p>
          <a:p>
            <a:pPr marL="0" indent="0">
              <a:buNone/>
            </a:pPr>
            <a:r>
              <a:rPr lang="en-IE" sz="4500" dirty="0">
                <a:solidFill>
                  <a:srgbClr val="FF0000"/>
                </a:solidFill>
              </a:rPr>
              <a:t>/^\d+$/ </a:t>
            </a:r>
          </a:p>
          <a:p>
            <a:pPr marL="0" indent="0">
              <a:buNone/>
            </a:pPr>
            <a:r>
              <a:rPr lang="en-IE" sz="2600" dirty="0" smtClean="0"/>
              <a:t>at </a:t>
            </a:r>
            <a:r>
              <a:rPr lang="en-IE" sz="2600" dirty="0"/>
              <a:t>least one numeric </a:t>
            </a:r>
            <a:r>
              <a:rPr lang="en-IE" sz="2600" dirty="0" smtClean="0"/>
              <a:t>character </a:t>
            </a:r>
            <a:r>
              <a:rPr lang="en-IE" sz="2600" dirty="0"/>
              <a:t>long</a:t>
            </a:r>
          </a:p>
          <a:p>
            <a:pPr marL="0" indent="0">
              <a:buNone/>
            </a:pPr>
            <a:endParaRPr lang="en-IE" sz="2600" dirty="0"/>
          </a:p>
          <a:p>
            <a:pPr>
              <a:buNone/>
            </a:pPr>
            <a:r>
              <a:rPr lang="en-IE" dirty="0"/>
              <a:t>	</a:t>
            </a:r>
          </a:p>
          <a:p>
            <a:pPr>
              <a:buNone/>
            </a:pPr>
            <a:r>
              <a:rPr lang="en-IE" dirty="0" smtClean="0"/>
              <a:t>function </a:t>
            </a:r>
            <a:r>
              <a:rPr lang="en-IE" dirty="0" err="1" smtClean="0"/>
              <a:t>isNumeric</a:t>
            </a:r>
            <a:r>
              <a:rPr lang="en-IE" dirty="0" smtClean="0"/>
              <a:t>(</a:t>
            </a:r>
            <a:r>
              <a:rPr lang="en-IE" dirty="0" err="1" smtClean="0"/>
              <a:t>elem</a:t>
            </a:r>
            <a:r>
              <a:rPr lang="en-IE" dirty="0" smtClean="0"/>
              <a:t>){</a:t>
            </a:r>
          </a:p>
          <a:p>
            <a:pPr>
              <a:buNone/>
            </a:pPr>
            <a:r>
              <a:rPr lang="en-IE" dirty="0" smtClean="0"/>
              <a:t>		if(</a:t>
            </a:r>
            <a:r>
              <a:rPr lang="en-IE" b="1" dirty="0" err="1" smtClean="0"/>
              <a:t>elem.value.match</a:t>
            </a:r>
            <a:r>
              <a:rPr lang="en-IE" b="1" dirty="0" smtClean="0"/>
              <a:t>(/^[0-9]+$/</a:t>
            </a:r>
            <a:r>
              <a:rPr lang="en-IE" dirty="0" smtClean="0"/>
              <a:t>)){</a:t>
            </a:r>
          </a:p>
          <a:p>
            <a:pPr>
              <a:buNone/>
            </a:pPr>
            <a:r>
              <a:rPr lang="en-IE" dirty="0" smtClean="0"/>
              <a:t>			return true;</a:t>
            </a:r>
          </a:p>
          <a:p>
            <a:pPr>
              <a:buNone/>
            </a:pPr>
            <a:r>
              <a:rPr lang="en-IE" dirty="0" smtClean="0"/>
              <a:t>		} else{</a:t>
            </a:r>
          </a:p>
          <a:p>
            <a:pPr>
              <a:buNone/>
            </a:pPr>
            <a:r>
              <a:rPr lang="en-IE" dirty="0" smtClean="0"/>
              <a:t>			</a:t>
            </a:r>
            <a:r>
              <a:rPr lang="en-IE" dirty="0"/>
              <a:t>alert('Digits only allowed');</a:t>
            </a:r>
            <a:r>
              <a:rPr lang="en-IE" dirty="0" smtClean="0"/>
              <a:t>	</a:t>
            </a:r>
          </a:p>
          <a:p>
            <a:pPr>
              <a:buNone/>
            </a:pPr>
            <a:r>
              <a:rPr lang="en-IE" dirty="0" smtClean="0"/>
              <a:t>			return false;</a:t>
            </a:r>
          </a:p>
          <a:p>
            <a:pPr>
              <a:buNone/>
            </a:pPr>
            <a:r>
              <a:rPr lang="en-IE" dirty="0" smtClean="0"/>
              <a:t>		}</a:t>
            </a:r>
          </a:p>
          <a:p>
            <a:pPr>
              <a:buNone/>
            </a:pPr>
            <a:r>
              <a:rPr lang="en-IE" dirty="0" smtClean="0"/>
              <a:t>	}</a:t>
            </a:r>
          </a:p>
          <a:p>
            <a:endParaRPr lang="en-IE" dirty="0"/>
          </a:p>
        </p:txBody>
      </p:sp>
      <p:sp>
        <p:nvSpPr>
          <p:cNvPr id="4" name="TextBox 3"/>
          <p:cNvSpPr txBox="1"/>
          <p:nvPr/>
        </p:nvSpPr>
        <p:spPr>
          <a:xfrm>
            <a:off x="5364088" y="2576662"/>
            <a:ext cx="3672408" cy="1200329"/>
          </a:xfrm>
          <a:prstGeom prst="rect">
            <a:avLst/>
          </a:prstGeom>
          <a:noFill/>
        </p:spPr>
        <p:txBody>
          <a:bodyPr wrap="square" rtlCol="0">
            <a:spAutoFit/>
          </a:bodyPr>
          <a:lstStyle/>
          <a:p>
            <a:r>
              <a:rPr lang="en-US" dirty="0"/>
              <a:t>The </a:t>
            </a:r>
            <a:r>
              <a:rPr lang="en-US" dirty="0" err="1"/>
              <a:t>RegEx</a:t>
            </a:r>
            <a:r>
              <a:rPr lang="en-US" dirty="0"/>
              <a:t> starts and ends with /</a:t>
            </a:r>
          </a:p>
          <a:p>
            <a:r>
              <a:rPr lang="en-US" dirty="0"/>
              <a:t>^ is the beginning</a:t>
            </a:r>
          </a:p>
          <a:p>
            <a:r>
              <a:rPr lang="en-US" dirty="0"/>
              <a:t>+ is one or more times </a:t>
            </a:r>
            <a:r>
              <a:rPr lang="en-US" dirty="0" smtClean="0"/>
              <a:t>the previous</a:t>
            </a:r>
            <a:endParaRPr lang="en-US" dirty="0"/>
          </a:p>
          <a:p>
            <a:r>
              <a:rPr lang="en-US" dirty="0"/>
              <a:t>$ is the end</a:t>
            </a:r>
          </a:p>
        </p:txBody>
      </p:sp>
    </p:spTree>
    <p:extLst>
      <p:ext uri="{BB962C8B-B14F-4D97-AF65-F5344CB8AC3E}">
        <p14:creationId xmlns:p14="http://schemas.microsoft.com/office/powerpoint/2010/main" val="3111726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78563" y="1628800"/>
            <a:ext cx="8786874" cy="4590272"/>
          </a:xfrm>
        </p:spPr>
        <p:txBody>
          <a:bodyPr>
            <a:noAutofit/>
          </a:bodyPr>
          <a:lstStyle/>
          <a:p>
            <a:pPr>
              <a:buNone/>
            </a:pPr>
            <a:r>
              <a:rPr lang="en-IE" sz="2800" dirty="0">
                <a:solidFill>
                  <a:srgbClr val="FF0000"/>
                </a:solidFill>
              </a:rPr>
              <a:t>/^[a-</a:t>
            </a:r>
            <a:r>
              <a:rPr lang="en-IE" sz="2800" dirty="0" err="1">
                <a:solidFill>
                  <a:srgbClr val="FF0000"/>
                </a:solidFill>
              </a:rPr>
              <a:t>zA</a:t>
            </a:r>
            <a:r>
              <a:rPr lang="en-IE" sz="2800" dirty="0">
                <a:solidFill>
                  <a:srgbClr val="FF0000"/>
                </a:solidFill>
              </a:rPr>
              <a:t>-Z]+$/</a:t>
            </a:r>
          </a:p>
          <a:p>
            <a:pPr>
              <a:buNone/>
            </a:pPr>
            <a:r>
              <a:rPr lang="en-IE" sz="2200" dirty="0"/>
              <a:t>both lowercase and uppercase </a:t>
            </a:r>
            <a:r>
              <a:rPr lang="en-IE" sz="2200" dirty="0" smtClean="0"/>
              <a:t>letters</a:t>
            </a:r>
          </a:p>
          <a:p>
            <a:pPr>
              <a:buNone/>
            </a:pPr>
            <a:endParaRPr lang="en-IE" sz="2800" dirty="0" smtClean="0"/>
          </a:p>
          <a:p>
            <a:pPr>
              <a:buNone/>
            </a:pPr>
            <a:r>
              <a:rPr lang="en-IE" sz="2800" dirty="0" smtClean="0">
                <a:solidFill>
                  <a:srgbClr val="FF0000"/>
                </a:solidFill>
              </a:rPr>
              <a:t>/^[</a:t>
            </a:r>
            <a:r>
              <a:rPr lang="en-IE" sz="2800" dirty="0">
                <a:solidFill>
                  <a:srgbClr val="FF0000"/>
                </a:solidFill>
              </a:rPr>
              <a:t>0-9a-zA-Z]+$/</a:t>
            </a:r>
          </a:p>
          <a:p>
            <a:pPr>
              <a:buNone/>
            </a:pPr>
            <a:r>
              <a:rPr lang="en-IE" sz="2200" dirty="0"/>
              <a:t>numbers and </a:t>
            </a:r>
            <a:r>
              <a:rPr lang="en-IE" sz="2200" dirty="0" smtClean="0"/>
              <a:t>letters</a:t>
            </a:r>
          </a:p>
          <a:p>
            <a:endParaRPr lang="en-IE" sz="2800" dirty="0"/>
          </a:p>
          <a:p>
            <a:pPr marL="0" indent="0">
              <a:buNone/>
            </a:pPr>
            <a:r>
              <a:rPr lang="en-IE" sz="2000" dirty="0" smtClean="0"/>
              <a:t>Regular </a:t>
            </a:r>
            <a:r>
              <a:rPr lang="en-IE" sz="2000" dirty="0"/>
              <a:t>Expressions:</a:t>
            </a:r>
          </a:p>
          <a:p>
            <a:pPr marL="0" indent="0">
              <a:buNone/>
            </a:pPr>
            <a:r>
              <a:rPr lang="en-IE" sz="2000" dirty="0" smtClean="0">
                <a:hlinkClick r:id="rId3"/>
              </a:rPr>
              <a:t>https</a:t>
            </a:r>
            <a:r>
              <a:rPr lang="en-IE" sz="2000" dirty="0">
                <a:hlinkClick r:id="rId3"/>
              </a:rPr>
              <a:t>://</a:t>
            </a:r>
            <a:r>
              <a:rPr lang="en-IE" sz="2000" dirty="0" smtClean="0">
                <a:hlinkClick r:id="rId3"/>
              </a:rPr>
              <a:t>developer.mozilla.org/en/docs/Web/JavaScript/Guide/Regular_Expressions</a:t>
            </a:r>
            <a:endParaRPr lang="en-IE" sz="2000" dirty="0"/>
          </a:p>
          <a:p>
            <a:pPr>
              <a:buNone/>
            </a:pPr>
            <a:endParaRPr lang="en-IE" sz="2000" dirty="0" smtClean="0"/>
          </a:p>
          <a:p>
            <a:pPr>
              <a:buNone/>
            </a:pPr>
            <a:r>
              <a:rPr lang="en-IE" sz="2000" dirty="0" smtClean="0"/>
              <a:t>Test Regular Expressions: </a:t>
            </a:r>
          </a:p>
          <a:p>
            <a:pPr>
              <a:buNone/>
            </a:pPr>
            <a:r>
              <a:rPr lang="en-IE" sz="2000" dirty="0" smtClean="0">
                <a:hlinkClick r:id="rId4"/>
              </a:rPr>
              <a:t>https://regex101.com/</a:t>
            </a:r>
            <a:r>
              <a:rPr lang="en-IE" sz="2000" dirty="0"/>
              <a:t> OR </a:t>
            </a:r>
            <a:r>
              <a:rPr lang="en-IE" sz="2000" dirty="0">
                <a:hlinkClick r:id="rId5"/>
              </a:rPr>
              <a:t>https://regexr.com</a:t>
            </a:r>
            <a:r>
              <a:rPr lang="en-IE" sz="2000" dirty="0" smtClean="0">
                <a:hlinkClick r:id="rId5"/>
              </a:rPr>
              <a:t>/</a:t>
            </a:r>
            <a:endParaRPr lang="en-IE" sz="2000" dirty="0"/>
          </a:p>
        </p:txBody>
      </p:sp>
      <p:sp>
        <p:nvSpPr>
          <p:cNvPr id="2" name="Title 1"/>
          <p:cNvSpPr>
            <a:spLocks noGrp="1"/>
          </p:cNvSpPr>
          <p:nvPr>
            <p:ph type="title"/>
          </p:nvPr>
        </p:nvSpPr>
        <p:spPr/>
        <p:txBody>
          <a:bodyPr/>
          <a:lstStyle/>
          <a:p>
            <a:r>
              <a:rPr lang="en-IE" dirty="0"/>
              <a:t>Regular Expressions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Email Validation</a:t>
            </a:r>
          </a:p>
        </p:txBody>
      </p:sp>
      <p:sp>
        <p:nvSpPr>
          <p:cNvPr id="6147" name="Rectangle 3"/>
          <p:cNvSpPr>
            <a:spLocks noGrp="1" noChangeArrowheads="1"/>
          </p:cNvSpPr>
          <p:nvPr>
            <p:ph type="body" idx="1"/>
          </p:nvPr>
        </p:nvSpPr>
        <p:spPr>
          <a:xfrm>
            <a:off x="214282" y="1142984"/>
            <a:ext cx="8786874" cy="5572164"/>
          </a:xfrm>
        </p:spPr>
        <p:txBody>
          <a:bodyPr>
            <a:noAutofit/>
          </a:bodyPr>
          <a:lstStyle/>
          <a:p>
            <a:r>
              <a:rPr lang="en-IE" sz="2400" dirty="0"/>
              <a:t>Every email is made up for 5 parts:</a:t>
            </a:r>
          </a:p>
          <a:p>
            <a:pPr marL="857250" lvl="1" indent="-457200">
              <a:buFont typeface="+mj-lt"/>
              <a:buAutoNum type="arabicPeriod"/>
            </a:pPr>
            <a:r>
              <a:rPr lang="en-IE" sz="2000" dirty="0"/>
              <a:t>A combination of letters, numbers, periods, hyphens, plus signs, and/or underscores</a:t>
            </a:r>
          </a:p>
          <a:p>
            <a:pPr marL="857250" lvl="1" indent="-457200">
              <a:buFont typeface="+mj-lt"/>
              <a:buAutoNum type="arabicPeriod"/>
            </a:pPr>
            <a:r>
              <a:rPr lang="en-IE" sz="2000" dirty="0"/>
              <a:t>The at symbol @</a:t>
            </a:r>
          </a:p>
          <a:p>
            <a:pPr marL="857250" lvl="1" indent="-457200">
              <a:buFont typeface="+mj-lt"/>
              <a:buAutoNum type="arabicPeriod"/>
            </a:pPr>
            <a:r>
              <a:rPr lang="en-IE" sz="2000" dirty="0"/>
              <a:t>A combination of letters, numbers, hyphens, and/or periods</a:t>
            </a:r>
          </a:p>
          <a:p>
            <a:pPr marL="857250" lvl="1" indent="-457200">
              <a:buFont typeface="+mj-lt"/>
              <a:buAutoNum type="arabicPeriod"/>
            </a:pPr>
            <a:r>
              <a:rPr lang="en-IE" sz="2000" dirty="0"/>
              <a:t>A period</a:t>
            </a:r>
          </a:p>
          <a:p>
            <a:pPr marL="857250" lvl="1" indent="-457200">
              <a:buFont typeface="+mj-lt"/>
              <a:buAutoNum type="arabicPeriod"/>
            </a:pPr>
            <a:r>
              <a:rPr lang="en-IE" sz="2000" dirty="0"/>
              <a:t>The top level domain (com, net, org, us, </a:t>
            </a:r>
            <a:r>
              <a:rPr lang="en-IE" sz="2000" dirty="0" err="1"/>
              <a:t>gov</a:t>
            </a:r>
            <a:r>
              <a:rPr lang="en-IE" sz="2000" dirty="0"/>
              <a:t>, ...) with 2 to 4 letters or numbers</a:t>
            </a:r>
            <a:endParaRPr lang="en-IE" sz="1800" dirty="0"/>
          </a:p>
          <a:p>
            <a:r>
              <a:rPr lang="en-IE" sz="1800" dirty="0"/>
              <a:t>Valid Examples: </a:t>
            </a:r>
          </a:p>
          <a:p>
            <a:pPr lvl="1"/>
            <a:r>
              <a:rPr lang="en-IE" sz="1800" dirty="0"/>
              <a:t>bobby.jo@filltank.net</a:t>
            </a:r>
          </a:p>
          <a:p>
            <a:pPr lvl="1"/>
            <a:r>
              <a:rPr lang="en-IE" sz="1800" dirty="0" err="1"/>
              <a:t>jack+jill@hill.com</a:t>
            </a:r>
            <a:endParaRPr lang="en-IE" sz="1800" dirty="0"/>
          </a:p>
          <a:p>
            <a:pPr lvl="1"/>
            <a:r>
              <a:rPr lang="en-IE" sz="1800" dirty="0"/>
              <a:t>the-stand@steven.king.com</a:t>
            </a:r>
          </a:p>
          <a:p>
            <a:r>
              <a:rPr lang="en-IE" sz="1800" dirty="0"/>
              <a:t>Invalid Examples: </a:t>
            </a:r>
          </a:p>
          <a:p>
            <a:pPr lvl="1"/>
            <a:r>
              <a:rPr lang="en-IE" sz="1800" dirty="0"/>
              <a:t>@</a:t>
            </a:r>
            <a:r>
              <a:rPr lang="en-IE" sz="1800" dirty="0" err="1"/>
              <a:t>deleted.net</a:t>
            </a:r>
            <a:r>
              <a:rPr lang="en-IE" sz="1800" dirty="0"/>
              <a:t> - no characters before the @</a:t>
            </a:r>
          </a:p>
          <a:p>
            <a:pPr lvl="1"/>
            <a:r>
              <a:rPr lang="en-IE" sz="1800" dirty="0" err="1"/>
              <a:t>free!dom@bravehe.art</a:t>
            </a:r>
            <a:r>
              <a:rPr lang="en-IE" sz="1800" dirty="0"/>
              <a:t> - invalid character !</a:t>
            </a:r>
          </a:p>
          <a:p>
            <a:pPr lvl="1"/>
            <a:r>
              <a:rPr lang="en-IE" sz="1800" dirty="0"/>
              <a:t>shoes@need_shining.com - underscores are not allowed in the domain name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Email Validation</a:t>
            </a:r>
            <a:endParaRPr lang="en-GB" dirty="0"/>
          </a:p>
        </p:txBody>
      </p:sp>
      <p:sp>
        <p:nvSpPr>
          <p:cNvPr id="3" name="Content Placeholder 2"/>
          <p:cNvSpPr>
            <a:spLocks noGrp="1"/>
          </p:cNvSpPr>
          <p:nvPr>
            <p:ph idx="1"/>
          </p:nvPr>
        </p:nvSpPr>
        <p:spPr/>
        <p:txBody>
          <a:bodyPr>
            <a:normAutofit/>
          </a:bodyPr>
          <a:lstStyle/>
          <a:p>
            <a:pPr marL="342900" lvl="1" indent="-342900">
              <a:buNone/>
            </a:pPr>
            <a:r>
              <a:rPr lang="en-IE" b="1" dirty="0" smtClean="0"/>
              <a:t>/^[\w\-\.\+]+\@[</a:t>
            </a:r>
            <a:r>
              <a:rPr lang="en-IE" b="1" dirty="0"/>
              <a:t>a-zA-Z0-9\.\-]+\.[a-zA-z0-9]{2,4</a:t>
            </a:r>
            <a:r>
              <a:rPr lang="en-IE" b="1" dirty="0" smtClean="0"/>
              <a:t>}$/</a:t>
            </a:r>
          </a:p>
          <a:p>
            <a:pPr marL="342900" lvl="1" indent="-342900">
              <a:buNone/>
            </a:pPr>
            <a:endParaRPr lang="en-IE" b="1" dirty="0"/>
          </a:p>
          <a:p>
            <a:pPr marL="342900" lvl="1" indent="-342900">
              <a:buNone/>
            </a:pPr>
            <a:r>
              <a:rPr lang="en-IE" b="1" dirty="0"/>
              <a:t>\w 	</a:t>
            </a:r>
            <a:r>
              <a:rPr lang="en-GB" sz="2400" dirty="0"/>
              <a:t>Matches any alphanumeric character including  the 	underscore. Equivalent to [A-Za-z0-9_]</a:t>
            </a:r>
          </a:p>
          <a:p>
            <a:pPr marL="342900" lvl="1" indent="-342900">
              <a:buNone/>
            </a:pPr>
            <a:r>
              <a:rPr lang="pt-PT" b="1" dirty="0"/>
              <a:t>\ 		</a:t>
            </a:r>
            <a:r>
              <a:rPr lang="en-IE" sz="2400" dirty="0"/>
              <a:t>A backslash that precedes a special character indicates 	that the next character is not special and should be 	interpreted literally.  </a:t>
            </a:r>
          </a:p>
          <a:p>
            <a:pPr marL="342900" lvl="1" indent="-342900">
              <a:buNone/>
            </a:pPr>
            <a:r>
              <a:rPr lang="pt-PT" b="1" dirty="0"/>
              <a:t>{n, m} 	</a:t>
            </a:r>
            <a:r>
              <a:rPr lang="en-GB" sz="2400" i="1" dirty="0"/>
              <a:t>n</a:t>
            </a:r>
            <a:r>
              <a:rPr lang="en-GB" sz="2400" dirty="0"/>
              <a:t> and </a:t>
            </a:r>
            <a:r>
              <a:rPr lang="en-GB" sz="2400" i="1" dirty="0"/>
              <a:t>m</a:t>
            </a:r>
            <a:r>
              <a:rPr lang="en-GB" sz="2400" dirty="0"/>
              <a:t> are positive integers and </a:t>
            </a:r>
            <a:r>
              <a:rPr lang="en-GB" sz="2400" i="1" dirty="0"/>
              <a:t>n</a:t>
            </a:r>
            <a:r>
              <a:rPr lang="en-GB" sz="2400" dirty="0"/>
              <a:t> &lt;= </a:t>
            </a:r>
            <a:r>
              <a:rPr lang="en-GB" sz="2400" i="1" dirty="0"/>
              <a:t>m</a:t>
            </a:r>
            <a:r>
              <a:rPr lang="en-GB" sz="2400" dirty="0"/>
              <a:t>.  			Matches at least </a:t>
            </a:r>
            <a:r>
              <a:rPr lang="en-GB" sz="2400" i="1" dirty="0"/>
              <a:t>n</a:t>
            </a:r>
            <a:r>
              <a:rPr lang="en-GB" sz="2400" dirty="0"/>
              <a:t> and at most </a:t>
            </a:r>
            <a:r>
              <a:rPr lang="en-GB" sz="2400" i="1" dirty="0"/>
              <a:t>m</a:t>
            </a:r>
            <a:r>
              <a:rPr lang="en-GB" sz="2400" dirty="0"/>
              <a:t> occurrences of 		the preceding character. If </a:t>
            </a:r>
            <a:r>
              <a:rPr lang="en-GB" sz="2400" i="1" dirty="0"/>
              <a:t>m</a:t>
            </a:r>
            <a:r>
              <a:rPr lang="en-GB" sz="2400" dirty="0"/>
              <a:t> is omitted, = ∞</a:t>
            </a:r>
            <a:endParaRPr lang="en-IE" sz="2400" b="1" dirty="0"/>
          </a:p>
          <a:p>
            <a:pPr>
              <a:buNone/>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normAutofit/>
          </a:bodyPr>
          <a:lstStyle/>
          <a:p>
            <a:r>
              <a:rPr lang="en-IE" dirty="0"/>
              <a:t>Selection Made</a:t>
            </a:r>
          </a:p>
        </p:txBody>
      </p:sp>
      <p:sp>
        <p:nvSpPr>
          <p:cNvPr id="6147" name="Rectangle 3"/>
          <p:cNvSpPr>
            <a:spLocks noGrp="1" noChangeArrowheads="1"/>
          </p:cNvSpPr>
          <p:nvPr>
            <p:ph type="body" idx="1"/>
          </p:nvPr>
        </p:nvSpPr>
        <p:spPr>
          <a:xfrm>
            <a:off x="214282" y="1142984"/>
            <a:ext cx="8786874" cy="5572164"/>
          </a:xfrm>
        </p:spPr>
        <p:txBody>
          <a:bodyPr>
            <a:noAutofit/>
          </a:bodyPr>
          <a:lstStyle/>
          <a:p>
            <a:r>
              <a:rPr lang="en-IE" sz="2400" dirty="0"/>
              <a:t>To be sure that someone has actually selected a choice from an HTML select input, you can use a simple trick of making the first option as helpful prompt to the user and a red flag to you for your validation code.</a:t>
            </a:r>
          </a:p>
          <a:p>
            <a:r>
              <a:rPr lang="en-IE" sz="2400" dirty="0"/>
              <a:t>By making the first option of your select input something like "Please Choose", you can spur the user to both make a selection and allow you to check to see if the default option "Please Choose" is still selected when the submit the form.</a:t>
            </a:r>
          </a:p>
          <a:p>
            <a:endParaRPr lang="en-IE"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HTML Forms</a:t>
            </a:r>
          </a:p>
        </p:txBody>
      </p:sp>
      <p:sp>
        <p:nvSpPr>
          <p:cNvPr id="6147" name="Rectangle 3"/>
          <p:cNvSpPr>
            <a:spLocks noGrp="1" noChangeArrowheads="1"/>
          </p:cNvSpPr>
          <p:nvPr>
            <p:ph type="body" idx="1"/>
          </p:nvPr>
        </p:nvSpPr>
        <p:spPr>
          <a:xfrm>
            <a:off x="214282" y="1357298"/>
            <a:ext cx="8786874" cy="1711662"/>
          </a:xfrm>
        </p:spPr>
        <p:txBody>
          <a:bodyPr>
            <a:normAutofit/>
          </a:bodyPr>
          <a:lstStyle/>
          <a:p>
            <a:pPr marL="342900" lvl="1" indent="-342900">
              <a:buNone/>
            </a:pPr>
            <a:r>
              <a:rPr lang="en-IE" sz="2400" dirty="0"/>
              <a:t>Example of </a:t>
            </a:r>
            <a:r>
              <a:rPr lang="en-GB" sz="2400" u="sng" dirty="0">
                <a:hlinkClick r:id="rId3"/>
              </a:rPr>
              <a:t>&lt;label&gt;</a:t>
            </a:r>
            <a:endParaRPr lang="en-GB" sz="2400" dirty="0"/>
          </a:p>
          <a:p>
            <a:pPr>
              <a:buNone/>
            </a:pPr>
            <a:endParaRPr lang="en-IE" sz="2400" dirty="0">
              <a:solidFill>
                <a:srgbClr val="0070C0"/>
              </a:solidFill>
            </a:endParaRPr>
          </a:p>
        </p:txBody>
      </p:sp>
      <p:sp>
        <p:nvSpPr>
          <p:cNvPr id="6" name="TextBox 5"/>
          <p:cNvSpPr txBox="1"/>
          <p:nvPr/>
        </p:nvSpPr>
        <p:spPr>
          <a:xfrm>
            <a:off x="467544" y="1916832"/>
            <a:ext cx="6876256" cy="2862322"/>
          </a:xfrm>
          <a:prstGeom prst="rect">
            <a:avLst/>
          </a:prstGeom>
          <a:noFill/>
        </p:spPr>
        <p:txBody>
          <a:bodyPr wrap="square" rtlCol="0">
            <a:spAutoFit/>
          </a:bodyPr>
          <a:lstStyle/>
          <a:p>
            <a:r>
              <a:rPr lang="en-GB" sz="2000" dirty="0"/>
              <a:t>&lt;form&gt;</a:t>
            </a:r>
            <a:br>
              <a:rPr lang="en-GB" sz="2000" dirty="0"/>
            </a:br>
            <a:r>
              <a:rPr lang="en-GB" sz="2000" dirty="0"/>
              <a:t>  &lt;label for="male"&gt;Male&lt;/label&gt;</a:t>
            </a:r>
            <a:br>
              <a:rPr lang="en-GB" sz="2000" dirty="0"/>
            </a:br>
            <a:r>
              <a:rPr lang="en-GB" sz="2000" dirty="0"/>
              <a:t>  &lt;input type="radio" name="sex" id="male" value="male"&gt;</a:t>
            </a:r>
          </a:p>
          <a:p>
            <a:r>
              <a:rPr lang="en-GB" sz="2000" dirty="0"/>
              <a:t>  &lt;</a:t>
            </a:r>
            <a:r>
              <a:rPr lang="en-GB" sz="2000" dirty="0" err="1"/>
              <a:t>br</a:t>
            </a:r>
            <a:r>
              <a:rPr lang="en-GB" sz="2000" dirty="0"/>
              <a:t>&gt;</a:t>
            </a:r>
            <a:br>
              <a:rPr lang="en-GB" sz="2000" dirty="0"/>
            </a:br>
            <a:r>
              <a:rPr lang="en-GB" sz="2000" dirty="0"/>
              <a:t>  &lt;label for="female"&gt;Female&lt;/label&gt;</a:t>
            </a:r>
            <a:br>
              <a:rPr lang="en-GB" sz="2000" dirty="0"/>
            </a:br>
            <a:r>
              <a:rPr lang="en-GB" sz="2000" dirty="0"/>
              <a:t>  &lt;input type="radio" name="sex" id="female" value="female"&gt;</a:t>
            </a:r>
          </a:p>
          <a:p>
            <a:r>
              <a:rPr lang="en-GB" sz="2000" dirty="0"/>
              <a:t>  &lt;</a:t>
            </a:r>
            <a:r>
              <a:rPr lang="en-GB" sz="2000" dirty="0" err="1"/>
              <a:t>br</a:t>
            </a:r>
            <a:r>
              <a:rPr lang="en-GB" sz="2000" dirty="0"/>
              <a:t>&gt;</a:t>
            </a:r>
            <a:br>
              <a:rPr lang="en-GB" sz="2000" dirty="0"/>
            </a:br>
            <a:r>
              <a:rPr lang="en-GB" sz="2000" dirty="0"/>
              <a:t>  &lt;input type="submit" value="Submit"&gt;</a:t>
            </a:r>
            <a:br>
              <a:rPr lang="en-GB" sz="2000" dirty="0"/>
            </a:br>
            <a:r>
              <a:rPr lang="en-GB" sz="2000" dirty="0"/>
              <a:t>&lt;/form&gt;</a:t>
            </a:r>
          </a:p>
        </p:txBody>
      </p:sp>
      <p:pic>
        <p:nvPicPr>
          <p:cNvPr id="1026" name="Picture 2"/>
          <p:cNvPicPr>
            <a:picLocks noChangeAspect="1" noChangeArrowheads="1"/>
          </p:cNvPicPr>
          <p:nvPr/>
        </p:nvPicPr>
        <p:blipFill>
          <a:blip r:embed="rId4" cstate="print"/>
          <a:srcRect l="51189" t="33094" r="40510" b="53125"/>
          <a:stretch>
            <a:fillRect/>
          </a:stretch>
        </p:blipFill>
        <p:spPr bwMode="auto">
          <a:xfrm>
            <a:off x="5508104" y="4181069"/>
            <a:ext cx="1656184" cy="1545772"/>
          </a:xfrm>
          <a:prstGeom prst="rect">
            <a:avLst/>
          </a:prstGeom>
          <a:noFill/>
          <a:ln w="9525">
            <a:noFill/>
            <a:miter lim="800000"/>
            <a:headEnd/>
            <a:tailEnd/>
          </a:ln>
        </p:spPr>
      </p:pic>
      <p:sp>
        <p:nvSpPr>
          <p:cNvPr id="2" name="Rectangle 1"/>
          <p:cNvSpPr/>
          <p:nvPr/>
        </p:nvSpPr>
        <p:spPr>
          <a:xfrm>
            <a:off x="395536" y="5909518"/>
            <a:ext cx="8605620" cy="646331"/>
          </a:xfrm>
          <a:prstGeom prst="rect">
            <a:avLst/>
          </a:prstGeom>
        </p:spPr>
        <p:txBody>
          <a:bodyPr wrap="square">
            <a:spAutoFit/>
          </a:bodyPr>
          <a:lstStyle/>
          <a:p>
            <a:r>
              <a:rPr lang="en-IE" dirty="0"/>
              <a:t>The </a:t>
            </a:r>
            <a:r>
              <a:rPr lang="en-IE" b="1" dirty="0"/>
              <a:t>for</a:t>
            </a:r>
            <a:r>
              <a:rPr lang="en-IE" dirty="0"/>
              <a:t> attribute of the &lt;label&gt; tag should be equal to the id attribute of the related element to bind them together.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714380"/>
          </a:xfrm>
        </p:spPr>
        <p:txBody>
          <a:bodyPr>
            <a:normAutofit fontScale="90000"/>
          </a:bodyPr>
          <a:lstStyle/>
          <a:p>
            <a:r>
              <a:rPr lang="en-IE" dirty="0"/>
              <a:t>Selection Made</a:t>
            </a:r>
          </a:p>
        </p:txBody>
      </p:sp>
      <p:sp>
        <p:nvSpPr>
          <p:cNvPr id="6147" name="Rectangle 3"/>
          <p:cNvSpPr>
            <a:spLocks noGrp="1" noChangeArrowheads="1"/>
          </p:cNvSpPr>
          <p:nvPr>
            <p:ph type="body" idx="1"/>
          </p:nvPr>
        </p:nvSpPr>
        <p:spPr>
          <a:xfrm>
            <a:off x="857224" y="714356"/>
            <a:ext cx="8143932" cy="6000792"/>
          </a:xfrm>
        </p:spPr>
        <p:txBody>
          <a:bodyPr>
            <a:noAutofit/>
          </a:bodyPr>
          <a:lstStyle/>
          <a:p>
            <a:pPr>
              <a:buNone/>
            </a:pPr>
            <a:r>
              <a:rPr lang="en-IE" sz="1500" dirty="0"/>
              <a:t>&lt;form&gt;</a:t>
            </a:r>
          </a:p>
          <a:p>
            <a:pPr>
              <a:buNone/>
            </a:pPr>
            <a:r>
              <a:rPr lang="en-IE" sz="1500" dirty="0"/>
              <a:t>	Selection: &lt;select id='selection'&gt;</a:t>
            </a:r>
          </a:p>
          <a:p>
            <a:pPr>
              <a:buNone/>
            </a:pPr>
            <a:r>
              <a:rPr lang="en-IE" sz="1500" dirty="0"/>
              <a:t>			&lt;option&gt;Please Choose&lt;/option&gt;</a:t>
            </a:r>
          </a:p>
          <a:p>
            <a:pPr>
              <a:buNone/>
            </a:pPr>
            <a:r>
              <a:rPr lang="en-IE" sz="1500" dirty="0"/>
              <a:t>			&lt;option&gt;CA&lt;/option&gt;</a:t>
            </a:r>
          </a:p>
          <a:p>
            <a:pPr>
              <a:buNone/>
            </a:pPr>
            <a:r>
              <a:rPr lang="en-IE" sz="1500" dirty="0"/>
              <a:t>			&lt;option&gt;WI&lt;/option&gt;</a:t>
            </a:r>
          </a:p>
          <a:p>
            <a:pPr>
              <a:buNone/>
            </a:pPr>
            <a:r>
              <a:rPr lang="en-IE" sz="1500" dirty="0"/>
              <a:t>			&lt;option&gt;XX&lt;/option&gt;</a:t>
            </a:r>
          </a:p>
          <a:p>
            <a:pPr>
              <a:buNone/>
            </a:pPr>
            <a:r>
              <a:rPr lang="en-IE" sz="1500" dirty="0"/>
              <a:t>		&lt;/select&gt;</a:t>
            </a:r>
          </a:p>
          <a:p>
            <a:pPr>
              <a:buNone/>
            </a:pPr>
            <a:r>
              <a:rPr lang="en-IE" sz="1500" dirty="0"/>
              <a:t>	&lt;input type='button' </a:t>
            </a:r>
          </a:p>
          <a:p>
            <a:pPr>
              <a:buNone/>
            </a:pPr>
            <a:r>
              <a:rPr lang="en-IE" sz="1500" dirty="0"/>
              <a:t>	</a:t>
            </a:r>
            <a:r>
              <a:rPr lang="en-IE" sz="1500" dirty="0" err="1"/>
              <a:t>onclick</a:t>
            </a:r>
            <a:r>
              <a:rPr lang="en-IE" sz="1500" dirty="0"/>
              <a:t>="</a:t>
            </a:r>
            <a:r>
              <a:rPr lang="en-IE" sz="1500" dirty="0" err="1"/>
              <a:t>madeSelection</a:t>
            </a:r>
            <a:r>
              <a:rPr lang="en-IE" sz="1500" dirty="0"/>
              <a:t>(</a:t>
            </a:r>
            <a:r>
              <a:rPr lang="en-IE" sz="1500" dirty="0" err="1"/>
              <a:t>document.getElementById</a:t>
            </a:r>
            <a:r>
              <a:rPr lang="en-IE" sz="1500" dirty="0"/>
              <a:t>('selection'), 'Please Choose Something')"</a:t>
            </a:r>
          </a:p>
          <a:p>
            <a:pPr>
              <a:buNone/>
            </a:pPr>
            <a:r>
              <a:rPr lang="en-IE" sz="1500" dirty="0"/>
              <a:t>	value='Check Field'&gt;</a:t>
            </a:r>
          </a:p>
          <a:p>
            <a:pPr>
              <a:buNone/>
            </a:pPr>
            <a:r>
              <a:rPr lang="en-IE" sz="1500" dirty="0"/>
              <a:t>&lt;/form&gt;</a:t>
            </a:r>
          </a:p>
          <a:p>
            <a:pPr>
              <a:buNone/>
            </a:pPr>
            <a:r>
              <a:rPr lang="en-IE" sz="1500" dirty="0" smtClean="0"/>
              <a:t>&lt;</a:t>
            </a:r>
            <a:r>
              <a:rPr lang="en-IE" sz="1500" dirty="0"/>
              <a:t>script&gt;</a:t>
            </a:r>
          </a:p>
          <a:p>
            <a:pPr>
              <a:buNone/>
            </a:pPr>
            <a:r>
              <a:rPr lang="en-IE" sz="1500" dirty="0"/>
              <a:t>	function </a:t>
            </a:r>
            <a:r>
              <a:rPr lang="en-IE" sz="1500" dirty="0" err="1"/>
              <a:t>madeSelection</a:t>
            </a:r>
            <a:r>
              <a:rPr lang="en-IE" sz="1500" dirty="0"/>
              <a:t>(</a:t>
            </a:r>
            <a:r>
              <a:rPr lang="en-IE" sz="1500" dirty="0" err="1"/>
              <a:t>elem</a:t>
            </a:r>
            <a:r>
              <a:rPr lang="en-IE" sz="1500" dirty="0"/>
              <a:t>, </a:t>
            </a:r>
            <a:r>
              <a:rPr lang="en-IE" sz="1500" dirty="0" err="1"/>
              <a:t>helperMsg</a:t>
            </a:r>
            <a:r>
              <a:rPr lang="en-IE" sz="1500" dirty="0"/>
              <a:t>){</a:t>
            </a:r>
          </a:p>
          <a:p>
            <a:pPr>
              <a:buNone/>
            </a:pPr>
            <a:r>
              <a:rPr lang="en-IE" sz="1500" dirty="0"/>
              <a:t>		if(</a:t>
            </a:r>
            <a:r>
              <a:rPr lang="en-IE" sz="1500" dirty="0" err="1"/>
              <a:t>elem.value</a:t>
            </a:r>
            <a:r>
              <a:rPr lang="en-IE" sz="1500" dirty="0"/>
              <a:t> </a:t>
            </a:r>
            <a:r>
              <a:rPr lang="en-IE" sz="1500" dirty="0" smtClean="0"/>
              <a:t>=== </a:t>
            </a:r>
            <a:r>
              <a:rPr lang="en-IE" sz="1500" dirty="0"/>
              <a:t>"Please Choose"){</a:t>
            </a:r>
          </a:p>
          <a:p>
            <a:pPr>
              <a:buNone/>
            </a:pPr>
            <a:r>
              <a:rPr lang="en-IE" sz="1500" dirty="0"/>
              <a:t>			alert(</a:t>
            </a:r>
            <a:r>
              <a:rPr lang="en-IE" sz="1500" dirty="0" err="1"/>
              <a:t>helperMsg</a:t>
            </a:r>
            <a:r>
              <a:rPr lang="en-IE" sz="1500" dirty="0"/>
              <a:t>);</a:t>
            </a:r>
          </a:p>
          <a:p>
            <a:pPr>
              <a:buNone/>
            </a:pPr>
            <a:r>
              <a:rPr lang="en-IE" sz="1500" dirty="0"/>
              <a:t>			</a:t>
            </a:r>
            <a:r>
              <a:rPr lang="en-IE" sz="1500" dirty="0" err="1"/>
              <a:t>elem.focus</a:t>
            </a:r>
            <a:r>
              <a:rPr lang="en-IE" sz="1500" dirty="0"/>
              <a:t>();</a:t>
            </a:r>
          </a:p>
          <a:p>
            <a:pPr>
              <a:buNone/>
            </a:pPr>
            <a:r>
              <a:rPr lang="en-IE" sz="1500" dirty="0"/>
              <a:t>			return false;</a:t>
            </a:r>
          </a:p>
          <a:p>
            <a:pPr>
              <a:buNone/>
            </a:pPr>
            <a:r>
              <a:rPr lang="en-IE" sz="1500" dirty="0"/>
              <a:t>		} else{</a:t>
            </a:r>
          </a:p>
          <a:p>
            <a:pPr>
              <a:buNone/>
            </a:pPr>
            <a:r>
              <a:rPr lang="en-IE" sz="1500" dirty="0"/>
              <a:t>			return true;</a:t>
            </a:r>
          </a:p>
          <a:p>
            <a:pPr>
              <a:buNone/>
            </a:pPr>
            <a:r>
              <a:rPr lang="en-IE" sz="1500" dirty="0"/>
              <a:t>		}</a:t>
            </a:r>
          </a:p>
          <a:p>
            <a:pPr>
              <a:buNone/>
            </a:pPr>
            <a:r>
              <a:rPr lang="en-IE" sz="1500" dirty="0"/>
              <a:t>	}</a:t>
            </a:r>
          </a:p>
          <a:p>
            <a:pPr>
              <a:buNone/>
            </a:pPr>
            <a:r>
              <a:rPr lang="en-IE" sz="1500" dirty="0"/>
              <a:t>&lt;/script</a:t>
            </a:r>
            <a:r>
              <a:rPr lang="en-IE" sz="1500" dirty="0" smtClean="0"/>
              <a:t>&gt;</a:t>
            </a:r>
            <a:endParaRPr lang="en-IE" sz="15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JavaScript Validation API </a:t>
            </a:r>
            <a:endParaRPr lang="en-IE" dirty="0"/>
          </a:p>
        </p:txBody>
      </p:sp>
      <p:sp>
        <p:nvSpPr>
          <p:cNvPr id="3" name="Content Placeholder 2"/>
          <p:cNvSpPr>
            <a:spLocks noGrp="1"/>
          </p:cNvSpPr>
          <p:nvPr>
            <p:ph idx="1"/>
          </p:nvPr>
        </p:nvSpPr>
        <p:spPr>
          <a:xfrm>
            <a:off x="457200" y="1600200"/>
            <a:ext cx="8229600" cy="4925144"/>
          </a:xfrm>
        </p:spPr>
        <p:txBody>
          <a:bodyPr>
            <a:normAutofit fontScale="55000" lnSpcReduction="20000"/>
          </a:bodyPr>
          <a:lstStyle/>
          <a:p>
            <a:r>
              <a:rPr lang="en-IE" dirty="0"/>
              <a:t>HTML5 introduced new mechanisms for </a:t>
            </a:r>
            <a:r>
              <a:rPr lang="en-IE" dirty="0" smtClean="0"/>
              <a:t>forms:</a:t>
            </a:r>
          </a:p>
          <a:p>
            <a:pPr lvl="1"/>
            <a:r>
              <a:rPr lang="en-IE" dirty="0" smtClean="0"/>
              <a:t>New </a:t>
            </a:r>
            <a:r>
              <a:rPr lang="en-IE" dirty="0"/>
              <a:t>semantic types for the &lt;input&gt; </a:t>
            </a:r>
            <a:r>
              <a:rPr lang="en-IE" dirty="0" smtClean="0"/>
              <a:t>element.</a:t>
            </a:r>
          </a:p>
          <a:p>
            <a:pPr lvl="1"/>
            <a:r>
              <a:rPr lang="en-IE" dirty="0" smtClean="0"/>
              <a:t>Constraint </a:t>
            </a:r>
            <a:r>
              <a:rPr lang="en-IE" dirty="0"/>
              <a:t>validation to </a:t>
            </a:r>
            <a:r>
              <a:rPr lang="en-IE" dirty="0" smtClean="0"/>
              <a:t>make it easier to check form </a:t>
            </a:r>
            <a:r>
              <a:rPr lang="en-IE" dirty="0"/>
              <a:t>content on the client </a:t>
            </a:r>
            <a:r>
              <a:rPr lang="en-IE" dirty="0" smtClean="0"/>
              <a:t>side.</a:t>
            </a:r>
          </a:p>
          <a:p>
            <a:r>
              <a:rPr lang="en-IE" dirty="0" smtClean="0"/>
              <a:t>Basically, the usual </a:t>
            </a:r>
            <a:r>
              <a:rPr lang="en-IE" dirty="0"/>
              <a:t>constraints can be </a:t>
            </a:r>
            <a:r>
              <a:rPr lang="en-IE" dirty="0" smtClean="0"/>
              <a:t>checked </a:t>
            </a:r>
            <a:r>
              <a:rPr lang="en-IE" dirty="0"/>
              <a:t>without the need for JavaScript </a:t>
            </a:r>
            <a:r>
              <a:rPr lang="en-IE" dirty="0" smtClean="0"/>
              <a:t>by:</a:t>
            </a:r>
          </a:p>
          <a:p>
            <a:pPr lvl="1"/>
            <a:r>
              <a:rPr lang="en-IE" dirty="0" smtClean="0"/>
              <a:t>Choosing the most appropriate input type.</a:t>
            </a:r>
          </a:p>
          <a:p>
            <a:pPr lvl="2"/>
            <a:r>
              <a:rPr lang="en-IE" dirty="0"/>
              <a:t>&lt;input type="URL</a:t>
            </a:r>
            <a:r>
              <a:rPr lang="en-IE" dirty="0" smtClean="0"/>
              <a:t>"&gt;</a:t>
            </a:r>
          </a:p>
          <a:p>
            <a:pPr lvl="2"/>
            <a:r>
              <a:rPr lang="en-IE" dirty="0"/>
              <a:t>&lt;input type="email</a:t>
            </a:r>
            <a:r>
              <a:rPr lang="en-IE" dirty="0" smtClean="0"/>
              <a:t>"&gt;</a:t>
            </a:r>
          </a:p>
          <a:p>
            <a:pPr lvl="1"/>
            <a:r>
              <a:rPr lang="en-IE" dirty="0" smtClean="0"/>
              <a:t>Setting </a:t>
            </a:r>
            <a:r>
              <a:rPr lang="en-IE" dirty="0"/>
              <a:t>new </a:t>
            </a:r>
            <a:r>
              <a:rPr lang="en-IE" dirty="0" smtClean="0"/>
              <a:t>attributes</a:t>
            </a:r>
          </a:p>
          <a:p>
            <a:r>
              <a:rPr lang="en-IE" dirty="0" smtClean="0"/>
              <a:t>More </a:t>
            </a:r>
            <a:r>
              <a:rPr lang="en-IE" dirty="0"/>
              <a:t>complex constraints can be tested using the Constraint Validation API. </a:t>
            </a:r>
            <a:endParaRPr lang="en-IE" dirty="0" smtClean="0"/>
          </a:p>
          <a:p>
            <a:pPr marL="0" indent="0">
              <a:buNone/>
            </a:pPr>
            <a:endParaRPr lang="en-IE" b="1" dirty="0" smtClean="0"/>
          </a:p>
          <a:p>
            <a:pPr marL="0" indent="0">
              <a:buNone/>
            </a:pPr>
            <a:r>
              <a:rPr lang="en-IE" b="1" dirty="0" smtClean="0"/>
              <a:t>Note</a:t>
            </a:r>
            <a:r>
              <a:rPr lang="en-IE" dirty="0" smtClean="0"/>
              <a:t>:</a:t>
            </a:r>
          </a:p>
          <a:p>
            <a:pPr marL="0" indent="0">
              <a:buNone/>
            </a:pPr>
            <a:r>
              <a:rPr lang="en-IE" dirty="0"/>
              <a:t>HTML5 Constraint validation doesn't remove the need for </a:t>
            </a:r>
            <a:r>
              <a:rPr lang="en-IE" dirty="0" smtClean="0"/>
              <a:t>server side validation.</a:t>
            </a:r>
            <a:endParaRPr lang="en-IE" dirty="0"/>
          </a:p>
          <a:p>
            <a:endParaRPr lang="en-IE" dirty="0" smtClean="0"/>
          </a:p>
          <a:p>
            <a:r>
              <a:rPr lang="en-IE" dirty="0"/>
              <a:t>https://developer.mozilla.org/en-US/docs/Web/Guide/HTML/HTML5/Constraint_validation</a:t>
            </a:r>
          </a:p>
          <a:p>
            <a:r>
              <a:rPr lang="en-IE" dirty="0" smtClean="0"/>
              <a:t>http://www.w3schools.com/js/js_validation_api.asp</a:t>
            </a:r>
            <a:endParaRPr lang="en-IE" dirty="0"/>
          </a:p>
        </p:txBody>
      </p:sp>
    </p:spTree>
    <p:extLst>
      <p:ext uri="{BB962C8B-B14F-4D97-AF65-F5344CB8AC3E}">
        <p14:creationId xmlns:p14="http://schemas.microsoft.com/office/powerpoint/2010/main" val="2659019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fr-FR" dirty="0" err="1"/>
              <a:t>Constraint</a:t>
            </a:r>
            <a:r>
              <a:rPr lang="fr-FR" dirty="0"/>
              <a:t> Validation </a:t>
            </a:r>
            <a:r>
              <a:rPr lang="fr-FR" dirty="0" smtClean="0"/>
              <a:t/>
            </a:r>
            <a:br>
              <a:rPr lang="fr-FR" dirty="0" smtClean="0"/>
            </a:br>
            <a:r>
              <a:rPr lang="fr-FR" dirty="0" smtClean="0"/>
              <a:t>HTML </a:t>
            </a:r>
            <a:r>
              <a:rPr lang="fr-FR" dirty="0"/>
              <a:t>Input </a:t>
            </a:r>
            <a:r>
              <a:rPr lang="fr-FR" dirty="0" err="1"/>
              <a:t>Attributes</a:t>
            </a:r>
            <a:endParaRPr lang="en-IE" dirty="0"/>
          </a:p>
        </p:txBody>
      </p:sp>
      <p:pic>
        <p:nvPicPr>
          <p:cNvPr id="4" name="Marcador de Posição de Conteúdo 3"/>
          <p:cNvPicPr>
            <a:picLocks noGrp="1" noChangeAspect="1"/>
          </p:cNvPicPr>
          <p:nvPr>
            <p:ph idx="1"/>
          </p:nvPr>
        </p:nvPicPr>
        <p:blipFill rotWithShape="1">
          <a:blip r:embed="rId3"/>
          <a:srcRect l="15114" t="22906" r="38371" b="42092"/>
          <a:stretch/>
        </p:blipFill>
        <p:spPr>
          <a:xfrm>
            <a:off x="457200" y="1700808"/>
            <a:ext cx="8510036" cy="3600400"/>
          </a:xfrm>
          <a:prstGeom prst="rect">
            <a:avLst/>
          </a:prstGeom>
        </p:spPr>
      </p:pic>
      <p:sp>
        <p:nvSpPr>
          <p:cNvPr id="5" name="Retângulo 4"/>
          <p:cNvSpPr/>
          <p:nvPr/>
        </p:nvSpPr>
        <p:spPr>
          <a:xfrm>
            <a:off x="611560" y="5805264"/>
            <a:ext cx="4616970" cy="369332"/>
          </a:xfrm>
          <a:prstGeom prst="rect">
            <a:avLst/>
          </a:prstGeom>
        </p:spPr>
        <p:txBody>
          <a:bodyPr wrap="none">
            <a:spAutoFit/>
          </a:bodyPr>
          <a:lstStyle/>
          <a:p>
            <a:r>
              <a:rPr lang="en-IE" dirty="0">
                <a:solidFill>
                  <a:srgbClr val="FF0000"/>
                </a:solidFill>
                <a:latin typeface="Consolas" panose="020B0609020204030204" pitchFamily="49" charset="0"/>
              </a:rPr>
              <a:t>pattern</a:t>
            </a:r>
            <a:r>
              <a:rPr lang="en-IE" dirty="0">
                <a:solidFill>
                  <a:srgbClr val="0000CD"/>
                </a:solidFill>
                <a:latin typeface="Consolas" panose="020B0609020204030204" pitchFamily="49" charset="0"/>
              </a:rPr>
              <a:t>="[A-</a:t>
            </a:r>
            <a:r>
              <a:rPr lang="en-IE" dirty="0" err="1">
                <a:solidFill>
                  <a:srgbClr val="0000CD"/>
                </a:solidFill>
                <a:latin typeface="Consolas" panose="020B0609020204030204" pitchFamily="49" charset="0"/>
              </a:rPr>
              <a:t>Za</a:t>
            </a:r>
            <a:r>
              <a:rPr lang="en-IE" dirty="0">
                <a:solidFill>
                  <a:srgbClr val="0000CD"/>
                </a:solidFill>
                <a:latin typeface="Consolas" panose="020B0609020204030204" pitchFamily="49" charset="0"/>
              </a:rPr>
              <a:t>-z]{3}" // 3 letters</a:t>
            </a:r>
            <a:endParaRPr lang="en-IE" dirty="0"/>
          </a:p>
        </p:txBody>
      </p:sp>
    </p:spTree>
    <p:extLst>
      <p:ext uri="{BB962C8B-B14F-4D97-AF65-F5344CB8AC3E}">
        <p14:creationId xmlns:p14="http://schemas.microsoft.com/office/powerpoint/2010/main" val="3837306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IE" dirty="0"/>
              <a:t>Constraint Validation </a:t>
            </a:r>
            <a:r>
              <a:rPr lang="en-IE" dirty="0" smtClean="0"/>
              <a:t/>
            </a:r>
            <a:br>
              <a:rPr lang="en-IE" dirty="0" smtClean="0"/>
            </a:br>
            <a:r>
              <a:rPr lang="en-IE" dirty="0" smtClean="0"/>
              <a:t>CSS </a:t>
            </a:r>
            <a:r>
              <a:rPr lang="en-IE" dirty="0"/>
              <a:t>Pseudo Selectors</a:t>
            </a:r>
          </a:p>
        </p:txBody>
      </p:sp>
      <p:pic>
        <p:nvPicPr>
          <p:cNvPr id="4" name="Marcador de Posição de Conteúdo 3"/>
          <p:cNvPicPr>
            <a:picLocks noGrp="1" noChangeAspect="1"/>
          </p:cNvPicPr>
          <p:nvPr>
            <p:ph idx="1"/>
          </p:nvPr>
        </p:nvPicPr>
        <p:blipFill rotWithShape="1">
          <a:blip r:embed="rId2"/>
          <a:srcRect l="15114" t="32452" r="34794" b="37319"/>
          <a:stretch/>
        </p:blipFill>
        <p:spPr>
          <a:xfrm>
            <a:off x="455544" y="1772816"/>
            <a:ext cx="7852662" cy="2664296"/>
          </a:xfrm>
          <a:prstGeom prst="rect">
            <a:avLst/>
          </a:prstGeom>
        </p:spPr>
      </p:pic>
      <p:sp>
        <p:nvSpPr>
          <p:cNvPr id="5" name="Retângulo 4"/>
          <p:cNvSpPr/>
          <p:nvPr/>
        </p:nvSpPr>
        <p:spPr>
          <a:xfrm>
            <a:off x="683568" y="4770886"/>
            <a:ext cx="4572000" cy="1477328"/>
          </a:xfrm>
          <a:prstGeom prst="rect">
            <a:avLst/>
          </a:prstGeom>
        </p:spPr>
        <p:txBody>
          <a:bodyPr>
            <a:spAutoFit/>
          </a:bodyPr>
          <a:lstStyle/>
          <a:p>
            <a:r>
              <a:rPr lang="en-IE" dirty="0" err="1"/>
              <a:t>selector:pseudo-class</a:t>
            </a:r>
            <a:r>
              <a:rPr lang="en-IE" dirty="0"/>
              <a:t> {</a:t>
            </a:r>
          </a:p>
          <a:p>
            <a:r>
              <a:rPr lang="en-IE" dirty="0"/>
              <a:t>    </a:t>
            </a:r>
            <a:r>
              <a:rPr lang="en-IE" dirty="0" err="1"/>
              <a:t>property:value</a:t>
            </a:r>
            <a:r>
              <a:rPr lang="en-IE" dirty="0"/>
              <a:t>;</a:t>
            </a:r>
          </a:p>
          <a:p>
            <a:r>
              <a:rPr lang="en-IE" dirty="0"/>
              <a:t>}</a:t>
            </a:r>
          </a:p>
          <a:p>
            <a:endParaRPr lang="en-IE" dirty="0"/>
          </a:p>
          <a:p>
            <a:endParaRPr lang="en-IE" dirty="0"/>
          </a:p>
        </p:txBody>
      </p:sp>
      <p:graphicFrame>
        <p:nvGraphicFramePr>
          <p:cNvPr id="6" name="Tabela 5"/>
          <p:cNvGraphicFramePr>
            <a:graphicFrameLocks noGrp="1"/>
          </p:cNvGraphicFramePr>
          <p:nvPr>
            <p:extLst/>
          </p:nvPr>
        </p:nvGraphicFramePr>
        <p:xfrm>
          <a:off x="457200" y="5891420"/>
          <a:ext cx="8229600" cy="356794"/>
        </p:xfrm>
        <a:graphic>
          <a:graphicData uri="http://schemas.openxmlformats.org/drawingml/2006/table">
            <a:tbl>
              <a:tblPr/>
              <a:tblGrid>
                <a:gridCol w="4114800">
                  <a:extLst>
                    <a:ext uri="{9D8B030D-6E8A-4147-A177-3AD203B41FA5}">
                      <a16:colId xmlns:a16="http://schemas.microsoft.com/office/drawing/2014/main" xmlns="" val="3600297402"/>
                    </a:ext>
                  </a:extLst>
                </a:gridCol>
                <a:gridCol w="4114800">
                  <a:extLst>
                    <a:ext uri="{9D8B030D-6E8A-4147-A177-3AD203B41FA5}">
                      <a16:colId xmlns:a16="http://schemas.microsoft.com/office/drawing/2014/main" xmlns="" val="2432770337"/>
                    </a:ext>
                  </a:extLst>
                </a:gridCol>
              </a:tblGrid>
              <a:tr h="356794">
                <a:tc>
                  <a:txBody>
                    <a:bodyPr/>
                    <a:lstStyle/>
                    <a:p>
                      <a:pPr algn="l" fontAlgn="t"/>
                      <a:r>
                        <a:rPr lang="en-IE" sz="1500">
                          <a:effectLst/>
                        </a:rPr>
                        <a:t>input:invalid</a:t>
                      </a:r>
                    </a:p>
                  </a:txBody>
                  <a:tcPr marL="63713" marR="63713" marT="63713" marB="6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E" sz="1500" dirty="0">
                          <a:effectLst/>
                        </a:rPr>
                        <a:t>Selects all &lt;input&gt; elements with an invalid value</a:t>
                      </a:r>
                    </a:p>
                  </a:txBody>
                  <a:tcPr marL="63713" marR="63713" marT="63713" marB="6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349853831"/>
                  </a:ext>
                </a:extLst>
              </a:tr>
            </a:tbl>
          </a:graphicData>
        </a:graphic>
      </p:graphicFrame>
    </p:spTree>
    <p:extLst>
      <p:ext uri="{BB962C8B-B14F-4D97-AF65-F5344CB8AC3E}">
        <p14:creationId xmlns:p14="http://schemas.microsoft.com/office/powerpoint/2010/main" val="967612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Constraint </a:t>
            </a:r>
            <a:r>
              <a:rPr lang="en-IE" dirty="0" smtClean="0"/>
              <a:t>Validation Process</a:t>
            </a:r>
            <a:endParaRPr lang="en-IE" dirty="0"/>
          </a:p>
        </p:txBody>
      </p:sp>
      <p:sp>
        <p:nvSpPr>
          <p:cNvPr id="3" name="Content Placeholder 2"/>
          <p:cNvSpPr>
            <a:spLocks noGrp="1"/>
          </p:cNvSpPr>
          <p:nvPr>
            <p:ph idx="1"/>
          </p:nvPr>
        </p:nvSpPr>
        <p:spPr>
          <a:xfrm>
            <a:off x="457200" y="1600200"/>
            <a:ext cx="8229600" cy="4925144"/>
          </a:xfrm>
        </p:spPr>
        <p:txBody>
          <a:bodyPr>
            <a:normAutofit fontScale="92500" lnSpcReduction="20000"/>
          </a:bodyPr>
          <a:lstStyle/>
          <a:p>
            <a:r>
              <a:rPr lang="en-IE" dirty="0" smtClean="0"/>
              <a:t>Constraint </a:t>
            </a:r>
            <a:r>
              <a:rPr lang="en-IE" dirty="0"/>
              <a:t>validation is done through the Constraint Validation API either </a:t>
            </a:r>
            <a:r>
              <a:rPr lang="en-IE" dirty="0" smtClean="0"/>
              <a:t>on:</a:t>
            </a:r>
          </a:p>
          <a:p>
            <a:pPr lvl="1"/>
            <a:r>
              <a:rPr lang="en-IE" dirty="0" smtClean="0"/>
              <a:t>A </a:t>
            </a:r>
            <a:r>
              <a:rPr lang="en-IE" dirty="0"/>
              <a:t>single form </a:t>
            </a:r>
            <a:r>
              <a:rPr lang="en-IE" dirty="0" smtClean="0"/>
              <a:t>element, or </a:t>
            </a:r>
          </a:p>
          <a:p>
            <a:pPr lvl="1"/>
            <a:r>
              <a:rPr lang="en-IE" dirty="0"/>
              <a:t>A</a:t>
            </a:r>
            <a:r>
              <a:rPr lang="en-IE" dirty="0" smtClean="0"/>
              <a:t>t </a:t>
            </a:r>
            <a:r>
              <a:rPr lang="en-IE" dirty="0"/>
              <a:t>the form level, on the &lt;form&gt; element itself. </a:t>
            </a:r>
            <a:endParaRPr lang="en-IE" dirty="0" smtClean="0"/>
          </a:p>
          <a:p>
            <a:pPr lvl="1"/>
            <a:endParaRPr lang="en-IE" dirty="0"/>
          </a:p>
          <a:p>
            <a:r>
              <a:rPr lang="en-IE" dirty="0" smtClean="0"/>
              <a:t>Performed as follows:</a:t>
            </a:r>
          </a:p>
          <a:p>
            <a:pPr lvl="1"/>
            <a:r>
              <a:rPr lang="en-IE" dirty="0"/>
              <a:t>By a call to the </a:t>
            </a:r>
            <a:r>
              <a:rPr lang="en-IE" b="1" i="1" dirty="0" err="1"/>
              <a:t>checkValidity</a:t>
            </a:r>
            <a:r>
              <a:rPr lang="en-IE" b="1" i="1" dirty="0"/>
              <a:t>() </a:t>
            </a:r>
            <a:r>
              <a:rPr lang="en-IE" dirty="0"/>
              <a:t>method of a </a:t>
            </a:r>
            <a:r>
              <a:rPr lang="en-IE" dirty="0" smtClean="0"/>
              <a:t>form element.</a:t>
            </a:r>
            <a:br>
              <a:rPr lang="en-IE" dirty="0" smtClean="0"/>
            </a:br>
            <a:r>
              <a:rPr lang="en-IE" dirty="0" smtClean="0"/>
              <a:t>In this instance, </a:t>
            </a:r>
            <a:r>
              <a:rPr lang="en-IE" i="1" dirty="0" err="1" smtClean="0"/>
              <a:t>checkValidity</a:t>
            </a:r>
            <a:r>
              <a:rPr lang="en-IE" i="1" dirty="0" smtClean="0"/>
              <a:t>()</a:t>
            </a:r>
            <a:r>
              <a:rPr lang="en-IE" dirty="0" smtClean="0"/>
              <a:t> evaluates </a:t>
            </a:r>
            <a:r>
              <a:rPr lang="en-IE" dirty="0"/>
              <a:t>the constraints only on </a:t>
            </a:r>
            <a:r>
              <a:rPr lang="en-IE" dirty="0" smtClean="0"/>
              <a:t>the element.</a:t>
            </a:r>
            <a:endParaRPr lang="en-IE" dirty="0"/>
          </a:p>
          <a:p>
            <a:pPr lvl="1"/>
            <a:r>
              <a:rPr lang="en-IE" dirty="0" smtClean="0"/>
              <a:t>By </a:t>
            </a:r>
            <a:r>
              <a:rPr lang="en-IE" dirty="0"/>
              <a:t>a call to the </a:t>
            </a:r>
            <a:r>
              <a:rPr lang="en-IE" dirty="0" err="1"/>
              <a:t>checkValidity</a:t>
            </a:r>
            <a:r>
              <a:rPr lang="en-IE" dirty="0"/>
              <a:t>() function on the </a:t>
            </a:r>
            <a:r>
              <a:rPr lang="en-IE" dirty="0" smtClean="0"/>
              <a:t>form.</a:t>
            </a:r>
            <a:endParaRPr lang="en-IE" dirty="0"/>
          </a:p>
          <a:p>
            <a:pPr lvl="1"/>
            <a:r>
              <a:rPr lang="en-IE" dirty="0" smtClean="0"/>
              <a:t>By </a:t>
            </a:r>
            <a:r>
              <a:rPr lang="en-IE" dirty="0"/>
              <a:t>submitting the form </a:t>
            </a:r>
            <a:r>
              <a:rPr lang="en-IE" dirty="0" smtClean="0"/>
              <a:t>itself.</a:t>
            </a:r>
            <a:endParaRPr lang="en-IE" dirty="0"/>
          </a:p>
        </p:txBody>
      </p:sp>
    </p:spTree>
    <p:extLst>
      <p:ext uri="{BB962C8B-B14F-4D97-AF65-F5344CB8AC3E}">
        <p14:creationId xmlns:p14="http://schemas.microsoft.com/office/powerpoint/2010/main" val="2173604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checkValidity</a:t>
            </a:r>
            <a:r>
              <a:rPr lang="en-IE" dirty="0" smtClean="0"/>
              <a:t>()</a:t>
            </a:r>
            <a:endParaRPr lang="en-IE" dirty="0"/>
          </a:p>
        </p:txBody>
      </p:sp>
      <p:sp>
        <p:nvSpPr>
          <p:cNvPr id="3" name="Content Placeholder 2"/>
          <p:cNvSpPr>
            <a:spLocks noGrp="1"/>
          </p:cNvSpPr>
          <p:nvPr>
            <p:ph idx="1"/>
          </p:nvPr>
        </p:nvSpPr>
        <p:spPr>
          <a:xfrm>
            <a:off x="457200" y="1268760"/>
            <a:ext cx="8579296" cy="5400600"/>
          </a:xfrm>
        </p:spPr>
        <p:txBody>
          <a:bodyPr>
            <a:noAutofit/>
          </a:bodyPr>
          <a:lstStyle/>
          <a:p>
            <a:pPr marL="0" indent="0">
              <a:buNone/>
            </a:pPr>
            <a:r>
              <a:rPr lang="en-IE" sz="1400" dirty="0" smtClean="0"/>
              <a:t>&lt;!</a:t>
            </a:r>
            <a:r>
              <a:rPr lang="en-IE" sz="1400" dirty="0"/>
              <a:t>DOCTYPE html&gt;</a:t>
            </a:r>
          </a:p>
          <a:p>
            <a:pPr marL="0" indent="0">
              <a:buNone/>
            </a:pPr>
            <a:r>
              <a:rPr lang="en-IE" sz="1400" dirty="0"/>
              <a:t>&lt;html&gt;</a:t>
            </a:r>
          </a:p>
          <a:p>
            <a:pPr marL="0" indent="0">
              <a:buNone/>
            </a:pPr>
            <a:r>
              <a:rPr lang="en-IE" sz="1400" dirty="0"/>
              <a:t>&lt;body&gt;</a:t>
            </a:r>
          </a:p>
          <a:p>
            <a:pPr marL="0" indent="0">
              <a:buNone/>
            </a:pPr>
            <a:r>
              <a:rPr lang="en-IE" sz="1400" dirty="0"/>
              <a:t>	&lt;p&gt;Enter a number and click OK:&lt;/p&gt;</a:t>
            </a:r>
          </a:p>
          <a:p>
            <a:pPr marL="0" indent="0">
              <a:buNone/>
            </a:pPr>
            <a:r>
              <a:rPr lang="en-IE" sz="1400" dirty="0"/>
              <a:t>	&lt;input id="id1" type="number" min="100" max="300" required&gt;</a:t>
            </a:r>
          </a:p>
          <a:p>
            <a:pPr marL="0" indent="0">
              <a:buNone/>
            </a:pPr>
            <a:r>
              <a:rPr lang="en-IE" sz="1400" dirty="0"/>
              <a:t>	&lt;button </a:t>
            </a:r>
            <a:r>
              <a:rPr lang="en-IE" sz="1400" dirty="0" err="1"/>
              <a:t>onclick</a:t>
            </a:r>
            <a:r>
              <a:rPr lang="en-IE" sz="1400" dirty="0"/>
              <a:t>="</a:t>
            </a:r>
            <a:r>
              <a:rPr lang="en-IE" sz="1400" dirty="0" err="1"/>
              <a:t>myFunction</a:t>
            </a:r>
            <a:r>
              <a:rPr lang="en-IE" sz="1400" dirty="0"/>
              <a:t>()"&gt;OK&lt;/button&gt;</a:t>
            </a:r>
          </a:p>
          <a:p>
            <a:pPr marL="0" indent="0">
              <a:buNone/>
            </a:pPr>
            <a:r>
              <a:rPr lang="en-IE" sz="1400" dirty="0"/>
              <a:t>	&lt;p&gt;If the number is less than 100 or greater than 300, an error message will be displayed.&lt;/p&gt;</a:t>
            </a:r>
          </a:p>
          <a:p>
            <a:pPr marL="0" indent="0">
              <a:buNone/>
            </a:pPr>
            <a:r>
              <a:rPr lang="en-IE" sz="1400" dirty="0"/>
              <a:t>	&lt;p id="demo"&gt;&lt;/p&gt;</a:t>
            </a:r>
          </a:p>
          <a:p>
            <a:pPr marL="0" indent="0">
              <a:buNone/>
            </a:pPr>
            <a:r>
              <a:rPr lang="en-IE" sz="1400" dirty="0"/>
              <a:t>&lt;script&gt;</a:t>
            </a:r>
          </a:p>
          <a:p>
            <a:pPr marL="0" indent="0">
              <a:buNone/>
            </a:pPr>
            <a:r>
              <a:rPr lang="en-IE" sz="1400" dirty="0"/>
              <a:t>	function </a:t>
            </a:r>
            <a:r>
              <a:rPr lang="en-IE" sz="1400" dirty="0" err="1"/>
              <a:t>myFunction</a:t>
            </a:r>
            <a:r>
              <a:rPr lang="en-IE" sz="1400" dirty="0"/>
              <a:t>() {</a:t>
            </a:r>
          </a:p>
          <a:p>
            <a:pPr marL="0" indent="0">
              <a:buNone/>
            </a:pPr>
            <a:r>
              <a:rPr lang="en-IE" sz="1400" dirty="0"/>
              <a:t>   		</a:t>
            </a:r>
            <a:r>
              <a:rPr lang="en-IE" sz="1400" dirty="0" err="1"/>
              <a:t>inpObj</a:t>
            </a:r>
            <a:r>
              <a:rPr lang="en-IE" sz="1400" dirty="0"/>
              <a:t> = </a:t>
            </a:r>
            <a:r>
              <a:rPr lang="en-IE" sz="1400" dirty="0" err="1"/>
              <a:t>document.getElementById</a:t>
            </a:r>
            <a:r>
              <a:rPr lang="en-IE" sz="1400" dirty="0"/>
              <a:t>("id1");</a:t>
            </a:r>
          </a:p>
          <a:p>
            <a:pPr marL="0" indent="0">
              <a:buNone/>
            </a:pPr>
            <a:r>
              <a:rPr lang="en-IE" sz="1400" dirty="0"/>
              <a:t>    		if (!</a:t>
            </a:r>
            <a:r>
              <a:rPr lang="en-IE" sz="1400" dirty="0" err="1"/>
              <a:t>inpObj.</a:t>
            </a:r>
            <a:r>
              <a:rPr lang="en-IE" sz="1400" dirty="0" err="1">
                <a:solidFill>
                  <a:srgbClr val="FF0000"/>
                </a:solidFill>
              </a:rPr>
              <a:t>checkValidity</a:t>
            </a:r>
            <a:r>
              <a:rPr lang="en-IE" sz="1400" dirty="0">
                <a:solidFill>
                  <a:srgbClr val="FF0000"/>
                </a:solidFill>
              </a:rPr>
              <a:t>()</a:t>
            </a:r>
            <a:r>
              <a:rPr lang="en-IE" sz="1400" dirty="0"/>
              <a:t>) {</a:t>
            </a:r>
          </a:p>
          <a:p>
            <a:pPr marL="0" indent="0">
              <a:buNone/>
            </a:pPr>
            <a:r>
              <a:rPr lang="en-IE" sz="1400" dirty="0"/>
              <a:t>        			</a:t>
            </a:r>
            <a:r>
              <a:rPr lang="en-IE" sz="1400" dirty="0" err="1"/>
              <a:t>document.getElementById</a:t>
            </a:r>
            <a:r>
              <a:rPr lang="en-IE" sz="1400" dirty="0"/>
              <a:t>("demo").</a:t>
            </a:r>
            <a:r>
              <a:rPr lang="en-IE" sz="1400" dirty="0" err="1"/>
              <a:t>innerHTML</a:t>
            </a:r>
            <a:r>
              <a:rPr lang="en-IE" sz="1400" dirty="0"/>
              <a:t> = </a:t>
            </a:r>
            <a:r>
              <a:rPr lang="en-IE" sz="1400" dirty="0" err="1"/>
              <a:t>inpObj.</a:t>
            </a:r>
            <a:r>
              <a:rPr lang="en-IE" sz="1400" dirty="0" err="1">
                <a:solidFill>
                  <a:srgbClr val="FF0000"/>
                </a:solidFill>
              </a:rPr>
              <a:t>validationMessage</a:t>
            </a:r>
            <a:r>
              <a:rPr lang="en-IE" sz="1400" dirty="0"/>
              <a:t>;</a:t>
            </a:r>
          </a:p>
          <a:p>
            <a:pPr marL="0" indent="0">
              <a:buNone/>
            </a:pPr>
            <a:r>
              <a:rPr lang="en-IE" sz="1400" dirty="0"/>
              <a:t>   		 } else </a:t>
            </a:r>
            <a:r>
              <a:rPr lang="en-IE" sz="1400" dirty="0" err="1"/>
              <a:t>document.getElementById</a:t>
            </a:r>
            <a:r>
              <a:rPr lang="en-IE" sz="1400" dirty="0"/>
              <a:t>("demo").</a:t>
            </a:r>
            <a:r>
              <a:rPr lang="en-IE" sz="1400" dirty="0" err="1"/>
              <a:t>innerHTML</a:t>
            </a:r>
            <a:r>
              <a:rPr lang="en-IE" sz="1400" dirty="0"/>
              <a:t> = "Input OK";</a:t>
            </a:r>
          </a:p>
          <a:p>
            <a:pPr marL="0" indent="0">
              <a:buNone/>
            </a:pPr>
            <a:r>
              <a:rPr lang="en-IE" sz="1400" dirty="0"/>
              <a:t>	}</a:t>
            </a:r>
          </a:p>
          <a:p>
            <a:pPr marL="0" indent="0">
              <a:buNone/>
            </a:pPr>
            <a:r>
              <a:rPr lang="en-IE" sz="1400" dirty="0"/>
              <a:t>&lt;/script&gt;</a:t>
            </a:r>
          </a:p>
          <a:p>
            <a:pPr marL="0" indent="0">
              <a:buNone/>
            </a:pPr>
            <a:r>
              <a:rPr lang="en-IE" sz="1400" dirty="0"/>
              <a:t>&lt;/body&gt;</a:t>
            </a:r>
          </a:p>
          <a:p>
            <a:pPr marL="0" indent="0">
              <a:buNone/>
            </a:pPr>
            <a:r>
              <a:rPr lang="en-IE" sz="1400" dirty="0"/>
              <a:t>&lt;/html&gt;</a:t>
            </a:r>
          </a:p>
        </p:txBody>
      </p:sp>
    </p:spTree>
    <p:extLst>
      <p:ext uri="{BB962C8B-B14F-4D97-AF65-F5344CB8AC3E}">
        <p14:creationId xmlns:p14="http://schemas.microsoft.com/office/powerpoint/2010/main" val="345800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JavaScript and the Constraint API </a:t>
            </a:r>
            <a:endParaRPr lang="en-IE"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r>
              <a:rPr lang="en-IE" dirty="0" smtClean="0"/>
              <a:t>It </a:t>
            </a:r>
            <a:r>
              <a:rPr lang="en-IE" dirty="0"/>
              <a:t>is possible to implement more complex constraints, </a:t>
            </a:r>
            <a:r>
              <a:rPr lang="en-IE" dirty="0" smtClean="0"/>
              <a:t>e.g.:</a:t>
            </a:r>
          </a:p>
          <a:p>
            <a:pPr lvl="1"/>
            <a:r>
              <a:rPr lang="en-IE" dirty="0" smtClean="0"/>
              <a:t>Constraints </a:t>
            </a:r>
            <a:r>
              <a:rPr lang="en-IE" dirty="0"/>
              <a:t>combining several fields, or </a:t>
            </a:r>
            <a:endParaRPr lang="en-IE" dirty="0" smtClean="0"/>
          </a:p>
          <a:p>
            <a:pPr lvl="1"/>
            <a:r>
              <a:rPr lang="en-IE" dirty="0" smtClean="0"/>
              <a:t>Constraints </a:t>
            </a:r>
            <a:r>
              <a:rPr lang="en-IE" dirty="0"/>
              <a:t>involving complex calculations.</a:t>
            </a:r>
          </a:p>
          <a:p>
            <a:endParaRPr lang="en-IE" dirty="0"/>
          </a:p>
          <a:p>
            <a:r>
              <a:rPr lang="en-IE" dirty="0"/>
              <a:t>Basically, the idea is </a:t>
            </a:r>
            <a:r>
              <a:rPr lang="en-IE" dirty="0" smtClean="0"/>
              <a:t>to:</a:t>
            </a:r>
          </a:p>
          <a:p>
            <a:pPr lvl="1"/>
            <a:r>
              <a:rPr lang="en-IE" dirty="0" smtClean="0"/>
              <a:t>Trigger </a:t>
            </a:r>
            <a:r>
              <a:rPr lang="en-IE" dirty="0"/>
              <a:t>JavaScript on some form field event </a:t>
            </a:r>
            <a:r>
              <a:rPr lang="en-IE" dirty="0" smtClean="0"/>
              <a:t>(e.g., </a:t>
            </a:r>
            <a:r>
              <a:rPr lang="en-IE" dirty="0" err="1" smtClean="0"/>
              <a:t>onchange</a:t>
            </a:r>
            <a:r>
              <a:rPr lang="en-IE" dirty="0" smtClean="0"/>
              <a:t>, </a:t>
            </a:r>
            <a:r>
              <a:rPr lang="en-IE" dirty="0" err="1" smtClean="0"/>
              <a:t>onclick</a:t>
            </a:r>
            <a:r>
              <a:rPr lang="en-IE" dirty="0" smtClean="0"/>
              <a:t>).</a:t>
            </a:r>
          </a:p>
          <a:p>
            <a:pPr lvl="1"/>
            <a:r>
              <a:rPr lang="en-IE" dirty="0" smtClean="0"/>
              <a:t>Calculate </a:t>
            </a:r>
            <a:r>
              <a:rPr lang="en-IE" dirty="0"/>
              <a:t>whether the constraint is </a:t>
            </a:r>
            <a:r>
              <a:rPr lang="en-IE" dirty="0" smtClean="0"/>
              <a:t>violated.</a:t>
            </a:r>
          </a:p>
          <a:p>
            <a:pPr lvl="1"/>
            <a:r>
              <a:rPr lang="en-IE" dirty="0" smtClean="0"/>
              <a:t>Use </a:t>
            </a:r>
            <a:r>
              <a:rPr lang="en-IE" dirty="0"/>
              <a:t>the method </a:t>
            </a:r>
            <a:r>
              <a:rPr lang="en-IE" dirty="0" err="1"/>
              <a:t>field.setCustomValidity</a:t>
            </a:r>
            <a:r>
              <a:rPr lang="en-IE" dirty="0"/>
              <a:t>() to set the result of the validation: </a:t>
            </a:r>
            <a:endParaRPr lang="en-IE" dirty="0" smtClean="0"/>
          </a:p>
          <a:p>
            <a:pPr lvl="2"/>
            <a:r>
              <a:rPr lang="en-IE" dirty="0" smtClean="0"/>
              <a:t>an </a:t>
            </a:r>
            <a:r>
              <a:rPr lang="en-IE" dirty="0"/>
              <a:t>empty string means the constraint is satisfied, and </a:t>
            </a:r>
            <a:endParaRPr lang="en-IE" dirty="0" smtClean="0"/>
          </a:p>
          <a:p>
            <a:pPr lvl="2"/>
            <a:r>
              <a:rPr lang="en-IE" dirty="0" smtClean="0"/>
              <a:t>any </a:t>
            </a:r>
            <a:r>
              <a:rPr lang="en-IE" dirty="0"/>
              <a:t>other string means there is an error and this string is the error message to display to the user.</a:t>
            </a:r>
            <a:endParaRPr lang="en-IE" dirty="0"/>
          </a:p>
        </p:txBody>
      </p:sp>
    </p:spTree>
    <p:extLst>
      <p:ext uri="{BB962C8B-B14F-4D97-AF65-F5344CB8AC3E}">
        <p14:creationId xmlns:p14="http://schemas.microsoft.com/office/powerpoint/2010/main" val="2367140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setCustomValidity</a:t>
            </a:r>
            <a:r>
              <a:rPr lang="en-IE" dirty="0" smtClean="0"/>
              <a:t>()</a:t>
            </a:r>
            <a:endParaRPr lang="en-IE" dirty="0"/>
          </a:p>
        </p:txBody>
      </p:sp>
      <p:sp>
        <p:nvSpPr>
          <p:cNvPr id="3" name="Content Placeholder 2"/>
          <p:cNvSpPr>
            <a:spLocks noGrp="1"/>
          </p:cNvSpPr>
          <p:nvPr>
            <p:ph idx="1"/>
          </p:nvPr>
        </p:nvSpPr>
        <p:spPr>
          <a:xfrm>
            <a:off x="457200" y="1124744"/>
            <a:ext cx="8579296" cy="5400600"/>
          </a:xfrm>
        </p:spPr>
        <p:txBody>
          <a:bodyPr>
            <a:noAutofit/>
          </a:bodyPr>
          <a:lstStyle/>
          <a:p>
            <a:pPr marL="0" indent="0">
              <a:buNone/>
            </a:pPr>
            <a:r>
              <a:rPr lang="en-IE" sz="1400" dirty="0" smtClean="0"/>
              <a:t>&lt;</a:t>
            </a:r>
            <a:r>
              <a:rPr lang="en-IE" sz="1400" dirty="0"/>
              <a:t>body&gt;</a:t>
            </a:r>
          </a:p>
          <a:p>
            <a:pPr marL="0" indent="0">
              <a:buNone/>
            </a:pPr>
            <a:r>
              <a:rPr lang="en-IE" sz="1400" dirty="0"/>
              <a:t>	</a:t>
            </a:r>
            <a:r>
              <a:rPr lang="en-IE" sz="1400" dirty="0"/>
              <a:t>&lt;label for="FS"&gt;Select a file smaller than 75 kB : &lt;/label&gt;</a:t>
            </a:r>
          </a:p>
          <a:p>
            <a:pPr marL="0" indent="0">
              <a:buNone/>
            </a:pPr>
            <a:r>
              <a:rPr lang="en-IE" sz="1400" dirty="0" smtClean="0"/>
              <a:t>	&lt;</a:t>
            </a:r>
            <a:r>
              <a:rPr lang="en-IE" sz="1400" dirty="0"/>
              <a:t>input type="file" id="FS"&gt;</a:t>
            </a:r>
          </a:p>
          <a:p>
            <a:pPr marL="0" indent="0">
              <a:buNone/>
            </a:pPr>
            <a:r>
              <a:rPr lang="en-IE" sz="1400" dirty="0" smtClean="0"/>
              <a:t>&lt;</a:t>
            </a:r>
            <a:r>
              <a:rPr lang="en-IE" sz="1400" dirty="0"/>
              <a:t>script&gt;</a:t>
            </a:r>
          </a:p>
          <a:p>
            <a:pPr marL="0" indent="0">
              <a:buNone/>
            </a:pPr>
            <a:r>
              <a:rPr lang="en-IE" sz="1400" dirty="0"/>
              <a:t>	function </a:t>
            </a:r>
            <a:r>
              <a:rPr lang="en-IE" sz="1400" dirty="0" err="1"/>
              <a:t>checkFileSize</a:t>
            </a:r>
            <a:r>
              <a:rPr lang="en-IE" sz="1400" dirty="0"/>
              <a:t>() {</a:t>
            </a:r>
          </a:p>
          <a:p>
            <a:pPr marL="1257300" lvl="3" indent="0">
              <a:buNone/>
            </a:pPr>
            <a:r>
              <a:rPr lang="en-IE" sz="1400" dirty="0" err="1" smtClean="0"/>
              <a:t>var</a:t>
            </a:r>
            <a:r>
              <a:rPr lang="en-IE" sz="1400" dirty="0" smtClean="0"/>
              <a:t> </a:t>
            </a:r>
            <a:r>
              <a:rPr lang="en-IE" sz="1400" dirty="0"/>
              <a:t>FS = </a:t>
            </a:r>
            <a:r>
              <a:rPr lang="en-IE" sz="1400" dirty="0" err="1"/>
              <a:t>document.getElementById</a:t>
            </a:r>
            <a:r>
              <a:rPr lang="en-IE" sz="1400" dirty="0"/>
              <a:t>("FS</a:t>
            </a:r>
            <a:r>
              <a:rPr lang="en-IE" sz="1400" dirty="0" smtClean="0"/>
              <a:t>");</a:t>
            </a:r>
          </a:p>
          <a:p>
            <a:pPr marL="1257300" lvl="3" indent="0">
              <a:buNone/>
            </a:pPr>
            <a:r>
              <a:rPr lang="en-IE" sz="1400" dirty="0" err="1" smtClean="0"/>
              <a:t>var</a:t>
            </a:r>
            <a:r>
              <a:rPr lang="en-IE" sz="1400" dirty="0" smtClean="0"/>
              <a:t> </a:t>
            </a:r>
            <a:r>
              <a:rPr lang="en-IE" sz="1400" dirty="0"/>
              <a:t>files = </a:t>
            </a:r>
            <a:r>
              <a:rPr lang="en-IE" sz="1400" dirty="0" err="1"/>
              <a:t>FS.files</a:t>
            </a:r>
            <a:r>
              <a:rPr lang="en-IE" sz="1400" dirty="0"/>
              <a:t>;</a:t>
            </a:r>
          </a:p>
          <a:p>
            <a:pPr marL="1257300" lvl="3" indent="0">
              <a:buNone/>
            </a:pPr>
            <a:r>
              <a:rPr lang="en-IE" sz="1400" dirty="0" smtClean="0"/>
              <a:t>// </a:t>
            </a:r>
            <a:r>
              <a:rPr lang="en-IE" sz="1400" dirty="0"/>
              <a:t>If there is (at least) one file selected</a:t>
            </a:r>
          </a:p>
          <a:p>
            <a:pPr marL="1257300" lvl="3" indent="0">
              <a:buNone/>
            </a:pPr>
            <a:r>
              <a:rPr lang="en-IE" sz="1400" dirty="0" smtClean="0"/>
              <a:t>if </a:t>
            </a:r>
            <a:r>
              <a:rPr lang="en-IE" sz="1400" dirty="0"/>
              <a:t>(</a:t>
            </a:r>
            <a:r>
              <a:rPr lang="en-IE" sz="1400" dirty="0" err="1"/>
              <a:t>files.length</a:t>
            </a:r>
            <a:r>
              <a:rPr lang="en-IE" sz="1400" dirty="0"/>
              <a:t> &gt; 0) {</a:t>
            </a:r>
          </a:p>
          <a:p>
            <a:pPr marL="1257300" lvl="3" indent="0">
              <a:buNone/>
            </a:pPr>
            <a:r>
              <a:rPr lang="en-IE" sz="1400" dirty="0"/>
              <a:t>	</a:t>
            </a:r>
            <a:r>
              <a:rPr lang="en-IE" sz="1400" dirty="0" smtClean="0"/>
              <a:t> </a:t>
            </a:r>
            <a:r>
              <a:rPr lang="en-IE" sz="1400" dirty="0"/>
              <a:t>if (files[0].size &gt; 75 * 1024) { // Check the constraint</a:t>
            </a:r>
          </a:p>
          <a:p>
            <a:pPr marL="1257300" lvl="3" indent="0">
              <a:buNone/>
            </a:pPr>
            <a:r>
              <a:rPr lang="en-IE" sz="1400" dirty="0"/>
              <a:t>		</a:t>
            </a:r>
            <a:r>
              <a:rPr lang="en-IE" sz="1400" dirty="0" err="1" smtClean="0"/>
              <a:t>FS.</a:t>
            </a:r>
            <a:r>
              <a:rPr lang="en-IE" sz="1400" dirty="0" err="1" smtClean="0">
                <a:solidFill>
                  <a:srgbClr val="FF0000"/>
                </a:solidFill>
              </a:rPr>
              <a:t>setCustomValidity</a:t>
            </a:r>
            <a:r>
              <a:rPr lang="en-IE" sz="1400" dirty="0"/>
              <a:t>("The selected file must not be larger than 75 kB");</a:t>
            </a:r>
          </a:p>
          <a:p>
            <a:pPr marL="1257300" lvl="3" indent="0">
              <a:buNone/>
            </a:pPr>
            <a:r>
              <a:rPr lang="en-IE" sz="1400" dirty="0"/>
              <a:t>		</a:t>
            </a:r>
            <a:r>
              <a:rPr lang="en-IE" sz="1400" dirty="0" smtClean="0"/>
              <a:t>return</a:t>
            </a:r>
            <a:r>
              <a:rPr lang="en-IE" sz="1400" dirty="0"/>
              <a:t>;</a:t>
            </a:r>
          </a:p>
          <a:p>
            <a:pPr marL="1257300" lvl="3" indent="0">
              <a:buNone/>
            </a:pPr>
            <a:r>
              <a:rPr lang="en-IE" sz="1400" dirty="0"/>
              <a:t>	</a:t>
            </a:r>
            <a:r>
              <a:rPr lang="en-IE" sz="1400" dirty="0" smtClean="0"/>
              <a:t>}</a:t>
            </a:r>
            <a:endParaRPr lang="en-IE" sz="1400" dirty="0"/>
          </a:p>
          <a:p>
            <a:pPr marL="400050" lvl="1" indent="0">
              <a:buNone/>
            </a:pPr>
            <a:r>
              <a:rPr lang="en-IE" sz="1400" dirty="0"/>
              <a:t>	  </a:t>
            </a:r>
            <a:r>
              <a:rPr lang="en-IE" sz="1400" dirty="0" smtClean="0"/>
              <a:t>      </a:t>
            </a:r>
            <a:r>
              <a:rPr lang="en-IE" sz="1400" dirty="0"/>
              <a:t>}</a:t>
            </a:r>
            <a:endParaRPr lang="en-IE" sz="1400" dirty="0"/>
          </a:p>
          <a:p>
            <a:pPr marL="400050" lvl="1" indent="0">
              <a:buNone/>
            </a:pPr>
            <a:r>
              <a:rPr lang="en-IE" sz="1400" dirty="0"/>
              <a:t>	  </a:t>
            </a:r>
            <a:r>
              <a:rPr lang="en-IE" sz="1400" dirty="0" smtClean="0"/>
              <a:t>      // </a:t>
            </a:r>
            <a:r>
              <a:rPr lang="en-IE" sz="1400" dirty="0"/>
              <a:t>No custom constraint violation</a:t>
            </a:r>
          </a:p>
          <a:p>
            <a:pPr marL="400050" lvl="1" indent="0">
              <a:buNone/>
            </a:pPr>
            <a:r>
              <a:rPr lang="en-IE" sz="1400" dirty="0"/>
              <a:t>	 </a:t>
            </a:r>
            <a:r>
              <a:rPr lang="en-IE" sz="1400" dirty="0"/>
              <a:t> </a:t>
            </a:r>
            <a:r>
              <a:rPr lang="en-IE" sz="1400" dirty="0" smtClean="0"/>
              <a:t>     </a:t>
            </a:r>
            <a:r>
              <a:rPr lang="en-IE" sz="1400" dirty="0" err="1" smtClean="0"/>
              <a:t>FS.</a:t>
            </a:r>
            <a:r>
              <a:rPr lang="en-IE" sz="1400" dirty="0" err="1" smtClean="0">
                <a:solidFill>
                  <a:srgbClr val="FF0000"/>
                </a:solidFill>
              </a:rPr>
              <a:t>setCustomValidit</a:t>
            </a:r>
            <a:r>
              <a:rPr lang="en-IE" sz="1400" dirty="0" err="1" smtClean="0"/>
              <a:t>y</a:t>
            </a:r>
            <a:r>
              <a:rPr lang="en-IE" sz="1400" dirty="0"/>
              <a:t>("");</a:t>
            </a:r>
          </a:p>
          <a:p>
            <a:pPr marL="0" indent="0">
              <a:buNone/>
            </a:pPr>
            <a:r>
              <a:rPr lang="en-IE" sz="1400" dirty="0"/>
              <a:t>	</a:t>
            </a:r>
            <a:r>
              <a:rPr lang="en-IE" sz="1400" dirty="0" smtClean="0"/>
              <a:t>}</a:t>
            </a:r>
            <a:endParaRPr lang="en-IE" sz="1400" dirty="0"/>
          </a:p>
          <a:p>
            <a:pPr marL="0" indent="0">
              <a:buNone/>
            </a:pPr>
            <a:r>
              <a:rPr lang="en-IE" sz="1400" dirty="0"/>
              <a:t>	</a:t>
            </a:r>
            <a:r>
              <a:rPr lang="en-IE" sz="1400" dirty="0" err="1"/>
              <a:t>window.onload</a:t>
            </a:r>
            <a:r>
              <a:rPr lang="en-IE" sz="1400" dirty="0"/>
              <a:t> </a:t>
            </a:r>
            <a:r>
              <a:rPr lang="en-IE" sz="1400" dirty="0"/>
              <a:t>= function () {</a:t>
            </a:r>
          </a:p>
          <a:p>
            <a:pPr marL="0" indent="0">
              <a:buNone/>
            </a:pPr>
            <a:r>
              <a:rPr lang="en-IE" sz="1400" dirty="0"/>
              <a:t>		</a:t>
            </a:r>
            <a:r>
              <a:rPr lang="en-IE" sz="1400" dirty="0" err="1"/>
              <a:t>document.getElementById</a:t>
            </a:r>
            <a:r>
              <a:rPr lang="en-IE" sz="1400" dirty="0"/>
              <a:t>("FS").</a:t>
            </a:r>
            <a:r>
              <a:rPr lang="en-IE" sz="1400" dirty="0" err="1"/>
              <a:t>onchange</a:t>
            </a:r>
            <a:r>
              <a:rPr lang="en-IE" sz="1400" dirty="0"/>
              <a:t> = </a:t>
            </a:r>
            <a:r>
              <a:rPr lang="en-IE" sz="1400" dirty="0" err="1"/>
              <a:t>checkFileSize</a:t>
            </a:r>
            <a:r>
              <a:rPr lang="en-IE" sz="1400" dirty="0"/>
              <a:t>;</a:t>
            </a:r>
          </a:p>
          <a:p>
            <a:pPr marL="0" indent="0">
              <a:buNone/>
            </a:pPr>
            <a:r>
              <a:rPr lang="en-IE" sz="1400" dirty="0"/>
              <a:t>	</a:t>
            </a:r>
            <a:r>
              <a:rPr lang="en-IE" sz="1400" dirty="0"/>
              <a:t>}</a:t>
            </a:r>
            <a:endParaRPr lang="en-IE" sz="1400" dirty="0"/>
          </a:p>
          <a:p>
            <a:pPr marL="0" indent="0">
              <a:buNone/>
            </a:pPr>
            <a:r>
              <a:rPr lang="en-IE" sz="1400" dirty="0" smtClean="0"/>
              <a:t>&lt;/</a:t>
            </a:r>
            <a:r>
              <a:rPr lang="en-IE" sz="1400" dirty="0"/>
              <a:t>script&gt;</a:t>
            </a:r>
            <a:endParaRPr lang="en-IE" sz="1400" dirty="0"/>
          </a:p>
          <a:p>
            <a:pPr marL="0" indent="0">
              <a:buNone/>
            </a:pPr>
            <a:r>
              <a:rPr lang="en-IE" sz="1400" dirty="0"/>
              <a:t>&lt;/body</a:t>
            </a:r>
            <a:r>
              <a:rPr lang="en-IE" sz="1400" dirty="0" smtClean="0"/>
              <a:t>&gt;</a:t>
            </a:r>
            <a:endParaRPr lang="en-IE" sz="1400" dirty="0"/>
          </a:p>
        </p:txBody>
      </p:sp>
    </p:spTree>
    <p:extLst>
      <p:ext uri="{BB962C8B-B14F-4D97-AF65-F5344CB8AC3E}">
        <p14:creationId xmlns:p14="http://schemas.microsoft.com/office/powerpoint/2010/main" val="3068940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HTML Forms</a:t>
            </a:r>
          </a:p>
        </p:txBody>
      </p:sp>
      <p:sp>
        <p:nvSpPr>
          <p:cNvPr id="6147" name="Rectangle 3"/>
          <p:cNvSpPr>
            <a:spLocks noGrp="1" noChangeArrowheads="1"/>
          </p:cNvSpPr>
          <p:nvPr>
            <p:ph type="body" idx="1"/>
          </p:nvPr>
        </p:nvSpPr>
        <p:spPr>
          <a:xfrm>
            <a:off x="214282" y="1357298"/>
            <a:ext cx="8786874" cy="1711662"/>
          </a:xfrm>
        </p:spPr>
        <p:txBody>
          <a:bodyPr>
            <a:normAutofit/>
          </a:bodyPr>
          <a:lstStyle/>
          <a:p>
            <a:pPr marL="342900" lvl="1" indent="-342900">
              <a:buNone/>
            </a:pPr>
            <a:r>
              <a:rPr lang="en-IE" sz="2400" dirty="0"/>
              <a:t>Example of </a:t>
            </a:r>
            <a:r>
              <a:rPr lang="en-GB" sz="2400" u="sng" dirty="0">
                <a:hlinkClick r:id="rId3"/>
              </a:rPr>
              <a:t>&lt;</a:t>
            </a:r>
            <a:r>
              <a:rPr lang="en-GB" sz="2400" u="sng" dirty="0" err="1">
                <a:hlinkClick r:id="rId3"/>
              </a:rPr>
              <a:t>fieldset</a:t>
            </a:r>
            <a:r>
              <a:rPr lang="en-GB" sz="2400" u="sng" dirty="0">
                <a:hlinkClick r:id="rId3"/>
              </a:rPr>
              <a:t>&gt;</a:t>
            </a:r>
            <a:endParaRPr lang="en-GB" sz="2400" dirty="0"/>
          </a:p>
          <a:p>
            <a:pPr marL="342900" lvl="1" indent="-342900">
              <a:buNone/>
            </a:pPr>
            <a:endParaRPr lang="en-GB" sz="2400" dirty="0"/>
          </a:p>
          <a:p>
            <a:pPr>
              <a:buNone/>
            </a:pPr>
            <a:endParaRPr lang="en-IE" sz="2400" dirty="0">
              <a:solidFill>
                <a:srgbClr val="0070C0"/>
              </a:solidFill>
            </a:endParaRPr>
          </a:p>
        </p:txBody>
      </p:sp>
      <p:sp>
        <p:nvSpPr>
          <p:cNvPr id="6" name="TextBox 5"/>
          <p:cNvSpPr txBox="1"/>
          <p:nvPr/>
        </p:nvSpPr>
        <p:spPr>
          <a:xfrm>
            <a:off x="467544" y="1916832"/>
            <a:ext cx="6876256" cy="2554545"/>
          </a:xfrm>
          <a:prstGeom prst="rect">
            <a:avLst/>
          </a:prstGeom>
          <a:noFill/>
        </p:spPr>
        <p:txBody>
          <a:bodyPr wrap="square" rtlCol="0">
            <a:spAutoFit/>
          </a:bodyPr>
          <a:lstStyle/>
          <a:p>
            <a:r>
              <a:rPr lang="en-GB" sz="2000" dirty="0"/>
              <a:t>&lt;form&gt;</a:t>
            </a:r>
            <a:br>
              <a:rPr lang="en-GB" sz="2000" dirty="0"/>
            </a:br>
            <a:r>
              <a:rPr lang="en-GB" sz="2000" dirty="0"/>
              <a:t>  &lt;</a:t>
            </a:r>
            <a:r>
              <a:rPr lang="en-GB" sz="2000" dirty="0" err="1"/>
              <a:t>fieldset</a:t>
            </a:r>
            <a:r>
              <a:rPr lang="en-GB" sz="2000" dirty="0"/>
              <a:t>&gt;</a:t>
            </a:r>
            <a:br>
              <a:rPr lang="en-GB" sz="2000" dirty="0"/>
            </a:br>
            <a:r>
              <a:rPr lang="en-GB" sz="2000" dirty="0"/>
              <a:t>    &lt;legend&gt;</a:t>
            </a:r>
            <a:r>
              <a:rPr lang="en-GB" sz="2000" dirty="0" err="1"/>
              <a:t>Personalia</a:t>
            </a:r>
            <a:r>
              <a:rPr lang="en-GB" sz="2000" dirty="0"/>
              <a:t>:&lt;/legend&gt;</a:t>
            </a:r>
            <a:br>
              <a:rPr lang="en-GB" sz="2000" dirty="0"/>
            </a:br>
            <a:r>
              <a:rPr lang="en-GB" sz="2000" dirty="0"/>
              <a:t>    Name: &lt;input type="text"&gt;&lt;</a:t>
            </a:r>
            <a:r>
              <a:rPr lang="en-GB" sz="2000" dirty="0" err="1"/>
              <a:t>br</a:t>
            </a:r>
            <a:r>
              <a:rPr lang="en-GB" sz="2000" dirty="0"/>
              <a:t>&gt;</a:t>
            </a:r>
            <a:br>
              <a:rPr lang="en-GB" sz="2000" dirty="0"/>
            </a:br>
            <a:r>
              <a:rPr lang="en-GB" sz="2000" dirty="0"/>
              <a:t>    Email: &lt;input type="text"&gt;&lt;</a:t>
            </a:r>
            <a:r>
              <a:rPr lang="en-GB" sz="2000" dirty="0" err="1"/>
              <a:t>br</a:t>
            </a:r>
            <a:r>
              <a:rPr lang="en-GB" sz="2000" dirty="0"/>
              <a:t>&gt;</a:t>
            </a:r>
            <a:br>
              <a:rPr lang="en-GB" sz="2000" dirty="0"/>
            </a:br>
            <a:r>
              <a:rPr lang="en-GB" sz="2000" dirty="0"/>
              <a:t>    Date of birth: &lt;input type="text"&gt;</a:t>
            </a:r>
            <a:br>
              <a:rPr lang="en-GB" sz="2000" dirty="0"/>
            </a:br>
            <a:r>
              <a:rPr lang="en-GB" sz="2000" dirty="0"/>
              <a:t>  &lt;/</a:t>
            </a:r>
            <a:r>
              <a:rPr lang="en-GB" sz="2000" dirty="0" err="1"/>
              <a:t>fieldset</a:t>
            </a:r>
            <a:r>
              <a:rPr lang="en-GB" sz="2000" dirty="0"/>
              <a:t>&gt;</a:t>
            </a:r>
            <a:br>
              <a:rPr lang="en-GB" sz="2000" dirty="0"/>
            </a:br>
            <a:r>
              <a:rPr lang="en-GB" sz="2000" dirty="0"/>
              <a:t>&lt;/form&gt;</a:t>
            </a:r>
          </a:p>
        </p:txBody>
      </p:sp>
      <p:pic>
        <p:nvPicPr>
          <p:cNvPr id="2050" name="Picture 2"/>
          <p:cNvPicPr>
            <a:picLocks noChangeAspect="1" noChangeArrowheads="1"/>
          </p:cNvPicPr>
          <p:nvPr/>
        </p:nvPicPr>
        <p:blipFill>
          <a:blip r:embed="rId4" cstate="print"/>
          <a:srcRect l="51189" t="28172" r="3430" b="55094"/>
          <a:stretch>
            <a:fillRect/>
          </a:stretch>
        </p:blipFill>
        <p:spPr bwMode="auto">
          <a:xfrm>
            <a:off x="179512" y="4725144"/>
            <a:ext cx="8683318"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Accessing Forms</a:t>
            </a:r>
          </a:p>
        </p:txBody>
      </p:sp>
      <p:sp>
        <p:nvSpPr>
          <p:cNvPr id="6147" name="Rectangle 3"/>
          <p:cNvSpPr>
            <a:spLocks noGrp="1" noChangeArrowheads="1"/>
          </p:cNvSpPr>
          <p:nvPr>
            <p:ph type="body" idx="1"/>
          </p:nvPr>
        </p:nvSpPr>
        <p:spPr>
          <a:xfrm>
            <a:off x="214282" y="1357298"/>
            <a:ext cx="8786874" cy="5286412"/>
          </a:xfrm>
        </p:spPr>
        <p:txBody>
          <a:bodyPr>
            <a:normAutofit lnSpcReduction="10000"/>
          </a:bodyPr>
          <a:lstStyle/>
          <a:p>
            <a:pPr>
              <a:buNone/>
            </a:pPr>
            <a:r>
              <a:rPr lang="en-IE" sz="2000" dirty="0"/>
              <a:t>	&lt;form id</a:t>
            </a:r>
            <a:r>
              <a:rPr lang="en-IE" sz="2000" dirty="0" smtClean="0"/>
              <a:t>=“</a:t>
            </a:r>
            <a:r>
              <a:rPr lang="en-IE" sz="2000" dirty="0" err="1" smtClean="0"/>
              <a:t>myForm</a:t>
            </a:r>
            <a:r>
              <a:rPr lang="en-IE" sz="2000" dirty="0" smtClean="0"/>
              <a:t>" </a:t>
            </a:r>
            <a:r>
              <a:rPr lang="en-GB" sz="2000" dirty="0"/>
              <a:t>action="demo_form.asp" method="post"</a:t>
            </a:r>
            <a:r>
              <a:rPr lang="en-IE" sz="2000" dirty="0"/>
              <a:t>&gt;</a:t>
            </a:r>
          </a:p>
          <a:p>
            <a:pPr>
              <a:buNone/>
            </a:pPr>
            <a:r>
              <a:rPr lang="en-IE" sz="2000" dirty="0"/>
              <a:t> 		First name: &lt;input type="text" name="</a:t>
            </a:r>
            <a:r>
              <a:rPr lang="en-IE" sz="2000" dirty="0" err="1"/>
              <a:t>fname</a:t>
            </a:r>
            <a:r>
              <a:rPr lang="en-IE" sz="2000" dirty="0"/>
              <a:t>"&gt;&lt;</a:t>
            </a:r>
            <a:r>
              <a:rPr lang="en-IE" sz="2000" dirty="0" err="1"/>
              <a:t>br</a:t>
            </a:r>
            <a:r>
              <a:rPr lang="en-IE" sz="2000" dirty="0"/>
              <a:t>&gt;</a:t>
            </a:r>
          </a:p>
          <a:p>
            <a:pPr>
              <a:buNone/>
            </a:pPr>
            <a:r>
              <a:rPr lang="en-IE" sz="2000" dirty="0"/>
              <a:t>  		Last name: &lt;input type="text" name="</a:t>
            </a:r>
            <a:r>
              <a:rPr lang="en-IE" sz="2000" dirty="0" err="1"/>
              <a:t>lname</a:t>
            </a:r>
            <a:r>
              <a:rPr lang="en-IE" sz="2000" dirty="0"/>
              <a:t>"&gt;&lt;</a:t>
            </a:r>
            <a:r>
              <a:rPr lang="en-IE" sz="2000" dirty="0" err="1"/>
              <a:t>br</a:t>
            </a:r>
            <a:r>
              <a:rPr lang="en-IE" sz="2000" dirty="0"/>
              <a:t>&gt;</a:t>
            </a:r>
          </a:p>
          <a:p>
            <a:pPr>
              <a:buNone/>
            </a:pPr>
            <a:r>
              <a:rPr lang="en-IE" sz="2000" dirty="0"/>
              <a:t> 		&lt;input type="submit" value="Submit"&gt;</a:t>
            </a:r>
          </a:p>
          <a:p>
            <a:pPr>
              <a:buNone/>
            </a:pPr>
            <a:r>
              <a:rPr lang="en-IE" sz="2000" dirty="0"/>
              <a:t>	&lt;/form&gt; </a:t>
            </a:r>
          </a:p>
          <a:p>
            <a:pPr>
              <a:buNone/>
            </a:pPr>
            <a:endParaRPr lang="en-IE" sz="2400" dirty="0"/>
          </a:p>
          <a:p>
            <a:pPr>
              <a:buNone/>
            </a:pPr>
            <a:r>
              <a:rPr lang="en-IE" sz="2400" dirty="0"/>
              <a:t>Every time you add a set of &lt;form&gt; and &lt;/form&gt; tags to an HTML document, a form object is created. </a:t>
            </a:r>
          </a:p>
          <a:p>
            <a:pPr>
              <a:buNone/>
            </a:pPr>
            <a:r>
              <a:rPr lang="en-IE" sz="2400" dirty="0"/>
              <a:t>To access one of the forms using JavaScript, you can use any one of the following options:</a:t>
            </a:r>
          </a:p>
          <a:p>
            <a:pPr lvl="1"/>
            <a:r>
              <a:rPr lang="en-IE" sz="2000" dirty="0"/>
              <a:t>Use the forms array of the document object. For example </a:t>
            </a:r>
            <a:r>
              <a:rPr lang="en-IE" sz="2000" b="1" dirty="0" err="1"/>
              <a:t>document.forms</a:t>
            </a:r>
            <a:r>
              <a:rPr lang="en-IE" sz="2000" b="1" dirty="0"/>
              <a:t>[0] </a:t>
            </a:r>
            <a:r>
              <a:rPr lang="en-IE" sz="2000" dirty="0"/>
              <a:t>allows you to reference the first form in the document.</a:t>
            </a:r>
          </a:p>
          <a:p>
            <a:pPr lvl="1"/>
            <a:r>
              <a:rPr lang="en-IE" sz="2000" b="1" dirty="0" err="1"/>
              <a:t>document.forms</a:t>
            </a:r>
            <a:r>
              <a:rPr lang="en-IE" sz="2000" b="1" dirty="0"/>
              <a:t>["</a:t>
            </a:r>
            <a:r>
              <a:rPr lang="en-IE" sz="2000" b="1" dirty="0" err="1"/>
              <a:t>myForm</a:t>
            </a:r>
            <a:r>
              <a:rPr lang="en-IE" sz="2000" b="1" dirty="0"/>
              <a:t>"]["</a:t>
            </a:r>
            <a:r>
              <a:rPr lang="en-IE" sz="2000" b="1" dirty="0" err="1"/>
              <a:t>fname</a:t>
            </a:r>
            <a:r>
              <a:rPr lang="en-IE" sz="2000" b="1" dirty="0"/>
              <a:t>"].value </a:t>
            </a:r>
            <a:r>
              <a:rPr lang="en-IE" sz="2000" dirty="0"/>
              <a:t>(form id, form field)</a:t>
            </a:r>
          </a:p>
          <a:p>
            <a:pPr lvl="1"/>
            <a:r>
              <a:rPr lang="en-IE" sz="2000" dirty="0"/>
              <a:t>Give the form an id in the opening form tag and access it using the </a:t>
            </a:r>
            <a:r>
              <a:rPr lang="en-IE" sz="2000" b="1" dirty="0" err="1"/>
              <a:t>document.getElementById</a:t>
            </a:r>
            <a:r>
              <a:rPr lang="en-IE" sz="2000" b="1" dirty="0"/>
              <a:t>() </a:t>
            </a:r>
            <a:r>
              <a:rPr lang="en-IE" sz="2000" dirty="0"/>
              <a:t>method.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Form Properties</a:t>
            </a:r>
          </a:p>
        </p:txBody>
      </p:sp>
      <p:sp>
        <p:nvSpPr>
          <p:cNvPr id="6147" name="Rectangle 3"/>
          <p:cNvSpPr>
            <a:spLocks noGrp="1" noChangeArrowheads="1"/>
          </p:cNvSpPr>
          <p:nvPr>
            <p:ph type="body" idx="1"/>
          </p:nvPr>
        </p:nvSpPr>
        <p:spPr>
          <a:xfrm>
            <a:off x="214282" y="1357298"/>
            <a:ext cx="8786874" cy="5286412"/>
          </a:xfrm>
        </p:spPr>
        <p:txBody>
          <a:bodyPr>
            <a:normAutofit/>
          </a:bodyPr>
          <a:lstStyle/>
          <a:p>
            <a:r>
              <a:rPr lang="en-IE" sz="2400" dirty="0"/>
              <a:t>The form object’s properties provide information you might need when working with forms in your scripts.</a:t>
            </a:r>
            <a:endParaRPr lang="en-IE" sz="1800" dirty="0">
              <a:solidFill>
                <a:schemeClr val="bg1">
                  <a:lumMod val="50000"/>
                </a:schemeClr>
              </a:solidFill>
            </a:endParaRPr>
          </a:p>
        </p:txBody>
      </p:sp>
      <p:pic>
        <p:nvPicPr>
          <p:cNvPr id="82946" name="Picture 2"/>
          <p:cNvPicPr>
            <a:picLocks noChangeAspect="1" noChangeArrowheads="1"/>
          </p:cNvPicPr>
          <p:nvPr/>
        </p:nvPicPr>
        <p:blipFill>
          <a:blip r:embed="rId3" cstate="print"/>
          <a:srcRect/>
          <a:stretch>
            <a:fillRect/>
          </a:stretch>
        </p:blipFill>
        <p:spPr bwMode="auto">
          <a:xfrm>
            <a:off x="428612" y="2420888"/>
            <a:ext cx="8286776" cy="2589195"/>
          </a:xfrm>
          <a:prstGeom prst="rect">
            <a:avLst/>
          </a:prstGeom>
          <a:noFill/>
          <a:ln w="9525">
            <a:noFill/>
            <a:miter lim="800000"/>
            <a:headEnd/>
            <a:tailEnd/>
          </a:ln>
          <a:effectLst/>
        </p:spPr>
      </p:pic>
      <p:sp>
        <p:nvSpPr>
          <p:cNvPr id="5" name="TextBox 4"/>
          <p:cNvSpPr txBox="1"/>
          <p:nvPr/>
        </p:nvSpPr>
        <p:spPr>
          <a:xfrm>
            <a:off x="467544" y="5301208"/>
            <a:ext cx="7776864" cy="1200329"/>
          </a:xfrm>
          <a:prstGeom prst="rect">
            <a:avLst/>
          </a:prstGeom>
          <a:noFill/>
        </p:spPr>
        <p:txBody>
          <a:bodyPr wrap="square" rtlCol="0">
            <a:spAutoFit/>
          </a:bodyPr>
          <a:lstStyle/>
          <a:p>
            <a:r>
              <a:rPr lang="en-GB" dirty="0">
                <a:hlinkClick r:id="rId4"/>
              </a:rPr>
              <a:t>action</a:t>
            </a:r>
            <a:r>
              <a:rPr lang="en-GB" dirty="0"/>
              <a:t>: </a:t>
            </a:r>
            <a:r>
              <a:rPr lang="en-GB" i="1" dirty="0"/>
              <a:t>URL. </a:t>
            </a:r>
            <a:r>
              <a:rPr lang="en-GB" dirty="0"/>
              <a:t>Specifies where to send the form data when a form is submitted</a:t>
            </a:r>
          </a:p>
          <a:p>
            <a:r>
              <a:rPr lang="en-GB" dirty="0">
                <a:hlinkClick r:id="rId5"/>
              </a:rPr>
              <a:t>method</a:t>
            </a:r>
            <a:r>
              <a:rPr lang="en-GB" dirty="0"/>
              <a:t>: get/post. Specifies the HTTP method to use when sending form data</a:t>
            </a:r>
          </a:p>
          <a:p>
            <a:r>
              <a:rPr lang="en-GB" dirty="0" err="1">
                <a:hlinkClick r:id="rId6"/>
              </a:rPr>
              <a:t>target</a:t>
            </a:r>
            <a:r>
              <a:rPr lang="en-GB" dirty="0" err="1"/>
              <a:t>:_blank</a:t>
            </a:r>
            <a:r>
              <a:rPr lang="en-GB" dirty="0"/>
              <a:t>/_self/_parent/_top. Specifies where to display the response that is received after submitting the form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GB" dirty="0"/>
              <a:t>Form Input Attributes</a:t>
            </a:r>
          </a:p>
        </p:txBody>
      </p:sp>
      <p:sp>
        <p:nvSpPr>
          <p:cNvPr id="6147" name="Rectangle 3"/>
          <p:cNvSpPr>
            <a:spLocks noGrp="1" noChangeArrowheads="1"/>
          </p:cNvSpPr>
          <p:nvPr>
            <p:ph type="body" idx="1"/>
          </p:nvPr>
        </p:nvSpPr>
        <p:spPr>
          <a:xfrm>
            <a:off x="214282" y="1357298"/>
            <a:ext cx="8786874" cy="5286412"/>
          </a:xfrm>
        </p:spPr>
        <p:txBody>
          <a:bodyPr>
            <a:normAutofit fontScale="92500"/>
          </a:bodyPr>
          <a:lstStyle/>
          <a:p>
            <a:r>
              <a:rPr lang="en-GB" sz="2400" dirty="0"/>
              <a:t>The &lt;input&gt; tag specifies an input field where the user can enter data. </a:t>
            </a:r>
          </a:p>
          <a:p>
            <a:r>
              <a:rPr lang="en-GB" sz="2400" dirty="0"/>
              <a:t>The &lt;input&gt; element is empty, it contains attributes only.</a:t>
            </a:r>
          </a:p>
          <a:p>
            <a:r>
              <a:rPr lang="en-GB" sz="2400" dirty="0"/>
              <a:t>In HTML, the &lt;input&gt; tag has no end tag.</a:t>
            </a:r>
          </a:p>
          <a:p>
            <a:r>
              <a:rPr lang="pt-PT" sz="2400" dirty="0"/>
              <a:t>List of &lt;input&gt; attributes:</a:t>
            </a:r>
          </a:p>
          <a:p>
            <a:pPr>
              <a:buNone/>
            </a:pPr>
            <a:r>
              <a:rPr lang="en-IE" sz="2400" dirty="0"/>
              <a:t>	</a:t>
            </a:r>
            <a:r>
              <a:rPr lang="en-IE" sz="2400" dirty="0">
                <a:hlinkClick r:id="rId3"/>
              </a:rPr>
              <a:t>http://www.w3schools.com/tags/tag_input.asp</a:t>
            </a:r>
            <a:endParaRPr lang="en-IE" sz="2400" dirty="0"/>
          </a:p>
          <a:p>
            <a:r>
              <a:rPr lang="en-IE" sz="2400" dirty="0"/>
              <a:t>Some &lt;input&gt; types:</a:t>
            </a:r>
          </a:p>
          <a:p>
            <a:pPr>
              <a:buNone/>
            </a:pPr>
            <a:r>
              <a:rPr lang="en-GB" sz="2400" dirty="0"/>
              <a:t>		text 	</a:t>
            </a:r>
          </a:p>
          <a:p>
            <a:pPr>
              <a:buNone/>
            </a:pPr>
            <a:r>
              <a:rPr lang="en-GB" sz="2400" dirty="0"/>
              <a:t>		password 		</a:t>
            </a:r>
          </a:p>
          <a:p>
            <a:pPr>
              <a:buNone/>
            </a:pPr>
            <a:r>
              <a:rPr lang="en-GB" sz="2400" dirty="0"/>
              <a:t>		checkbox	</a:t>
            </a:r>
            <a:br>
              <a:rPr lang="en-GB" sz="2400" dirty="0"/>
            </a:br>
            <a:r>
              <a:rPr lang="en-GB" sz="2400" dirty="0"/>
              <a:t>	radio</a:t>
            </a:r>
          </a:p>
          <a:p>
            <a:pPr>
              <a:buNone/>
            </a:pPr>
            <a:r>
              <a:rPr lang="en-GB" sz="2400" dirty="0"/>
              <a:t>		reset</a:t>
            </a:r>
            <a:br>
              <a:rPr lang="en-GB" sz="2400" dirty="0"/>
            </a:br>
            <a:r>
              <a:rPr lang="en-GB" sz="2400" dirty="0"/>
              <a:t>	submit</a:t>
            </a:r>
          </a:p>
          <a:p>
            <a:pPr>
              <a:buNone/>
            </a:pPr>
            <a:r>
              <a:rPr lang="en-IE" sz="2400" dirty="0"/>
              <a:t>	</a:t>
            </a:r>
            <a:r>
              <a:rPr lang="en-IE" sz="2400" dirty="0">
                <a:hlinkClick r:id="rId4"/>
              </a:rPr>
              <a:t>http://www.w3schools.com/tags/att_input_type.asp</a:t>
            </a:r>
            <a:r>
              <a:rPr lang="en-IE" sz="2400" dirty="0"/>
              <a:t> </a:t>
            </a:r>
          </a:p>
        </p:txBody>
      </p:sp>
      <p:sp>
        <p:nvSpPr>
          <p:cNvPr id="2" name="TextBox 1"/>
          <p:cNvSpPr txBox="1"/>
          <p:nvPr/>
        </p:nvSpPr>
        <p:spPr>
          <a:xfrm>
            <a:off x="4607719" y="4293096"/>
            <a:ext cx="3456384" cy="923330"/>
          </a:xfrm>
          <a:prstGeom prst="rect">
            <a:avLst/>
          </a:prstGeom>
          <a:noFill/>
        </p:spPr>
        <p:txBody>
          <a:bodyPr wrap="square" rtlCol="0">
            <a:spAutoFit/>
          </a:bodyPr>
          <a:lstStyle/>
          <a:p>
            <a:r>
              <a:rPr lang="en-IE" b="1" dirty="0" smtClean="0"/>
              <a:t>Note:</a:t>
            </a:r>
          </a:p>
          <a:p>
            <a:r>
              <a:rPr lang="en-IE" dirty="0" smtClean="0"/>
              <a:t>Not </a:t>
            </a:r>
            <a:r>
              <a:rPr lang="en-IE" dirty="0"/>
              <a:t>all browsers support all HTML5 input types and CSS </a:t>
            </a:r>
            <a:r>
              <a:rPr lang="en-IE" dirty="0" smtClean="0"/>
              <a:t>selectors.</a:t>
            </a:r>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Form Elements</a:t>
            </a:r>
          </a:p>
        </p:txBody>
      </p:sp>
      <p:sp>
        <p:nvSpPr>
          <p:cNvPr id="6147" name="Rectangle 3"/>
          <p:cNvSpPr>
            <a:spLocks noGrp="1" noChangeArrowheads="1"/>
          </p:cNvSpPr>
          <p:nvPr>
            <p:ph type="body" idx="1"/>
          </p:nvPr>
        </p:nvSpPr>
        <p:spPr>
          <a:xfrm>
            <a:off x="214282" y="1357298"/>
            <a:ext cx="8786874" cy="4952022"/>
          </a:xfrm>
        </p:spPr>
        <p:txBody>
          <a:bodyPr>
            <a:normAutofit/>
          </a:bodyPr>
          <a:lstStyle/>
          <a:p>
            <a:r>
              <a:rPr lang="en-IE" sz="2400" dirty="0"/>
              <a:t>Each form element is an instance of an object with its own properties and methods. Most of them are common across elements.</a:t>
            </a:r>
            <a:endParaRPr lang="en-IE" sz="2400" dirty="0">
              <a:solidFill>
                <a:schemeClr val="bg1">
                  <a:lumMod val="50000"/>
                </a:schemeClr>
              </a:solidFill>
            </a:endParaRPr>
          </a:p>
        </p:txBody>
      </p:sp>
      <p:pic>
        <p:nvPicPr>
          <p:cNvPr id="83971" name="Picture 3"/>
          <p:cNvPicPr>
            <a:picLocks noChangeAspect="1" noChangeArrowheads="1"/>
          </p:cNvPicPr>
          <p:nvPr/>
        </p:nvPicPr>
        <p:blipFill>
          <a:blip r:embed="rId3" cstate="print"/>
          <a:srcRect/>
          <a:stretch>
            <a:fillRect/>
          </a:stretch>
        </p:blipFill>
        <p:spPr bwMode="auto">
          <a:xfrm>
            <a:off x="611560" y="2564904"/>
            <a:ext cx="7784088" cy="3365714"/>
          </a:xfrm>
          <a:prstGeom prst="rect">
            <a:avLst/>
          </a:prstGeom>
          <a:noFill/>
          <a:ln w="9525">
            <a:noFill/>
            <a:miter lim="800000"/>
            <a:headEnd/>
            <a:tailEnd/>
          </a:ln>
          <a:effectLst/>
        </p:spPr>
      </p:pic>
      <p:sp>
        <p:nvSpPr>
          <p:cNvPr id="5" name="TextBox 4"/>
          <p:cNvSpPr txBox="1"/>
          <p:nvPr/>
        </p:nvSpPr>
        <p:spPr>
          <a:xfrm>
            <a:off x="395716" y="6200476"/>
            <a:ext cx="8605439" cy="646331"/>
          </a:xfrm>
          <a:prstGeom prst="rect">
            <a:avLst/>
          </a:prstGeom>
          <a:noFill/>
        </p:spPr>
        <p:txBody>
          <a:bodyPr wrap="square" rtlCol="0">
            <a:spAutoFit/>
          </a:bodyPr>
          <a:lstStyle/>
          <a:p>
            <a:r>
              <a:rPr lang="en-GB" b="1" dirty="0"/>
              <a:t>Hidden: </a:t>
            </a:r>
            <a:r>
              <a:rPr lang="en-GB" dirty="0"/>
              <a:t>does not show on the page, used to submit information not entered by the user</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4"/>
            <a:ext cx="8229600" cy="1143000"/>
          </a:xfrm>
        </p:spPr>
        <p:txBody>
          <a:bodyPr/>
          <a:lstStyle/>
          <a:p>
            <a:r>
              <a:rPr lang="en-IE" dirty="0"/>
              <a:t>Element Properties</a:t>
            </a:r>
          </a:p>
        </p:txBody>
      </p:sp>
      <p:sp>
        <p:nvSpPr>
          <p:cNvPr id="6147" name="Rectangle 3"/>
          <p:cNvSpPr>
            <a:spLocks noGrp="1" noChangeArrowheads="1"/>
          </p:cNvSpPr>
          <p:nvPr>
            <p:ph type="body" idx="1"/>
          </p:nvPr>
        </p:nvSpPr>
        <p:spPr>
          <a:xfrm>
            <a:off x="177614" y="1700808"/>
            <a:ext cx="8786874" cy="4680520"/>
          </a:xfrm>
        </p:spPr>
        <p:txBody>
          <a:bodyPr>
            <a:noAutofit/>
          </a:bodyPr>
          <a:lstStyle/>
          <a:p>
            <a:r>
              <a:rPr lang="en-IE" sz="2400" b="1" dirty="0"/>
              <a:t>checked</a:t>
            </a:r>
            <a:r>
              <a:rPr lang="en-IE" sz="2400" dirty="0"/>
              <a:t> property is used with check boxes and radio buttons. It has a Boolean value, which is true if the box or button is checked and false if it isn’t.</a:t>
            </a:r>
          </a:p>
          <a:p>
            <a:r>
              <a:rPr lang="en-IE" sz="2400" b="1" dirty="0" err="1"/>
              <a:t>defaultChecked</a:t>
            </a:r>
            <a:r>
              <a:rPr lang="en-IE" sz="2400" dirty="0"/>
              <a:t> property value depends on whether the check box or radio button has the checked attribute in its HTML. </a:t>
            </a:r>
          </a:p>
          <a:p>
            <a:pPr lvl="1"/>
            <a:r>
              <a:rPr lang="en-IE" sz="2000" dirty="0"/>
              <a:t>If the element has the checked attribute, the value is true. </a:t>
            </a:r>
          </a:p>
          <a:p>
            <a:pPr lvl="1"/>
            <a:r>
              <a:rPr lang="en-IE" sz="2000" dirty="0"/>
              <a:t>If not, the value is false</a:t>
            </a:r>
            <a:r>
              <a:rPr lang="en-IE" sz="2000" dirty="0" smtClean="0"/>
              <a:t>.</a:t>
            </a:r>
          </a:p>
          <a:p>
            <a:pPr lvl="1"/>
            <a:endParaRPr lang="en-IE" sz="2000" dirty="0"/>
          </a:p>
          <a:p>
            <a:pPr marL="457200" lvl="1" indent="0">
              <a:buNone/>
            </a:pPr>
            <a:r>
              <a:rPr lang="en-IE" sz="1800" dirty="0"/>
              <a:t>Checkbox</a:t>
            </a:r>
            <a:r>
              <a:rPr lang="en-IE" sz="1800" dirty="0" smtClean="0"/>
              <a:t>: &lt;</a:t>
            </a:r>
            <a:r>
              <a:rPr lang="en-IE" sz="1800" dirty="0"/>
              <a:t>input type="checkbox" id="</a:t>
            </a:r>
            <a:r>
              <a:rPr lang="en-IE" sz="1800" dirty="0" err="1"/>
              <a:t>myCheck</a:t>
            </a:r>
            <a:r>
              <a:rPr lang="en-IE" sz="1800" dirty="0"/>
              <a:t>" checked</a:t>
            </a:r>
            <a:r>
              <a:rPr lang="en-IE" sz="1800" dirty="0" smtClean="0"/>
              <a:t>&gt;</a:t>
            </a:r>
          </a:p>
          <a:p>
            <a:pPr marL="457200" lvl="1" indent="0">
              <a:buNone/>
            </a:pPr>
            <a:endParaRPr lang="en-IE" sz="1800" dirty="0"/>
          </a:p>
          <a:p>
            <a:pPr marL="457200" lvl="1" indent="0">
              <a:buNone/>
            </a:pPr>
            <a:r>
              <a:rPr lang="en-IE" sz="1800" dirty="0" err="1"/>
              <a:t>var</a:t>
            </a:r>
            <a:r>
              <a:rPr lang="en-IE" sz="1800" dirty="0"/>
              <a:t> x = </a:t>
            </a:r>
            <a:r>
              <a:rPr lang="en-IE" sz="1800" dirty="0" err="1"/>
              <a:t>document.getElementById</a:t>
            </a:r>
            <a:r>
              <a:rPr lang="en-IE" sz="1800" dirty="0"/>
              <a:t>("</a:t>
            </a:r>
            <a:r>
              <a:rPr lang="en-IE" sz="1800" dirty="0" err="1"/>
              <a:t>myCheck</a:t>
            </a:r>
            <a:r>
              <a:rPr lang="en-IE" sz="1800" dirty="0"/>
              <a:t>").</a:t>
            </a:r>
            <a:r>
              <a:rPr lang="en-IE" sz="1800" dirty="0" err="1"/>
              <a:t>defaultChecked</a:t>
            </a:r>
            <a:r>
              <a:rPr lang="en-IE" sz="1800" dirty="0" smtClean="0"/>
              <a:t>; </a:t>
            </a:r>
          </a:p>
          <a:p>
            <a:pPr marL="457200" lvl="1" indent="0">
              <a:buNone/>
            </a:pPr>
            <a:r>
              <a:rPr lang="en-IE" sz="1800" dirty="0" smtClean="0"/>
              <a:t>// returns “true”</a:t>
            </a:r>
            <a:endParaRPr lang="en-IE"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2238</Words>
  <Application>Microsoft Office PowerPoint</Application>
  <PresentationFormat>On-screen Show (4:3)</PresentationFormat>
  <Paragraphs>486</Paragraphs>
  <Slides>37</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Consolas</vt:lpstr>
      <vt:lpstr>Office Theme</vt:lpstr>
      <vt:lpstr>Form Validation</vt:lpstr>
      <vt:lpstr>HTML Forms</vt:lpstr>
      <vt:lpstr>HTML Forms</vt:lpstr>
      <vt:lpstr>HTML Forms</vt:lpstr>
      <vt:lpstr>Accessing Forms</vt:lpstr>
      <vt:lpstr>Form Properties</vt:lpstr>
      <vt:lpstr>Form Input Attributes</vt:lpstr>
      <vt:lpstr>Form Elements</vt:lpstr>
      <vt:lpstr>Element Properties</vt:lpstr>
      <vt:lpstr>Element Properties</vt:lpstr>
      <vt:lpstr>Element Properties</vt:lpstr>
      <vt:lpstr>Element Properties</vt:lpstr>
      <vt:lpstr>Element Properties</vt:lpstr>
      <vt:lpstr>Element Methods</vt:lpstr>
      <vt:lpstr>Element Methods</vt:lpstr>
      <vt:lpstr>Element Methods</vt:lpstr>
      <vt:lpstr>Element Methods</vt:lpstr>
      <vt:lpstr>Form Methods: reset()</vt:lpstr>
      <vt:lpstr>Form Methods: submit()</vt:lpstr>
      <vt:lpstr>Not Assuming Client-Side Scripting</vt:lpstr>
      <vt:lpstr>JavaScript Validation</vt:lpstr>
      <vt:lpstr>Checking for Non-Empty</vt:lpstr>
      <vt:lpstr>Restricting the Length</vt:lpstr>
      <vt:lpstr>Checking for Numbers</vt:lpstr>
      <vt:lpstr>Regular Expressions</vt:lpstr>
      <vt:lpstr>Regular Expressions</vt:lpstr>
      <vt:lpstr>Email Validation</vt:lpstr>
      <vt:lpstr>Email Validation</vt:lpstr>
      <vt:lpstr>Selection Made</vt:lpstr>
      <vt:lpstr>Selection Made</vt:lpstr>
      <vt:lpstr>Intro to JavaScript Validation API </vt:lpstr>
      <vt:lpstr>Constraint Validation  HTML Input Attributes</vt:lpstr>
      <vt:lpstr>Constraint Validation  CSS Pseudo Selectors</vt:lpstr>
      <vt:lpstr>Constraint Validation Process</vt:lpstr>
      <vt:lpstr>checkValidity()</vt:lpstr>
      <vt:lpstr>JavaScript and the Constraint API </vt:lpstr>
      <vt:lpstr>setCustomValidity()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Slava</dc:creator>
  <cp:lastModifiedBy>TanyaT</cp:lastModifiedBy>
  <cp:revision>768</cp:revision>
  <dcterms:created xsi:type="dcterms:W3CDTF">2013-10-15T00:01:08Z</dcterms:created>
  <dcterms:modified xsi:type="dcterms:W3CDTF">2018-10-09T10:55:25Z</dcterms:modified>
</cp:coreProperties>
</file>