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92" r:id="rId4"/>
    <p:sldId id="293" r:id="rId5"/>
    <p:sldId id="303" r:id="rId6"/>
    <p:sldId id="260" r:id="rId7"/>
    <p:sldId id="262" r:id="rId8"/>
    <p:sldId id="304" r:id="rId9"/>
    <p:sldId id="294" r:id="rId10"/>
    <p:sldId id="295" r:id="rId11"/>
    <p:sldId id="263" r:id="rId12"/>
    <p:sldId id="264" r:id="rId13"/>
    <p:sldId id="265" r:id="rId14"/>
    <p:sldId id="266" r:id="rId15"/>
    <p:sldId id="305" r:id="rId16"/>
    <p:sldId id="267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8" r:id="rId25"/>
    <p:sldId id="306" r:id="rId26"/>
    <p:sldId id="307" r:id="rId27"/>
    <p:sldId id="308" r:id="rId28"/>
    <p:sldId id="285" r:id="rId29"/>
    <p:sldId id="309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T" initials="T" lastIdx="5" clrIdx="0">
    <p:extLst>
      <p:ext uri="{19B8F6BF-5375-455C-9EA6-DF929625EA0E}">
        <p15:presenceInfo xmlns:p15="http://schemas.microsoft.com/office/powerpoint/2012/main" userId="Tan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8710" autoAdjust="0"/>
  </p:normalViewPr>
  <p:slideViewPr>
    <p:cSldViewPr>
      <p:cViewPr varScale="1">
        <p:scale>
          <a:sx n="78" d="100"/>
          <a:sy n="78" d="100"/>
        </p:scale>
        <p:origin x="8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8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z="1200" dirty="0"/>
          </a:p>
          <a:p>
            <a:pPr eaLnBrk="1" hangingPunct="1"/>
            <a:r>
              <a:rPr lang="en-US" dirty="0" smtClean="0"/>
              <a:t>AngularJS, </a:t>
            </a:r>
            <a:r>
              <a:rPr lang="en-US" dirty="0" err="1" smtClean="0"/>
              <a:t>ReactJS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4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0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3</a:t>
            </a:r>
          </a:p>
          <a:p>
            <a:pPr eaLnBrk="1" hangingPunct="1"/>
            <a:r>
              <a:rPr lang="en-US" dirty="0" smtClean="0"/>
              <a:t>Ex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8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AngularJS, </a:t>
            </a:r>
            <a:r>
              <a:rPr lang="en-IE" dirty="0" smtClean="0"/>
              <a:t>Backbone, Ember, Knockout</a:t>
            </a:r>
          </a:p>
          <a:p>
            <a:pPr eaLnBrk="1" hangingPunct="1"/>
            <a:r>
              <a:rPr lang="en-IE" dirty="0" smtClean="0"/>
              <a:t>You can also create your own shortcut very easily. </a:t>
            </a:r>
          </a:p>
          <a:p>
            <a:pPr eaLnBrk="1" hangingPunct="1"/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$.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noConflict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pPr eaLnBrk="1" hangingPunct="1"/>
            <a:r>
              <a:rPr lang="en-IE" b="1" dirty="0" err="1" smtClean="0"/>
              <a:t>jq</a:t>
            </a:r>
            <a:r>
              <a:rPr lang="en-IE" b="1" dirty="0" smtClean="0"/>
              <a:t>(document).ready(function() {</a:t>
            </a:r>
          </a:p>
          <a:p>
            <a:pPr eaLnBrk="1" hangingPunct="1"/>
            <a:r>
              <a:rPr lang="en-IE" dirty="0" smtClean="0"/>
              <a:t>	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// Code that uses </a:t>
            </a:r>
            <a:r>
              <a:rPr lang="en-IE" dirty="0" err="1" smtClean="0">
                <a:solidFill>
                  <a:schemeClr val="bg1">
                    <a:lumMod val="50000"/>
                  </a:schemeClr>
                </a:solidFill>
              </a:rPr>
              <a:t>jq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eaLnBrk="1" hangingPunct="1"/>
            <a:r>
              <a:rPr lang="en-IE" b="1" dirty="0" smtClean="0"/>
              <a:t>});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88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7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5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.append() puts data inside an element at last index</a:t>
            </a:r>
            <a:br>
              <a:rPr lang="en-IE" dirty="0" smtClean="0"/>
            </a:br>
            <a:r>
              <a:rPr lang="en-IE" dirty="0" smtClean="0"/>
              <a:t>.prepend() puts data inside an element at last index at first index</a:t>
            </a:r>
          </a:p>
          <a:p>
            <a:pPr eaLnBrk="1" hangingPunct="1"/>
            <a:r>
              <a:rPr lang="en-IE" dirty="0" smtClean="0"/>
              <a:t>.after() puts the element after the element</a:t>
            </a:r>
            <a:br>
              <a:rPr lang="en-IE" dirty="0" smtClean="0"/>
            </a:br>
            <a:r>
              <a:rPr lang="en-IE" dirty="0" smtClean="0"/>
              <a:t>.before() puts the element before the element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element.appendChild</a:t>
            </a:r>
            <a:r>
              <a:rPr lang="en-US" dirty="0" smtClean="0"/>
              <a:t>(</a:t>
            </a:r>
            <a:r>
              <a:rPr lang="en-US" dirty="0" err="1" smtClean="0"/>
              <a:t>newElement</a:t>
            </a:r>
            <a:r>
              <a:rPr lang="en-US" dirty="0" smtClean="0"/>
              <a:t>);</a:t>
            </a:r>
          </a:p>
          <a:p>
            <a:pPr eaLnBrk="1" hangingPunct="1"/>
            <a:r>
              <a:rPr lang="en-US" dirty="0" err="1" smtClean="0"/>
              <a:t>element.insertBefore</a:t>
            </a:r>
            <a:r>
              <a:rPr lang="en-US" dirty="0" smtClean="0"/>
              <a:t>(element, </a:t>
            </a:r>
            <a:r>
              <a:rPr lang="en-US" dirty="0" err="1" smtClean="0"/>
              <a:t>newElement</a:t>
            </a:r>
            <a:r>
              <a:rPr lang="en-US" dirty="0" smtClean="0"/>
              <a:t>);</a:t>
            </a:r>
          </a:p>
          <a:p>
            <a:pPr eaLnBrk="1" hangingPunct="1"/>
            <a:r>
              <a:rPr lang="en-US" dirty="0" err="1" smtClean="0"/>
              <a:t>parent.removeChild</a:t>
            </a:r>
            <a:r>
              <a:rPr lang="en-US" dirty="0" smtClean="0"/>
              <a:t>(</a:t>
            </a:r>
            <a:r>
              <a:rPr lang="en-US" dirty="0" err="1" smtClean="0"/>
              <a:t>childElement</a:t>
            </a:r>
            <a:r>
              <a:rPr lang="en-US" dirty="0" smtClean="0"/>
              <a:t>) ;</a:t>
            </a:r>
          </a:p>
          <a:p>
            <a:pPr eaLnBrk="1" hangingPunct="1"/>
            <a:r>
              <a:rPr lang="en-US" dirty="0" err="1" smtClean="0"/>
              <a:t>parent.replaceChild</a:t>
            </a:r>
            <a:r>
              <a:rPr lang="en-US" dirty="0" smtClean="0"/>
              <a:t>(element, </a:t>
            </a:r>
            <a:r>
              <a:rPr lang="en-US" dirty="0" err="1" smtClean="0"/>
              <a:t>childElement</a:t>
            </a:r>
            <a:r>
              <a:rPr lang="en-US" dirty="0" smtClean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6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1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1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9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9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7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0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 smtClean="0"/>
              <a:t>parent() - returns the direct parent element of &lt;span&gt;</a:t>
            </a:r>
          </a:p>
          <a:p>
            <a:pPr eaLnBrk="1" hangingPunct="1"/>
            <a:r>
              <a:rPr lang="en-IE" dirty="0" smtClean="0"/>
              <a:t>parents() - returns all ancestor elements of &lt;span&gt;</a:t>
            </a:r>
          </a:p>
          <a:p>
            <a:pPr eaLnBrk="1" hangingPunct="1"/>
            <a:r>
              <a:rPr lang="en-IE" dirty="0" err="1" smtClean="0"/>
              <a:t>parentsUntil</a:t>
            </a:r>
            <a:r>
              <a:rPr lang="en-IE" dirty="0" smtClean="0"/>
              <a:t>() - </a:t>
            </a:r>
            <a:r>
              <a:rPr lang="en-IE" altLang="en-US" sz="1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all ancestor elements between &lt;span&gt; and &lt;div&gt;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30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 smtClean="0"/>
              <a:t>first() - returns the first element of the selected elements</a:t>
            </a:r>
          </a:p>
          <a:p>
            <a:pPr eaLnBrk="1" hangingPunct="1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$("div p").first() // the first </a:t>
            </a:r>
            <a:r>
              <a:rPr lang="en-IE" dirty="0" smtClean="0"/>
              <a:t>&lt;p&gt; element inside the first &lt;div&gt; element</a:t>
            </a:r>
            <a:br>
              <a:rPr lang="en-IE" dirty="0" smtClean="0"/>
            </a:br>
            <a:r>
              <a:rPr lang="en-IE" dirty="0" smtClean="0"/>
              <a:t>last() - returns the last element of the selected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err="1" smtClean="0"/>
              <a:t>eq</a:t>
            </a:r>
            <a:r>
              <a:rPr lang="en-IE" dirty="0" smtClean="0"/>
              <a:t>() - reduces the set of matched elements to the one at the specified index.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$("li").</a:t>
            </a:r>
            <a:r>
              <a:rPr lang="en-IE" dirty="0" err="1" smtClean="0"/>
              <a:t>eq</a:t>
            </a:r>
            <a:r>
              <a:rPr lang="en-IE" dirty="0" smtClean="0"/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Filter() - returns elements that match a certain criteria.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Not() - selects all elements except the specified element</a:t>
            </a:r>
            <a:br>
              <a:rPr lang="en-IE" dirty="0" smtClean="0"/>
            </a:b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$("p:not(.intro)") // </a:t>
            </a:r>
            <a:r>
              <a:rPr lang="en-IE" dirty="0" smtClean="0"/>
              <a:t>all &lt;p&gt; elements except those with class="intro"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 err="1" smtClean="0"/>
              <a:t>fadeToggle</a:t>
            </a:r>
            <a:r>
              <a:rPr lang="en-IE" dirty="0" smtClean="0"/>
              <a:t>() method toggles between the </a:t>
            </a:r>
            <a:r>
              <a:rPr lang="en-IE" dirty="0" err="1" smtClean="0"/>
              <a:t>fadeIn</a:t>
            </a:r>
            <a:r>
              <a:rPr lang="en-IE" dirty="0" smtClean="0"/>
              <a:t>() and </a:t>
            </a:r>
            <a:r>
              <a:rPr lang="en-IE" dirty="0" err="1" smtClean="0"/>
              <a:t>fadeOut</a:t>
            </a:r>
            <a:r>
              <a:rPr lang="en-IE" dirty="0" smtClean="0"/>
              <a:t>() methods.</a:t>
            </a:r>
          </a:p>
          <a:p>
            <a:pPr eaLnBrk="1" hangingPunct="1"/>
            <a:r>
              <a:rPr lang="en-IE" dirty="0" err="1" smtClean="0"/>
              <a:t>fadeTo</a:t>
            </a:r>
            <a:r>
              <a:rPr lang="en-IE" dirty="0" smtClean="0"/>
              <a:t>() method allows fading to a given opacity (value between 0 and 1).</a:t>
            </a:r>
          </a:p>
          <a:p>
            <a:pPr eaLnBrk="1" hangingPunct="1"/>
            <a:r>
              <a:rPr lang="en-IE" dirty="0" smtClean="0"/>
              <a:t>animate() method lets you create custom animations.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0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 smtClean="0"/>
              <a:t>CDN – series of servers spread out around the world,</a:t>
            </a:r>
            <a:r>
              <a:rPr lang="en-IE" baseline="0" dirty="0" smtClean="0"/>
              <a:t> which are designed to serve static files (e.g., HTML, CSS, </a:t>
            </a:r>
            <a:r>
              <a:rPr lang="en-IE" baseline="0" dirty="0" err="1" smtClean="0"/>
              <a:t>Javascript</a:t>
            </a:r>
            <a:r>
              <a:rPr lang="en-IE" baseline="0" dirty="0" smtClean="0"/>
              <a:t>, images, audio and video files) very quickly.</a:t>
            </a:r>
            <a:br>
              <a:rPr lang="en-IE" baseline="0" dirty="0" smtClean="0"/>
            </a:br>
            <a:endParaRPr lang="en-IE" baseline="0" dirty="0" smtClean="0"/>
          </a:p>
          <a:p>
            <a:pPr eaLnBrk="1" hangingPunct="1"/>
            <a:r>
              <a:rPr lang="en-IE" dirty="0" smtClean="0"/>
              <a:t>The CDN tries to find a server near you, then sends files from that servers</a:t>
            </a:r>
            <a:r>
              <a:rPr lang="en-IE" baseline="0" dirty="0" smtClean="0"/>
              <a:t> so that the data doesn't have to travel far. </a:t>
            </a:r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err="1" smtClean="0"/>
              <a:t>Minification</a:t>
            </a:r>
            <a:r>
              <a:rPr lang="en-IE" dirty="0" smtClean="0"/>
              <a:t> creates smaller files which are faster to download. However, they are difficult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Ex1 – Native</a:t>
            </a:r>
            <a:r>
              <a:rPr lang="en-US" baseline="0" dirty="0" smtClean="0"/>
              <a:t> JS</a:t>
            </a:r>
          </a:p>
          <a:p>
            <a:pPr eaLnBrk="1" hangingPunct="1"/>
            <a:r>
              <a:rPr lang="en-US" baseline="0" dirty="0" smtClean="0"/>
              <a:t>Ex2 -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2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6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10/9/2018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selector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 smtClean="0"/>
              <a:t>jQuery</a:t>
            </a:r>
            <a:endParaRPr lang="en-IE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jQuery Example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dirty="0" smtClean="0"/>
              <a:t>&lt;h1 id="greeting"&gt;&lt;/h1&gt;</a:t>
            </a:r>
          </a:p>
          <a:p>
            <a:endParaRPr lang="en-IE" dirty="0" smtClean="0"/>
          </a:p>
          <a:p>
            <a:r>
              <a:rPr lang="en-IE" b="1" dirty="0" err="1" smtClean="0"/>
              <a:t>Javascript</a:t>
            </a:r>
            <a:endParaRPr lang="en-IE" b="1" dirty="0"/>
          </a:p>
          <a:p>
            <a:pPr marL="457200" lvl="1" indent="0">
              <a:buNone/>
            </a:pPr>
            <a:r>
              <a:rPr lang="en-IE" dirty="0" err="1" smtClean="0"/>
              <a:t>var</a:t>
            </a:r>
            <a:r>
              <a:rPr lang="en-IE" dirty="0" smtClean="0"/>
              <a:t> greeting = </a:t>
            </a:r>
            <a:r>
              <a:rPr lang="en-IE" dirty="0" err="1" smtClean="0"/>
              <a:t>document.getElementById</a:t>
            </a:r>
            <a:r>
              <a:rPr lang="en-IE" dirty="0" smtClean="0"/>
              <a:t>("greeting");</a:t>
            </a:r>
          </a:p>
          <a:p>
            <a:pPr marL="457200" lvl="1" indent="0">
              <a:buNone/>
            </a:pPr>
            <a:r>
              <a:rPr lang="en-IE" dirty="0" err="1" smtClean="0"/>
              <a:t>greeting.textContent</a:t>
            </a:r>
            <a:r>
              <a:rPr lang="en-IE" dirty="0" smtClean="0"/>
              <a:t> = "It's time to learn about jQuery";</a:t>
            </a:r>
          </a:p>
          <a:p>
            <a:r>
              <a:rPr lang="en-IE" b="1" dirty="0" smtClean="0"/>
              <a:t>jQuery</a:t>
            </a:r>
            <a:endParaRPr lang="en-IE" b="1" dirty="0"/>
          </a:p>
          <a:p>
            <a:pPr marL="457200" lvl="1" indent="0">
              <a:buNone/>
            </a:pPr>
            <a:r>
              <a:rPr lang="en-IE" dirty="0" smtClean="0"/>
              <a:t>$("#greeting").text("It's </a:t>
            </a:r>
            <a:r>
              <a:rPr lang="en-IE" dirty="0"/>
              <a:t>time to learn about </a:t>
            </a:r>
            <a:r>
              <a:rPr lang="en-IE" dirty="0" smtClean="0"/>
              <a:t>jQuery");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Same Result for Both Examples</a:t>
            </a:r>
          </a:p>
          <a:p>
            <a:pPr marL="0" indent="0">
              <a:buNone/>
            </a:pPr>
            <a:r>
              <a:rPr lang="en-IE" dirty="0"/>
              <a:t>&lt;h1 id</a:t>
            </a:r>
            <a:r>
              <a:rPr lang="en-IE" dirty="0" smtClean="0"/>
              <a:t>="greeting"&gt;It's time to learn about jQuery&lt;/</a:t>
            </a:r>
            <a:r>
              <a:rPr lang="en-IE" dirty="0"/>
              <a:t>h1&gt;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jQuery Selectors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98" y="6156325"/>
            <a:ext cx="8229600" cy="642940"/>
          </a:xfrm>
        </p:spPr>
        <p:txBody>
          <a:bodyPr>
            <a:normAutofit/>
          </a:bodyPr>
          <a:lstStyle/>
          <a:p>
            <a:r>
              <a:rPr lang="en-IE" sz="1600" dirty="0" smtClean="0">
                <a:hlinkClick r:id="rId3"/>
              </a:rPr>
              <a:t>https://www.w3schools.com/jquery/jquery_ref_selectors.asp</a:t>
            </a:r>
          </a:p>
          <a:p>
            <a:r>
              <a:rPr lang="en-IE" sz="1600" dirty="0" smtClean="0">
                <a:hlinkClick r:id="rId3"/>
              </a:rPr>
              <a:t>https://www.w3schools.com/jquery/jquery_selectors.asp</a:t>
            </a:r>
            <a:endParaRPr lang="en-IE" sz="1600" dirty="0" smtClean="0"/>
          </a:p>
          <a:p>
            <a:endParaRPr lang="en-IE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33" y="1235076"/>
            <a:ext cx="6674333" cy="4921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Document Ready Event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To prevent jQuery from running before the document has finished loading, use either: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This prevents you from changing an element before it has loaded.</a:t>
            </a:r>
          </a:p>
          <a:p>
            <a:r>
              <a:rPr lang="en-IE" dirty="0" smtClean="0"/>
              <a:t>Enables you to run JavaScript code as soon as the document (DOM) is ready.</a:t>
            </a:r>
          </a:p>
          <a:p>
            <a:r>
              <a:rPr lang="en-IE" dirty="0" smtClean="0"/>
              <a:t>Note the use of an anonymous function.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71059"/>
              </p:ext>
            </p:extLst>
          </p:nvPr>
        </p:nvGraphicFramePr>
        <p:xfrm>
          <a:off x="899592" y="2492896"/>
          <a:ext cx="806489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936104"/>
                <a:gridCol w="2952328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E" sz="2400" dirty="0" smtClean="0"/>
                        <a:t>$(document).ready(function() {</a:t>
                      </a:r>
                    </a:p>
                    <a:p>
                      <a:pPr marL="0" indent="0">
                        <a:buNone/>
                      </a:pPr>
                      <a:r>
                        <a:rPr lang="en-IE" sz="2400" baseline="0" dirty="0" smtClean="0"/>
                        <a:t>    </a:t>
                      </a:r>
                      <a:r>
                        <a:rPr lang="en-IE" sz="2400" dirty="0" smtClean="0"/>
                        <a:t> /* code here */</a:t>
                      </a:r>
                    </a:p>
                    <a:p>
                      <a:pPr marL="0" indent="0">
                        <a:buNone/>
                      </a:pPr>
                      <a:r>
                        <a:rPr lang="en-IE" sz="2400" dirty="0" smtClean="0"/>
                        <a:t>});</a:t>
                      </a:r>
                    </a:p>
                    <a:p>
                      <a:pPr marL="0" indent="0">
                        <a:buNone/>
                      </a:pPr>
                      <a:endParaRPr lang="en-IE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kern="1200" dirty="0" smtClean="0"/>
                        <a:t>$(function() {</a:t>
                      </a:r>
                    </a:p>
                    <a:p>
                      <a:r>
                        <a:rPr lang="en-IE" sz="2400" kern="1200" dirty="0" smtClean="0"/>
                        <a:t>    /* code here */ </a:t>
                      </a:r>
                    </a:p>
                    <a:p>
                      <a:r>
                        <a:rPr lang="en-IE" sz="2400" kern="1200" dirty="0" smtClean="0"/>
                        <a:t>});</a:t>
                      </a:r>
                    </a:p>
                    <a:p>
                      <a:endParaRPr lang="en-I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jQuery Chaining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jQuery allows you to chain together methods/actions. 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sz="2800" dirty="0" smtClean="0"/>
              <a:t>$(</a:t>
            </a:r>
            <a:r>
              <a:rPr lang="en-IE" sz="2400" dirty="0" smtClean="0"/>
              <a:t>"</a:t>
            </a:r>
            <a:r>
              <a:rPr lang="en-IE" sz="2800" dirty="0" smtClean="0">
                <a:solidFill>
                  <a:srgbClr val="FF0000"/>
                </a:solidFill>
              </a:rPr>
              <a:t>#greeting</a:t>
            </a:r>
            <a:r>
              <a:rPr lang="en-IE" sz="2400" dirty="0" smtClean="0"/>
              <a:t>"</a:t>
            </a:r>
            <a:r>
              <a:rPr lang="en-IE" sz="2800" dirty="0" smtClean="0"/>
              <a:t>).hide(</a:t>
            </a:r>
            <a:r>
              <a:rPr lang="en-IE" sz="2400" dirty="0" smtClean="0"/>
              <a:t>"</a:t>
            </a:r>
            <a:r>
              <a:rPr lang="en-IE" sz="2800" dirty="0" smtClean="0">
                <a:solidFill>
                  <a:srgbClr val="FF0000"/>
                </a:solidFill>
              </a:rPr>
              <a:t>slow</a:t>
            </a:r>
            <a:r>
              <a:rPr lang="en-IE" sz="2400" dirty="0" smtClean="0"/>
              <a:t>"</a:t>
            </a:r>
            <a:r>
              <a:rPr lang="en-IE" sz="2800" dirty="0" smtClean="0"/>
              <a:t>).</a:t>
            </a:r>
            <a:r>
              <a:rPr lang="en-IE" sz="2800" dirty="0" err="1" smtClean="0"/>
              <a:t>addClass</a:t>
            </a:r>
            <a:r>
              <a:rPr lang="en-IE" sz="2800" dirty="0" smtClean="0"/>
              <a:t>(</a:t>
            </a:r>
            <a:r>
              <a:rPr lang="en-IE" sz="2400" dirty="0" smtClean="0"/>
              <a:t>"</a:t>
            </a:r>
            <a:r>
              <a:rPr lang="en-IE" sz="2800" dirty="0" smtClean="0">
                <a:solidFill>
                  <a:srgbClr val="FF0000"/>
                </a:solidFill>
              </a:rPr>
              <a:t>fun</a:t>
            </a:r>
            <a:r>
              <a:rPr lang="en-IE" sz="2400" dirty="0" smtClean="0"/>
              <a:t>"</a:t>
            </a:r>
            <a:r>
              <a:rPr lang="en-IE" sz="2800" dirty="0" smtClean="0"/>
              <a:t>).show(</a:t>
            </a:r>
            <a:r>
              <a:rPr lang="en-IE" sz="2400" dirty="0" smtClean="0"/>
              <a:t>"</a:t>
            </a:r>
            <a:r>
              <a:rPr lang="en-IE" sz="2800" dirty="0" smtClean="0">
                <a:solidFill>
                  <a:srgbClr val="FF0000"/>
                </a:solidFill>
              </a:rPr>
              <a:t>fast</a:t>
            </a:r>
            <a:r>
              <a:rPr lang="en-IE" sz="2400" dirty="0" smtClean="0"/>
              <a:t>"</a:t>
            </a:r>
            <a:r>
              <a:rPr lang="en-IE" sz="2800" dirty="0" smtClean="0"/>
              <a:t>);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Calls one method after another within a single statement (i.e. line of code), on the same element.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As a result, browsers do not have to find the same elements more than once.</a:t>
            </a:r>
          </a:p>
          <a:p>
            <a:r>
              <a:rPr lang="en-IE" dirty="0" smtClean="0"/>
              <a:t>When you get a reference to an element using jQuery, jQuery almost always returns the element when it performs the action.</a:t>
            </a:r>
          </a:p>
          <a:p>
            <a:r>
              <a:rPr lang="en-IE" dirty="0"/>
              <a:t>When chaining, </a:t>
            </a:r>
            <a:r>
              <a:rPr lang="en-IE" dirty="0" smtClean="0"/>
              <a:t>you </a:t>
            </a:r>
            <a:r>
              <a:rPr lang="en-IE" dirty="0"/>
              <a:t>can format </a:t>
            </a:r>
            <a:r>
              <a:rPr lang="en-IE" dirty="0" smtClean="0"/>
              <a:t>lines of code with line </a:t>
            </a:r>
            <a:r>
              <a:rPr lang="en-IE" dirty="0"/>
              <a:t>breaks and indentations. 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jQuery </a:t>
            </a:r>
            <a:r>
              <a:rPr lang="en-IE" dirty="0" err="1" smtClean="0"/>
              <a:t>Callback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JavaScript </a:t>
            </a:r>
            <a:r>
              <a:rPr lang="en-IE" dirty="0"/>
              <a:t>statements are executed line by line. </a:t>
            </a:r>
            <a:endParaRPr lang="en-IE" dirty="0" smtClean="0"/>
          </a:p>
          <a:p>
            <a:r>
              <a:rPr lang="en-IE" dirty="0" smtClean="0"/>
              <a:t>With </a:t>
            </a:r>
            <a:r>
              <a:rPr lang="en-IE" dirty="0"/>
              <a:t>effects, </a:t>
            </a:r>
            <a:r>
              <a:rPr lang="en-IE" dirty="0" smtClean="0"/>
              <a:t>subsequent lines </a:t>
            </a:r>
            <a:r>
              <a:rPr lang="en-IE" dirty="0"/>
              <a:t>of code can be run even though the </a:t>
            </a:r>
            <a:r>
              <a:rPr lang="en-IE" dirty="0" smtClean="0"/>
              <a:t>current effect </a:t>
            </a:r>
            <a:r>
              <a:rPr lang="en-IE" dirty="0"/>
              <a:t>is not </a:t>
            </a:r>
            <a:r>
              <a:rPr lang="en-IE" dirty="0" smtClean="0"/>
              <a:t>finished, thereby causing errors and unexpected behaviours.</a:t>
            </a:r>
          </a:p>
          <a:p>
            <a:r>
              <a:rPr lang="en-IE" dirty="0"/>
              <a:t>A </a:t>
            </a:r>
            <a:r>
              <a:rPr lang="en-IE" dirty="0" err="1"/>
              <a:t>callback</a:t>
            </a:r>
            <a:r>
              <a:rPr lang="en-IE" dirty="0"/>
              <a:t> is a function that executes after the current action </a:t>
            </a:r>
            <a:r>
              <a:rPr lang="en-IE" dirty="0" smtClean="0"/>
              <a:t>is a 100</a:t>
            </a:r>
            <a:r>
              <a:rPr lang="en-IE" dirty="0"/>
              <a:t>% </a:t>
            </a:r>
            <a:r>
              <a:rPr lang="en-IE" dirty="0" smtClean="0"/>
              <a:t>completed.</a:t>
            </a:r>
            <a:endParaRPr lang="en-IE" dirty="0"/>
          </a:p>
          <a:p>
            <a:r>
              <a:rPr lang="en-IE" dirty="0" err="1" smtClean="0"/>
              <a:t>Callback</a:t>
            </a:r>
            <a:r>
              <a:rPr lang="en-IE" dirty="0" smtClean="0"/>
              <a:t> functions for methods form queues and thus prevent other effects from being executed before the current one is complete.</a:t>
            </a:r>
            <a:endParaRPr lang="en-IE" dirty="0"/>
          </a:p>
          <a:p>
            <a:pPr lvl="1"/>
            <a:r>
              <a:rPr lang="en-IE" dirty="0" smtClean="0"/>
              <a:t>A plain JavaScript function passed to some method as an argument.</a:t>
            </a:r>
          </a:p>
          <a:p>
            <a:pPr lvl="1"/>
            <a:r>
              <a:rPr lang="en-IE" dirty="0" err="1" smtClean="0"/>
              <a:t>Callbacks</a:t>
            </a:r>
            <a:r>
              <a:rPr lang="en-IE" dirty="0" smtClean="0"/>
              <a:t> can take parameters or return something.</a:t>
            </a:r>
          </a:p>
          <a:p>
            <a:r>
              <a:rPr lang="en-IE" b="1" dirty="0" smtClean="0"/>
              <a:t>Syntax</a:t>
            </a:r>
            <a:r>
              <a:rPr lang="en-IE" dirty="0"/>
              <a:t>: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$(</a:t>
            </a:r>
            <a:r>
              <a:rPr lang="en-IE" dirty="0"/>
              <a:t>selector).hide(speed</a:t>
            </a:r>
            <a:r>
              <a:rPr lang="en-IE" dirty="0" smtClean="0"/>
              <a:t>, </a:t>
            </a:r>
            <a:r>
              <a:rPr lang="en-IE" dirty="0" err="1" smtClean="0"/>
              <a:t>callback</a:t>
            </a:r>
            <a:r>
              <a:rPr lang="en-IE" dirty="0"/>
              <a:t>);</a:t>
            </a:r>
            <a:r>
              <a:rPr lang="en-I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jQuery </a:t>
            </a:r>
            <a:r>
              <a:rPr lang="en-IE" dirty="0" err="1" smtClean="0"/>
              <a:t>Callback</a:t>
            </a:r>
            <a:r>
              <a:rPr lang="en-IE" dirty="0" smtClean="0"/>
              <a:t> Example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 dirty="0" smtClean="0"/>
              <a:t>&lt;</a:t>
            </a:r>
            <a:r>
              <a:rPr lang="en-IE" sz="1600" dirty="0"/>
              <a:t>button&gt;Hide&lt;/button&gt;</a:t>
            </a:r>
          </a:p>
          <a:p>
            <a:pPr marL="0" indent="0">
              <a:buNone/>
            </a:pPr>
            <a:r>
              <a:rPr lang="en-IE" sz="1600" dirty="0" smtClean="0"/>
              <a:t>&lt;</a:t>
            </a:r>
            <a:r>
              <a:rPr lang="en-IE" sz="1600" dirty="0"/>
              <a:t>p&gt;This is a paragraph with little content.&lt;/p</a:t>
            </a:r>
            <a:r>
              <a:rPr lang="en-IE" sz="1600" dirty="0" smtClean="0"/>
              <a:t>&gt;</a:t>
            </a:r>
            <a:r>
              <a:rPr lang="en-IE" sz="1600" dirty="0"/>
              <a:t>	</a:t>
            </a:r>
          </a:p>
          <a:p>
            <a:pPr marL="0" indent="0">
              <a:buNone/>
            </a:pPr>
            <a:r>
              <a:rPr lang="en-IE" sz="1600" dirty="0" smtClean="0"/>
              <a:t>&lt;</a:t>
            </a:r>
            <a:r>
              <a:rPr lang="en-IE" sz="1600" dirty="0"/>
              <a:t>script </a:t>
            </a:r>
            <a:r>
              <a:rPr lang="en-IE" sz="1600" dirty="0" err="1"/>
              <a:t>src</a:t>
            </a:r>
            <a:r>
              <a:rPr lang="en-IE" sz="1600" dirty="0" smtClean="0"/>
              <a:t>="jquery-1.11.2.min.js"&gt;&lt;/</a:t>
            </a:r>
            <a:r>
              <a:rPr lang="en-IE" sz="1600" dirty="0"/>
              <a:t>script&gt;	</a:t>
            </a:r>
          </a:p>
          <a:p>
            <a:pPr marL="0" indent="0">
              <a:buNone/>
            </a:pPr>
            <a:r>
              <a:rPr lang="en-IE" sz="1600" dirty="0" smtClean="0"/>
              <a:t>&lt;</a:t>
            </a:r>
            <a:r>
              <a:rPr lang="en-IE" sz="1600" dirty="0"/>
              <a:t>script&gt;</a:t>
            </a:r>
          </a:p>
          <a:p>
            <a:pPr marL="0" indent="0">
              <a:buNone/>
            </a:pPr>
            <a:r>
              <a:rPr lang="en-IE" sz="1600" dirty="0" smtClean="0"/>
              <a:t>	$(</a:t>
            </a:r>
            <a:r>
              <a:rPr lang="en-IE" sz="1600" dirty="0"/>
              <a:t>document).ready(function(){</a:t>
            </a:r>
          </a:p>
          <a:p>
            <a:pPr marL="0" indent="0">
              <a:buNone/>
            </a:pPr>
            <a:r>
              <a:rPr lang="en-IE" sz="1600" dirty="0"/>
              <a:t>	</a:t>
            </a:r>
            <a:r>
              <a:rPr lang="en-IE" sz="1600" dirty="0" smtClean="0"/>
              <a:t>	$("button").</a:t>
            </a:r>
            <a:r>
              <a:rPr lang="en-IE" sz="1600" dirty="0"/>
              <a:t>click(function(){</a:t>
            </a:r>
          </a:p>
          <a:p>
            <a:pPr marL="0" indent="0">
              <a:buNone/>
            </a:pPr>
            <a:r>
              <a:rPr lang="en-IE" sz="1600" dirty="0"/>
              <a:t>		</a:t>
            </a:r>
            <a:r>
              <a:rPr lang="en-IE" sz="1600" dirty="0" smtClean="0"/>
              <a:t>	</a:t>
            </a:r>
            <a:r>
              <a:rPr lang="en-IE" sz="1600" dirty="0" smtClean="0">
                <a:solidFill>
                  <a:srgbClr val="FF0000"/>
                </a:solidFill>
              </a:rPr>
              <a:t>$("p").</a:t>
            </a:r>
            <a:r>
              <a:rPr lang="en-IE" sz="1600" dirty="0">
                <a:solidFill>
                  <a:srgbClr val="FF0000"/>
                </a:solidFill>
              </a:rPr>
              <a:t>hide(2000);</a:t>
            </a:r>
          </a:p>
          <a:p>
            <a:pPr marL="0" indent="0">
              <a:buNone/>
            </a:pPr>
            <a:r>
              <a:rPr lang="en-IE" sz="1600" dirty="0">
                <a:solidFill>
                  <a:srgbClr val="FF0000"/>
                </a:solidFill>
              </a:rPr>
              <a:t>			</a:t>
            </a:r>
            <a:r>
              <a:rPr lang="en-IE" sz="1600" dirty="0" smtClean="0">
                <a:solidFill>
                  <a:srgbClr val="FF0000"/>
                </a:solidFill>
              </a:rPr>
              <a:t>alert("The </a:t>
            </a:r>
            <a:r>
              <a:rPr lang="en-IE" sz="1600" dirty="0">
                <a:solidFill>
                  <a:srgbClr val="FF0000"/>
                </a:solidFill>
              </a:rPr>
              <a:t>paragraph is now </a:t>
            </a:r>
            <a:r>
              <a:rPr lang="en-IE" sz="1600" dirty="0" smtClean="0">
                <a:solidFill>
                  <a:srgbClr val="FF0000"/>
                </a:solidFill>
              </a:rPr>
              <a:t>hidden");</a:t>
            </a:r>
            <a:endParaRPr lang="en-IE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1600" dirty="0"/>
              <a:t>		</a:t>
            </a:r>
            <a:r>
              <a:rPr lang="en-IE" sz="1600" dirty="0" smtClean="0"/>
              <a:t>}); 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	</a:t>
            </a:r>
            <a:r>
              <a:rPr lang="en-IE" sz="1600" dirty="0" smtClean="0"/>
              <a:t>});</a:t>
            </a:r>
            <a:endParaRPr lang="en-IE" sz="1600" dirty="0"/>
          </a:p>
          <a:p>
            <a:pPr marL="0" indent="0">
              <a:buNone/>
            </a:pPr>
            <a:r>
              <a:rPr lang="en-IE" sz="1600" dirty="0" smtClean="0"/>
              <a:t>&lt;/</a:t>
            </a:r>
            <a:r>
              <a:rPr lang="en-IE" sz="1600" dirty="0"/>
              <a:t>script&gt;	</a:t>
            </a:r>
            <a:endParaRPr lang="en-IE" sz="1600" dirty="0" smtClean="0"/>
          </a:p>
          <a:p>
            <a:pPr marL="0" indent="0">
              <a:buNone/>
            </a:pPr>
            <a:r>
              <a:rPr lang="en-IE" sz="1800" b="1" dirty="0" smtClean="0"/>
              <a:t>Result: </a:t>
            </a:r>
          </a:p>
          <a:p>
            <a:r>
              <a:rPr lang="en-IE" sz="1800" dirty="0" smtClean="0"/>
              <a:t>The alert </a:t>
            </a:r>
            <a:r>
              <a:rPr lang="en-IE" sz="1800" dirty="0"/>
              <a:t>box will be displayed before the hide effect is </a:t>
            </a:r>
            <a:r>
              <a:rPr lang="en-IE" sz="1800" dirty="0" smtClean="0"/>
              <a:t>completed.</a:t>
            </a:r>
          </a:p>
          <a:p>
            <a:r>
              <a:rPr lang="en-IE" sz="1800" dirty="0" smtClean="0"/>
              <a:t>Changing the lines </a:t>
            </a:r>
            <a:r>
              <a:rPr lang="en-IE" sz="1800" dirty="0" smtClean="0">
                <a:solidFill>
                  <a:srgbClr val="FF0000"/>
                </a:solidFill>
              </a:rPr>
              <a:t>in red </a:t>
            </a:r>
            <a:r>
              <a:rPr lang="en-IE" sz="1800" dirty="0" smtClean="0"/>
              <a:t>above to the following will ensure that the alert is shown only after the hide effect is completed:</a:t>
            </a:r>
          </a:p>
          <a:p>
            <a:pPr marL="400050" lvl="1" indent="0">
              <a:buNone/>
            </a:pPr>
            <a:r>
              <a:rPr lang="en-IE" sz="1600" dirty="0" smtClean="0">
                <a:solidFill>
                  <a:srgbClr val="FF0000"/>
                </a:solidFill>
              </a:rPr>
              <a:t>$("p").</a:t>
            </a:r>
            <a:r>
              <a:rPr lang="en-IE" sz="1600" dirty="0">
                <a:solidFill>
                  <a:srgbClr val="FF0000"/>
                </a:solidFill>
              </a:rPr>
              <a:t>hide</a:t>
            </a:r>
            <a:r>
              <a:rPr lang="en-IE" sz="1600" dirty="0" smtClean="0">
                <a:solidFill>
                  <a:srgbClr val="FF0000"/>
                </a:solidFill>
              </a:rPr>
              <a:t>("slow", </a:t>
            </a:r>
            <a:r>
              <a:rPr lang="en-IE" sz="1600" dirty="0">
                <a:solidFill>
                  <a:srgbClr val="FF0000"/>
                </a:solidFill>
              </a:rPr>
              <a:t>function(){</a:t>
            </a:r>
          </a:p>
          <a:p>
            <a:pPr marL="400050" lvl="1" indent="0">
              <a:buNone/>
            </a:pPr>
            <a:r>
              <a:rPr lang="en-IE" sz="1600" dirty="0">
                <a:solidFill>
                  <a:srgbClr val="FF0000"/>
                </a:solidFill>
              </a:rPr>
              <a:t>	</a:t>
            </a:r>
            <a:r>
              <a:rPr lang="en-IE" sz="1600" dirty="0" smtClean="0">
                <a:solidFill>
                  <a:srgbClr val="FF0000"/>
                </a:solidFill>
              </a:rPr>
              <a:t>alert("The </a:t>
            </a:r>
            <a:r>
              <a:rPr lang="en-IE" sz="1600" dirty="0">
                <a:solidFill>
                  <a:srgbClr val="FF0000"/>
                </a:solidFill>
              </a:rPr>
              <a:t>paragraph is now </a:t>
            </a:r>
            <a:r>
              <a:rPr lang="en-IE" sz="1600" dirty="0" smtClean="0">
                <a:solidFill>
                  <a:srgbClr val="FF0000"/>
                </a:solidFill>
              </a:rPr>
              <a:t>hidden");</a:t>
            </a:r>
            <a:endParaRPr lang="en-IE" sz="16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IE" sz="1600" dirty="0" smtClean="0">
                <a:solidFill>
                  <a:srgbClr val="FF000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294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Avoiding Conflicts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You can use multiple JavaScript libraries, but in some cases, those other libraries may </a:t>
            </a:r>
            <a:r>
              <a:rPr lang="en-IE" b="1" dirty="0" smtClean="0"/>
              <a:t>also </a:t>
            </a:r>
            <a:r>
              <a:rPr lang="en-IE" b="1" dirty="0"/>
              <a:t>use the $ sign as a </a:t>
            </a:r>
            <a:r>
              <a:rPr lang="en-IE" b="1" dirty="0" smtClean="0"/>
              <a:t>shortcut</a:t>
            </a:r>
            <a:r>
              <a:rPr lang="en-IE" dirty="0" smtClean="0"/>
              <a:t>.</a:t>
            </a:r>
          </a:p>
          <a:p>
            <a:r>
              <a:rPr lang="en-IE" dirty="0" smtClean="0"/>
              <a:t>Run the </a:t>
            </a:r>
            <a:r>
              <a:rPr lang="en-IE" i="1" dirty="0" smtClean="0"/>
              <a:t>.</a:t>
            </a:r>
            <a:r>
              <a:rPr lang="en-IE" i="1" dirty="0" err="1" smtClean="0"/>
              <a:t>noConflict</a:t>
            </a:r>
            <a:r>
              <a:rPr lang="en-IE" i="1" dirty="0" smtClean="0"/>
              <a:t>() </a:t>
            </a:r>
            <a:r>
              <a:rPr lang="en-IE" dirty="0" smtClean="0"/>
              <a:t>method </a:t>
            </a:r>
            <a:r>
              <a:rPr lang="en-IE" dirty="0"/>
              <a:t>to </a:t>
            </a:r>
            <a:r>
              <a:rPr lang="en-IE" dirty="0" smtClean="0"/>
              <a:t>release the </a:t>
            </a:r>
            <a:r>
              <a:rPr lang="en-IE" dirty="0"/>
              <a:t>hold on the $ shortcut identifier, so that </a:t>
            </a:r>
            <a:r>
              <a:rPr lang="en-IE" dirty="0" smtClean="0"/>
              <a:t>another script </a:t>
            </a:r>
            <a:r>
              <a:rPr lang="en-IE" dirty="0"/>
              <a:t>can use it.</a:t>
            </a:r>
            <a:endParaRPr lang="en-IE" dirty="0" smtClean="0"/>
          </a:p>
          <a:p>
            <a:pPr marL="800100" lvl="2" indent="0">
              <a:buNone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// Import other library</a:t>
            </a:r>
          </a:p>
          <a:p>
            <a:pPr marL="800100" lvl="2" indent="0">
              <a:buNone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// Import jQuery</a:t>
            </a:r>
          </a:p>
          <a:p>
            <a:pPr marL="800100" lvl="2" indent="0">
              <a:buNone/>
            </a:pPr>
            <a:r>
              <a:rPr lang="en-IE" b="1" dirty="0" smtClean="0"/>
              <a:t>$.</a:t>
            </a:r>
            <a:r>
              <a:rPr lang="en-IE" b="1" dirty="0" err="1" smtClean="0"/>
              <a:t>noConflict</a:t>
            </a:r>
            <a:r>
              <a:rPr lang="en-IE" b="1" dirty="0" smtClean="0"/>
              <a:t>();</a:t>
            </a:r>
          </a:p>
          <a:p>
            <a:pPr marL="800100" lvl="2" indent="0">
              <a:buNone/>
            </a:pPr>
            <a:r>
              <a:rPr lang="en-IE" b="1" dirty="0" smtClean="0"/>
              <a:t>jQuery(document).ready(function($) {</a:t>
            </a:r>
          </a:p>
          <a:p>
            <a:pPr marL="800100" lvl="2" indent="0">
              <a:buNone/>
            </a:pPr>
            <a:r>
              <a:rPr lang="en-IE" dirty="0" smtClean="0"/>
              <a:t>	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// Code that uses jQuery's $ can follow here.</a:t>
            </a:r>
          </a:p>
          <a:p>
            <a:pPr marL="800100" lvl="2" indent="0">
              <a:buNone/>
            </a:pPr>
            <a:r>
              <a:rPr lang="en-IE" b="1" dirty="0" smtClean="0"/>
              <a:t>});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// Code that uses other library's $ can follow here.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dirty="0"/>
              <a:t>You can also use jQuery, simply by writing the full name instead of the </a:t>
            </a:r>
            <a:r>
              <a:rPr lang="en-IE" dirty="0" smtClean="0"/>
              <a:t>shortcut.</a:t>
            </a:r>
          </a:p>
          <a:p>
            <a:pPr marL="800100" lvl="2" indent="0">
              <a:buNone/>
            </a:pPr>
            <a:r>
              <a:rPr lang="en-IE" dirty="0"/>
              <a:t>$.</a:t>
            </a:r>
            <a:r>
              <a:rPr lang="en-IE" dirty="0" err="1"/>
              <a:t>noConflict</a:t>
            </a:r>
            <a:r>
              <a:rPr lang="en-IE" dirty="0"/>
              <a:t>();</a:t>
            </a:r>
          </a:p>
          <a:p>
            <a:pPr marL="800100" lvl="2" indent="0">
              <a:buNone/>
            </a:pPr>
            <a:r>
              <a:rPr lang="en-IE" b="1" dirty="0" smtClean="0"/>
              <a:t>jQuery(document</a:t>
            </a:r>
            <a:r>
              <a:rPr lang="en-IE" b="1" dirty="0"/>
              <a:t>).ready(function() {</a:t>
            </a:r>
          </a:p>
          <a:p>
            <a:pPr marL="800100" lvl="2" indent="0">
              <a:buNone/>
            </a:pPr>
            <a:r>
              <a:rPr lang="en-IE" dirty="0"/>
              <a:t>	</a:t>
            </a:r>
            <a:r>
              <a:rPr lang="en-IE" dirty="0" smtClean="0"/>
              <a:t>jQuery("button").</a:t>
            </a:r>
            <a:r>
              <a:rPr lang="en-IE" dirty="0"/>
              <a:t>click(function(){</a:t>
            </a:r>
            <a:br>
              <a:rPr lang="en-IE" dirty="0"/>
            </a:br>
            <a:r>
              <a:rPr lang="en-IE" dirty="0"/>
              <a:t>        </a:t>
            </a:r>
            <a:r>
              <a:rPr lang="en-IE" dirty="0" smtClean="0"/>
              <a:t>jQuery("p").</a:t>
            </a:r>
            <a:r>
              <a:rPr lang="en-IE" dirty="0"/>
              <a:t>text</a:t>
            </a:r>
            <a:r>
              <a:rPr lang="en-IE" dirty="0" smtClean="0"/>
              <a:t>("jQuery </a:t>
            </a:r>
            <a:r>
              <a:rPr lang="en-IE" dirty="0"/>
              <a:t>is still working</a:t>
            </a:r>
            <a:r>
              <a:rPr lang="en-IE" dirty="0" smtClean="0"/>
              <a:t>!");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});</a:t>
            </a:r>
          </a:p>
          <a:p>
            <a:pPr marL="800100" lvl="2" indent="0">
              <a:buNone/>
            </a:pPr>
            <a:r>
              <a:rPr lang="en-IE" b="1" dirty="0" smtClean="0"/>
              <a:t>});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Modify elements and attributes</a:t>
            </a:r>
          </a:p>
          <a:p>
            <a:r>
              <a:rPr lang="en-IE" dirty="0" smtClean="0"/>
              <a:t>Event handling</a:t>
            </a:r>
          </a:p>
          <a:p>
            <a:r>
              <a:rPr lang="en-IE" dirty="0" smtClean="0"/>
              <a:t>DOM manipulation</a:t>
            </a:r>
          </a:p>
          <a:p>
            <a:r>
              <a:rPr lang="en-IE" dirty="0" smtClean="0"/>
              <a:t>CSS manipulation</a:t>
            </a:r>
          </a:p>
          <a:p>
            <a:r>
              <a:rPr lang="en-IE" dirty="0" smtClean="0"/>
              <a:t>Effects and animation</a:t>
            </a:r>
          </a:p>
          <a:p>
            <a:r>
              <a:rPr lang="en-IE" dirty="0" smtClean="0"/>
              <a:t>Ajax</a:t>
            </a:r>
          </a:p>
          <a:p>
            <a:r>
              <a:rPr lang="en-IE" dirty="0" smtClean="0"/>
              <a:t>Utilities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Please see the jQuery API for all available methods.</a:t>
            </a:r>
            <a:br>
              <a:rPr lang="en-IE" dirty="0" smtClean="0"/>
            </a:br>
            <a:r>
              <a:rPr lang="en-IE" dirty="0" smtClean="0"/>
              <a:t>https</a:t>
            </a:r>
            <a:r>
              <a:rPr lang="en-IE" dirty="0"/>
              <a:t>://api.jquery.com/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Elements and Attributes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jQuery contains many methods for manipulating html elements and attributes</a:t>
            </a:r>
          </a:p>
          <a:p>
            <a:pPr lvl="1"/>
            <a:r>
              <a:rPr lang="en-IE" dirty="0" smtClean="0"/>
              <a:t>DOM related methods</a:t>
            </a:r>
          </a:p>
          <a:p>
            <a:r>
              <a:rPr lang="en-IE" dirty="0" smtClean="0"/>
              <a:t>Get content</a:t>
            </a:r>
          </a:p>
          <a:p>
            <a:pPr lvl="1"/>
            <a:r>
              <a:rPr lang="en-IE" dirty="0" smtClean="0"/>
              <a:t>text() – sets and returns text contents of selected elements</a:t>
            </a:r>
          </a:p>
          <a:p>
            <a:pPr lvl="1"/>
            <a:r>
              <a:rPr lang="en-IE" dirty="0" smtClean="0"/>
              <a:t>html() – sets and returns content of selected elements</a:t>
            </a:r>
          </a:p>
          <a:p>
            <a:pPr lvl="1"/>
            <a:r>
              <a:rPr lang="en-IE" dirty="0" err="1" smtClean="0"/>
              <a:t>val</a:t>
            </a:r>
            <a:r>
              <a:rPr lang="en-IE" dirty="0" smtClean="0"/>
              <a:t>() – sets and returns the value of a form field</a:t>
            </a:r>
          </a:p>
          <a:p>
            <a:pPr lvl="1"/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sz="2600" dirty="0" smtClean="0"/>
              <a:t>$("#btn1").click(function(){</a:t>
            </a:r>
          </a:p>
          <a:p>
            <a:pPr marL="0" indent="0">
              <a:buNone/>
            </a:pPr>
            <a:r>
              <a:rPr lang="en-IE" sz="2600" dirty="0"/>
              <a:t>		alert</a:t>
            </a:r>
            <a:r>
              <a:rPr lang="en-IE" sz="2600" dirty="0" smtClean="0"/>
              <a:t>("Text: " </a:t>
            </a:r>
            <a:r>
              <a:rPr lang="en-IE" sz="2600" dirty="0"/>
              <a:t>+ </a:t>
            </a:r>
            <a:r>
              <a:rPr lang="en-IE" sz="2600" dirty="0" smtClean="0"/>
              <a:t>$("#test").text());</a:t>
            </a:r>
          </a:p>
          <a:p>
            <a:pPr marL="0" indent="0">
              <a:buNone/>
            </a:pPr>
            <a:r>
              <a:rPr lang="en-IE" sz="2600" dirty="0"/>
              <a:t>	</a:t>
            </a:r>
            <a:r>
              <a:rPr lang="en-IE" sz="2600" dirty="0" smtClean="0"/>
              <a:t>});</a:t>
            </a:r>
          </a:p>
          <a:p>
            <a:pPr marL="0" indent="0">
              <a:buNone/>
            </a:pPr>
            <a:r>
              <a:rPr lang="en-IE" sz="2600" dirty="0" smtClean="0"/>
              <a:t>	$("#btn2").</a:t>
            </a:r>
            <a:r>
              <a:rPr lang="en-IE" sz="2600" dirty="0"/>
              <a:t>click(function(){</a:t>
            </a:r>
          </a:p>
          <a:p>
            <a:pPr marL="0" indent="0">
              <a:buNone/>
            </a:pPr>
            <a:r>
              <a:rPr lang="en-IE" sz="2600" dirty="0"/>
              <a:t>		alert</a:t>
            </a:r>
            <a:r>
              <a:rPr lang="en-IE" sz="2600" dirty="0" smtClean="0"/>
              <a:t>("Text</a:t>
            </a:r>
            <a:r>
              <a:rPr lang="en-IE" sz="2600" dirty="0"/>
              <a:t>: </a:t>
            </a:r>
            <a:r>
              <a:rPr lang="en-IE" sz="2600" dirty="0" smtClean="0"/>
              <a:t>" </a:t>
            </a:r>
            <a:r>
              <a:rPr lang="en-IE" sz="2600" dirty="0"/>
              <a:t>+ </a:t>
            </a:r>
            <a:r>
              <a:rPr lang="en-IE" sz="2600" dirty="0" smtClean="0"/>
              <a:t>$("#test").html());</a:t>
            </a:r>
            <a:endParaRPr lang="en-IE" sz="2600" dirty="0"/>
          </a:p>
          <a:p>
            <a:pPr marL="0" indent="0">
              <a:buNone/>
            </a:pPr>
            <a:r>
              <a:rPr lang="en-IE" sz="2600" dirty="0"/>
              <a:t>	});</a:t>
            </a:r>
          </a:p>
          <a:p>
            <a:pPr marL="0" indent="0">
              <a:buNone/>
            </a:pP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Attributes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4963690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Attributes of a DOM element include: class name, tag name, id, </a:t>
            </a:r>
            <a:r>
              <a:rPr lang="en-IE" dirty="0" err="1" smtClean="0"/>
              <a:t>href</a:t>
            </a:r>
            <a:r>
              <a:rPr lang="en-IE" dirty="0" smtClean="0"/>
              <a:t>, title, </a:t>
            </a:r>
            <a:r>
              <a:rPr lang="en-IE" dirty="0" err="1" smtClean="0"/>
              <a:t>src</a:t>
            </a:r>
            <a:r>
              <a:rPr lang="en-IE" dirty="0" smtClean="0"/>
              <a:t>, etc.</a:t>
            </a:r>
          </a:p>
          <a:p>
            <a:r>
              <a:rPr lang="en-IE" dirty="0" smtClean="0"/>
              <a:t>The </a:t>
            </a:r>
            <a:r>
              <a:rPr lang="en-IE" b="1" i="1" dirty="0" err="1" smtClean="0"/>
              <a:t>attr</a:t>
            </a:r>
            <a:r>
              <a:rPr lang="en-IE" b="1" i="1" dirty="0" smtClean="0"/>
              <a:t>()</a:t>
            </a:r>
            <a:r>
              <a:rPr lang="en-IE" dirty="0" smtClean="0"/>
              <a:t> method can be used to either:</a:t>
            </a:r>
          </a:p>
          <a:p>
            <a:pPr lvl="1"/>
            <a:r>
              <a:rPr lang="en-IE" dirty="0" smtClean="0"/>
              <a:t>Fetch the value of an attribute from the first element in the matched set, or</a:t>
            </a:r>
          </a:p>
          <a:p>
            <a:pPr lvl="1"/>
            <a:r>
              <a:rPr lang="en-IE" dirty="0" smtClean="0"/>
              <a:t>Set attribute values onto all matched elements.</a:t>
            </a:r>
            <a:br>
              <a:rPr lang="en-IE" dirty="0" smtClean="0"/>
            </a:br>
            <a:endParaRPr lang="en-IE" dirty="0" smtClean="0"/>
          </a:p>
          <a:p>
            <a:pPr marL="457200" lvl="1" indent="0">
              <a:buNone/>
            </a:pPr>
            <a:r>
              <a:rPr lang="en-IE" b="1" dirty="0" smtClean="0"/>
              <a:t>Syntax:</a:t>
            </a:r>
          </a:p>
          <a:p>
            <a:pPr marL="457200" lvl="1" indent="0">
              <a:buNone/>
            </a:pPr>
            <a:r>
              <a:rPr lang="en-IE" dirty="0"/>
              <a:t>$(selector).</a:t>
            </a:r>
            <a:r>
              <a:rPr lang="en-IE" dirty="0" err="1"/>
              <a:t>attr</a:t>
            </a:r>
            <a:r>
              <a:rPr lang="en-IE" dirty="0"/>
              <a:t>(attribute</a:t>
            </a:r>
            <a:r>
              <a:rPr lang="en-IE" dirty="0" smtClean="0"/>
              <a:t>) 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// returns the value of 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an attribute</a:t>
            </a:r>
            <a:endParaRPr lang="en-IE" dirty="0" smtClean="0"/>
          </a:p>
          <a:p>
            <a:pPr marL="457200" lvl="1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$('#</a:t>
            </a:r>
            <a:r>
              <a:rPr lang="en-IE" dirty="0" err="1" smtClean="0">
                <a:solidFill>
                  <a:srgbClr val="FF0000"/>
                </a:solidFill>
              </a:rPr>
              <a:t>myimg</a:t>
            </a:r>
            <a:r>
              <a:rPr lang="en-IE" dirty="0" smtClean="0">
                <a:solidFill>
                  <a:srgbClr val="FF0000"/>
                </a:solidFill>
              </a:rPr>
              <a:t>').</a:t>
            </a:r>
            <a:r>
              <a:rPr lang="en-IE" dirty="0" err="1" smtClean="0">
                <a:solidFill>
                  <a:srgbClr val="FF0000"/>
                </a:solidFill>
              </a:rPr>
              <a:t>attr</a:t>
            </a:r>
            <a:r>
              <a:rPr lang="en-IE" dirty="0" smtClean="0">
                <a:solidFill>
                  <a:srgbClr val="FF0000"/>
                </a:solidFill>
              </a:rPr>
              <a:t>('title');</a:t>
            </a:r>
            <a:r>
              <a:rPr lang="en-IE" dirty="0" smtClean="0"/>
              <a:t> 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r>
              <a:rPr lang="en-IE" dirty="0"/>
              <a:t>$(selector).</a:t>
            </a:r>
            <a:r>
              <a:rPr lang="en-IE" dirty="0" err="1" smtClean="0"/>
              <a:t>attr</a:t>
            </a:r>
            <a:r>
              <a:rPr lang="en-IE" dirty="0" smtClean="0"/>
              <a:t>(attribute, value) </a:t>
            </a:r>
          </a:p>
          <a:p>
            <a:pPr marL="457200" lvl="1" indent="0">
              <a:buNone/>
            </a:pP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// sets the named attribute of all elements in the matched set with the passed value.</a:t>
            </a:r>
          </a:p>
          <a:p>
            <a:pPr marL="457200" lvl="1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$('</a:t>
            </a:r>
            <a:r>
              <a:rPr lang="en-IE" dirty="0" err="1" smtClean="0">
                <a:solidFill>
                  <a:srgbClr val="FF0000"/>
                </a:solidFill>
              </a:rPr>
              <a:t>img</a:t>
            </a:r>
            <a:r>
              <a:rPr lang="en-IE" dirty="0" smtClean="0">
                <a:solidFill>
                  <a:srgbClr val="FF0000"/>
                </a:solidFill>
              </a:rPr>
              <a:t>').</a:t>
            </a:r>
            <a:r>
              <a:rPr lang="en-IE" dirty="0" err="1">
                <a:solidFill>
                  <a:srgbClr val="FF0000"/>
                </a:solidFill>
              </a:rPr>
              <a:t>attr</a:t>
            </a:r>
            <a:r>
              <a:rPr lang="en-IE" dirty="0" smtClean="0">
                <a:solidFill>
                  <a:srgbClr val="FF0000"/>
                </a:solidFill>
              </a:rPr>
              <a:t>('</a:t>
            </a:r>
            <a:r>
              <a:rPr lang="en-IE" dirty="0" err="1" smtClean="0">
                <a:solidFill>
                  <a:srgbClr val="FF0000"/>
                </a:solidFill>
              </a:rPr>
              <a:t>src</a:t>
            </a:r>
            <a:r>
              <a:rPr lang="en-IE" dirty="0" smtClean="0">
                <a:solidFill>
                  <a:srgbClr val="FF0000"/>
                </a:solidFill>
              </a:rPr>
              <a:t>', '/images/jquery.jpg'); 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What is jQuery?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jQuery is a JavaScript library.</a:t>
            </a:r>
          </a:p>
          <a:p>
            <a:r>
              <a:rPr lang="en-IE" dirty="0" smtClean="0"/>
              <a:t>Large collection of utilities and common features.</a:t>
            </a:r>
          </a:p>
          <a:p>
            <a:r>
              <a:rPr lang="en-IE" dirty="0" smtClean="0"/>
              <a:t>Helps make developer's lives easier and coding more efficient.</a:t>
            </a:r>
          </a:p>
          <a:p>
            <a:pPr lvl="1"/>
            <a:r>
              <a:rPr lang="en-IE" dirty="0" smtClean="0"/>
              <a:t>"Write less, do more"</a:t>
            </a:r>
          </a:p>
          <a:p>
            <a:r>
              <a:rPr lang="en-IE" dirty="0" smtClean="0"/>
              <a:t>There are many JavaScript libraries, but jQuery is currently the most widely used.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and Remove Elements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Add elements with:</a:t>
            </a:r>
          </a:p>
          <a:p>
            <a:pPr lvl="1"/>
            <a:r>
              <a:rPr lang="en-IE" dirty="0" smtClean="0"/>
              <a:t>append(), prepend(), after(), before(), replace()</a:t>
            </a:r>
          </a:p>
          <a:p>
            <a:r>
              <a:rPr lang="en-IE" dirty="0" smtClean="0"/>
              <a:t>Remove elements with:</a:t>
            </a:r>
          </a:p>
          <a:p>
            <a:pPr lvl="1"/>
            <a:r>
              <a:rPr lang="en-IE" dirty="0" smtClean="0"/>
              <a:t>remove(), empty()</a:t>
            </a:r>
          </a:p>
          <a:p>
            <a:r>
              <a:rPr lang="en-IE" dirty="0" smtClean="0"/>
              <a:t>Replace a DOM element with another:</a:t>
            </a:r>
          </a:p>
          <a:p>
            <a:pPr marL="457200" lvl="1" indent="0">
              <a:buNone/>
            </a:pPr>
            <a:r>
              <a:rPr lang="en-IE" dirty="0" smtClean="0"/>
              <a:t>$("div").</a:t>
            </a:r>
            <a:r>
              <a:rPr lang="en-IE" dirty="0"/>
              <a:t>click(function(){</a:t>
            </a:r>
            <a:br>
              <a:rPr lang="en-IE" dirty="0"/>
            </a:br>
            <a:r>
              <a:rPr lang="en-IE" dirty="0"/>
              <a:t>    </a:t>
            </a:r>
            <a:r>
              <a:rPr lang="en-IE" dirty="0" smtClean="0"/>
              <a:t>$(this).</a:t>
            </a:r>
            <a:r>
              <a:rPr lang="en-IE" dirty="0" err="1" smtClean="0"/>
              <a:t>replaceWith</a:t>
            </a:r>
            <a:r>
              <a:rPr lang="en-IE" dirty="0" smtClean="0"/>
              <a:t>("&lt;h1&gt;jQuery is Great&lt;/h1&gt;");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});</a:t>
            </a:r>
          </a:p>
          <a:p>
            <a:r>
              <a:rPr lang="en-IE" dirty="0" smtClean="0"/>
              <a:t>Remove an element</a:t>
            </a:r>
          </a:p>
          <a:p>
            <a:pPr marL="457200" lvl="1" indent="0">
              <a:buNone/>
            </a:pPr>
            <a:r>
              <a:rPr lang="en-IE" dirty="0" smtClean="0"/>
              <a:t>$("div").</a:t>
            </a:r>
            <a:r>
              <a:rPr lang="en-IE" dirty="0"/>
              <a:t>click(function(){</a:t>
            </a:r>
            <a:br>
              <a:rPr lang="en-IE" dirty="0"/>
            </a:br>
            <a:r>
              <a:rPr lang="en-IE" dirty="0"/>
              <a:t>    $(this</a:t>
            </a:r>
            <a:r>
              <a:rPr lang="en-IE" dirty="0" smtClean="0"/>
              <a:t>).remove();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});</a:t>
            </a:r>
          </a:p>
          <a:p>
            <a:r>
              <a:rPr lang="en-IE" dirty="0" smtClean="0"/>
              <a:t>Add an element before or after another element</a:t>
            </a:r>
            <a:endParaRPr lang="en-IE" dirty="0"/>
          </a:p>
          <a:p>
            <a:pPr marL="457200" lvl="1" indent="0">
              <a:buNone/>
            </a:pPr>
            <a:r>
              <a:rPr lang="en-IE" dirty="0" smtClean="0"/>
              <a:t>$("div").</a:t>
            </a:r>
            <a:r>
              <a:rPr lang="en-IE" dirty="0"/>
              <a:t>click(function(){</a:t>
            </a:r>
            <a:br>
              <a:rPr lang="en-IE" dirty="0"/>
            </a:br>
            <a:r>
              <a:rPr lang="en-IE" dirty="0"/>
              <a:t>    $(this</a:t>
            </a:r>
            <a:r>
              <a:rPr lang="en-IE" dirty="0" smtClean="0"/>
              <a:t>).before(&lt;div class="div"&gt;&lt;/div&gt;);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});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Manipulating CSS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jQuery methods to apply CSS properties on DOM elements.</a:t>
            </a:r>
            <a:br>
              <a:rPr lang="en-IE" dirty="0" smtClean="0"/>
            </a:br>
            <a:r>
              <a:rPr lang="en-IE" dirty="0" smtClean="0"/>
              <a:t>E.g., </a:t>
            </a:r>
            <a:r>
              <a:rPr lang="en-IE" dirty="0" err="1" smtClean="0"/>
              <a:t>addClass</a:t>
            </a:r>
            <a:r>
              <a:rPr lang="en-IE" dirty="0" smtClean="0"/>
              <a:t>(), </a:t>
            </a:r>
            <a:r>
              <a:rPr lang="en-IE" dirty="0" err="1" smtClean="0"/>
              <a:t>removeClass</a:t>
            </a:r>
            <a:r>
              <a:rPr lang="en-IE" dirty="0" smtClean="0"/>
              <a:t>(), </a:t>
            </a:r>
            <a:r>
              <a:rPr lang="en-IE" dirty="0" err="1" smtClean="0"/>
              <a:t>toggleClass</a:t>
            </a:r>
            <a:r>
              <a:rPr lang="en-IE" dirty="0" smtClean="0"/>
              <a:t>()</a:t>
            </a:r>
          </a:p>
          <a:p>
            <a:r>
              <a:rPr lang="en-IE" dirty="0"/>
              <a:t>The </a:t>
            </a:r>
            <a:r>
              <a:rPr lang="en-IE" b="1" i="1" dirty="0" err="1"/>
              <a:t>addClass</a:t>
            </a:r>
            <a:r>
              <a:rPr lang="en-IE" b="1" i="1" dirty="0"/>
              <a:t>(classes)</a:t>
            </a:r>
            <a:r>
              <a:rPr lang="en-IE" dirty="0"/>
              <a:t> method can be used to apply defined style sheets onto all the matched elements. Specify multiple classes separated by spaces.</a:t>
            </a:r>
          </a:p>
          <a:p>
            <a:pPr marL="457200" lvl="1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$("#</a:t>
            </a:r>
            <a:r>
              <a:rPr lang="en-IE" dirty="0" err="1" smtClean="0">
                <a:solidFill>
                  <a:srgbClr val="FF0000"/>
                </a:solidFill>
              </a:rPr>
              <a:t>myid</a:t>
            </a:r>
            <a:r>
              <a:rPr lang="en-IE" dirty="0" smtClean="0">
                <a:solidFill>
                  <a:srgbClr val="FF0000"/>
                </a:solidFill>
              </a:rPr>
              <a:t>").</a:t>
            </a:r>
            <a:r>
              <a:rPr lang="en-IE" dirty="0" err="1">
                <a:solidFill>
                  <a:srgbClr val="FF0000"/>
                </a:solidFill>
              </a:rPr>
              <a:t>addClass</a:t>
            </a:r>
            <a:r>
              <a:rPr lang="en-IE" dirty="0" smtClean="0">
                <a:solidFill>
                  <a:srgbClr val="FF0000"/>
                </a:solidFill>
              </a:rPr>
              <a:t>("highlight important");</a:t>
            </a:r>
          </a:p>
          <a:p>
            <a:r>
              <a:rPr lang="en-IE" dirty="0" smtClean="0"/>
              <a:t>The </a:t>
            </a:r>
            <a:r>
              <a:rPr lang="en-IE" dirty="0" err="1" smtClean="0"/>
              <a:t>css</a:t>
            </a:r>
            <a:r>
              <a:rPr lang="en-IE" dirty="0" smtClean="0"/>
              <a:t>() </a:t>
            </a:r>
            <a:r>
              <a:rPr lang="en-IE" dirty="0"/>
              <a:t>method sets or returns one or more style properties for the selected elements</a:t>
            </a:r>
            <a:r>
              <a:rPr lang="en-IE" dirty="0" smtClean="0"/>
              <a:t>.</a:t>
            </a:r>
          </a:p>
          <a:p>
            <a:pPr lvl="1"/>
            <a:r>
              <a:rPr lang="en-IE" dirty="0" err="1"/>
              <a:t>css</a:t>
            </a:r>
            <a:r>
              <a:rPr lang="en-IE" dirty="0"/>
              <a:t>(property </a:t>
            </a:r>
            <a:r>
              <a:rPr lang="en-IE" dirty="0" smtClean="0"/>
              <a:t>name) </a:t>
            </a:r>
            <a:br>
              <a:rPr lang="en-IE" dirty="0" smtClean="0"/>
            </a:b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returns the value of a specified CSS property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I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E" dirty="0" smtClean="0">
                <a:solidFill>
                  <a:srgbClr val="FF0000"/>
                </a:solidFill>
              </a:rPr>
              <a:t>$("p").</a:t>
            </a:r>
            <a:r>
              <a:rPr lang="en-IE" dirty="0" err="1">
                <a:solidFill>
                  <a:srgbClr val="FF0000"/>
                </a:solidFill>
              </a:rPr>
              <a:t>css</a:t>
            </a:r>
            <a:r>
              <a:rPr lang="en-IE" dirty="0" smtClean="0">
                <a:solidFill>
                  <a:srgbClr val="FF0000"/>
                </a:solidFill>
              </a:rPr>
              <a:t>("background-</a:t>
            </a:r>
            <a:r>
              <a:rPr lang="en-IE" dirty="0" err="1" smtClean="0">
                <a:solidFill>
                  <a:srgbClr val="FF0000"/>
                </a:solidFill>
              </a:rPr>
              <a:t>color</a:t>
            </a:r>
            <a:r>
              <a:rPr lang="en-IE" dirty="0" smtClean="0">
                <a:solidFill>
                  <a:srgbClr val="FF0000"/>
                </a:solidFill>
              </a:rPr>
              <a:t>");</a:t>
            </a:r>
            <a:endParaRPr lang="en-IE" dirty="0">
              <a:solidFill>
                <a:srgbClr val="FF0000"/>
              </a:solidFill>
            </a:endParaRPr>
          </a:p>
          <a:p>
            <a:pPr lvl="1"/>
            <a:r>
              <a:rPr lang="en-IE" dirty="0" err="1" smtClean="0"/>
              <a:t>css</a:t>
            </a:r>
            <a:r>
              <a:rPr lang="en-IE" dirty="0" smtClean="0"/>
              <a:t>(property name, </a:t>
            </a:r>
            <a:r>
              <a:rPr lang="en-IE" dirty="0"/>
              <a:t>value)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29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IE" sz="2900" dirty="0" smtClean="0">
                <a:solidFill>
                  <a:schemeClr val="bg1">
                    <a:lumMod val="50000"/>
                  </a:schemeClr>
                </a:solidFill>
              </a:rPr>
              <a:t>sets the matched elements to have a </a:t>
            </a:r>
            <a:r>
              <a:rPr lang="en-IE" sz="2900" dirty="0">
                <a:solidFill>
                  <a:schemeClr val="bg1">
                    <a:lumMod val="50000"/>
                  </a:schemeClr>
                </a:solidFill>
              </a:rPr>
              <a:t>specified CSS property.</a:t>
            </a:r>
            <a:br>
              <a:rPr lang="en-IE" sz="2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IE" dirty="0" smtClean="0"/>
              <a:t>Can support multiple properties</a:t>
            </a:r>
            <a:br>
              <a:rPr lang="en-IE" dirty="0" smtClean="0"/>
            </a:br>
            <a:r>
              <a:rPr lang="en-IE" dirty="0" smtClean="0">
                <a:solidFill>
                  <a:srgbClr val="FF0000"/>
                </a:solidFill>
              </a:rPr>
              <a:t>$("p").</a:t>
            </a:r>
            <a:r>
              <a:rPr lang="en-IE" dirty="0" err="1" smtClean="0">
                <a:solidFill>
                  <a:srgbClr val="FF0000"/>
                </a:solidFill>
              </a:rPr>
              <a:t>css</a:t>
            </a:r>
            <a:r>
              <a:rPr lang="en-IE" dirty="0" smtClean="0">
                <a:solidFill>
                  <a:srgbClr val="FF0000"/>
                </a:solidFill>
              </a:rPr>
              <a:t>({"</a:t>
            </a:r>
            <a:r>
              <a:rPr lang="en-IE" dirty="0" err="1" smtClean="0">
                <a:solidFill>
                  <a:srgbClr val="FF0000"/>
                </a:solidFill>
              </a:rPr>
              <a:t>backg</a:t>
            </a:r>
            <a:r>
              <a:rPr lang="en-IE" dirty="0" smtClean="0">
                <a:solidFill>
                  <a:srgbClr val="FF0000"/>
                </a:solidFill>
              </a:rPr>
              <a:t>round-color:"yellow", "font-size":200%"});</a:t>
            </a:r>
            <a:endParaRPr lang="en-IE" dirty="0">
              <a:solidFill>
                <a:srgbClr val="FF0000"/>
              </a:solidFill>
            </a:endParaRP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Dimensions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We can retrieve and modify the dimensions of elements.</a:t>
            </a:r>
          </a:p>
          <a:p>
            <a:r>
              <a:rPr lang="en-IE" dirty="0" smtClean="0"/>
              <a:t>Getting dimensions</a:t>
            </a:r>
          </a:p>
          <a:p>
            <a:pPr lvl="1"/>
            <a:r>
              <a:rPr lang="en-IE" dirty="0" smtClean="0"/>
              <a:t>width() and height()</a:t>
            </a:r>
          </a:p>
          <a:p>
            <a:r>
              <a:rPr lang="en-IE" dirty="0" smtClean="0"/>
              <a:t>Setting dimensions</a:t>
            </a:r>
          </a:p>
          <a:p>
            <a:pPr lvl="1"/>
            <a:r>
              <a:rPr lang="en-IE" dirty="0" smtClean="0"/>
              <a:t>width(100) </a:t>
            </a:r>
            <a:r>
              <a:rPr lang="en-IE" dirty="0"/>
              <a:t>and </a:t>
            </a:r>
            <a:r>
              <a:rPr lang="en-IE" dirty="0" smtClean="0"/>
              <a:t>height(50)</a:t>
            </a:r>
          </a:p>
          <a:p>
            <a:pPr marL="0" indent="0">
              <a:buNone/>
            </a:pPr>
            <a:r>
              <a:rPr lang="en-IE" sz="2600" dirty="0" smtClean="0"/>
              <a:t>	$("button").</a:t>
            </a:r>
            <a:r>
              <a:rPr lang="en-IE" sz="2600" dirty="0"/>
              <a:t>click(function(){</a:t>
            </a:r>
          </a:p>
          <a:p>
            <a:pPr marL="0" indent="0">
              <a:buNone/>
            </a:pPr>
            <a:r>
              <a:rPr lang="en-IE" sz="2600" dirty="0"/>
              <a:t>		</a:t>
            </a:r>
            <a:r>
              <a:rPr lang="en-IE" sz="2600" dirty="0" smtClean="0"/>
              <a:t>$("#div1").width(500).height(500);</a:t>
            </a:r>
            <a:endParaRPr lang="en-IE" sz="2600" dirty="0"/>
          </a:p>
          <a:p>
            <a:pPr marL="0" indent="0">
              <a:buNone/>
            </a:pPr>
            <a:r>
              <a:rPr lang="en-IE" sz="2600" dirty="0"/>
              <a:t>	</a:t>
            </a:r>
            <a:r>
              <a:rPr lang="en-IE" sz="2600" dirty="0" smtClean="0"/>
              <a:t>});</a:t>
            </a:r>
            <a:endParaRPr lang="en-IE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Events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Mouse</a:t>
            </a:r>
          </a:p>
          <a:p>
            <a:pPr lvl="1"/>
            <a:r>
              <a:rPr lang="en-IE" dirty="0" smtClean="0"/>
              <a:t>Click, mouse enter …</a:t>
            </a:r>
          </a:p>
          <a:p>
            <a:r>
              <a:rPr lang="en-IE" dirty="0" smtClean="0"/>
              <a:t>Keyboard</a:t>
            </a:r>
          </a:p>
          <a:p>
            <a:pPr lvl="1"/>
            <a:r>
              <a:rPr lang="en-IE" dirty="0" smtClean="0"/>
              <a:t>Key press, key up, key down …</a:t>
            </a:r>
          </a:p>
          <a:p>
            <a:r>
              <a:rPr lang="en-IE" dirty="0" smtClean="0"/>
              <a:t>Form</a:t>
            </a:r>
          </a:p>
          <a:p>
            <a:pPr lvl="1"/>
            <a:r>
              <a:rPr lang="en-IE" dirty="0" smtClean="0"/>
              <a:t>Submit, change, focus …</a:t>
            </a:r>
          </a:p>
          <a:p>
            <a:r>
              <a:rPr lang="en-IE" dirty="0" smtClean="0"/>
              <a:t>Document / window</a:t>
            </a:r>
          </a:p>
          <a:p>
            <a:pPr lvl="1"/>
            <a:r>
              <a:rPr lang="en-IE" dirty="0" smtClean="0"/>
              <a:t>Load, resize, scroll …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A full list of events are available in the jQuery API.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https://api.jquery.com/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Event Handling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Most DOM events have an equivalent jQuery method.</a:t>
            </a:r>
          </a:p>
          <a:p>
            <a:pPr lvl="1"/>
            <a:r>
              <a:rPr lang="en-IE" dirty="0" smtClean="0"/>
              <a:t>Element, event, handler function</a:t>
            </a:r>
          </a:p>
          <a:p>
            <a:pPr marL="0" indent="0">
              <a:buNone/>
            </a:pPr>
            <a:r>
              <a:rPr lang="en-IE" sz="2600" dirty="0" smtClean="0"/>
              <a:t>	$("div").</a:t>
            </a:r>
            <a:r>
              <a:rPr lang="en-IE" sz="2600" dirty="0"/>
              <a:t>click</a:t>
            </a:r>
            <a:r>
              <a:rPr lang="en-IE" sz="2600" dirty="0" smtClean="0"/>
              <a:t>( function() {</a:t>
            </a:r>
            <a:endParaRPr lang="en-IE" sz="2600" dirty="0"/>
          </a:p>
          <a:p>
            <a:pPr marL="0" indent="0">
              <a:buNone/>
            </a:pPr>
            <a:r>
              <a:rPr lang="en-IE" sz="2600" dirty="0"/>
              <a:t>		</a:t>
            </a:r>
            <a:r>
              <a:rPr lang="en-IE" sz="2600" dirty="0" smtClean="0">
                <a:solidFill>
                  <a:schemeClr val="bg1">
                    <a:lumMod val="50000"/>
                  </a:schemeClr>
                </a:solidFill>
              </a:rPr>
              <a:t>// do something here</a:t>
            </a:r>
            <a:endParaRPr lang="en-IE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2600" dirty="0"/>
              <a:t>	</a:t>
            </a:r>
            <a:r>
              <a:rPr lang="en-IE" sz="2600" dirty="0" smtClean="0"/>
              <a:t>});</a:t>
            </a:r>
          </a:p>
          <a:p>
            <a:pPr marL="0" indent="0">
              <a:buNone/>
            </a:pPr>
            <a:r>
              <a:rPr lang="en-IE" sz="2600" dirty="0" smtClean="0"/>
              <a:t>	</a:t>
            </a:r>
          </a:p>
          <a:p>
            <a:pPr marL="0" indent="0">
              <a:buNone/>
            </a:pPr>
            <a:r>
              <a:rPr lang="en-IE" sz="2600" dirty="0"/>
              <a:t>	</a:t>
            </a:r>
            <a:r>
              <a:rPr lang="en-IE" sz="2600" dirty="0" smtClean="0"/>
              <a:t>$("#p1").</a:t>
            </a:r>
            <a:r>
              <a:rPr lang="en-IE" sz="2600" dirty="0" err="1" smtClean="0"/>
              <a:t>mouseenter</a:t>
            </a:r>
            <a:r>
              <a:rPr lang="en-IE" sz="2600" dirty="0" smtClean="0"/>
              <a:t>( </a:t>
            </a:r>
            <a:r>
              <a:rPr lang="en-IE" sz="2600" dirty="0"/>
              <a:t>function() {</a:t>
            </a:r>
          </a:p>
          <a:p>
            <a:pPr marL="0" indent="0">
              <a:buNone/>
            </a:pPr>
            <a:r>
              <a:rPr lang="en-IE" sz="2600" dirty="0"/>
              <a:t>		alert</a:t>
            </a:r>
            <a:r>
              <a:rPr lang="en-IE" sz="2600" dirty="0" smtClean="0"/>
              <a:t>('You </a:t>
            </a:r>
            <a:r>
              <a:rPr lang="en-IE" sz="2600" dirty="0"/>
              <a:t>entered p1</a:t>
            </a:r>
            <a:r>
              <a:rPr lang="en-IE" sz="2600" dirty="0" smtClean="0"/>
              <a:t>!');</a:t>
            </a:r>
            <a:endParaRPr lang="en-IE" sz="2600" dirty="0"/>
          </a:p>
          <a:p>
            <a:pPr marL="0" indent="0">
              <a:buNone/>
            </a:pPr>
            <a:r>
              <a:rPr lang="en-IE" sz="2600" dirty="0"/>
              <a:t>	</a:t>
            </a:r>
            <a:r>
              <a:rPr lang="en-IE" sz="2600" dirty="0" smtClean="0"/>
              <a:t>});</a:t>
            </a:r>
            <a:endParaRPr lang="en-IE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Event Handling - $().</a:t>
            </a:r>
            <a:r>
              <a:rPr lang="en-IE" dirty="0" smtClean="0"/>
              <a:t>on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/>
              <a:t>on() method attaches one or more event handlers for the selected elements and child elements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600" dirty="0"/>
              <a:t>$( </a:t>
            </a:r>
            <a:r>
              <a:rPr lang="en-US" altLang="en-US" sz="2600" dirty="0" smtClean="0"/>
              <a:t>"form" </a:t>
            </a:r>
            <a:r>
              <a:rPr lang="en-US" altLang="en-US" sz="2600" dirty="0"/>
              <a:t>).on( </a:t>
            </a:r>
            <a:r>
              <a:rPr lang="en-US" altLang="en-US" sz="2600" dirty="0" smtClean="0"/>
              <a:t>"submit", </a:t>
            </a:r>
            <a:r>
              <a:rPr lang="en-US" altLang="en-US" sz="2600" dirty="0"/>
              <a:t>false</a:t>
            </a:r>
            <a:r>
              <a:rPr lang="en-IE" sz="2600" dirty="0"/>
              <a:t>);</a:t>
            </a:r>
            <a:r>
              <a:rPr lang="en-US" altLang="en-US" sz="2600" dirty="0"/>
              <a:t> 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IE" altLang="en-US" sz="2200" dirty="0">
                <a:solidFill>
                  <a:schemeClr val="bg1">
                    <a:lumMod val="50000"/>
                  </a:schemeClr>
                </a:solidFill>
              </a:rPr>
              <a:t>Cancel a form submit action</a:t>
            </a:r>
            <a:endParaRPr lang="en-IE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600" dirty="0" smtClean="0"/>
          </a:p>
          <a:p>
            <a:pPr marL="0" indent="0">
              <a:buNone/>
            </a:pPr>
            <a:r>
              <a:rPr lang="en-IE" sz="2600" dirty="0" smtClean="0"/>
              <a:t>$("#toggle").</a:t>
            </a:r>
            <a:r>
              <a:rPr lang="en-IE" sz="2600" dirty="0"/>
              <a:t>on</a:t>
            </a:r>
            <a:r>
              <a:rPr lang="en-IE" sz="2600" dirty="0" smtClean="0"/>
              <a:t>("click", </a:t>
            </a:r>
            <a:r>
              <a:rPr lang="en-IE" sz="2600" dirty="0" err="1" smtClean="0"/>
              <a:t>nameOfEventHandlerFunction</a:t>
            </a:r>
            <a:r>
              <a:rPr lang="en-IE" sz="2600" dirty="0" smtClean="0"/>
              <a:t>) </a:t>
            </a:r>
          </a:p>
          <a:p>
            <a:pPr marL="0" indent="0">
              <a:buNone/>
            </a:pPr>
            <a:r>
              <a:rPr lang="en-IE" sz="2100" dirty="0" smtClean="0">
                <a:solidFill>
                  <a:schemeClr val="bg1">
                    <a:lumMod val="50000"/>
                  </a:schemeClr>
                </a:solidFill>
              </a:rPr>
              <a:t>// On clicking an element</a:t>
            </a:r>
            <a:endParaRPr lang="en-IE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600" dirty="0" smtClean="0"/>
              <a:t>$("p").</a:t>
            </a:r>
            <a:r>
              <a:rPr lang="en-IE" sz="2600" dirty="0"/>
              <a:t>on</a:t>
            </a:r>
            <a:r>
              <a:rPr lang="en-IE" sz="2600" dirty="0" smtClean="0"/>
              <a:t>("</a:t>
            </a:r>
            <a:r>
              <a:rPr lang="en-IE" sz="2600" dirty="0" err="1" smtClean="0"/>
              <a:t>mouseover</a:t>
            </a:r>
            <a:r>
              <a:rPr lang="en-IE" sz="2600" dirty="0" smtClean="0"/>
              <a:t> </a:t>
            </a:r>
            <a:r>
              <a:rPr lang="en-IE" sz="2600" dirty="0" err="1" smtClean="0"/>
              <a:t>mouseout</a:t>
            </a:r>
            <a:r>
              <a:rPr lang="en-IE" sz="2600" dirty="0" smtClean="0"/>
              <a:t>", </a:t>
            </a:r>
            <a:r>
              <a:rPr lang="en-IE" sz="2600" dirty="0"/>
              <a:t>function</a:t>
            </a:r>
            <a:r>
              <a:rPr lang="en-IE" sz="2600" dirty="0" smtClean="0"/>
              <a:t>() {</a:t>
            </a:r>
            <a:endParaRPr lang="en-IE" sz="2600" dirty="0"/>
          </a:p>
          <a:p>
            <a:pPr marL="0" indent="0">
              <a:buNone/>
            </a:pPr>
            <a:r>
              <a:rPr lang="en-IE" sz="2600" dirty="0"/>
              <a:t>        $(this).</a:t>
            </a:r>
            <a:r>
              <a:rPr lang="en-IE" sz="2600" dirty="0" err="1"/>
              <a:t>toggleClass</a:t>
            </a:r>
            <a:r>
              <a:rPr lang="en-IE" sz="2600" dirty="0" smtClean="0"/>
              <a:t>("intro");</a:t>
            </a:r>
            <a:endParaRPr lang="en-IE" sz="2600" dirty="0"/>
          </a:p>
          <a:p>
            <a:pPr marL="0" indent="0">
              <a:buNone/>
            </a:pPr>
            <a:r>
              <a:rPr lang="en-IE" sz="2600" dirty="0" smtClean="0"/>
              <a:t>});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</a:rPr>
              <a:t>// Multiple 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</a:rPr>
              <a:t>event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</a:rPr>
              <a:t>values are separated by space</a:t>
            </a:r>
            <a:r>
              <a:rPr lang="en-I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IE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Event Handling - $().</a:t>
            </a:r>
            <a:r>
              <a:rPr lang="en-IE" dirty="0" smtClean="0"/>
              <a:t>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// Attach multiple event handlers simultaneously 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$( "</a:t>
            </a:r>
            <a:r>
              <a:rPr lang="en-US" altLang="en-US" sz="2000" dirty="0" err="1" smtClean="0">
                <a:latin typeface="Arial Unicode MS" panose="020B0604020202020204" pitchFamily="34" charset="-128"/>
              </a:rPr>
              <a:t>div.test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 </a:t>
            </a:r>
            <a:r>
              <a:rPr lang="en-US" altLang="en-US" sz="2000" dirty="0">
                <a:latin typeface="Arial Unicode MS" panose="020B0604020202020204" pitchFamily="34" charset="-128"/>
              </a:rPr>
              <a:t>).on({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click</a:t>
            </a:r>
            <a:r>
              <a:rPr lang="en-US" altLang="en-US" sz="2000" dirty="0">
                <a:latin typeface="Arial Unicode MS" panose="020B0604020202020204" pitchFamily="34" charset="-128"/>
              </a:rPr>
              <a:t>: function()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	$( </a:t>
            </a:r>
            <a:r>
              <a:rPr lang="en-US" altLang="en-US" sz="2000" dirty="0">
                <a:latin typeface="Arial Unicode MS" panose="020B0604020202020204" pitchFamily="34" charset="-128"/>
              </a:rPr>
              <a:t>this ).</a:t>
            </a:r>
            <a:r>
              <a:rPr lang="en-US" altLang="en-US" sz="2000" dirty="0" err="1">
                <a:latin typeface="Arial Unicode MS" panose="020B0604020202020204" pitchFamily="34" charset="-128"/>
              </a:rPr>
              <a:t>toggleClass</a:t>
            </a:r>
            <a:r>
              <a:rPr lang="en-US" altLang="en-US" sz="2000" dirty="0">
                <a:latin typeface="Arial Unicode MS" panose="020B0604020202020204" pitchFamily="34" charset="-128"/>
              </a:rPr>
              <a:t>(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"active" </a:t>
            </a:r>
            <a:r>
              <a:rPr lang="en-US" altLang="en-US" sz="2000" dirty="0"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}, </a:t>
            </a:r>
            <a:r>
              <a:rPr lang="en-US" altLang="en-US" sz="2000" dirty="0" err="1">
                <a:latin typeface="Arial Unicode MS" panose="020B0604020202020204" pitchFamily="34" charset="-128"/>
              </a:rPr>
              <a:t>mouseenter</a:t>
            </a:r>
            <a:r>
              <a:rPr lang="en-US" altLang="en-US" sz="2000" dirty="0">
                <a:latin typeface="Arial Unicode MS" panose="020B0604020202020204" pitchFamily="34" charset="-128"/>
              </a:rPr>
              <a:t>: function()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	$( </a:t>
            </a:r>
            <a:r>
              <a:rPr lang="en-US" altLang="en-US" sz="2000" dirty="0">
                <a:latin typeface="Arial Unicode MS" panose="020B0604020202020204" pitchFamily="34" charset="-128"/>
              </a:rPr>
              <a:t>this ).</a:t>
            </a:r>
            <a:r>
              <a:rPr lang="en-US" altLang="en-US" sz="2000" dirty="0" err="1">
                <a:latin typeface="Arial Unicode MS" panose="020B0604020202020204" pitchFamily="34" charset="-128"/>
              </a:rPr>
              <a:t>addClass</a:t>
            </a:r>
            <a:r>
              <a:rPr lang="en-US" altLang="en-US" sz="2000" dirty="0">
                <a:latin typeface="Arial Unicode MS" panose="020B0604020202020204" pitchFamily="34" charset="-128"/>
              </a:rPr>
              <a:t>(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"inside" </a:t>
            </a:r>
            <a:r>
              <a:rPr lang="en-US" altLang="en-US" sz="2000" dirty="0"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}, </a:t>
            </a:r>
            <a:r>
              <a:rPr lang="en-US" altLang="en-US" sz="2000" dirty="0" err="1">
                <a:latin typeface="Arial Unicode MS" panose="020B0604020202020204" pitchFamily="34" charset="-128"/>
              </a:rPr>
              <a:t>mouseleave</a:t>
            </a:r>
            <a:r>
              <a:rPr lang="en-US" altLang="en-US" sz="2000" dirty="0">
                <a:latin typeface="Arial Unicode MS" panose="020B0604020202020204" pitchFamily="34" charset="-128"/>
              </a:rPr>
              <a:t>: function()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	$( </a:t>
            </a:r>
            <a:r>
              <a:rPr lang="en-US" altLang="en-US" sz="2000" dirty="0">
                <a:latin typeface="Arial Unicode MS" panose="020B0604020202020204" pitchFamily="34" charset="-128"/>
              </a:rPr>
              <a:t>this ).</a:t>
            </a:r>
            <a:r>
              <a:rPr lang="en-US" altLang="en-US" sz="2000" dirty="0" err="1">
                <a:latin typeface="Arial Unicode MS" panose="020B0604020202020204" pitchFamily="34" charset="-128"/>
              </a:rPr>
              <a:t>removeClass</a:t>
            </a:r>
            <a:r>
              <a:rPr lang="en-US" altLang="en-US" sz="2000" dirty="0">
                <a:latin typeface="Arial Unicode MS" panose="020B0604020202020204" pitchFamily="34" charset="-128"/>
              </a:rPr>
              <a:t>(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"inside" </a:t>
            </a:r>
            <a:r>
              <a:rPr lang="en-US" altLang="en-US" sz="2000" dirty="0"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}</a:t>
            </a:r>
            <a:endParaRPr lang="en-US" altLang="en-US" sz="2000" dirty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}); </a:t>
            </a:r>
            <a:endParaRPr lang="en-US" altLang="en-US" sz="2000" dirty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 smtClean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// </a:t>
            </a:r>
            <a:r>
              <a:rPr lang="en-IE" altLang="en-US" sz="17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Passing data to the handler</a:t>
            </a:r>
            <a:endParaRPr lang="en-US" alt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function </a:t>
            </a:r>
            <a:r>
              <a:rPr lang="en-US" altLang="en-US" sz="2000" dirty="0">
                <a:latin typeface="Arial Unicode MS" panose="020B0604020202020204" pitchFamily="34" charset="-128"/>
              </a:rPr>
              <a:t>greet( event 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	alert</a:t>
            </a:r>
            <a:r>
              <a:rPr lang="en-US" altLang="en-US" sz="2000" dirty="0">
                <a:latin typeface="Arial Unicode MS" panose="020B0604020202020204" pitchFamily="34" charset="-128"/>
              </a:rPr>
              <a:t>(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"Hello " </a:t>
            </a:r>
            <a:r>
              <a:rPr lang="en-US" altLang="en-US" sz="2000" dirty="0">
                <a:latin typeface="Arial Unicode MS" panose="020B0604020202020204" pitchFamily="34" charset="-128"/>
              </a:rPr>
              <a:t>+ event.data.name 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}</a:t>
            </a:r>
            <a:endParaRPr lang="en-US" altLang="en-US" sz="2000" dirty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 panose="020B0604020202020204" pitchFamily="34" charset="-128"/>
              </a:rPr>
              <a:t>$(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"button" </a:t>
            </a:r>
            <a:r>
              <a:rPr lang="en-US" altLang="en-US" sz="2000" dirty="0">
                <a:latin typeface="Arial Unicode MS" panose="020B0604020202020204" pitchFamily="34" charset="-128"/>
              </a:rPr>
              <a:t>).on(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"click", {name</a:t>
            </a:r>
            <a:r>
              <a:rPr lang="en-US" altLang="en-US" sz="2000" dirty="0">
                <a:latin typeface="Arial Unicode MS" panose="020B0604020202020204" pitchFamily="34" charset="-128"/>
              </a:rPr>
              <a:t>: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"Karl"}, greet);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$( "button" </a:t>
            </a:r>
            <a:r>
              <a:rPr lang="en-US" altLang="en-US" sz="2000" dirty="0">
                <a:latin typeface="Arial Unicode MS" panose="020B0604020202020204" pitchFamily="34" charset="-128"/>
              </a:rPr>
              <a:t>).on(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"click", {name</a:t>
            </a:r>
            <a:r>
              <a:rPr lang="en-US" altLang="en-US" sz="2000" dirty="0">
                <a:latin typeface="Arial Unicode MS" panose="020B0604020202020204" pitchFamily="34" charset="-128"/>
              </a:rPr>
              <a:t>: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"Addy"}, greet);</a:t>
            </a:r>
          </a:p>
        </p:txBody>
      </p:sp>
    </p:spTree>
    <p:extLst>
      <p:ext uri="{BB962C8B-B14F-4D97-AF65-F5344CB8AC3E}">
        <p14:creationId xmlns:p14="http://schemas.microsoft.com/office/powerpoint/2010/main" val="38126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Event Handling - </a:t>
            </a:r>
            <a:r>
              <a:rPr lang="en-IE" dirty="0" smtClean="0"/>
              <a:t>$().off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The on() method </a:t>
            </a:r>
            <a:r>
              <a:rPr lang="en-IE" dirty="0" smtClean="0"/>
              <a:t>removes </a:t>
            </a:r>
            <a:r>
              <a:rPr lang="en-IE" dirty="0"/>
              <a:t>event handlers attached with </a:t>
            </a:r>
            <a:r>
              <a:rPr lang="en-IE" dirty="0" smtClean="0"/>
              <a:t>the on() method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$("p").</a:t>
            </a:r>
            <a:r>
              <a:rPr lang="en-IE" dirty="0"/>
              <a:t>off</a:t>
            </a:r>
            <a:r>
              <a:rPr lang="en-IE" dirty="0" smtClean="0"/>
              <a:t>("click"); </a:t>
            </a:r>
          </a:p>
          <a:p>
            <a:pPr marL="0" indent="0">
              <a:buNone/>
            </a:pPr>
            <a:r>
              <a:rPr lang="en-IE" sz="2400" dirty="0" smtClean="0">
                <a:solidFill>
                  <a:schemeClr val="bg1">
                    <a:lumMod val="50000"/>
                  </a:schemeClr>
                </a:solidFill>
              </a:rPr>
              <a:t>// Removes </a:t>
            </a: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the click event </a:t>
            </a:r>
            <a:r>
              <a:rPr lang="en-IE" sz="2400" dirty="0" smtClean="0">
                <a:solidFill>
                  <a:schemeClr val="bg1">
                    <a:lumMod val="50000"/>
                  </a:schemeClr>
                </a:solidFill>
              </a:rPr>
              <a:t>from all </a:t>
            </a: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&lt;p&gt; </a:t>
            </a:r>
            <a:r>
              <a:rPr lang="en-IE" sz="2400" dirty="0" smtClean="0">
                <a:solidFill>
                  <a:schemeClr val="bg1">
                    <a:lumMod val="50000"/>
                  </a:schemeClr>
                </a:solidFill>
              </a:rPr>
              <a:t>elements</a:t>
            </a:r>
          </a:p>
          <a:p>
            <a:pPr marL="0" indent="0">
              <a:buNone/>
            </a:pPr>
            <a:endParaRPr lang="en-I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/>
              <a:t>$("p").</a:t>
            </a:r>
            <a:r>
              <a:rPr lang="en-IE" dirty="0"/>
              <a:t>off</a:t>
            </a:r>
            <a:r>
              <a:rPr lang="en-IE" dirty="0" smtClean="0"/>
              <a:t>(); </a:t>
            </a:r>
            <a:endParaRPr lang="en-IE" dirty="0"/>
          </a:p>
          <a:p>
            <a:pPr marL="0" indent="0">
              <a:buNone/>
            </a:pPr>
            <a:r>
              <a:rPr lang="en-IE" sz="2400" dirty="0" smtClean="0">
                <a:solidFill>
                  <a:schemeClr val="bg1">
                    <a:lumMod val="50000"/>
                  </a:schemeClr>
                </a:solidFill>
              </a:rPr>
              <a:t>// Removes all event handlers from all </a:t>
            </a: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&lt;p&gt; elements</a:t>
            </a:r>
          </a:p>
          <a:p>
            <a:pPr marL="0" indent="0">
              <a:buNone/>
            </a:pPr>
            <a:endParaRPr lang="en-I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/>
              <a:t>$( </a:t>
            </a:r>
            <a:r>
              <a:rPr lang="en-IE" dirty="0" smtClean="0"/>
              <a:t>"body" ).on( "click", "p", </a:t>
            </a:r>
            <a:r>
              <a:rPr lang="en-IE" dirty="0"/>
              <a:t>foo </a:t>
            </a:r>
            <a:r>
              <a:rPr lang="en-IE" dirty="0" smtClean="0"/>
              <a:t>);</a:t>
            </a:r>
          </a:p>
          <a:p>
            <a:pPr marL="0" indent="0">
              <a:buNone/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// Foo will be called whenever a paragraph is clicked.</a:t>
            </a:r>
          </a:p>
          <a:p>
            <a:pPr marL="0" indent="0">
              <a:buNone/>
            </a:pPr>
            <a:r>
              <a:rPr lang="en-IE" dirty="0" smtClean="0"/>
              <a:t>$( "body" </a:t>
            </a:r>
            <a:r>
              <a:rPr lang="en-IE" dirty="0"/>
              <a:t>).off( </a:t>
            </a:r>
            <a:r>
              <a:rPr lang="en-IE" dirty="0" smtClean="0"/>
              <a:t>"click", "p", </a:t>
            </a:r>
            <a:r>
              <a:rPr lang="en-IE" dirty="0"/>
              <a:t>foo </a:t>
            </a:r>
            <a:r>
              <a:rPr lang="en-IE" dirty="0" smtClean="0"/>
              <a:t>);</a:t>
            </a:r>
          </a:p>
          <a:p>
            <a:pPr marL="0" indent="0">
              <a:buNone/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// Foo will no longer be called when paragraphs are clicked.</a:t>
            </a:r>
          </a:p>
          <a:p>
            <a:pPr marL="0" indent="0">
              <a:buNone/>
            </a:pP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Traversing </a:t>
            </a:r>
            <a:br>
              <a:rPr lang="en-IE" dirty="0" smtClean="0"/>
            </a:br>
            <a:r>
              <a:rPr lang="en-IE" dirty="0" smtClean="0"/>
              <a:t>– Ancestors and Descendants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jQuery methods can be used to move through or find HTML elements based on their relationship with other elements.</a:t>
            </a:r>
          </a:p>
          <a:p>
            <a:pPr lvl="1"/>
            <a:r>
              <a:rPr lang="en-IE" dirty="0" smtClean="0"/>
              <a:t>i.e., traversing the DOM tree.</a:t>
            </a:r>
          </a:p>
          <a:p>
            <a:r>
              <a:rPr lang="en-IE" dirty="0" smtClean="0"/>
              <a:t>Ancestors</a:t>
            </a:r>
          </a:p>
          <a:p>
            <a:pPr lvl="1"/>
            <a:r>
              <a:rPr lang="en-IE" dirty="0" smtClean="0"/>
              <a:t>parent(), parents(), </a:t>
            </a:r>
            <a:r>
              <a:rPr lang="en-IE" dirty="0" err="1" smtClean="0"/>
              <a:t>parentsUntil</a:t>
            </a:r>
            <a:r>
              <a:rPr lang="en-IE" dirty="0" smtClean="0"/>
              <a:t>()</a:t>
            </a:r>
          </a:p>
          <a:p>
            <a:pPr marL="457200" lvl="1" indent="0">
              <a:buNone/>
            </a:pPr>
            <a:r>
              <a:rPr lang="en-US" alt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$(</a:t>
            </a:r>
            <a:r>
              <a:rPr lang="en-IE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span</a:t>
            </a:r>
            <a:r>
              <a:rPr lang="en-IE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).</a:t>
            </a:r>
            <a:r>
              <a:rPr lang="en-US" altLang="en-US" sz="22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parentsUntil</a:t>
            </a:r>
            <a: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(</a:t>
            </a:r>
            <a:r>
              <a:rPr lang="en-IE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div</a:t>
            </a:r>
            <a:r>
              <a:rPr lang="en-IE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); </a:t>
            </a:r>
            <a:b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</a:br>
            <a:r>
              <a:rPr lang="en-US" altLang="en-US" sz="22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// </a:t>
            </a:r>
            <a:r>
              <a:rPr lang="en-IE" altLang="en-US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Return </a:t>
            </a:r>
            <a:r>
              <a:rPr lang="en-IE" altLang="en-US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all ancestor elements between &lt;span&gt; and &lt;div</a:t>
            </a:r>
            <a:r>
              <a:rPr lang="en-IE" altLang="en-US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&gt;</a:t>
            </a:r>
          </a:p>
          <a:p>
            <a:pPr marL="457200" lvl="1" indent="0">
              <a:buNone/>
            </a:pPr>
            <a:r>
              <a:rPr lang="en-IE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&lt;div&gt;&lt;</a:t>
            </a:r>
            <a:r>
              <a:rPr lang="en-IE" sz="22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ul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&gt;</a:t>
            </a:r>
          </a:p>
          <a:p>
            <a:pPr marL="457200" lvl="1" indent="0">
              <a:buNone/>
            </a:pPr>
            <a:r>
              <a:rPr lang="en-IE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&lt;li&gt;&lt;span&gt;First&lt;/span&gt; test&lt;/li&gt;</a:t>
            </a:r>
          </a:p>
          <a:p>
            <a:pPr marL="457200" lvl="1" indent="0">
              <a:buNone/>
            </a:pPr>
            <a:r>
              <a:rPr lang="en-IE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&lt;/</a:t>
            </a:r>
            <a:r>
              <a:rPr lang="en-IE" sz="22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ul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&gt;&lt;/div&gt;</a:t>
            </a:r>
            <a:endParaRPr lang="en-IE" sz="22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8"/>
            </a:endParaRPr>
          </a:p>
          <a:p>
            <a:r>
              <a:rPr lang="en-IE" dirty="0" smtClean="0"/>
              <a:t>Descendants</a:t>
            </a:r>
          </a:p>
          <a:p>
            <a:pPr lvl="1"/>
            <a:r>
              <a:rPr lang="en-IE" dirty="0" smtClean="0"/>
              <a:t>children(), find()</a:t>
            </a:r>
          </a:p>
          <a:p>
            <a:pPr marL="457200" lvl="1" indent="0">
              <a:buNone/>
            </a:pPr>
            <a:r>
              <a:rPr lang="en-IE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$(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div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).children(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300" dirty="0" err="1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p.first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); </a:t>
            </a:r>
            <a:br>
              <a:rPr lang="en-US" alt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</a:br>
            <a:r>
              <a:rPr lang="en-US" alt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//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 Return all &lt;p&gt; elements with a class of 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"first"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that are direct children of &lt;div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&gt;</a:t>
            </a:r>
          </a:p>
          <a:p>
            <a:pPr marL="457200" lvl="1" indent="0">
              <a:buNone/>
            </a:pP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en-IE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$("div").</a:t>
            </a:r>
            <a:r>
              <a:rPr lang="en-IE" sz="2300" dirty="0">
                <a:solidFill>
                  <a:srgbClr val="FF0000"/>
                </a:solidFill>
                <a:latin typeface="Arial Unicode MS" panose="020B0604020202020204" pitchFamily="34" charset="-128"/>
              </a:rPr>
              <a:t>find</a:t>
            </a:r>
            <a:r>
              <a:rPr lang="en-IE" sz="23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("p") 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// Return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all &lt;p&gt; elements 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that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are direct children of &lt;div&gt;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&lt;div&gt;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	&lt;p class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="first"&gt;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This is a paragraph&lt;/p&gt;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	&lt;p&gt;This is a second paragraph&lt;/p&gt;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 &lt;/div&gt;</a:t>
            </a:r>
            <a:endParaRPr lang="en-IE" sz="22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Traversing </a:t>
            </a:r>
            <a:br>
              <a:rPr lang="en-IE" dirty="0" smtClean="0"/>
            </a:br>
            <a:r>
              <a:rPr lang="en-IE" dirty="0" smtClean="0"/>
              <a:t>– Siblings and Filtering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Siblings</a:t>
            </a:r>
          </a:p>
          <a:p>
            <a:pPr lvl="1"/>
            <a:r>
              <a:rPr lang="en-IE" dirty="0" smtClean="0"/>
              <a:t>siblings(), next(), </a:t>
            </a:r>
            <a:r>
              <a:rPr lang="en-IE" dirty="0" err="1" smtClean="0"/>
              <a:t>prev</a:t>
            </a:r>
            <a:r>
              <a:rPr lang="en-IE" dirty="0" smtClean="0"/>
              <a:t>(), etc.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$(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h2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).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siblings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p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2400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// Return all sibling &lt;p&gt; elements of each &lt;h2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&gt; element</a:t>
            </a:r>
            <a:endParaRPr lang="en-US" sz="2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	$(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h2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).next(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p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2400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IE" sz="27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</a:rPr>
              <a:t>// Return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</a:rPr>
              <a:t>the next sibling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&lt;p&gt; 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</a:rPr>
              <a:t>element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</a:rPr>
              <a:t>of each </a:t>
            </a:r>
            <a:r>
              <a:rPr lang="en-IE" sz="2200" dirty="0" smtClean="0">
                <a:solidFill>
                  <a:schemeClr val="bg1">
                    <a:lumMod val="50000"/>
                  </a:schemeClr>
                </a:solidFill>
              </a:rPr>
              <a:t>&lt;h2&gt; </a:t>
            </a:r>
            <a:r>
              <a:rPr lang="en-IE" sz="2200" dirty="0">
                <a:solidFill>
                  <a:schemeClr val="bg1">
                    <a:lumMod val="50000"/>
                  </a:schemeClr>
                </a:solidFill>
              </a:rPr>
              <a:t>element </a:t>
            </a:r>
            <a:endParaRPr lang="en-US" sz="2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700" dirty="0" smtClean="0"/>
              <a:t>&lt;h2&gt;Sub Title&lt;/h2&gt;</a:t>
            </a:r>
          </a:p>
          <a:p>
            <a:pPr marL="457200" lvl="1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&lt;p&gt;This is a paragraph&lt;/p&gt;</a:t>
            </a:r>
            <a:endParaRPr lang="en-IE" sz="2700" dirty="0"/>
          </a:p>
          <a:p>
            <a:endParaRPr lang="en-IE" dirty="0" smtClean="0"/>
          </a:p>
          <a:p>
            <a:r>
              <a:rPr lang="en-IE" dirty="0" smtClean="0"/>
              <a:t>Filtering</a:t>
            </a:r>
          </a:p>
          <a:p>
            <a:pPr lvl="1"/>
            <a:r>
              <a:rPr lang="en-IE" dirty="0"/>
              <a:t>f</a:t>
            </a:r>
            <a:r>
              <a:rPr lang="en-IE" dirty="0" smtClean="0"/>
              <a:t>irst(), last(), </a:t>
            </a:r>
            <a:r>
              <a:rPr lang="en-IE" dirty="0" err="1" smtClean="0"/>
              <a:t>eq</a:t>
            </a:r>
            <a:r>
              <a:rPr lang="en-IE" dirty="0" smtClean="0"/>
              <a:t>(), filter(), not()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$(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p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).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filter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(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intro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</a:b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IE" sz="2100" dirty="0">
                <a:solidFill>
                  <a:schemeClr val="bg1">
                    <a:lumMod val="50000"/>
                  </a:schemeClr>
                </a:solidFill>
              </a:rPr>
              <a:t>Return all &lt;p&gt; elements with class name </a:t>
            </a:r>
            <a:r>
              <a:rPr lang="en-IE" sz="2100" dirty="0" smtClean="0">
                <a:solidFill>
                  <a:schemeClr val="bg1">
                    <a:lumMod val="50000"/>
                  </a:schemeClr>
                </a:solidFill>
              </a:rPr>
              <a:t>"intro"</a:t>
            </a:r>
            <a:endParaRPr lang="en-IE" sz="2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What does jQuery entail?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 lot of common tasks take many lines of JavaScript code.</a:t>
            </a:r>
            <a:br>
              <a:rPr lang="en-IE" dirty="0" smtClean="0"/>
            </a:br>
            <a:r>
              <a:rPr lang="en-IE" dirty="0" smtClean="0"/>
              <a:t>jQuery wraps them into methods and you can call them with a single line of code.</a:t>
            </a:r>
          </a:p>
          <a:p>
            <a:r>
              <a:rPr lang="en-IE" dirty="0" smtClean="0"/>
              <a:t>jQuery contains features for:</a:t>
            </a:r>
          </a:p>
          <a:p>
            <a:pPr lvl="1"/>
            <a:r>
              <a:rPr lang="en-IE" dirty="0" smtClean="0"/>
              <a:t>HTML document manipulation</a:t>
            </a:r>
          </a:p>
          <a:p>
            <a:pPr lvl="1"/>
            <a:r>
              <a:rPr lang="en-IE" dirty="0" smtClean="0"/>
              <a:t>CSS manipulation</a:t>
            </a:r>
          </a:p>
          <a:p>
            <a:pPr lvl="1"/>
            <a:r>
              <a:rPr lang="en-IE" dirty="0" smtClean="0"/>
              <a:t>Event handling</a:t>
            </a:r>
          </a:p>
          <a:p>
            <a:pPr lvl="1"/>
            <a:r>
              <a:rPr lang="en-IE" dirty="0" smtClean="0"/>
              <a:t>Effect and animation</a:t>
            </a:r>
          </a:p>
          <a:p>
            <a:pPr lvl="1"/>
            <a:r>
              <a:rPr lang="en-IE" dirty="0" smtClean="0"/>
              <a:t>AJAX</a:t>
            </a:r>
          </a:p>
          <a:p>
            <a:pPr lvl="1"/>
            <a:r>
              <a:rPr lang="en-IE" dirty="0" smtClean="0"/>
              <a:t>Utilities</a:t>
            </a:r>
          </a:p>
          <a:p>
            <a:r>
              <a:rPr lang="en-IE" dirty="0" smtClean="0"/>
              <a:t>Also has plugins for most other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Effects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Effects include: show, hide, toggle, fade, slide, and animate.</a:t>
            </a:r>
            <a:br>
              <a:rPr lang="en-IE" dirty="0" smtClean="0"/>
            </a:br>
            <a:r>
              <a:rPr lang="en-IE" b="1" dirty="0" smtClean="0"/>
              <a:t>Syntax</a:t>
            </a:r>
            <a:r>
              <a:rPr lang="en-IE" dirty="0" smtClean="0"/>
              <a:t>:</a:t>
            </a:r>
            <a:br>
              <a:rPr lang="en-IE" dirty="0" smtClean="0"/>
            </a:br>
            <a:r>
              <a:rPr lang="en-IE" sz="2800" dirty="0">
                <a:solidFill>
                  <a:srgbClr val="FF0000"/>
                </a:solidFill>
              </a:rPr>
              <a:t>$(selector).hide(speed, </a:t>
            </a:r>
            <a:r>
              <a:rPr lang="en-IE" sz="2800" dirty="0" err="1">
                <a:solidFill>
                  <a:srgbClr val="FF0000"/>
                </a:solidFill>
              </a:rPr>
              <a:t>callback</a:t>
            </a:r>
            <a:r>
              <a:rPr lang="en-IE" sz="2800" dirty="0" smtClean="0">
                <a:solidFill>
                  <a:srgbClr val="FF0000"/>
                </a:solidFill>
              </a:rPr>
              <a:t>);</a:t>
            </a:r>
            <a:br>
              <a:rPr lang="en-IE" sz="2800" dirty="0" smtClean="0">
                <a:solidFill>
                  <a:srgbClr val="FF0000"/>
                </a:solidFill>
              </a:rPr>
            </a:br>
            <a:r>
              <a:rPr lang="en-IE" sz="2800" dirty="0">
                <a:solidFill>
                  <a:srgbClr val="FF0000"/>
                </a:solidFill>
              </a:rPr>
              <a:t>$(selector</a:t>
            </a:r>
            <a:r>
              <a:rPr lang="en-IE" sz="2800" dirty="0" smtClean="0">
                <a:solidFill>
                  <a:srgbClr val="FF0000"/>
                </a:solidFill>
              </a:rPr>
              <a:t>).show(speed, </a:t>
            </a:r>
            <a:r>
              <a:rPr lang="en-IE" sz="2800" dirty="0" err="1">
                <a:solidFill>
                  <a:srgbClr val="FF0000"/>
                </a:solidFill>
              </a:rPr>
              <a:t>callback</a:t>
            </a:r>
            <a:r>
              <a:rPr lang="en-IE" sz="2800" dirty="0" smtClean="0">
                <a:solidFill>
                  <a:srgbClr val="FF0000"/>
                </a:solidFill>
              </a:rPr>
              <a:t>);</a:t>
            </a:r>
            <a:br>
              <a:rPr lang="en-IE" sz="2800" dirty="0" smtClean="0">
                <a:solidFill>
                  <a:srgbClr val="FF0000"/>
                </a:solidFill>
              </a:rPr>
            </a:br>
            <a:endParaRPr lang="en-IE" dirty="0" smtClean="0">
              <a:solidFill>
                <a:srgbClr val="FF0000"/>
              </a:solidFill>
            </a:endParaRPr>
          </a:p>
          <a:p>
            <a:r>
              <a:rPr lang="en-IE" dirty="0" err="1" smtClean="0"/>
              <a:t>fadeIn</a:t>
            </a:r>
            <a:r>
              <a:rPr lang="en-IE" dirty="0" smtClean="0"/>
              <a:t>(), </a:t>
            </a:r>
            <a:r>
              <a:rPr lang="en-IE" dirty="0" err="1" smtClean="0"/>
              <a:t>fadeOut</a:t>
            </a:r>
            <a:r>
              <a:rPr lang="en-IE" dirty="0" smtClean="0"/>
              <a:t>(), </a:t>
            </a:r>
            <a:r>
              <a:rPr lang="en-IE" dirty="0" err="1" smtClean="0"/>
              <a:t>fadeToggle</a:t>
            </a:r>
            <a:r>
              <a:rPr lang="en-IE" dirty="0" smtClean="0"/>
              <a:t>(), </a:t>
            </a:r>
            <a:r>
              <a:rPr lang="en-IE" dirty="0" err="1" smtClean="0"/>
              <a:t>fadeTo</a:t>
            </a:r>
            <a:r>
              <a:rPr lang="en-IE" dirty="0" smtClean="0"/>
              <a:t>()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err="1" smtClean="0"/>
              <a:t>slideDown</a:t>
            </a:r>
            <a:r>
              <a:rPr lang="en-IE" dirty="0" smtClean="0"/>
              <a:t>(), </a:t>
            </a:r>
            <a:r>
              <a:rPr lang="en-IE" dirty="0" err="1" smtClean="0"/>
              <a:t>slideUp</a:t>
            </a:r>
            <a:r>
              <a:rPr lang="en-IE" dirty="0" smtClean="0"/>
              <a:t>(), </a:t>
            </a:r>
            <a:r>
              <a:rPr lang="en-IE" dirty="0" err="1" smtClean="0"/>
              <a:t>slideToggle</a:t>
            </a:r>
            <a:r>
              <a:rPr lang="en-IE" dirty="0" smtClean="0"/>
              <a:t>()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animate</a:t>
            </a:r>
          </a:p>
          <a:p>
            <a:pPr lvl="1"/>
            <a:r>
              <a:rPr lang="en-IE" dirty="0" smtClean="0"/>
              <a:t>Define CSS properties to be animated in </a:t>
            </a:r>
            <a:r>
              <a:rPr lang="en-IE" dirty="0" err="1" smtClean="0"/>
              <a:t>params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2400" dirty="0">
                <a:solidFill>
                  <a:srgbClr val="FF0000"/>
                </a:solidFill>
              </a:rPr>
              <a:t>$(selector</a:t>
            </a:r>
            <a:r>
              <a:rPr lang="en-IE" sz="2400" dirty="0" smtClean="0">
                <a:solidFill>
                  <a:srgbClr val="FF0000"/>
                </a:solidFill>
              </a:rPr>
              <a:t>).animate ({</a:t>
            </a:r>
            <a:r>
              <a:rPr lang="en-IE" sz="2400" dirty="0" err="1" smtClean="0">
                <a:solidFill>
                  <a:srgbClr val="FF0000"/>
                </a:solidFill>
              </a:rPr>
              <a:t>params</a:t>
            </a:r>
            <a:r>
              <a:rPr lang="en-IE" sz="2400" dirty="0" smtClean="0">
                <a:solidFill>
                  <a:srgbClr val="FF0000"/>
                </a:solidFill>
              </a:rPr>
              <a:t>}, speed</a:t>
            </a:r>
            <a:r>
              <a:rPr lang="en-IE" sz="2400" dirty="0">
                <a:solidFill>
                  <a:srgbClr val="FF0000"/>
                </a:solidFill>
              </a:rPr>
              <a:t>, </a:t>
            </a:r>
            <a:r>
              <a:rPr lang="en-IE" sz="2400" dirty="0" err="1">
                <a:solidFill>
                  <a:srgbClr val="FF0000"/>
                </a:solidFill>
              </a:rPr>
              <a:t>callback</a:t>
            </a:r>
            <a:r>
              <a:rPr lang="en-IE" sz="2400" dirty="0">
                <a:solidFill>
                  <a:srgbClr val="FF0000"/>
                </a:solidFill>
              </a:rPr>
              <a:t>);</a:t>
            </a:r>
            <a:br>
              <a:rPr lang="en-IE" sz="2400" dirty="0">
                <a:solidFill>
                  <a:srgbClr val="FF0000"/>
                </a:solidFill>
              </a:rPr>
            </a:br>
            <a:r>
              <a:rPr lang="en-IE" sz="2400" dirty="0" smtClean="0">
                <a:solidFill>
                  <a:srgbClr val="FF0000"/>
                </a:solidFill>
              </a:rPr>
              <a:t>$("div").</a:t>
            </a:r>
            <a:r>
              <a:rPr lang="en-IE" sz="2400" dirty="0">
                <a:solidFill>
                  <a:srgbClr val="FF0000"/>
                </a:solidFill>
              </a:rPr>
              <a:t>animate({left: </a:t>
            </a:r>
            <a:r>
              <a:rPr lang="en-IE" sz="2400" dirty="0" smtClean="0">
                <a:solidFill>
                  <a:srgbClr val="FF0000"/>
                </a:solidFill>
              </a:rPr>
              <a:t>'250px'});</a:t>
            </a:r>
            <a:br>
              <a:rPr lang="en-IE" sz="2400" dirty="0" smtClean="0">
                <a:solidFill>
                  <a:srgbClr val="FF0000"/>
                </a:solidFill>
              </a:rPr>
            </a:br>
            <a:endParaRPr lang="en-IE" dirty="0" smtClean="0">
              <a:solidFill>
                <a:srgbClr val="FF0000"/>
              </a:solidFill>
            </a:endParaRPr>
          </a:p>
          <a:p>
            <a:r>
              <a:rPr lang="en-IE" dirty="0" smtClean="0"/>
              <a:t>stop()</a:t>
            </a:r>
          </a:p>
          <a:p>
            <a:pPr lvl="1"/>
            <a:r>
              <a:rPr lang="en-IE" dirty="0" smtClean="0"/>
              <a:t>stop animations/effects before they finish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Why jQuery?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jQuery was released in 2006.</a:t>
            </a:r>
          </a:p>
          <a:p>
            <a:r>
              <a:rPr lang="en-IE" dirty="0" smtClean="0"/>
              <a:t>Most popular JavaScript library.</a:t>
            </a:r>
          </a:p>
          <a:p>
            <a:r>
              <a:rPr lang="en-IE" dirty="0" smtClean="0"/>
              <a:t>Concise, friendly, human readable interface to JavaScript.</a:t>
            </a:r>
          </a:p>
          <a:p>
            <a:r>
              <a:rPr lang="en-IE" dirty="0" smtClean="0"/>
              <a:t>Smooths differences in the implementation of JavaScript for different browsers.</a:t>
            </a:r>
          </a:p>
          <a:p>
            <a:r>
              <a:rPr lang="en-IE" dirty="0" smtClean="0"/>
              <a:t>Large community with tutorials, support, and additional libraries for most JavaScript tasks.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Including jQuery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The jQuery library is a single JavaScript file.</a:t>
            </a:r>
          </a:p>
          <a:p>
            <a:r>
              <a:rPr lang="en-IE" dirty="0" smtClean="0"/>
              <a:t>There are difference versions of jQuery.</a:t>
            </a:r>
            <a:br>
              <a:rPr lang="en-IE" dirty="0" smtClean="0"/>
            </a:br>
            <a:r>
              <a:rPr lang="en-IE" dirty="0" smtClean="0"/>
              <a:t>Choose the most appropriate version from your development.</a:t>
            </a:r>
          </a:p>
          <a:p>
            <a:r>
              <a:rPr lang="en-IE" dirty="0" smtClean="0"/>
              <a:t>Reference it within the html &lt;script&gt; tag.</a:t>
            </a:r>
            <a:br>
              <a:rPr lang="en-IE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E.g.</a:t>
            </a:r>
            <a:br>
              <a:rPr lang="en-IE" dirty="0" smtClean="0"/>
            </a:br>
            <a:r>
              <a:rPr lang="en-IE" dirty="0" smtClean="0">
                <a:solidFill>
                  <a:srgbClr val="FF0000"/>
                </a:solidFill>
              </a:rPr>
              <a:t>&lt;script </a:t>
            </a:r>
            <a:r>
              <a:rPr lang="en-IE" dirty="0" err="1" smtClean="0">
                <a:solidFill>
                  <a:srgbClr val="FF0000"/>
                </a:solidFill>
              </a:rPr>
              <a:t>src</a:t>
            </a:r>
            <a:r>
              <a:rPr lang="en-IE" dirty="0" smtClean="0">
                <a:solidFill>
                  <a:srgbClr val="FF0000"/>
                </a:solidFill>
              </a:rPr>
              <a:t>="</a:t>
            </a:r>
            <a:r>
              <a:rPr lang="en-IE" dirty="0" err="1" smtClean="0">
                <a:solidFill>
                  <a:srgbClr val="FF0000"/>
                </a:solidFill>
              </a:rPr>
              <a:t>js</a:t>
            </a:r>
            <a:r>
              <a:rPr lang="en-IE" dirty="0" smtClean="0">
                <a:solidFill>
                  <a:srgbClr val="FF0000"/>
                </a:solidFill>
              </a:rPr>
              <a:t>/jquery-1.11.0.min.js"&gt;&lt;/script&gt;</a:t>
            </a:r>
          </a:p>
          <a:p>
            <a:endParaRPr lang="en-IE" dirty="0" smtClean="0"/>
          </a:p>
          <a:p>
            <a:r>
              <a:rPr lang="en-IE" dirty="0" smtClean="0"/>
              <a:t>The jQuery reference can be included either within the opening &lt;head&gt; and closing &lt;/head&gt; tags or just before the closing &lt;/body&gt; tag.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Including it at the end of the body improves performance from a user's point of view.</a:t>
            </a:r>
          </a:p>
        </p:txBody>
      </p:sp>
    </p:spTree>
    <p:extLst>
      <p:ext uri="{BB962C8B-B14F-4D97-AF65-F5344CB8AC3E}">
        <p14:creationId xmlns:p14="http://schemas.microsoft.com/office/powerpoint/2010/main" val="42060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Content Delivery Network (CDN)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If you don't want to download jQuery and host it yourself, you can include it from a CDN.</a:t>
            </a:r>
          </a:p>
          <a:p>
            <a:r>
              <a:rPr lang="en-IE" dirty="0" smtClean="0"/>
              <a:t>jQuery.com</a:t>
            </a:r>
            <a:br>
              <a:rPr lang="en-IE" dirty="0" smtClean="0"/>
            </a:br>
            <a:r>
              <a:rPr lang="en-IE" sz="2300" dirty="0" smtClean="0"/>
              <a:t>&lt;script </a:t>
            </a:r>
            <a:r>
              <a:rPr lang="en-IE" sz="2300" dirty="0" err="1" smtClean="0"/>
              <a:t>src</a:t>
            </a:r>
            <a:r>
              <a:rPr lang="en-IE" sz="2300" dirty="0" smtClean="0"/>
              <a:t>="http</a:t>
            </a:r>
            <a:r>
              <a:rPr lang="en-IE" sz="2300" dirty="0"/>
              <a:t>://</a:t>
            </a:r>
            <a:r>
              <a:rPr lang="en-IE" sz="2300" dirty="0" smtClean="0"/>
              <a:t>code.jquery.com/jquery-1.11.0.min.js"&lt;</a:t>
            </a:r>
            <a:r>
              <a:rPr lang="en-IE" sz="2300" dirty="0"/>
              <a:t>script</a:t>
            </a:r>
            <a:r>
              <a:rPr lang="en-IE" sz="2300" dirty="0" smtClean="0"/>
              <a:t>&gt;</a:t>
            </a:r>
            <a:endParaRPr lang="en-IE" dirty="0" smtClean="0"/>
          </a:p>
          <a:p>
            <a:r>
              <a:rPr lang="en-IE" dirty="0" smtClean="0"/>
              <a:t>Google</a:t>
            </a:r>
            <a:br>
              <a:rPr lang="en-IE" dirty="0" smtClean="0"/>
            </a:br>
            <a:r>
              <a:rPr lang="en-IE" sz="2300" dirty="0" smtClean="0"/>
              <a:t>&lt;script </a:t>
            </a:r>
            <a:r>
              <a:rPr lang="en-IE" sz="2300" dirty="0" err="1" smtClean="0"/>
              <a:t>src</a:t>
            </a:r>
            <a:r>
              <a:rPr lang="en-IE" sz="2300" dirty="0" smtClean="0"/>
              <a:t>="http</a:t>
            </a:r>
            <a:r>
              <a:rPr lang="en-IE" sz="2300" dirty="0"/>
              <a:t>://</a:t>
            </a:r>
            <a:r>
              <a:rPr lang="en-IE" sz="2300" dirty="0" smtClean="0"/>
              <a:t>ajax.googleapis.com/ajax/libs/</a:t>
            </a:r>
            <a:r>
              <a:rPr lang="en-IE" sz="2300" dirty="0" err="1" smtClean="0"/>
              <a:t>jquery</a:t>
            </a:r>
            <a:r>
              <a:rPr lang="en-IE" sz="2300" dirty="0" smtClean="0"/>
              <a:t>/1.11.0/jquery.min.js"&lt;</a:t>
            </a:r>
            <a:r>
              <a:rPr lang="en-IE" sz="2300" dirty="0"/>
              <a:t>script</a:t>
            </a:r>
            <a:r>
              <a:rPr lang="en-IE" sz="2300" dirty="0" smtClean="0"/>
              <a:t>&gt;</a:t>
            </a:r>
            <a:endParaRPr lang="en-IE" dirty="0" smtClean="0"/>
          </a:p>
          <a:p>
            <a:r>
              <a:rPr lang="en-IE" dirty="0" smtClean="0"/>
              <a:t>Microsoft</a:t>
            </a:r>
            <a:br>
              <a:rPr lang="en-IE" dirty="0" smtClean="0"/>
            </a:br>
            <a:r>
              <a:rPr lang="en-IE" sz="2300" dirty="0" smtClean="0"/>
              <a:t>&lt;script </a:t>
            </a:r>
            <a:r>
              <a:rPr lang="en-IE" sz="2300" dirty="0" err="1" smtClean="0"/>
              <a:t>src</a:t>
            </a:r>
            <a:r>
              <a:rPr lang="en-IE" sz="2300" dirty="0" smtClean="0"/>
              <a:t>="http</a:t>
            </a:r>
            <a:r>
              <a:rPr lang="en-IE" sz="2300" dirty="0"/>
              <a:t>://</a:t>
            </a:r>
            <a:r>
              <a:rPr lang="en-IE" sz="2300" dirty="0" smtClean="0"/>
              <a:t>ajax.aspnetcdn.com/ajax/jQuery/jquery-1.11.0.min.js"&lt;</a:t>
            </a:r>
            <a:r>
              <a:rPr lang="en-IE" sz="2300" dirty="0"/>
              <a:t>script</a:t>
            </a:r>
            <a:r>
              <a:rPr lang="en-IE" sz="2300" dirty="0" smtClean="0"/>
              <a:t>&gt;</a:t>
            </a:r>
            <a:endParaRPr lang="en-IE" dirty="0" smtClean="0"/>
          </a:p>
          <a:p>
            <a:r>
              <a:rPr lang="en-IE" dirty="0" smtClean="0"/>
              <a:t>CDN servers will likely have better performance.</a:t>
            </a:r>
          </a:p>
          <a:p>
            <a:pPr lvl="1"/>
            <a:r>
              <a:rPr lang="en-IE" dirty="0" smtClean="0"/>
              <a:t>Servers are faster and in many locations.</a:t>
            </a:r>
          </a:p>
          <a:p>
            <a:pPr lvl="1"/>
            <a:r>
              <a:rPr lang="en-IE" dirty="0" smtClean="0"/>
              <a:t>It is likely that users have already downloaded these libraries when visiting other sites.</a:t>
            </a:r>
          </a:p>
          <a:p>
            <a:pPr lvl="1"/>
            <a:r>
              <a:rPr lang="en-IE" dirty="0" smtClean="0"/>
              <a:t>Users will access the server that is closest to them.</a:t>
            </a:r>
          </a:p>
          <a:p>
            <a:r>
              <a:rPr lang="en-IE" dirty="0" smtClean="0"/>
              <a:t>CDNs typically use versions of the jQuery file with unnecessary spaces and carriage returns stripped, using a </a:t>
            </a:r>
            <a:r>
              <a:rPr lang="en-IE" b="1" dirty="0" err="1" smtClean="0"/>
              <a:t>minification</a:t>
            </a:r>
            <a:r>
              <a:rPr lang="en-IE" dirty="0" smtClean="0"/>
              <a:t> process.</a:t>
            </a:r>
            <a:br>
              <a:rPr lang="en-IE" dirty="0" smtClean="0"/>
            </a:br>
            <a:r>
              <a:rPr lang="en-IE" dirty="0" smtClean="0"/>
              <a:t>Hence "min" is used in the file name.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GB" dirty="0" smtClean="0"/>
              <a:t>Include jQuery in a Separate File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86874" cy="528641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You can include all your jQuery functions in a separate file, just as you would if using an external file to access native JavaScript.</a:t>
            </a:r>
          </a:p>
          <a:p>
            <a:pPr lvl="1"/>
            <a:r>
              <a:rPr lang="en-IE" sz="2000" dirty="0" smtClean="0"/>
              <a:t>Makes it reusable.</a:t>
            </a:r>
          </a:p>
          <a:p>
            <a:pPr lvl="1"/>
            <a:endParaRPr lang="en-IE" sz="2000" dirty="0"/>
          </a:p>
          <a:p>
            <a:pPr marL="0" indent="0">
              <a:buNone/>
            </a:pPr>
            <a:r>
              <a:rPr lang="en-IE" sz="2400" dirty="0" smtClean="0"/>
              <a:t>	&lt;</a:t>
            </a:r>
            <a:r>
              <a:rPr lang="en-IE" sz="2400" dirty="0"/>
              <a:t>script </a:t>
            </a:r>
            <a:r>
              <a:rPr lang="en-IE" sz="2400" dirty="0" err="1" smtClean="0"/>
              <a:t>src</a:t>
            </a:r>
            <a:r>
              <a:rPr lang="en-IE" sz="2400" dirty="0" smtClean="0"/>
              <a:t>="my_jquery_functions.js"&gt;&lt;/</a:t>
            </a:r>
            <a:r>
              <a:rPr lang="en-IE" sz="2400" dirty="0"/>
              <a:t>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GB" dirty="0" smtClean="0"/>
              <a:t>Tip for using CDNs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86874" cy="528641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If you use a CDN to include jQuery in your pages, then do the following:</a:t>
            </a:r>
          </a:p>
          <a:p>
            <a:pPr lvl="1"/>
            <a:r>
              <a:rPr lang="en-IE" sz="2000" dirty="0" smtClean="0"/>
              <a:t>Check to see if it is loaded.</a:t>
            </a:r>
          </a:p>
          <a:p>
            <a:pPr lvl="1"/>
            <a:r>
              <a:rPr lang="en-IE" sz="2000" dirty="0" smtClean="0"/>
              <a:t>If not, put in place a </a:t>
            </a:r>
            <a:r>
              <a:rPr lang="en-IE" sz="2000" dirty="0" err="1" smtClean="0"/>
              <a:t>fallback</a:t>
            </a:r>
            <a:r>
              <a:rPr lang="en-IE" sz="2000" dirty="0" smtClean="0"/>
              <a:t> by including a version stored on your server.</a:t>
            </a:r>
          </a:p>
          <a:p>
            <a:pPr lvl="1"/>
            <a:endParaRPr lang="en-IE" sz="2000" dirty="0"/>
          </a:p>
          <a:p>
            <a:pPr marL="57150" indent="0">
              <a:buNone/>
            </a:pPr>
            <a:r>
              <a:rPr lang="en-IE" sz="1800" dirty="0" smtClean="0"/>
              <a:t>&lt;script </a:t>
            </a:r>
            <a:r>
              <a:rPr lang="en-IE" sz="1800" dirty="0" err="1" smtClean="0"/>
              <a:t>src</a:t>
            </a:r>
            <a:r>
              <a:rPr lang="en-IE" sz="1800" dirty="0" smtClean="0"/>
              <a:t>="http</a:t>
            </a:r>
            <a:r>
              <a:rPr lang="en-IE" sz="1800" dirty="0"/>
              <a:t>://</a:t>
            </a:r>
            <a:r>
              <a:rPr lang="en-IE" sz="1800" dirty="0" smtClean="0"/>
              <a:t>ajax.googleapis.com/ajax/libs/</a:t>
            </a:r>
            <a:r>
              <a:rPr lang="en-IE" sz="1800" dirty="0" err="1" smtClean="0"/>
              <a:t>jquery</a:t>
            </a:r>
            <a:r>
              <a:rPr lang="en-IE" sz="1800" dirty="0" smtClean="0"/>
              <a:t>/1.11.2/jquery.min.js"&lt;</a:t>
            </a:r>
            <a:r>
              <a:rPr lang="en-IE" sz="1800" dirty="0"/>
              <a:t>script</a:t>
            </a:r>
            <a:r>
              <a:rPr lang="en-IE" sz="1800" dirty="0" smtClean="0"/>
              <a:t>&gt;</a:t>
            </a:r>
          </a:p>
          <a:p>
            <a:pPr marL="57150" indent="0">
              <a:buNone/>
            </a:pPr>
            <a:endParaRPr lang="en-IE" sz="1800" dirty="0"/>
          </a:p>
          <a:p>
            <a:pPr marL="57150" indent="0">
              <a:buNone/>
            </a:pPr>
            <a:r>
              <a:rPr lang="en-IE" sz="1800" dirty="0"/>
              <a:t>&lt;script </a:t>
            </a:r>
            <a:r>
              <a:rPr lang="en-IE" sz="1800" dirty="0" err="1" smtClean="0"/>
              <a:t>window.jQuery</a:t>
            </a:r>
            <a:r>
              <a:rPr lang="en-IE" sz="1800" dirty="0" smtClean="0"/>
              <a:t> </a:t>
            </a:r>
          </a:p>
          <a:p>
            <a:pPr marL="57150" indent="0">
              <a:buNone/>
            </a:pPr>
            <a:r>
              <a:rPr lang="en-IE" sz="1800" dirty="0" smtClean="0"/>
              <a:t>|| </a:t>
            </a:r>
            <a:r>
              <a:rPr lang="en-IE" sz="1800" dirty="0" err="1" smtClean="0"/>
              <a:t>document.write</a:t>
            </a:r>
            <a:r>
              <a:rPr lang="en-IE" sz="1800" dirty="0" smtClean="0"/>
              <a:t>(' </a:t>
            </a:r>
            <a:r>
              <a:rPr lang="en-IE" sz="1800" dirty="0"/>
              <a:t>&lt;script </a:t>
            </a:r>
            <a:r>
              <a:rPr lang="en-IE" sz="1800" dirty="0" err="1"/>
              <a:t>src</a:t>
            </a:r>
            <a:r>
              <a:rPr lang="en-IE" sz="1800" dirty="0" smtClean="0"/>
              <a:t>="</a:t>
            </a:r>
            <a:r>
              <a:rPr lang="en-IE" sz="1800" dirty="0" err="1" smtClean="0"/>
              <a:t>js</a:t>
            </a:r>
            <a:r>
              <a:rPr lang="en-IE" sz="1800" dirty="0" smtClean="0"/>
              <a:t>/jquery-1.11.2.min.js"&lt;</a:t>
            </a:r>
            <a:r>
              <a:rPr lang="en-IE" sz="1800" dirty="0"/>
              <a:t>script&gt; </a:t>
            </a:r>
            <a:r>
              <a:rPr lang="en-IE" sz="1800" dirty="0" smtClean="0"/>
              <a:t>')&lt;</a:t>
            </a:r>
            <a:r>
              <a:rPr lang="en-IE" sz="1800" dirty="0"/>
              <a:t>script&gt;</a:t>
            </a:r>
          </a:p>
          <a:p>
            <a:pPr marL="5715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6171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jQuery Syntax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86874" cy="495202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Main tasks of </a:t>
            </a:r>
            <a:r>
              <a:rPr lang="en-IE" sz="2400" dirty="0"/>
              <a:t>jQuery is to select HTML elements and do something with them with jQuery methods.</a:t>
            </a:r>
          </a:p>
          <a:p>
            <a:r>
              <a:rPr lang="en-IE" sz="2400" dirty="0"/>
              <a:t>Syntax: </a:t>
            </a:r>
            <a:r>
              <a:rPr lang="en-IE" sz="2400" b="1" dirty="0"/>
              <a:t>$(selector).</a:t>
            </a:r>
            <a:r>
              <a:rPr lang="en-IE" sz="2400" b="1" dirty="0" smtClean="0"/>
              <a:t>action</a:t>
            </a:r>
          </a:p>
          <a:p>
            <a:pPr lvl="1"/>
            <a:r>
              <a:rPr lang="en-IE" sz="2000" dirty="0" smtClean="0"/>
              <a:t>$ indicates that jQuery is being used.</a:t>
            </a:r>
          </a:p>
          <a:p>
            <a:pPr lvl="1"/>
            <a:r>
              <a:rPr lang="en-IE" sz="2000" dirty="0" smtClean="0"/>
              <a:t>selector is the reference to an HTML element.</a:t>
            </a:r>
          </a:p>
          <a:p>
            <a:pPr lvl="1"/>
            <a:r>
              <a:rPr lang="en-IE" sz="2000" dirty="0" smtClean="0"/>
              <a:t>action is a jQuery action to be performed on the element(s).</a:t>
            </a:r>
          </a:p>
          <a:p>
            <a:r>
              <a:rPr lang="en-IE" sz="2400" dirty="0" smtClean="0"/>
              <a:t>The jQuery selector users </a:t>
            </a:r>
            <a:r>
              <a:rPr lang="en-IE" sz="2400" b="1" i="1" dirty="0" smtClean="0"/>
              <a:t>CSS selectors </a:t>
            </a:r>
            <a:r>
              <a:rPr lang="en-IE" sz="2400" dirty="0" smtClean="0"/>
              <a:t>to select elements.</a:t>
            </a:r>
            <a:br>
              <a:rPr lang="en-IE" sz="2400" dirty="0" smtClean="0"/>
            </a:br>
            <a:r>
              <a:rPr lang="en-IE" sz="2400" dirty="0" smtClean="0"/>
              <a:t>E.g.</a:t>
            </a:r>
          </a:p>
          <a:p>
            <a:pPr lvl="1"/>
            <a:r>
              <a:rPr lang="en-IE" sz="2000" dirty="0" smtClean="0"/>
              <a:t>$("p").hide() // hides all &lt;p&gt; elements.</a:t>
            </a:r>
          </a:p>
          <a:p>
            <a:pPr lvl="1"/>
            <a:r>
              <a:rPr lang="en-IE" sz="2000" dirty="0" smtClean="0"/>
              <a:t>$(".test").</a:t>
            </a:r>
            <a:r>
              <a:rPr lang="en-IE" sz="2000" dirty="0"/>
              <a:t>hide() // hides all </a:t>
            </a:r>
            <a:r>
              <a:rPr lang="en-IE" sz="2000" dirty="0" smtClean="0"/>
              <a:t>elements </a:t>
            </a:r>
            <a:r>
              <a:rPr lang="en-IE" sz="2000" dirty="0"/>
              <a:t>with class</a:t>
            </a:r>
            <a:r>
              <a:rPr lang="en-IE" sz="2000" dirty="0" smtClean="0"/>
              <a:t>="test".</a:t>
            </a:r>
            <a:endParaRPr lang="en-IE" sz="2000" dirty="0"/>
          </a:p>
          <a:p>
            <a:pPr lvl="1"/>
            <a:r>
              <a:rPr lang="en-IE" sz="2000" dirty="0" smtClean="0"/>
              <a:t>$("#test").</a:t>
            </a:r>
            <a:r>
              <a:rPr lang="en-IE" sz="2000" dirty="0"/>
              <a:t>hide() // hides all elements with id</a:t>
            </a:r>
            <a:r>
              <a:rPr lang="en-IE" sz="2000" dirty="0" smtClean="0"/>
              <a:t>="test".</a:t>
            </a: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1445</Words>
  <Application>Microsoft Office PowerPoint</Application>
  <PresentationFormat>On-screen Show (4:3)</PresentationFormat>
  <Paragraphs>372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 Unicode MS</vt:lpstr>
      <vt:lpstr>Arial</vt:lpstr>
      <vt:lpstr>Calibri</vt:lpstr>
      <vt:lpstr>Office Theme</vt:lpstr>
      <vt:lpstr>jQuery</vt:lpstr>
      <vt:lpstr>What is jQuery?</vt:lpstr>
      <vt:lpstr>What does jQuery entail?</vt:lpstr>
      <vt:lpstr>Why jQuery?</vt:lpstr>
      <vt:lpstr>Including jQuery</vt:lpstr>
      <vt:lpstr>Content Delivery Network (CDN)</vt:lpstr>
      <vt:lpstr>Include jQuery in a Separate File</vt:lpstr>
      <vt:lpstr>Tip for using CDNs</vt:lpstr>
      <vt:lpstr>jQuery Syntax</vt:lpstr>
      <vt:lpstr>jQuery Example</vt:lpstr>
      <vt:lpstr>Other jQuery Selectors</vt:lpstr>
      <vt:lpstr>Document Ready Event</vt:lpstr>
      <vt:lpstr>jQuery Chaining</vt:lpstr>
      <vt:lpstr>jQuery Callback</vt:lpstr>
      <vt:lpstr>jQuery Callback Example</vt:lpstr>
      <vt:lpstr>Avoiding Conflicts</vt:lpstr>
      <vt:lpstr>Examples</vt:lpstr>
      <vt:lpstr>HTML Elements and Attributes</vt:lpstr>
      <vt:lpstr>Attributes</vt:lpstr>
      <vt:lpstr>Add and Remove Elements</vt:lpstr>
      <vt:lpstr>Manipulating CSS</vt:lpstr>
      <vt:lpstr>Dimensions</vt:lpstr>
      <vt:lpstr>Events</vt:lpstr>
      <vt:lpstr>Event Handling</vt:lpstr>
      <vt:lpstr>Event Handling - $().on</vt:lpstr>
      <vt:lpstr>Event Handling - $().on</vt:lpstr>
      <vt:lpstr>Event Handling - $().off</vt:lpstr>
      <vt:lpstr>Traversing  – Ancestors and Descendants</vt:lpstr>
      <vt:lpstr>Traversing  – Siblings and Filtering</vt:lpstr>
      <vt:lpstr>Effects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831</cp:revision>
  <dcterms:created xsi:type="dcterms:W3CDTF">2013-10-15T00:01:08Z</dcterms:created>
  <dcterms:modified xsi:type="dcterms:W3CDTF">2018-10-09T00:25:39Z</dcterms:modified>
</cp:coreProperties>
</file>