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63" r:id="rId3"/>
    <p:sldId id="277" r:id="rId4"/>
    <p:sldId id="355" r:id="rId5"/>
    <p:sldId id="367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5" r:id="rId14"/>
    <p:sldId id="364" r:id="rId15"/>
    <p:sldId id="3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yaT" initials="T" lastIdx="3" clrIdx="0">
    <p:extLst>
      <p:ext uri="{19B8F6BF-5375-455C-9EA6-DF929625EA0E}">
        <p15:presenceInfo xmlns:p15="http://schemas.microsoft.com/office/powerpoint/2012/main" userId="Tanya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761" autoAdjust="0"/>
  </p:normalViewPr>
  <p:slideViewPr>
    <p:cSldViewPr>
      <p:cViewPr varScale="1">
        <p:scale>
          <a:sx n="74" d="100"/>
          <a:sy n="74" d="100"/>
        </p:scale>
        <p:origin x="11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0E922-B41A-4E61-BE0D-69CAA76CC4A5}" type="datetimeFigureOut">
              <a:rPr lang="en-US" smtClean="0"/>
              <a:pPr/>
              <a:t>10/16/2018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63149-547A-4BE2-B71E-1B741BB1E774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865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mtClean="0"/>
              <a:t>The popularity of mobile devices triggered a move toward</a:t>
            </a:r>
            <a:r>
              <a:rPr lang="en-IE" baseline="0" smtClean="0"/>
              <a:t>s </a:t>
            </a:r>
            <a:r>
              <a:rPr lang="en-IE" smtClean="0"/>
              <a:t>user-centered design, i.e.., meeting user</a:t>
            </a:r>
            <a:r>
              <a:rPr lang="en-IE" baseline="0" smtClean="0"/>
              <a:t> goals by </a:t>
            </a:r>
            <a:r>
              <a:rPr lang="en-IE" smtClean="0"/>
              <a:t>making the user's interaction as simple and efficient as possible</a:t>
            </a:r>
            <a:r>
              <a:rPr lang="en-IE" baseline="0" smtClean="0"/>
              <a:t>. </a:t>
            </a:r>
          </a:p>
          <a:p>
            <a:r>
              <a:rPr lang="en-IE" smtClean="0"/>
              <a:t>Libraries</a:t>
            </a:r>
            <a:r>
              <a:rPr lang="en-IE" baseline="0" smtClean="0"/>
              <a:t> </a:t>
            </a:r>
            <a:r>
              <a:rPr lang="en-IE" smtClean="0"/>
              <a:t>of mobile interaction design patterns were created. 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9962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1659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0785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234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mtClean="0"/>
              <a:t>Ex1 and Ex2</a:t>
            </a:r>
          </a:p>
          <a:p>
            <a:r>
              <a:rPr lang="en-IE" smtClean="0"/>
              <a:t>The viewport is the user's visible area of a web page,</a:t>
            </a:r>
            <a:r>
              <a:rPr lang="en-IE" baseline="0" smtClean="0"/>
              <a:t> and is variable by device.</a:t>
            </a:r>
          </a:p>
          <a:p>
            <a:r>
              <a:rPr lang="en-IE" smtClean="0"/>
              <a:t>You should include the above &lt;meta&gt; viewport element in all your web pages.</a:t>
            </a:r>
          </a:p>
          <a:p>
            <a:r>
              <a:rPr lang="en-IE" smtClean="0"/>
              <a:t>The width=device-width part sets the width of the page to follow the screen-width of the device (which will vary depending on the device).</a:t>
            </a:r>
          </a:p>
          <a:p>
            <a:r>
              <a:rPr lang="en-IE" smtClean="0"/>
              <a:t>The initial-scale=1.0 part sets the initial zoom level when the page is first loaded by the browser.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6400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mtClean="0"/>
              <a:t>Ex3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8628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mtClean="0"/>
              <a:t>Vertical stack – grid</a:t>
            </a:r>
          </a:p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5352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10/16/2018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10/16/2018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10/16/2018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10/16/2018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10/16/2018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10/16/2018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10/16/2018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10/16/2018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10/16/2018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10/16/2018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10/16/2018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F6776-89A8-4AC1-986E-E745C692FFCB}" type="datetimeFigureOut">
              <a:rPr lang="en-US" smtClean="0"/>
              <a:pPr/>
              <a:t>10/16/2018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bootstrap4/bootstrap_navbar.asp" TargetMode="External"/><Relationship Id="rId3" Type="http://schemas.openxmlformats.org/officeDocument/2006/relationships/hyperlink" Target="https://www.w3schools.com/bootstrap4/bootstrap_modal.asp" TargetMode="External"/><Relationship Id="rId7" Type="http://schemas.openxmlformats.org/officeDocument/2006/relationships/hyperlink" Target="https://www.w3schools.com/bootstrap4/bootstrap_navs.asp" TargetMode="External"/><Relationship Id="rId2" Type="http://schemas.openxmlformats.org/officeDocument/2006/relationships/hyperlink" Target="https://www.w3schools.com/bootstrap4/bootstrap_carousel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bootstrap4/bootstrap_scrollspy.asp" TargetMode="External"/><Relationship Id="rId5" Type="http://schemas.openxmlformats.org/officeDocument/2006/relationships/hyperlink" Target="https://www.w3schools.com/bootstrap4/bootstrap_popover.asp" TargetMode="External"/><Relationship Id="rId4" Type="http://schemas.openxmlformats.org/officeDocument/2006/relationships/hyperlink" Target="https://www.w3schools.com/bootstrap4/bootstrap_tooltip.asp" TargetMode="External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xmlns="" id="{6812D56B-AAF4-460D-BD04-B6EC914EB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772816"/>
            <a:ext cx="3610372" cy="288829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Bootstrap Styles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xmlns="" id="{8256334F-3374-4432-B8EF-2F8B76BE9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220" y="1268760"/>
            <a:ext cx="8477268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000" dirty="0"/>
              <a:t>Bootstrap provides different styles of buttons:</a:t>
            </a:r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r>
              <a:rPr lang="en-IE" sz="2000" dirty="0"/>
              <a:t>These styles can be applied to &lt;a&gt;, &lt;button&gt;, &lt;input type="button"&gt; and &lt;input type="submit"&gt;</a:t>
            </a:r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D5331009-2311-47F4-817D-1606307F1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44824"/>
            <a:ext cx="6624736" cy="306570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D7223B3A-E9B0-406F-B87B-6499F8B57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3048277"/>
            <a:ext cx="3585202" cy="191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6617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Bootstrap Styles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xmlns="" id="{8256334F-3374-4432-B8EF-2F8B76BE9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220" y="1268760"/>
            <a:ext cx="8477268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E" sz="16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sz="16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sz="16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sz="16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sz="16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sz="16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sz="14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sz="14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E" sz="1400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E" sz="1400" dirty="0"/>
              <a:t/>
            </a:r>
            <a:br>
              <a:rPr lang="en-IE" sz="1400" dirty="0"/>
            </a:br>
            <a:r>
              <a:rPr lang="en-IE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E" sz="14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IE" sz="14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="form-group"&gt;</a:t>
            </a:r>
            <a:r>
              <a:rPr lang="en-IE" sz="1400" dirty="0"/>
              <a:t/>
            </a:r>
            <a:br>
              <a:rPr lang="en-IE" sz="1400" dirty="0"/>
            </a:br>
            <a:r>
              <a:rPr lang="en-IE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E" sz="14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IE" sz="14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="email"&gt;</a:t>
            </a:r>
            <a:r>
              <a:rPr lang="en-IE" sz="1400" dirty="0">
                <a:solidFill>
                  <a:srgbClr val="000000"/>
                </a:solidFill>
                <a:latin typeface="Consolas" panose="020B0609020204030204" pitchFamily="49" charset="0"/>
              </a:rPr>
              <a:t>Email address: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E" sz="14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E" sz="1400" dirty="0"/>
              <a:t/>
            </a:r>
            <a:br>
              <a:rPr lang="en-IE" sz="1400" dirty="0"/>
            </a:br>
            <a:r>
              <a:rPr lang="en-IE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E" sz="14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IE" sz="14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="email"</a:t>
            </a:r>
            <a:r>
              <a:rPr lang="en-IE" sz="14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="form-control"</a:t>
            </a:r>
            <a:r>
              <a:rPr lang="en-IE" sz="14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="email"&gt;</a:t>
            </a:r>
            <a:r>
              <a:rPr lang="en-IE" sz="1400" dirty="0"/>
              <a:t/>
            </a:r>
            <a:br>
              <a:rPr lang="en-IE" sz="1400" dirty="0"/>
            </a:br>
            <a:r>
              <a:rPr lang="en-IE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E" sz="14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E" sz="1400" dirty="0"/>
              <a:t/>
            </a:r>
            <a:br>
              <a:rPr lang="en-IE" sz="1400" dirty="0"/>
            </a:br>
            <a:r>
              <a:rPr lang="en-IE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E" sz="14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IE" sz="14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="form-group"&gt;</a:t>
            </a:r>
            <a:r>
              <a:rPr lang="en-IE" sz="1400" dirty="0"/>
              <a:t/>
            </a:r>
            <a:br>
              <a:rPr lang="en-IE" sz="1400" dirty="0"/>
            </a:br>
            <a:r>
              <a:rPr lang="en-IE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E" sz="14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IE" sz="14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IE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pwd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IE" sz="1400" dirty="0">
                <a:solidFill>
                  <a:srgbClr val="000000"/>
                </a:solidFill>
                <a:latin typeface="Consolas" panose="020B0609020204030204" pitchFamily="49" charset="0"/>
              </a:rPr>
              <a:t>Password: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E" sz="14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E" sz="1400" dirty="0"/>
              <a:t/>
            </a:r>
            <a:br>
              <a:rPr lang="en-IE" sz="1400" dirty="0"/>
            </a:br>
            <a:r>
              <a:rPr lang="en-IE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E" sz="14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IE" sz="14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="password"</a:t>
            </a:r>
            <a:r>
              <a:rPr lang="en-IE" sz="14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="form-control"</a:t>
            </a:r>
            <a:r>
              <a:rPr lang="en-IE" sz="14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IE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pwd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IE" sz="1400" dirty="0"/>
              <a:t/>
            </a:r>
            <a:br>
              <a:rPr lang="en-IE" sz="1400" dirty="0"/>
            </a:br>
            <a:r>
              <a:rPr lang="en-IE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E" sz="14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E" sz="1400" dirty="0"/>
              <a:t/>
            </a:r>
            <a:br>
              <a:rPr lang="en-IE" sz="1400" dirty="0"/>
            </a:br>
            <a:r>
              <a:rPr lang="en-IE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E" sz="14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IE" sz="14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="checkbox"&gt;</a:t>
            </a:r>
            <a:r>
              <a:rPr lang="en-IE" sz="1400" dirty="0"/>
              <a:t/>
            </a:r>
            <a:br>
              <a:rPr lang="en-IE" sz="1400" dirty="0"/>
            </a:br>
            <a:r>
              <a:rPr lang="en-IE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E" sz="14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IE" sz="14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IE" sz="14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="checkbox"&gt;</a:t>
            </a:r>
            <a:r>
              <a:rPr lang="en-IE" sz="1400" dirty="0">
                <a:solidFill>
                  <a:srgbClr val="000000"/>
                </a:solidFill>
                <a:latin typeface="Consolas" panose="020B0609020204030204" pitchFamily="49" charset="0"/>
              </a:rPr>
              <a:t> Remember me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E" sz="14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E" sz="1400" dirty="0"/>
              <a:t/>
            </a:r>
            <a:br>
              <a:rPr lang="en-IE" sz="1400" dirty="0"/>
            </a:br>
            <a:r>
              <a:rPr lang="en-IE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E" sz="14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E" sz="1400" dirty="0"/>
              <a:t/>
            </a:r>
            <a:br>
              <a:rPr lang="en-IE" sz="1400" dirty="0"/>
            </a:br>
            <a:r>
              <a:rPr lang="en-IE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E" sz="1400" dirty="0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n-IE" sz="14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="submit"</a:t>
            </a:r>
            <a:r>
              <a:rPr lang="en-IE" sz="14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IE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IE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-default"&gt;</a:t>
            </a:r>
            <a:r>
              <a:rPr lang="en-IE" sz="1400" dirty="0">
                <a:solidFill>
                  <a:srgbClr val="000000"/>
                </a:solidFill>
                <a:latin typeface="Consolas" panose="020B0609020204030204" pitchFamily="49" charset="0"/>
              </a:rPr>
              <a:t>Submit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E" sz="1400" dirty="0">
                <a:solidFill>
                  <a:srgbClr val="A52A2A"/>
                </a:solidFill>
                <a:latin typeface="Consolas" panose="020B0609020204030204" pitchFamily="49" charset="0"/>
              </a:rPr>
              <a:t>/button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IE" sz="1400" dirty="0"/>
              <a:t/>
            </a:r>
            <a:br>
              <a:rPr lang="en-IE" sz="1400" dirty="0"/>
            </a:b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IE" sz="1400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en-IE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IE" sz="14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DA9C70D8-884D-415D-ADCA-7AF178171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412776"/>
            <a:ext cx="50101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2979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Bootstrap Plugins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xmlns="" id="{39BFB3DC-8962-4F41-99B8-E7162B397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en-IE" dirty="0"/>
              <a:t>Carousel (</a:t>
            </a:r>
            <a:r>
              <a:rPr lang="en-IE"/>
              <a:t>slideshow)</a:t>
            </a:r>
            <a:br>
              <a:rPr lang="en-IE"/>
            </a:br>
            <a:r>
              <a:rPr lang="en-IE" sz="2600">
                <a:hlinkClick r:id="rId2"/>
              </a:rPr>
              <a:t>https://www.w3schools.com/bootstrap4/bootstrap_carousel.asp</a:t>
            </a:r>
            <a:endParaRPr lang="en-IE" sz="2600" dirty="0"/>
          </a:p>
          <a:p>
            <a:r>
              <a:rPr lang="en-IE" dirty="0"/>
              <a:t>Modal (dialog/popup </a:t>
            </a:r>
            <a:r>
              <a:rPr lang="en-IE"/>
              <a:t>box)</a:t>
            </a:r>
            <a:br>
              <a:rPr lang="en-IE"/>
            </a:br>
            <a:r>
              <a:rPr lang="en-IE" sz="2600">
                <a:hlinkClick r:id="rId3"/>
              </a:rPr>
              <a:t>https://www.w3schools.com/bootstrap4/bootstrap_modal.asp</a:t>
            </a:r>
            <a:endParaRPr lang="en-IE" sz="2200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Tooltip </a:t>
            </a:r>
            <a:r>
              <a:rPr lang="en-IE"/>
              <a:t>&amp; Popover</a:t>
            </a:r>
            <a:br>
              <a:rPr lang="en-IE"/>
            </a:br>
            <a:r>
              <a:rPr lang="en-IE" sz="2600">
                <a:hlinkClick r:id="rId4"/>
              </a:rPr>
              <a:t>https://</a:t>
            </a:r>
            <a:r>
              <a:rPr lang="en-IE" sz="2600" smtClean="0">
                <a:hlinkClick r:id="rId4"/>
              </a:rPr>
              <a:t>www.w3schools.com/bootstrap4/bootstrap_tooltip.asp</a:t>
            </a:r>
            <a:r>
              <a:rPr lang="en-IE" sz="2600"/>
              <a:t/>
            </a:r>
            <a:br>
              <a:rPr lang="en-IE" sz="2600"/>
            </a:br>
            <a:r>
              <a:rPr lang="en-IE" sz="2600">
                <a:hlinkClick r:id="rId5"/>
              </a:rPr>
              <a:t>https://</a:t>
            </a:r>
            <a:r>
              <a:rPr lang="en-IE" sz="2600" smtClean="0">
                <a:hlinkClick r:id="rId5"/>
              </a:rPr>
              <a:t>www.w3schools.com/bootstrap4/bootstrap_popover.asp</a:t>
            </a:r>
            <a:endParaRPr lang="en-IE" smtClean="0"/>
          </a:p>
          <a:p>
            <a:r>
              <a:rPr lang="en-IE" smtClean="0"/>
              <a:t>Scrollspy </a:t>
            </a:r>
            <a:r>
              <a:rPr lang="en-IE" dirty="0"/>
              <a:t>(automatically update links in a navigation list based on scroll </a:t>
            </a:r>
            <a:r>
              <a:rPr lang="en-IE"/>
              <a:t>position)</a:t>
            </a:r>
            <a:br>
              <a:rPr lang="en-IE"/>
            </a:br>
            <a:r>
              <a:rPr lang="en-IE" sz="2600">
                <a:hlinkClick r:id="rId6"/>
              </a:rPr>
              <a:t>https://</a:t>
            </a:r>
            <a:r>
              <a:rPr lang="en-IE" sz="2600" smtClean="0">
                <a:hlinkClick r:id="rId6"/>
              </a:rPr>
              <a:t>www.w3schools.com/bootstrap4/bootstrap_scrollspy.asp</a:t>
            </a:r>
            <a:endParaRPr lang="en-IE" smtClean="0"/>
          </a:p>
          <a:p>
            <a:r>
              <a:rPr lang="en-IE" smtClean="0"/>
              <a:t>Affix </a:t>
            </a:r>
            <a:r>
              <a:rPr lang="en-IE" dirty="0"/>
              <a:t>bars </a:t>
            </a:r>
            <a:r>
              <a:rPr lang="en-IE"/>
              <a:t>and menus</a:t>
            </a:r>
            <a:br>
              <a:rPr lang="en-IE"/>
            </a:br>
            <a:r>
              <a:rPr lang="en-IE" sz="2600">
                <a:hlinkClick r:id="rId7"/>
              </a:rPr>
              <a:t>https://</a:t>
            </a:r>
            <a:r>
              <a:rPr lang="en-IE" sz="2600" smtClean="0">
                <a:hlinkClick r:id="rId7"/>
              </a:rPr>
              <a:t>www.w3schools.com/bootstrap4/bootstrap_navs.asp</a:t>
            </a:r>
            <a:r>
              <a:rPr lang="en-IE" sz="2600" smtClean="0"/>
              <a:t/>
            </a:r>
            <a:br>
              <a:rPr lang="en-IE" sz="2600" smtClean="0"/>
            </a:br>
            <a:r>
              <a:rPr lang="en-IE" sz="2600" smtClean="0">
                <a:hlinkClick r:id="rId8"/>
              </a:rPr>
              <a:t>https</a:t>
            </a:r>
            <a:r>
              <a:rPr lang="en-IE" sz="2600">
                <a:hlinkClick r:id="rId8"/>
              </a:rPr>
              <a:t>://</a:t>
            </a:r>
            <a:r>
              <a:rPr lang="en-IE" sz="2600" smtClean="0">
                <a:hlinkClick r:id="rId8"/>
              </a:rPr>
              <a:t>www.w3schools.com/bootstrap4/bootstrap_navbar.asp</a:t>
            </a:r>
            <a:endParaRPr lang="en-IE" smtClean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AAB4A94F-0715-4DF7-B28F-B35E170B20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1600" y="2780928"/>
            <a:ext cx="4896544" cy="11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0783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F5055E2-C7F5-4460-A0A5-DD1893BE3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E" dirty="0"/>
              <a:t>Mobile Design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xmlns="" id="{7466EF71-521C-4925-84B3-4EA0593CC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IE" dirty="0"/>
              <a:t>Optimize the most common interaction sequences</a:t>
            </a:r>
          </a:p>
          <a:p>
            <a:pPr marL="914400" lvl="1" indent="-514350"/>
            <a:r>
              <a:rPr lang="en-IE" i="1" dirty="0"/>
              <a:t>Eliminate or reduce typing, </a:t>
            </a:r>
            <a:r>
              <a:rPr lang="en-IE" dirty="0"/>
              <a:t>e.g. type = email on forms, a mobile browser will add ‘@’ ‘.com’ on main keyboard</a:t>
            </a:r>
          </a:p>
          <a:p>
            <a:pPr marL="914400" lvl="1" indent="-514350"/>
            <a:r>
              <a:rPr lang="en-IE" dirty="0"/>
              <a:t>Reduce the </a:t>
            </a:r>
            <a:r>
              <a:rPr lang="en-IE" i="1" dirty="0"/>
              <a:t>number of taps</a:t>
            </a:r>
          </a:p>
          <a:p>
            <a:r>
              <a:rPr lang="en-IE" dirty="0"/>
              <a:t>Use as </a:t>
            </a:r>
            <a:r>
              <a:rPr lang="en-IE" i="1" dirty="0"/>
              <a:t>few page loads </a:t>
            </a:r>
            <a:r>
              <a:rPr lang="en-IE" dirty="0"/>
              <a:t>as possible </a:t>
            </a:r>
            <a:r>
              <a:rPr lang="en-IE" dirty="0">
                <a:sym typeface="Wingdings" panose="05000000000000000000" pitchFamily="2" charset="2"/>
              </a:rPr>
              <a:t> AJAX</a:t>
            </a:r>
          </a:p>
          <a:p>
            <a:r>
              <a:rPr lang="en-IE" dirty="0">
                <a:sym typeface="Wingdings" panose="05000000000000000000" pitchFamily="2" charset="2"/>
              </a:rPr>
              <a:t>Vertical stack, generous borders, loading indicators, thumbnail-and-text lists, etc. …</a:t>
            </a:r>
          </a:p>
          <a:p>
            <a:pPr marL="914400" lvl="1" indent="-514350">
              <a:buFont typeface="+mj-lt"/>
              <a:buAutoNum type="arabicPeriod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48640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F5055E2-C7F5-4460-A0A5-DD1893BE3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E" dirty="0"/>
              <a:t>Mobile Users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xmlns="" id="{7466EF71-521C-4925-84B3-4EA0593CC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E" sz="4100" b="1" dirty="0"/>
              <a:t>What do mobile users actually need?</a:t>
            </a:r>
          </a:p>
          <a:p>
            <a:pPr marL="0" indent="0">
              <a:buNone/>
            </a:pPr>
            <a:r>
              <a:rPr lang="en-IE" dirty="0"/>
              <a:t>A person using a mobile device may only want to use your </a:t>
            </a:r>
            <a:r>
              <a:rPr lang="en-IE" dirty="0" smtClean="0"/>
              <a:t>web app </a:t>
            </a:r>
            <a:r>
              <a:rPr lang="en-IE" dirty="0"/>
              <a:t>in particular ways; she won’t have the same range of needs that a user of the full site will have.  </a:t>
            </a:r>
          </a:p>
          <a:p>
            <a:pPr marL="0" indent="0">
              <a:buNone/>
            </a:pPr>
            <a:r>
              <a:rPr lang="en-IE" dirty="0"/>
              <a:t>Design for use contexts such as these: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“I need to know this fact right now, quickly.”</a:t>
            </a:r>
          </a:p>
          <a:p>
            <a:r>
              <a:rPr lang="en-IE" dirty="0" smtClean="0"/>
              <a:t>“</a:t>
            </a:r>
            <a:r>
              <a:rPr lang="en-IE" dirty="0"/>
              <a:t>If there’s something I </a:t>
            </a:r>
            <a:r>
              <a:rPr lang="en-IE" dirty="0" smtClean="0"/>
              <a:t>should know </a:t>
            </a:r>
            <a:r>
              <a:rPr lang="en-IE" dirty="0"/>
              <a:t>right now, tell me.”</a:t>
            </a:r>
          </a:p>
          <a:p>
            <a:r>
              <a:rPr lang="en-IE" dirty="0"/>
              <a:t>“What’s relevant to the place I’m </a:t>
            </a:r>
            <a:r>
              <a:rPr lang="en-IE" dirty="0" smtClean="0"/>
              <a:t>in, </a:t>
            </a:r>
            <a:r>
              <a:rPr lang="en-IE" dirty="0"/>
              <a:t>right now?”</a:t>
            </a:r>
          </a:p>
        </p:txBody>
      </p:sp>
    </p:spTree>
    <p:extLst>
      <p:ext uri="{BB962C8B-B14F-4D97-AF65-F5344CB8AC3E}">
        <p14:creationId xmlns:p14="http://schemas.microsoft.com/office/powerpoint/2010/main" val="2500917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F5055E2-C7F5-4460-A0A5-DD1893BE3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E" dirty="0" smtClean="0"/>
              <a:t>Web Apps versus Mobile Apps</a:t>
            </a:r>
            <a:endParaRPr lang="en-IE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xmlns="" id="{7466EF71-521C-4925-84B3-4EA0593CC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sz="2800" b="1" dirty="0" smtClean="0"/>
              <a:t>Advantages of a mobile-first Web App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2600" dirty="0"/>
              <a:t>Immediacy – </a:t>
            </a:r>
            <a:r>
              <a:rPr lang="en-IE" sz="2600" dirty="0" smtClean="0"/>
              <a:t>web </a:t>
            </a:r>
            <a:r>
              <a:rPr lang="en-IE" sz="2600" dirty="0"/>
              <a:t>a</a:t>
            </a:r>
            <a:r>
              <a:rPr lang="en-IE" sz="2600" dirty="0" smtClean="0"/>
              <a:t>pps are instantly available 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2600" dirty="0"/>
              <a:t>Compatibility – w</a:t>
            </a:r>
            <a:r>
              <a:rPr lang="en-IE" sz="2600" dirty="0" smtClean="0"/>
              <a:t>eb </a:t>
            </a:r>
            <a:r>
              <a:rPr lang="en-IE" sz="2600" dirty="0"/>
              <a:t>a</a:t>
            </a:r>
            <a:r>
              <a:rPr lang="en-IE" sz="2600" dirty="0" smtClean="0"/>
              <a:t>pps are compatible across </a:t>
            </a:r>
            <a:r>
              <a:rPr lang="en-IE" sz="2600" dirty="0"/>
              <a:t>d</a:t>
            </a:r>
            <a:r>
              <a:rPr lang="en-IE" sz="2600" dirty="0" smtClean="0"/>
              <a:t>evices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2600" dirty="0"/>
              <a:t>Upgradability – w</a:t>
            </a:r>
            <a:r>
              <a:rPr lang="en-IE" sz="2600" dirty="0" smtClean="0"/>
              <a:t>eb </a:t>
            </a:r>
            <a:r>
              <a:rPr lang="en-IE" sz="2600" dirty="0"/>
              <a:t>a</a:t>
            </a:r>
            <a:r>
              <a:rPr lang="en-IE" sz="2600" dirty="0" smtClean="0"/>
              <a:t>pps </a:t>
            </a:r>
            <a:r>
              <a:rPr lang="en-IE" sz="2600" dirty="0"/>
              <a:t>c</a:t>
            </a:r>
            <a:r>
              <a:rPr lang="en-IE" sz="2600" dirty="0" smtClean="0"/>
              <a:t>an be updated </a:t>
            </a:r>
            <a:r>
              <a:rPr lang="en-IE" sz="2600" dirty="0"/>
              <a:t>i</a:t>
            </a:r>
            <a:r>
              <a:rPr lang="en-IE" sz="2600" dirty="0" smtClean="0"/>
              <a:t>nstantly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2600" dirty="0" smtClean="0"/>
              <a:t>Reachability </a:t>
            </a:r>
            <a:r>
              <a:rPr lang="en-IE" sz="2600" dirty="0"/>
              <a:t>– w</a:t>
            </a:r>
            <a:r>
              <a:rPr lang="en-IE" sz="2600" dirty="0" smtClean="0"/>
              <a:t>eb </a:t>
            </a:r>
            <a:r>
              <a:rPr lang="en-IE" sz="2600" dirty="0"/>
              <a:t>a</a:t>
            </a:r>
            <a:r>
              <a:rPr lang="en-IE" sz="2600" dirty="0" smtClean="0"/>
              <a:t>pps can </a:t>
            </a:r>
            <a:r>
              <a:rPr lang="en-IE" sz="2600" dirty="0"/>
              <a:t>be </a:t>
            </a:r>
            <a:r>
              <a:rPr lang="en-IE" sz="2600" dirty="0" smtClean="0"/>
              <a:t>found </a:t>
            </a:r>
            <a:r>
              <a:rPr lang="en-IE" sz="2600" dirty="0"/>
              <a:t>e</a:t>
            </a:r>
            <a:r>
              <a:rPr lang="en-IE" sz="2600" dirty="0" smtClean="0"/>
              <a:t>asily</a:t>
            </a:r>
          </a:p>
          <a:p>
            <a:pPr marL="0" indent="0">
              <a:buNone/>
            </a:pPr>
            <a:endParaRPr lang="en-IE" sz="2800" b="1" dirty="0" smtClean="0"/>
          </a:p>
          <a:p>
            <a:pPr marL="0" indent="0">
              <a:buNone/>
            </a:pPr>
            <a:r>
              <a:rPr lang="en-IE" sz="2800" b="1" dirty="0" smtClean="0"/>
              <a:t>Advantages of Mobile Apps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2600" dirty="0"/>
              <a:t>Can work </a:t>
            </a:r>
            <a:r>
              <a:rPr lang="en-IE" sz="2600" dirty="0" smtClean="0"/>
              <a:t>offline (games, etc.)</a:t>
            </a:r>
            <a:endParaRPr lang="en-IE" sz="2600" dirty="0"/>
          </a:p>
          <a:p>
            <a:pPr marL="514350" indent="-514350">
              <a:buFont typeface="+mj-lt"/>
              <a:buAutoNum type="arabicPeriod"/>
            </a:pPr>
            <a:r>
              <a:rPr lang="en-IE" sz="2600" dirty="0"/>
              <a:t>Can use camera, GPS, etc</a:t>
            </a:r>
            <a:r>
              <a:rPr lang="en-IE" sz="26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2600" dirty="0" smtClean="0"/>
              <a:t>Can lead to better user experience</a:t>
            </a:r>
            <a:endParaRPr lang="en-IE" sz="2600" dirty="0"/>
          </a:p>
        </p:txBody>
      </p:sp>
    </p:spTree>
    <p:extLst>
      <p:ext uri="{BB962C8B-B14F-4D97-AF65-F5344CB8AC3E}">
        <p14:creationId xmlns:p14="http://schemas.microsoft.com/office/powerpoint/2010/main" val="355815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Why Bootstrap?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496944" cy="53040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E" dirty="0"/>
              <a:t>More than </a:t>
            </a:r>
            <a:r>
              <a:rPr lang="en-IE" b="1" dirty="0"/>
              <a:t>60% of web traffic</a:t>
            </a:r>
            <a:r>
              <a:rPr lang="en-IE" dirty="0"/>
              <a:t> now comes from mobile </a:t>
            </a:r>
            <a:r>
              <a:rPr lang="en-IE" dirty="0" smtClean="0"/>
              <a:t>devices.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The </a:t>
            </a:r>
            <a:r>
              <a:rPr lang="en-IE" dirty="0"/>
              <a:t>Challenges of Mobile Design:</a:t>
            </a:r>
            <a:endParaRPr lang="en-IE" i="1" dirty="0"/>
          </a:p>
          <a:p>
            <a:r>
              <a:rPr lang="en-IE" sz="2600" i="1" dirty="0"/>
              <a:t>Tiny screen sizes</a:t>
            </a:r>
          </a:p>
          <a:p>
            <a:r>
              <a:rPr lang="en-IE" sz="2600" i="1" dirty="0"/>
              <a:t>Variable screen widths</a:t>
            </a:r>
          </a:p>
          <a:p>
            <a:r>
              <a:rPr lang="en-IE" sz="2600" i="1" dirty="0"/>
              <a:t>Touch screens</a:t>
            </a:r>
          </a:p>
          <a:p>
            <a:r>
              <a:rPr lang="en-IE" sz="2600" i="1" dirty="0"/>
              <a:t>Difficulty of typing text</a:t>
            </a:r>
          </a:p>
          <a:p>
            <a:r>
              <a:rPr lang="en-IE" sz="2600" i="1" dirty="0"/>
              <a:t>Challenging physical environments</a:t>
            </a:r>
          </a:p>
          <a:p>
            <a:r>
              <a:rPr lang="en-IE" sz="2600" i="1" dirty="0"/>
              <a:t>Social influences and limited attention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Interaction design pattern books (2009, 2010)</a:t>
            </a:r>
          </a:p>
          <a:p>
            <a:pPr marL="0" indent="0">
              <a:buNone/>
            </a:pPr>
            <a:r>
              <a:rPr lang="en-IE" dirty="0"/>
              <a:t>Twitter Bootstrap - 2011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766555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Bootstrap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496944" cy="5304082"/>
          </a:xfrm>
        </p:spPr>
        <p:txBody>
          <a:bodyPr>
            <a:normAutofit fontScale="85000" lnSpcReduction="10000"/>
          </a:bodyPr>
          <a:lstStyle/>
          <a:p>
            <a:r>
              <a:rPr lang="en-IE" dirty="0"/>
              <a:t>Bootstrap is the most popular </a:t>
            </a:r>
            <a:r>
              <a:rPr lang="en-IE" b="1" dirty="0">
                <a:solidFill>
                  <a:srgbClr val="FF0000"/>
                </a:solidFill>
              </a:rPr>
              <a:t>HTML, CSS, and JavaScript</a:t>
            </a:r>
            <a:r>
              <a:rPr lang="en-IE" dirty="0"/>
              <a:t> framework for developing </a:t>
            </a:r>
            <a:r>
              <a:rPr lang="en-IE" b="1" dirty="0">
                <a:solidFill>
                  <a:schemeClr val="accent3">
                    <a:lumMod val="50000"/>
                  </a:schemeClr>
                </a:solidFill>
              </a:rPr>
              <a:t>responsive</a:t>
            </a:r>
            <a:r>
              <a:rPr lang="en-IE" dirty="0"/>
              <a:t>, </a:t>
            </a:r>
            <a:r>
              <a:rPr lang="en-IE" u="sng" dirty="0"/>
              <a:t>mobile-first</a:t>
            </a:r>
            <a:r>
              <a:rPr lang="en-IE" dirty="0"/>
              <a:t> web sites.</a:t>
            </a:r>
          </a:p>
          <a:p>
            <a:r>
              <a:rPr lang="en-IE" dirty="0"/>
              <a:t>Bootstrap is completely </a:t>
            </a:r>
            <a:r>
              <a:rPr lang="en-IE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free</a:t>
            </a:r>
            <a:r>
              <a:rPr lang="en-IE" dirty="0"/>
              <a:t> to download and use, even in commercial applications.</a:t>
            </a:r>
          </a:p>
          <a:p>
            <a:r>
              <a:rPr lang="en-IE" dirty="0"/>
              <a:t>The sample </a:t>
            </a:r>
            <a:r>
              <a:rPr lang="en-IE" dirty="0">
                <a:solidFill>
                  <a:schemeClr val="accent4">
                    <a:lumMod val="75000"/>
                  </a:schemeClr>
                </a:solidFill>
              </a:rPr>
              <a:t>themes and templates </a:t>
            </a:r>
            <a:r>
              <a:rPr lang="en-IE" dirty="0"/>
              <a:t>are also free: typography, forms, buttons, tables, navigation, modals, image carousels etc. and optional JavaScript plugins</a:t>
            </a:r>
          </a:p>
          <a:p>
            <a:r>
              <a:rPr lang="en-IE" dirty="0"/>
              <a:t>Bootstrap creates responsive designs: apps that </a:t>
            </a:r>
            <a:r>
              <a:rPr lang="en-IE" u="sng" dirty="0">
                <a:solidFill>
                  <a:schemeClr val="accent3">
                    <a:lumMod val="50000"/>
                  </a:schemeClr>
                </a:solidFill>
              </a:rPr>
              <a:t>automatically adjust themselves</a:t>
            </a:r>
            <a:r>
              <a:rPr lang="en-IE" dirty="0"/>
              <a:t> to </a:t>
            </a:r>
            <a:r>
              <a:rPr lang="en-IE" b="1" dirty="0">
                <a:solidFill>
                  <a:schemeClr val="accent3">
                    <a:lumMod val="50000"/>
                  </a:schemeClr>
                </a:solidFill>
              </a:rPr>
              <a:t>look good </a:t>
            </a:r>
            <a:r>
              <a:rPr lang="en-IE" dirty="0"/>
              <a:t>on all devices: </a:t>
            </a:r>
            <a:r>
              <a:rPr lang="en-IE" dirty="0">
                <a:solidFill>
                  <a:schemeClr val="accent3">
                    <a:lumMod val="50000"/>
                  </a:schemeClr>
                </a:solidFill>
              </a:rPr>
              <a:t>phones, tablets and desktops</a:t>
            </a:r>
            <a:r>
              <a:rPr lang="en-IE" dirty="0"/>
              <a:t>.</a:t>
            </a:r>
          </a:p>
          <a:p>
            <a:r>
              <a:rPr lang="en-IE" dirty="0"/>
              <a:t>Bootstrap is </a:t>
            </a:r>
            <a:r>
              <a:rPr lang="en-IE" dirty="0">
                <a:solidFill>
                  <a:schemeClr val="accent6">
                    <a:lumMod val="75000"/>
                  </a:schemeClr>
                </a:solidFill>
              </a:rPr>
              <a:t>compatible with all modern browsers</a:t>
            </a:r>
            <a:r>
              <a:rPr lang="en-IE" dirty="0"/>
              <a:t>: Chrome, Firefox, Internet Explorer, Safari, and Opera</a:t>
            </a:r>
          </a:p>
          <a:p>
            <a:endParaRPr lang="en-IE" dirty="0"/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Getting Bootstrap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496944" cy="50405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dirty="0"/>
              <a:t>There are two ways to start using Bootstrap:</a:t>
            </a:r>
          </a:p>
          <a:p>
            <a:pPr marL="571500" indent="-514350">
              <a:buFont typeface="+mj-lt"/>
              <a:buAutoNum type="arabicPeriod"/>
            </a:pPr>
            <a:r>
              <a:rPr lang="en-IE" dirty="0"/>
              <a:t>Download Bootstrap from getbootstrap.com</a:t>
            </a:r>
          </a:p>
          <a:p>
            <a:pPr marL="571500" indent="-514350">
              <a:buFont typeface="+mj-lt"/>
              <a:buAutoNum type="arabicPeriod"/>
            </a:pPr>
            <a:r>
              <a:rPr lang="en-IE" dirty="0"/>
              <a:t>Include Bootstrap from a CDN</a:t>
            </a:r>
          </a:p>
          <a:p>
            <a:pPr lvl="1"/>
            <a:r>
              <a:rPr lang="en-IE" dirty="0" err="1"/>
              <a:t>MaxCDN</a:t>
            </a:r>
            <a:r>
              <a:rPr lang="en-IE" dirty="0"/>
              <a:t> provides CDN support for Bootstrap's CSS and JavaScript</a:t>
            </a:r>
            <a:r>
              <a:rPr lang="en-IE"/>
              <a:t>. </a:t>
            </a:r>
            <a:endParaRPr lang="en-IE" smtClean="0"/>
          </a:p>
          <a:p>
            <a:pPr lvl="2"/>
            <a:r>
              <a:rPr lang="en-IE" smtClean="0"/>
              <a:t>The current version of Bootstrap uses </a:t>
            </a:r>
            <a:r>
              <a:rPr lang="en-IE"/>
              <a:t>jQuery and Popper.js for JavaScript components </a:t>
            </a:r>
            <a:r>
              <a:rPr lang="en-IE" smtClean="0"/>
              <a:t>(e.g., modals</a:t>
            </a:r>
            <a:r>
              <a:rPr lang="en-IE"/>
              <a:t>, tooltips, popovers etc). </a:t>
            </a:r>
            <a:endParaRPr lang="en-IE" smtClean="0"/>
          </a:p>
          <a:p>
            <a:pPr lvl="2"/>
            <a:r>
              <a:rPr lang="en-IE" smtClean="0"/>
              <a:t>If those components are needed, you </a:t>
            </a:r>
            <a:r>
              <a:rPr lang="en-IE" dirty="0"/>
              <a:t>must also include </a:t>
            </a:r>
            <a:r>
              <a:rPr lang="en-IE"/>
              <a:t>jQuery </a:t>
            </a:r>
            <a:r>
              <a:rPr lang="en-IE" smtClean="0"/>
              <a:t>and </a:t>
            </a:r>
            <a:r>
              <a:rPr lang="en-IE"/>
              <a:t>Popper.js </a:t>
            </a:r>
            <a:r>
              <a:rPr lang="en-IE" smtClean="0"/>
              <a:t>before the Bootstrap js script.</a:t>
            </a:r>
          </a:p>
          <a:p>
            <a:pPr lvl="2"/>
            <a:r>
              <a:rPr lang="en-IE" smtClean="0"/>
              <a:t>If </a:t>
            </a:r>
            <a:r>
              <a:rPr lang="en-IE"/>
              <a:t>you </a:t>
            </a:r>
            <a:r>
              <a:rPr lang="en-IE" smtClean="0"/>
              <a:t>only need Bootstrap CSS, </a:t>
            </a:r>
            <a:r>
              <a:rPr lang="en-IE"/>
              <a:t>jQuery and Popper.js </a:t>
            </a:r>
            <a:r>
              <a:rPr lang="en-IE" smtClean="0"/>
              <a:t>aren’t needed. </a:t>
            </a:r>
            <a:endParaRPr lang="en-IE" dirty="0"/>
          </a:p>
          <a:p>
            <a:pPr lvl="1"/>
            <a:r>
              <a:rPr lang="en-IE" dirty="0"/>
              <a:t>Many users already have downloaded Bootstrap when visiting another site, so it will be loaded from cache in yours, which is faster.</a:t>
            </a:r>
          </a:p>
          <a:p>
            <a:pPr lvl="1"/>
            <a:r>
              <a:rPr lang="en-IE" dirty="0"/>
              <a:t>Also, most CDN's will serve files from the server closest to the user, which is also faster.</a:t>
            </a:r>
          </a:p>
          <a:p>
            <a:pPr marL="57150" indent="0">
              <a:buNone/>
            </a:pPr>
            <a:endParaRPr lang="en-IE" sz="2900" dirty="0"/>
          </a:p>
        </p:txBody>
      </p:sp>
    </p:spTree>
    <p:extLst>
      <p:ext uri="{BB962C8B-B14F-4D97-AF65-F5344CB8AC3E}">
        <p14:creationId xmlns:p14="http://schemas.microsoft.com/office/powerpoint/2010/main" val="373290574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/>
              <a:t>Getting </a:t>
            </a:r>
            <a:r>
              <a:rPr lang="en-IE" smtClean="0"/>
              <a:t>Bootstrap from CDNs</a:t>
            </a:r>
            <a:endParaRPr lang="en-IE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196752"/>
            <a:ext cx="8784976" cy="554461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E" sz="2900" smtClean="0">
                <a:solidFill>
                  <a:schemeClr val="accent1"/>
                </a:solidFill>
              </a:rPr>
              <a:t>&lt;</a:t>
            </a:r>
            <a:r>
              <a:rPr lang="en-IE" sz="2900" dirty="0">
                <a:solidFill>
                  <a:schemeClr val="accent1"/>
                </a:solidFill>
              </a:rPr>
              <a:t>link </a:t>
            </a:r>
            <a:r>
              <a:rPr lang="en-IE" sz="2900" dirty="0" err="1">
                <a:solidFill>
                  <a:schemeClr val="accent1"/>
                </a:solidFill>
              </a:rPr>
              <a:t>rel</a:t>
            </a:r>
            <a:r>
              <a:rPr lang="en-IE" sz="2900" dirty="0">
                <a:solidFill>
                  <a:schemeClr val="accent1"/>
                </a:solidFill>
              </a:rPr>
              <a:t>="stylesheet" </a:t>
            </a:r>
            <a:r>
              <a:rPr lang="en-IE" sz="2900" dirty="0" err="1">
                <a:solidFill>
                  <a:schemeClr val="accent1"/>
                </a:solidFill>
              </a:rPr>
              <a:t>href</a:t>
            </a:r>
            <a:r>
              <a:rPr lang="en-IE" sz="2900" dirty="0">
                <a:solidFill>
                  <a:schemeClr val="accent1"/>
                </a:solidFill>
              </a:rPr>
              <a:t>="https://maxcdn.bootstrapcdn.com/bootstrap/3.3.7/</a:t>
            </a:r>
            <a:r>
              <a:rPr lang="en-IE" sz="2900" dirty="0" err="1">
                <a:solidFill>
                  <a:schemeClr val="accent1"/>
                </a:solidFill>
              </a:rPr>
              <a:t>css</a:t>
            </a:r>
            <a:r>
              <a:rPr lang="en-IE" sz="2900" dirty="0">
                <a:solidFill>
                  <a:schemeClr val="accent1"/>
                </a:solidFill>
              </a:rPr>
              <a:t>/bootstrap.min.css"&gt;</a:t>
            </a:r>
            <a:br>
              <a:rPr lang="en-IE" sz="2900" dirty="0">
                <a:solidFill>
                  <a:schemeClr val="accent1"/>
                </a:solidFill>
              </a:rPr>
            </a:br>
            <a:r>
              <a:rPr lang="en-IE" sz="1600" dirty="0">
                <a:solidFill>
                  <a:schemeClr val="accent1"/>
                </a:solidFill>
              </a:rPr>
              <a:t/>
            </a:r>
            <a:br>
              <a:rPr lang="en-IE" sz="1600" dirty="0">
                <a:solidFill>
                  <a:schemeClr val="accent1"/>
                </a:solidFill>
              </a:rPr>
            </a:br>
            <a:r>
              <a:rPr lang="en-IE" sz="2900" dirty="0">
                <a:solidFill>
                  <a:schemeClr val="accent1"/>
                </a:solidFill>
              </a:rPr>
              <a:t>&lt;script </a:t>
            </a:r>
            <a:r>
              <a:rPr lang="en-IE" sz="2900" dirty="0" err="1">
                <a:solidFill>
                  <a:schemeClr val="accent1"/>
                </a:solidFill>
              </a:rPr>
              <a:t>src</a:t>
            </a:r>
            <a:r>
              <a:rPr lang="en-IE" sz="2900" dirty="0">
                <a:solidFill>
                  <a:schemeClr val="accent1"/>
                </a:solidFill>
              </a:rPr>
              <a:t>="https://ajax.googleapis.com/ajax/libs/</a:t>
            </a:r>
            <a:r>
              <a:rPr lang="en-IE" sz="2900" dirty="0" err="1">
                <a:solidFill>
                  <a:schemeClr val="accent1"/>
                </a:solidFill>
              </a:rPr>
              <a:t>jquery</a:t>
            </a:r>
            <a:r>
              <a:rPr lang="en-IE" sz="2900" dirty="0">
                <a:solidFill>
                  <a:schemeClr val="accent1"/>
                </a:solidFill>
              </a:rPr>
              <a:t>/3.2.1/jquery.min.js"&gt;&lt;/</a:t>
            </a:r>
            <a:r>
              <a:rPr lang="en-IE" sz="2900">
                <a:solidFill>
                  <a:schemeClr val="accent1"/>
                </a:solidFill>
              </a:rPr>
              <a:t>script</a:t>
            </a:r>
            <a:r>
              <a:rPr lang="en-IE" sz="2900" smtClean="0">
                <a:solidFill>
                  <a:schemeClr val="accent1"/>
                </a:solidFill>
              </a:rPr>
              <a:t>&gt;</a:t>
            </a:r>
          </a:p>
          <a:p>
            <a:pPr marL="57150" indent="0">
              <a:buNone/>
            </a:pPr>
            <a:r>
              <a:rPr lang="en-IE" sz="1600">
                <a:solidFill>
                  <a:schemeClr val="accent1"/>
                </a:solidFill>
              </a:rPr>
              <a:t/>
            </a:r>
            <a:br>
              <a:rPr lang="en-IE" sz="1600">
                <a:solidFill>
                  <a:schemeClr val="accent1"/>
                </a:solidFill>
              </a:rPr>
            </a:br>
            <a:r>
              <a:rPr lang="en-IE" sz="2900" smtClean="0">
                <a:solidFill>
                  <a:schemeClr val="accent1"/>
                </a:solidFill>
              </a:rPr>
              <a:t>&lt;</a:t>
            </a:r>
            <a:r>
              <a:rPr lang="en-IE" sz="2900">
                <a:solidFill>
                  <a:schemeClr val="accent1"/>
                </a:solidFill>
              </a:rPr>
              <a:t>script src="https://cdnjs.cloudflare.com/ajax/libs/popper.js/1.14.3/umd/popper.min.js" </a:t>
            </a:r>
            <a:r>
              <a:rPr lang="en-IE" sz="2900">
                <a:solidFill>
                  <a:srgbClr val="FF0000"/>
                </a:solidFill>
              </a:rPr>
              <a:t>integrity="sha384-ZMP7rVo3mIykV+2+9J3UJ46jBk0WLaUAdn689aCwoqbBJiSnjAK/l8WvCWPIPm49" crossorigin="anonymous</a:t>
            </a:r>
            <a:r>
              <a:rPr lang="en-IE" sz="2900">
                <a:solidFill>
                  <a:schemeClr val="accent1"/>
                </a:solidFill>
              </a:rPr>
              <a:t>"&gt;&lt;/script</a:t>
            </a:r>
            <a:r>
              <a:rPr lang="en-IE" sz="2900" smtClean="0">
                <a:solidFill>
                  <a:schemeClr val="accent1"/>
                </a:solidFill>
              </a:rPr>
              <a:t>&gt;</a:t>
            </a:r>
            <a:endParaRPr lang="en-IE" sz="2900">
              <a:solidFill>
                <a:schemeClr val="accent1"/>
              </a:solidFill>
            </a:endParaRPr>
          </a:p>
          <a:p>
            <a:pPr marL="57150" indent="0">
              <a:buNone/>
            </a:pPr>
            <a:r>
              <a:rPr lang="en-IE" sz="1800">
                <a:solidFill>
                  <a:schemeClr val="accent1"/>
                </a:solidFill>
              </a:rPr>
              <a:t/>
            </a:r>
            <a:br>
              <a:rPr lang="en-IE" sz="1800">
                <a:solidFill>
                  <a:schemeClr val="accent1"/>
                </a:solidFill>
              </a:rPr>
            </a:br>
            <a:r>
              <a:rPr lang="en-IE" sz="2900" smtClean="0">
                <a:solidFill>
                  <a:schemeClr val="accent1"/>
                </a:solidFill>
              </a:rPr>
              <a:t>&lt;</a:t>
            </a:r>
            <a:r>
              <a:rPr lang="en-IE" sz="2900" dirty="0">
                <a:solidFill>
                  <a:schemeClr val="accent1"/>
                </a:solidFill>
              </a:rPr>
              <a:t>script </a:t>
            </a:r>
            <a:r>
              <a:rPr lang="en-IE" sz="2900" dirty="0" err="1">
                <a:solidFill>
                  <a:schemeClr val="accent1"/>
                </a:solidFill>
              </a:rPr>
              <a:t>src</a:t>
            </a:r>
            <a:r>
              <a:rPr lang="en-IE" sz="2900" dirty="0">
                <a:solidFill>
                  <a:schemeClr val="accent1"/>
                </a:solidFill>
              </a:rPr>
              <a:t>="https://maxcdn.bootstrapcdn.com/bootstrap/3.3.7/</a:t>
            </a:r>
            <a:r>
              <a:rPr lang="en-IE" sz="2900" dirty="0" err="1">
                <a:solidFill>
                  <a:schemeClr val="accent1"/>
                </a:solidFill>
              </a:rPr>
              <a:t>js</a:t>
            </a:r>
            <a:r>
              <a:rPr lang="en-IE" sz="2900" dirty="0">
                <a:solidFill>
                  <a:schemeClr val="accent1"/>
                </a:solidFill>
              </a:rPr>
              <a:t>/bootstrap.min.js"&gt;&lt;/</a:t>
            </a:r>
            <a:r>
              <a:rPr lang="en-IE" sz="2900">
                <a:solidFill>
                  <a:schemeClr val="accent1"/>
                </a:solidFill>
              </a:rPr>
              <a:t>script</a:t>
            </a:r>
            <a:r>
              <a:rPr lang="en-IE" sz="2900" smtClean="0">
                <a:solidFill>
                  <a:schemeClr val="accent1"/>
                </a:solidFill>
              </a:rPr>
              <a:t>&gt;</a:t>
            </a:r>
          </a:p>
          <a:p>
            <a:pPr marL="0" indent="0">
              <a:buNone/>
            </a:pPr>
            <a:r>
              <a:rPr lang="en-IE" sz="1800"/>
              <a:t/>
            </a:r>
            <a:br>
              <a:rPr lang="en-IE" sz="1800"/>
            </a:br>
            <a:r>
              <a:rPr lang="en-IE" sz="2900" smtClean="0"/>
              <a:t>Using </a:t>
            </a:r>
            <a:r>
              <a:rPr lang="en-IE" sz="2900"/>
              <a:t>Subresource Integrity, a website can include JavaScript that will stop working if it has been modified.</a:t>
            </a:r>
          </a:p>
          <a:p>
            <a:r>
              <a:rPr lang="en-IE" sz="2900"/>
              <a:t>Include the script along with its cryptographic hash (e.g. SHA-384) when creating the web page.</a:t>
            </a:r>
            <a:br>
              <a:rPr lang="en-IE" sz="2900"/>
            </a:br>
            <a:r>
              <a:rPr lang="en-IE" sz="2900"/>
              <a:t>The browser can then download the script and compute the hash over the downloaded file. The script will only be executed if both hashes match.</a:t>
            </a:r>
          </a:p>
          <a:p>
            <a:r>
              <a:rPr lang="en-IE" sz="2900"/>
              <a:t>Set the crossorigin attribute to enforce a CORS-enabled load. </a:t>
            </a:r>
            <a:br>
              <a:rPr lang="en-IE" sz="2900"/>
            </a:br>
            <a:r>
              <a:rPr lang="en-IE" sz="2900"/>
              <a:t>The CDN must support Cross-Origin Resource Sharing (CORS).</a:t>
            </a:r>
            <a:br>
              <a:rPr lang="en-IE" sz="2900"/>
            </a:br>
            <a:r>
              <a:rPr lang="en-IE" sz="2900"/>
              <a:t>Anonymous means that the browser is to omit any cookies or authentication that the user may have associated with the domain to prevent cross-origin data leaks, and to make the request smaller.</a:t>
            </a:r>
          </a:p>
        </p:txBody>
      </p:sp>
    </p:spTree>
    <p:extLst>
      <p:ext uri="{BB962C8B-B14F-4D97-AF65-F5344CB8AC3E}">
        <p14:creationId xmlns:p14="http://schemas.microsoft.com/office/powerpoint/2010/main" val="11382715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Bootstrap First Page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496944" cy="5472608"/>
          </a:xfrm>
        </p:spPr>
        <p:txBody>
          <a:bodyPr>
            <a:normAutofit fontScale="55000" lnSpcReduction="20000"/>
          </a:bodyPr>
          <a:lstStyle/>
          <a:p>
            <a:pPr marL="57150" indent="0">
              <a:buNone/>
            </a:pPr>
            <a:r>
              <a:rPr lang="en-IE" dirty="0"/>
              <a:t>&lt;!DOCTYPE html&gt;		</a:t>
            </a:r>
            <a:r>
              <a:rPr lang="en-I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&lt;!-- HTML5 --&gt;</a:t>
            </a:r>
            <a:r>
              <a:rPr lang="en-IE" dirty="0"/>
              <a:t/>
            </a:r>
            <a:br>
              <a:rPr lang="en-IE" dirty="0"/>
            </a:br>
            <a:r>
              <a:rPr lang="en-IE" dirty="0"/>
              <a:t>&lt;html </a:t>
            </a:r>
            <a:r>
              <a:rPr lang="en-IE" dirty="0" err="1"/>
              <a:t>lang</a:t>
            </a:r>
            <a:r>
              <a:rPr lang="en-IE" dirty="0"/>
              <a:t>="</a:t>
            </a:r>
            <a:r>
              <a:rPr lang="en-IE" dirty="0" err="1"/>
              <a:t>en</a:t>
            </a:r>
            <a:r>
              <a:rPr lang="en-IE" dirty="0"/>
              <a:t>"&gt;		 </a:t>
            </a:r>
            <a:r>
              <a:rPr lang="en-I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&lt;!-- language--&gt;</a:t>
            </a:r>
          </a:p>
          <a:p>
            <a:pPr marL="57150" indent="0">
              <a:buNone/>
            </a:pPr>
            <a:r>
              <a:rPr lang="en-IE" dirty="0"/>
              <a:t>&lt;head&gt;</a:t>
            </a:r>
          </a:p>
          <a:p>
            <a:pPr marL="57150" indent="0">
              <a:buNone/>
            </a:pPr>
            <a:r>
              <a:rPr lang="en-IE" dirty="0"/>
              <a:t>&lt;meta charset="utf-8"&gt;  		</a:t>
            </a:r>
            <a:r>
              <a:rPr lang="en-I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&lt;!-- character set --&gt;</a:t>
            </a:r>
            <a:r>
              <a:rPr lang="en-IE" dirty="0"/>
              <a:t/>
            </a:r>
            <a:br>
              <a:rPr lang="en-IE" dirty="0"/>
            </a:br>
            <a:r>
              <a:rPr lang="en-IE" dirty="0"/>
              <a:t>   &lt;meta name="viewport" content="width=device-width, initial-scale=1"&gt;   </a:t>
            </a:r>
            <a:r>
              <a:rPr lang="en-I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57150" indent="0">
              <a:buNone/>
            </a:pPr>
            <a:r>
              <a:rPr lang="en-I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		 &lt;!-- mobile rendering and touch zooming --&gt;</a:t>
            </a:r>
            <a:r>
              <a:rPr lang="en-IE" dirty="0"/>
              <a:t/>
            </a:r>
            <a:br>
              <a:rPr lang="en-IE" dirty="0"/>
            </a:br>
            <a:r>
              <a:rPr lang="en-IE" dirty="0"/>
              <a:t>&lt;link </a:t>
            </a:r>
            <a:r>
              <a:rPr lang="en-IE" dirty="0" err="1"/>
              <a:t>rel</a:t>
            </a:r>
            <a:r>
              <a:rPr lang="en-IE" dirty="0"/>
              <a:t>="stylesheet" </a:t>
            </a:r>
            <a:r>
              <a:rPr lang="en-IE" dirty="0" err="1"/>
              <a:t>href</a:t>
            </a:r>
            <a:r>
              <a:rPr lang="en-IE" dirty="0"/>
              <a:t>="https://maxcdn.bootstrapcdn.com/bootstrap/3.3.7/</a:t>
            </a:r>
            <a:r>
              <a:rPr lang="en-IE" dirty="0" err="1"/>
              <a:t>css</a:t>
            </a:r>
            <a:r>
              <a:rPr lang="en-IE" dirty="0"/>
              <a:t>/bootstrap.min.css"&gt;</a:t>
            </a:r>
            <a:br>
              <a:rPr lang="en-IE" dirty="0"/>
            </a:br>
            <a:r>
              <a:rPr lang="en-IE" dirty="0"/>
              <a:t>&lt;script </a:t>
            </a:r>
            <a:r>
              <a:rPr lang="en-IE" dirty="0" err="1"/>
              <a:t>src</a:t>
            </a:r>
            <a:r>
              <a:rPr lang="en-IE" dirty="0"/>
              <a:t>="https://ajax.googleapis.com/ajax/libs/</a:t>
            </a:r>
            <a:r>
              <a:rPr lang="en-IE" dirty="0" err="1"/>
              <a:t>jquery</a:t>
            </a:r>
            <a:r>
              <a:rPr lang="en-IE" dirty="0"/>
              <a:t>/3.2.1/jquery.min.js"&gt;&lt;/script&gt;</a:t>
            </a:r>
            <a:br>
              <a:rPr lang="en-IE" dirty="0"/>
            </a:br>
            <a:r>
              <a:rPr lang="en-IE" dirty="0"/>
              <a:t>&lt;script </a:t>
            </a:r>
            <a:r>
              <a:rPr lang="en-IE" dirty="0" err="1"/>
              <a:t>src</a:t>
            </a:r>
            <a:r>
              <a:rPr lang="en-IE" dirty="0"/>
              <a:t>="https://maxcdn.bootstrapcdn.com/bootstrap/3.3.7/</a:t>
            </a:r>
            <a:r>
              <a:rPr lang="en-IE" dirty="0" err="1"/>
              <a:t>js</a:t>
            </a:r>
            <a:r>
              <a:rPr lang="en-IE" dirty="0"/>
              <a:t>/bootstrap.min.js"&gt;&lt;/script&gt;</a:t>
            </a:r>
          </a:p>
          <a:p>
            <a:pPr marL="57150" indent="0">
              <a:buNone/>
            </a:pPr>
            <a:r>
              <a:rPr lang="en-IE" dirty="0"/>
              <a:t>&lt;/head&gt;</a:t>
            </a:r>
          </a:p>
          <a:p>
            <a:pPr marL="57150" indent="0">
              <a:buNone/>
            </a:pPr>
            <a:r>
              <a:rPr lang="en-IE" dirty="0"/>
              <a:t>&lt;body&gt;</a:t>
            </a:r>
            <a:r>
              <a:rPr lang="en-IE" sz="2800" dirty="0"/>
              <a:t/>
            </a:r>
            <a:br>
              <a:rPr lang="en-IE" sz="2800" dirty="0"/>
            </a:br>
            <a:r>
              <a:rPr lang="en-IE" sz="2800" dirty="0"/>
              <a:t>	</a:t>
            </a:r>
            <a:r>
              <a:rPr lang="en-IE" dirty="0"/>
              <a:t>&lt;div class="container-fluid"&gt;</a:t>
            </a:r>
            <a:r>
              <a:rPr lang="en-I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57150" indent="0">
              <a:buNone/>
            </a:pPr>
            <a:r>
              <a:rPr lang="en-I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 &lt;!-- Bootstrap requires a containing element to wrap site contents. </a:t>
            </a:r>
            <a:r>
              <a:rPr lang="en-IE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--&gt;</a:t>
            </a:r>
          </a:p>
          <a:p>
            <a:pPr marL="57150" indent="0">
              <a:buNone/>
            </a:pPr>
            <a:r>
              <a:rPr lang="en-IE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IE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&lt;!--</a:t>
            </a:r>
            <a:r>
              <a:rPr lang="en-IE" sz="3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The .container-fluid class provides a responsive full-width container --&gt;</a:t>
            </a:r>
          </a:p>
          <a:p>
            <a:pPr marL="57150" indent="0">
              <a:buNone/>
            </a:pPr>
            <a:r>
              <a:rPr lang="en-IE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 &lt;!-- </a:t>
            </a:r>
            <a:r>
              <a:rPr lang="en-IE" sz="3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Containers are not </a:t>
            </a:r>
            <a:r>
              <a:rPr lang="en-IE" sz="3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nestable</a:t>
            </a:r>
            <a:r>
              <a:rPr lang="en-IE" sz="3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IE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--&gt;</a:t>
            </a:r>
            <a:r>
              <a:rPr lang="en-IE" sz="2800" dirty="0"/>
              <a:t/>
            </a:r>
            <a:br>
              <a:rPr lang="en-IE" sz="2800" dirty="0"/>
            </a:br>
            <a:r>
              <a:rPr lang="en-IE" dirty="0"/>
              <a:t>  		&lt;h1&gt;My First Bootstrap Page&lt;/h1&gt;</a:t>
            </a:r>
            <a:r>
              <a:rPr lang="en-IE" sz="2800" dirty="0"/>
              <a:t/>
            </a:r>
            <a:br>
              <a:rPr lang="en-IE" sz="2800" dirty="0"/>
            </a:br>
            <a:r>
              <a:rPr lang="en-IE" dirty="0"/>
              <a:t> 		 &lt;p&gt;This is some text.&lt;/p&gt; </a:t>
            </a:r>
            <a:r>
              <a:rPr lang="en-IE" sz="2800" dirty="0"/>
              <a:t/>
            </a:r>
            <a:br>
              <a:rPr lang="en-IE" sz="2800" dirty="0"/>
            </a:br>
            <a:r>
              <a:rPr lang="en-IE" sz="2800" dirty="0"/>
              <a:t>	</a:t>
            </a:r>
            <a:r>
              <a:rPr lang="en-IE" dirty="0"/>
              <a:t>&lt;/div&gt;</a:t>
            </a:r>
            <a:r>
              <a:rPr lang="en-IE" sz="2800" dirty="0"/>
              <a:t/>
            </a:r>
            <a:br>
              <a:rPr lang="en-IE" sz="2800" dirty="0"/>
            </a:br>
            <a:r>
              <a:rPr lang="en-IE" dirty="0"/>
              <a:t>&lt;/body&gt;</a:t>
            </a:r>
            <a:r>
              <a:rPr lang="en-IE" sz="2800" dirty="0"/>
              <a:t/>
            </a:r>
            <a:br>
              <a:rPr lang="en-IE" sz="2800" dirty="0"/>
            </a:br>
            <a:r>
              <a:rPr lang="en-IE" dirty="0"/>
              <a:t>&lt;/html&gt;</a:t>
            </a:r>
            <a:endParaRPr lang="en-IE" sz="2900" dirty="0"/>
          </a:p>
        </p:txBody>
      </p:sp>
    </p:spTree>
    <p:extLst>
      <p:ext uri="{BB962C8B-B14F-4D97-AF65-F5344CB8AC3E}">
        <p14:creationId xmlns:p14="http://schemas.microsoft.com/office/powerpoint/2010/main" val="268749119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Bootstrap Grid System</a:t>
            </a:r>
          </a:p>
        </p:txBody>
      </p:sp>
      <p:pic>
        <p:nvPicPr>
          <p:cNvPr id="2" name="Marcador de Posição de Conteúdo 1">
            <a:extLst>
              <a:ext uri="{FF2B5EF4-FFF2-40B4-BE49-F238E27FC236}">
                <a16:creationId xmlns:a16="http://schemas.microsoft.com/office/drawing/2014/main" xmlns="" id="{0AFAAE05-A45C-4F35-8F30-E04FDCC30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1484784"/>
            <a:ext cx="8496300" cy="174097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484F27E0-0B08-4E70-995F-3148CC268A4E}"/>
              </a:ext>
            </a:extLst>
          </p:cNvPr>
          <p:cNvSpPr/>
          <p:nvPr/>
        </p:nvSpPr>
        <p:spPr>
          <a:xfrm>
            <a:off x="223351" y="3429000"/>
            <a:ext cx="869729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200" dirty="0"/>
              <a:t>Grid columns should add up to </a:t>
            </a:r>
            <a:r>
              <a:rPr lang="en-IE" sz="2200" b="1" dirty="0">
                <a:solidFill>
                  <a:srgbClr val="FF0000"/>
                </a:solidFill>
              </a:rPr>
              <a:t>12</a:t>
            </a:r>
            <a:r>
              <a:rPr lang="en-IE" sz="2200" dirty="0"/>
              <a:t> for a row. </a:t>
            </a:r>
            <a:endParaRPr lang="en-IE" sz="22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200" dirty="0"/>
              <a:t>The columns will re-arrange automatically depending on the screen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200" dirty="0"/>
              <a:t>The Bootstrap grid system has four classes:</a:t>
            </a:r>
          </a:p>
          <a:p>
            <a:pPr lvl="1"/>
            <a:r>
              <a:rPr lang="en-IE" sz="2200" dirty="0" err="1"/>
              <a:t>xs</a:t>
            </a:r>
            <a:r>
              <a:rPr lang="en-IE" sz="2200" dirty="0"/>
              <a:t> (for phones)</a:t>
            </a:r>
          </a:p>
          <a:p>
            <a:pPr lvl="1"/>
            <a:r>
              <a:rPr lang="en-IE" sz="2200" dirty="0" err="1"/>
              <a:t>sm</a:t>
            </a:r>
            <a:r>
              <a:rPr lang="en-IE" sz="2200" dirty="0"/>
              <a:t> (for tablets)</a:t>
            </a:r>
          </a:p>
          <a:p>
            <a:pPr lvl="1"/>
            <a:r>
              <a:rPr lang="en-IE" sz="2200" dirty="0"/>
              <a:t>md (for desktops)</a:t>
            </a:r>
          </a:p>
          <a:p>
            <a:pPr lvl="1"/>
            <a:r>
              <a:rPr lang="en-IE" sz="2200" dirty="0" err="1"/>
              <a:t>lg</a:t>
            </a:r>
            <a:r>
              <a:rPr lang="en-IE" sz="2200" dirty="0"/>
              <a:t> (for larger desktops)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200" b="1" u="sng" dirty="0"/>
              <a:t>Each class scales up</a:t>
            </a:r>
            <a:r>
              <a:rPr lang="en-IE" sz="2200" dirty="0"/>
              <a:t>, so if you wish to set the same widths for </a:t>
            </a:r>
            <a:r>
              <a:rPr lang="en-IE" sz="2200" dirty="0" err="1"/>
              <a:t>xs</a:t>
            </a:r>
            <a:r>
              <a:rPr lang="en-IE" sz="2200" dirty="0"/>
              <a:t> and </a:t>
            </a:r>
            <a:r>
              <a:rPr lang="en-IE" sz="2200" dirty="0" err="1"/>
              <a:t>sm</a:t>
            </a:r>
            <a:r>
              <a:rPr lang="en-IE" sz="2200" dirty="0"/>
              <a:t>, you only need to specify </a:t>
            </a:r>
            <a:r>
              <a:rPr lang="en-IE" sz="2200" dirty="0" err="1"/>
              <a:t>xs</a:t>
            </a:r>
            <a:r>
              <a:rPr lang="en-IE" sz="22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71790756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Bootstrap Grid System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xmlns="" id="{8256334F-3374-4432-B8EF-2F8B76BE9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220" y="1268760"/>
            <a:ext cx="8477268" cy="547260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E" dirty="0">
                <a:solidFill>
                  <a:srgbClr val="000000"/>
                </a:solidFill>
                <a:latin typeface="Verdana" panose="020B0604030504040204" pitchFamily="34" charset="0"/>
              </a:rPr>
              <a:t>If you specify widths for a screen size, below that size the elements will stack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	&lt;div class="col-</a:t>
            </a:r>
            <a:r>
              <a:rPr lang="en-IE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sm</a:t>
            </a:r>
            <a:r>
              <a:rPr lang="en-IE" dirty="0"/>
              <a:t>-6"&gt;</a:t>
            </a:r>
          </a:p>
          <a:p>
            <a:pPr marL="0" indent="0">
              <a:buNone/>
            </a:pPr>
            <a:r>
              <a:rPr lang="en-IE" dirty="0"/>
              <a:t>	&lt;div class="col-</a:t>
            </a:r>
            <a:r>
              <a:rPr lang="en-IE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sm</a:t>
            </a:r>
            <a:r>
              <a:rPr lang="en-IE" dirty="0"/>
              <a:t>-6"&gt;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This will result in a 50/50 split on </a:t>
            </a:r>
            <a:r>
              <a:rPr lang="en-IE" u="sng" dirty="0" err="1"/>
              <a:t>sm</a:t>
            </a:r>
            <a:r>
              <a:rPr lang="en-IE" u="sng" dirty="0"/>
              <a:t> and above</a:t>
            </a:r>
            <a:r>
              <a:rPr lang="en-IE" dirty="0"/>
              <a:t>: md and </a:t>
            </a:r>
            <a:r>
              <a:rPr lang="en-IE" dirty="0" err="1"/>
              <a:t>lg</a:t>
            </a:r>
            <a:r>
              <a:rPr lang="en-IE" dirty="0"/>
              <a:t>, and on extra small screens (</a:t>
            </a:r>
            <a:r>
              <a:rPr lang="en-IE" dirty="0" err="1"/>
              <a:t>xs</a:t>
            </a:r>
            <a:r>
              <a:rPr lang="en-IE" dirty="0"/>
              <a:t>), it will automatically </a:t>
            </a:r>
            <a:r>
              <a:rPr lang="en-IE" b="1" dirty="0"/>
              <a:t>stack</a:t>
            </a:r>
            <a:r>
              <a:rPr lang="en-IE" dirty="0"/>
              <a:t>.</a:t>
            </a:r>
          </a:p>
          <a:p>
            <a:pPr marL="0" indent="0">
              <a:buNone/>
            </a:pPr>
            <a:endParaRPr lang="en-IE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IE" dirty="0">
                <a:solidFill>
                  <a:srgbClr val="000000"/>
                </a:solidFill>
                <a:latin typeface="Verdana" panose="020B0604030504040204" pitchFamily="34" charset="0"/>
              </a:rPr>
              <a:t>The classes can be combined to adjust the layout to better suit each screen size</a:t>
            </a:r>
          </a:p>
          <a:p>
            <a:pPr marL="0" indent="0">
              <a:buNone/>
            </a:pPr>
            <a:r>
              <a:rPr lang="en-IE" dirty="0"/>
              <a:t/>
            </a:r>
            <a:br>
              <a:rPr lang="en-IE" dirty="0"/>
            </a:br>
            <a:r>
              <a:rPr lang="en-IE" dirty="0"/>
              <a:t>  	&lt;div class="col-</a:t>
            </a:r>
            <a:r>
              <a:rPr lang="en-IE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xs</a:t>
            </a:r>
            <a:r>
              <a:rPr lang="en-IE" dirty="0"/>
              <a:t>-7 col-</a:t>
            </a:r>
            <a:r>
              <a:rPr lang="en-IE" b="1" dirty="0">
                <a:solidFill>
                  <a:schemeClr val="accent6">
                    <a:lumMod val="75000"/>
                  </a:schemeClr>
                </a:solidFill>
              </a:rPr>
              <a:t>sm</a:t>
            </a:r>
            <a:r>
              <a:rPr lang="en-IE" dirty="0"/>
              <a:t>-6 col-</a:t>
            </a:r>
            <a:r>
              <a:rPr lang="en-IE" b="1" dirty="0">
                <a:solidFill>
                  <a:schemeClr val="accent4">
                    <a:lumMod val="75000"/>
                  </a:schemeClr>
                </a:solidFill>
              </a:rPr>
              <a:t>lg</a:t>
            </a:r>
            <a:r>
              <a:rPr lang="en-IE" dirty="0"/>
              <a:t>-8"&gt; content &lt;/div&gt;</a:t>
            </a:r>
            <a:br>
              <a:rPr lang="en-IE" dirty="0"/>
            </a:br>
            <a:r>
              <a:rPr lang="en-IE" dirty="0"/>
              <a:t> 	 &lt;div class="col-</a:t>
            </a:r>
            <a:r>
              <a:rPr lang="en-IE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xs</a:t>
            </a:r>
            <a:r>
              <a:rPr lang="en-IE" dirty="0"/>
              <a:t>-5 col-</a:t>
            </a:r>
            <a:r>
              <a:rPr lang="en-IE" b="1" dirty="0">
                <a:solidFill>
                  <a:schemeClr val="accent6">
                    <a:lumMod val="75000"/>
                  </a:schemeClr>
                </a:solidFill>
              </a:rPr>
              <a:t>sm</a:t>
            </a:r>
            <a:r>
              <a:rPr lang="en-IE" dirty="0"/>
              <a:t>-6 col-</a:t>
            </a:r>
            <a:r>
              <a:rPr lang="en-IE" b="1" dirty="0">
                <a:solidFill>
                  <a:schemeClr val="accent4">
                    <a:lumMod val="75000"/>
                  </a:schemeClr>
                </a:solidFill>
              </a:rPr>
              <a:t>lg</a:t>
            </a:r>
            <a:r>
              <a:rPr lang="en-IE" dirty="0"/>
              <a:t>-4"&gt; content &lt;/div&gt;</a:t>
            </a:r>
          </a:p>
          <a:p>
            <a:pPr marL="0" indent="0">
              <a:buNone/>
            </a:pPr>
            <a:r>
              <a:rPr lang="en-IE" dirty="0"/>
              <a:t/>
            </a:r>
            <a:br>
              <a:rPr lang="en-IE" dirty="0"/>
            </a:br>
            <a:r>
              <a:rPr lang="en-IE" dirty="0"/>
              <a:t>On </a:t>
            </a:r>
            <a:r>
              <a:rPr lang="en-IE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mobiles</a:t>
            </a:r>
            <a:r>
              <a:rPr lang="en-IE" dirty="0"/>
              <a:t> it will divide the content in two columns, one with 7/12 of the width, the other with 5/12</a:t>
            </a:r>
          </a:p>
          <a:p>
            <a:pPr marL="0" indent="0">
              <a:buNone/>
            </a:pPr>
            <a:r>
              <a:rPr lang="en-IE" dirty="0"/>
              <a:t>On </a:t>
            </a:r>
            <a:r>
              <a:rPr lang="en-IE" b="1" dirty="0">
                <a:solidFill>
                  <a:schemeClr val="accent6">
                    <a:lumMod val="75000"/>
                  </a:schemeClr>
                </a:solidFill>
              </a:rPr>
              <a:t>tablets</a:t>
            </a:r>
            <a:r>
              <a:rPr lang="en-IE" dirty="0"/>
              <a:t> and medium desktops, it’s a 50/50 split</a:t>
            </a:r>
          </a:p>
          <a:p>
            <a:pPr marL="0" indent="0">
              <a:buNone/>
            </a:pPr>
            <a:r>
              <a:rPr lang="en-IE" dirty="0"/>
              <a:t>On </a:t>
            </a:r>
            <a:r>
              <a:rPr lang="en-IE" b="1" dirty="0">
                <a:solidFill>
                  <a:schemeClr val="accent4">
                    <a:lumMod val="75000"/>
                  </a:schemeClr>
                </a:solidFill>
              </a:rPr>
              <a:t>larger desktops </a:t>
            </a:r>
            <a:r>
              <a:rPr lang="en-IE" dirty="0"/>
              <a:t>it will be 2/3 vs 1/3 split</a:t>
            </a:r>
          </a:p>
        </p:txBody>
      </p:sp>
    </p:spTree>
    <p:extLst>
      <p:ext uri="{BB962C8B-B14F-4D97-AF65-F5344CB8AC3E}">
        <p14:creationId xmlns:p14="http://schemas.microsoft.com/office/powerpoint/2010/main" val="244621876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IE" dirty="0"/>
              <a:t>Bootstrap Styles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xmlns="" id="{8256334F-3374-4432-B8EF-2F8B76BE9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220" y="1268760"/>
            <a:ext cx="8477268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000" dirty="0"/>
              <a:t>A basic Bootstrap table has a light padding and only horizontal dividers.</a:t>
            </a:r>
          </a:p>
          <a:p>
            <a:pPr marL="0" indent="0">
              <a:buNone/>
            </a:pPr>
            <a:r>
              <a:rPr lang="en-IE" sz="2000" dirty="0"/>
              <a:t>The </a:t>
            </a:r>
            <a:r>
              <a:rPr lang="en-IE" sz="2000" dirty="0">
                <a:solidFill>
                  <a:srgbClr val="FF0000"/>
                </a:solidFill>
              </a:rPr>
              <a:t>.table </a:t>
            </a:r>
            <a:r>
              <a:rPr lang="en-IE" sz="2000" dirty="0"/>
              <a:t>class adds basic styling to a table:</a:t>
            </a:r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r>
              <a:rPr lang="en-IE" sz="2000" dirty="0"/>
              <a:t>Images can have rounded corners (except on IE8)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381D962B-4280-4D82-8A8B-3050FC4B7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3" y="2132856"/>
            <a:ext cx="8753475" cy="17240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AA904A98-2633-4EAF-BC15-6ED41C4D3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720977"/>
            <a:ext cx="7762875" cy="166687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EDD61DCD-9A4F-4485-BECD-E6FCEA9648D8}"/>
              </a:ext>
            </a:extLst>
          </p:cNvPr>
          <p:cNvSpPr/>
          <p:nvPr/>
        </p:nvSpPr>
        <p:spPr>
          <a:xfrm>
            <a:off x="487220" y="6372036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solidFill>
                  <a:srgbClr val="DC143C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DC143C"/>
                </a:solidFill>
                <a:latin typeface="Consolas" panose="020B0609020204030204" pitchFamily="49" charset="0"/>
              </a:rPr>
              <a:t>img</a:t>
            </a:r>
            <a:r>
              <a:rPr lang="en-IE" dirty="0">
                <a:solidFill>
                  <a:srgbClr val="DC143C"/>
                </a:solidFill>
                <a:latin typeface="Consolas" panose="020B0609020204030204" pitchFamily="49" charset="0"/>
              </a:rPr>
              <a:t>-rounded</a:t>
            </a:r>
            <a:endParaRPr lang="en-IE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7874E7A4-9A39-4F30-B81C-E32CCF394E2F}"/>
              </a:ext>
            </a:extLst>
          </p:cNvPr>
          <p:cNvSpPr/>
          <p:nvPr/>
        </p:nvSpPr>
        <p:spPr>
          <a:xfrm>
            <a:off x="3549799" y="6372036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solidFill>
                  <a:srgbClr val="DC143C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DC143C"/>
                </a:solidFill>
                <a:latin typeface="Consolas" panose="020B0609020204030204" pitchFamily="49" charset="0"/>
              </a:rPr>
              <a:t>img</a:t>
            </a:r>
            <a:r>
              <a:rPr lang="en-IE" dirty="0">
                <a:solidFill>
                  <a:srgbClr val="DC143C"/>
                </a:solidFill>
                <a:latin typeface="Consolas" panose="020B0609020204030204" pitchFamily="49" charset="0"/>
              </a:rPr>
              <a:t>-circle</a:t>
            </a:r>
            <a:endParaRPr lang="en-IE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2E0AA4F5-0588-4C51-8C10-881357EDDACE}"/>
              </a:ext>
            </a:extLst>
          </p:cNvPr>
          <p:cNvSpPr/>
          <p:nvPr/>
        </p:nvSpPr>
        <p:spPr>
          <a:xfrm>
            <a:off x="6300588" y="6372036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solidFill>
                  <a:srgbClr val="DC143C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DC143C"/>
                </a:solidFill>
                <a:latin typeface="Consolas" panose="020B0609020204030204" pitchFamily="49" charset="0"/>
              </a:rPr>
              <a:t>img</a:t>
            </a:r>
            <a:r>
              <a:rPr lang="en-IE" dirty="0">
                <a:solidFill>
                  <a:srgbClr val="DC143C"/>
                </a:solidFill>
                <a:latin typeface="Consolas" panose="020B0609020204030204" pitchFamily="49" charset="0"/>
              </a:rPr>
              <a:t>-thumbnail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6953662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721</Words>
  <Application>Microsoft Office PowerPoint</Application>
  <PresentationFormat>On-screen Show (4:3)</PresentationFormat>
  <Paragraphs>170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Verdana</vt:lpstr>
      <vt:lpstr>Wingdings</vt:lpstr>
      <vt:lpstr>Office Theme</vt:lpstr>
      <vt:lpstr>PowerPoint Presentation</vt:lpstr>
      <vt:lpstr>Why Bootstrap?</vt:lpstr>
      <vt:lpstr>Bootstrap</vt:lpstr>
      <vt:lpstr>Getting Bootstrap</vt:lpstr>
      <vt:lpstr>Getting Bootstrap from CDNs</vt:lpstr>
      <vt:lpstr>Bootstrap First Page</vt:lpstr>
      <vt:lpstr>Bootstrap Grid System</vt:lpstr>
      <vt:lpstr>Bootstrap Grid System</vt:lpstr>
      <vt:lpstr>Bootstrap Styles</vt:lpstr>
      <vt:lpstr>Bootstrap Styles</vt:lpstr>
      <vt:lpstr>Bootstrap Styles</vt:lpstr>
      <vt:lpstr>Bootstrap Plugins</vt:lpstr>
      <vt:lpstr>Mobile Design</vt:lpstr>
      <vt:lpstr>Mobile Users</vt:lpstr>
      <vt:lpstr>Web Apps versus Mobile Apps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Swing</dc:title>
  <dc:creator>Slava</dc:creator>
  <cp:lastModifiedBy>TanyaT</cp:lastModifiedBy>
  <cp:revision>850</cp:revision>
  <dcterms:created xsi:type="dcterms:W3CDTF">2013-10-15T00:01:08Z</dcterms:created>
  <dcterms:modified xsi:type="dcterms:W3CDTF">2018-10-16T01:38:10Z</dcterms:modified>
</cp:coreProperties>
</file>