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278" r:id="rId4"/>
    <p:sldId id="280" r:id="rId5"/>
    <p:sldId id="284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304" r:id="rId19"/>
    <p:sldId id="294" r:id="rId20"/>
    <p:sldId id="295" r:id="rId21"/>
    <p:sldId id="301" r:id="rId22"/>
    <p:sldId id="302" r:id="rId23"/>
    <p:sldId id="297" r:id="rId24"/>
    <p:sldId id="303" r:id="rId25"/>
    <p:sldId id="298" r:id="rId26"/>
    <p:sldId id="300" r:id="rId27"/>
    <p:sldId id="299" r:id="rId28"/>
    <p:sldId id="306" r:id="rId29"/>
    <p:sldId id="307" r:id="rId30"/>
    <p:sldId id="313" r:id="rId31"/>
    <p:sldId id="312" r:id="rId32"/>
    <p:sldId id="308" r:id="rId33"/>
    <p:sldId id="309" r:id="rId34"/>
    <p:sldId id="310" r:id="rId35"/>
    <p:sldId id="31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T" initials="T" lastIdx="5" clrIdx="0">
    <p:extLst>
      <p:ext uri="{19B8F6BF-5375-455C-9EA6-DF929625EA0E}">
        <p15:presenceInfo xmlns:p15="http://schemas.microsoft.com/office/powerpoint/2012/main" userId="Tan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649" autoAdjust="0"/>
  </p:normalViewPr>
  <p:slideViewPr>
    <p:cSldViewPr>
      <p:cViewPr varScale="1">
        <p:scale>
          <a:sx n="68" d="100"/>
          <a:sy n="68" d="100"/>
        </p:scale>
        <p:origin x="12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5T13:07:56.665" idx="2">
    <p:pos x="4724" y="377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Ex1.</a:t>
            </a:r>
          </a:p>
          <a:p>
            <a:r>
              <a:rPr lang="en-IE" smtClean="0"/>
              <a:t>It is usually good form to call functions, keywords,</a:t>
            </a:r>
            <a:r>
              <a:rPr lang="en-IE" baseline="0" smtClean="0"/>
              <a:t> etc</a:t>
            </a:r>
            <a:r>
              <a:rPr lang="en-IE" smtClean="0"/>
              <a:t> as they appear in their declaration.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4487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Ex11</a:t>
            </a:r>
          </a:p>
          <a:p>
            <a:r>
              <a:rPr lang="en-IE" smtClean="0"/>
              <a:t>PHP automatically closes any</a:t>
            </a:r>
            <a:r>
              <a:rPr lang="en-IE" baseline="0" smtClean="0"/>
              <a:t> open database connections once the script has finished running</a:t>
            </a:r>
            <a:r>
              <a:rPr lang="en-IE" smtClean="0"/>
              <a:t>, so you can let it clean up from you.</a:t>
            </a:r>
          </a:p>
          <a:p>
            <a:r>
              <a:rPr lang="en-IE" smtClean="0"/>
              <a:t>Otherwise, use $conn = null.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968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347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 12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613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Ex13</a:t>
            </a:r>
          </a:p>
          <a:p>
            <a:r>
              <a:rPr lang="en-IE" sz="1200" smtClean="0">
                <a:solidFill>
                  <a:srgbClr val="FF0000"/>
                </a:solidFill>
              </a:rPr>
              <a:t>beginTransaction - </a:t>
            </a:r>
            <a:r>
              <a:rPr lang="en-IE" smtClean="0"/>
              <a:t>turns off autocommit mode, so that changes made to the database via PDO stay uncommitted until the transaction is neded</a:t>
            </a:r>
            <a:r>
              <a:rPr lang="en-IE" baseline="0" smtClean="0"/>
              <a:t> by calling commit. </a:t>
            </a:r>
            <a:r>
              <a:rPr lang="en-IE" smtClean="0"/>
              <a:t>Calling rollBack</a:t>
            </a:r>
            <a:r>
              <a:rPr lang="en-IE" baseline="0" smtClean="0"/>
              <a:t> </a:t>
            </a:r>
            <a:r>
              <a:rPr lang="en-IE" smtClean="0"/>
              <a:t>undoes all changes to the database and returns the connection to autocommit mode.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50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Ex14</a:t>
            </a:r>
          </a:p>
          <a:p>
            <a:pPr marL="0" indent="0">
              <a:buNone/>
            </a:pPr>
            <a:r>
              <a:rPr lang="en-IE" sz="1200" smtClean="0"/>
              <a:t>// set the resulting array to associative</a:t>
            </a:r>
            <a:br>
              <a:rPr lang="en-IE" sz="1200" smtClean="0"/>
            </a:br>
            <a:r>
              <a:rPr lang="en-IE" sz="1200" smtClean="0"/>
              <a:t>$stmt-&gt;setFetchMode(PDO::FETCH_ASSOC);</a:t>
            </a:r>
          </a:p>
          <a:p>
            <a:pPr marL="0" indent="0">
              <a:buNone/>
            </a:pPr>
            <a:endParaRPr lang="en-IE" sz="1200" smtClean="0"/>
          </a:p>
          <a:p>
            <a:pPr marL="0" indent="0">
              <a:buNone/>
            </a:pPr>
            <a:r>
              <a:rPr lang="en-IE" sz="1200" smtClean="0"/>
              <a:t>// loop through </a:t>
            </a:r>
          </a:p>
          <a:p>
            <a:pPr marL="0" indent="0">
              <a:buNone/>
            </a:pPr>
            <a:r>
              <a:rPr lang="en-IE" sz="1200" smtClean="0"/>
              <a:t>$stmt-&gt;fetchAll()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0633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Ex15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9523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Ex16</a:t>
            </a:r>
          </a:p>
          <a:p>
            <a:r>
              <a:rPr lang="en-IE" smtClean="0"/>
              <a:t>Exec also works from CREAT</a:t>
            </a:r>
            <a:r>
              <a:rPr lang="en-IE" baseline="0" smtClean="0"/>
              <a:t>E TABLE statements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586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>
                <a:solidFill>
                  <a:srgbClr val="FF0000"/>
                </a:solidFill>
              </a:rPr>
              <a:t>$_SERVER</a:t>
            </a:r>
            <a:r>
              <a:rPr lang="en-IE" baseline="0" smtClean="0">
                <a:solidFill>
                  <a:srgbClr val="FF0000"/>
                </a:solidFill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smtClean="0">
                <a:solidFill>
                  <a:srgbClr val="FF0000"/>
                </a:solidFill>
              </a:rPr>
              <a:t>Like $_GET and </a:t>
            </a:r>
            <a:r>
              <a:rPr lang="en-IE" smtClean="0">
                <a:solidFill>
                  <a:srgbClr val="FF0000"/>
                </a:solidFill>
              </a:rPr>
              <a:t> </a:t>
            </a:r>
            <a:r>
              <a:rPr lang="en-IE" baseline="0" smtClean="0">
                <a:solidFill>
                  <a:srgbClr val="FF0000"/>
                </a:solidFill>
              </a:rPr>
              <a:t>$_POST, </a:t>
            </a:r>
            <a:r>
              <a:rPr lang="en-IE" smtClean="0">
                <a:solidFill>
                  <a:srgbClr val="FF0000"/>
                </a:solidFill>
              </a:rPr>
              <a:t>$_SERVER</a:t>
            </a:r>
            <a:r>
              <a:rPr lang="en-IE" baseline="0" smtClean="0">
                <a:solidFill>
                  <a:srgbClr val="FF0000"/>
                </a:solidFill>
              </a:rPr>
              <a:t> is automatically created by PHP.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smtClean="0">
                <a:solidFill>
                  <a:srgbClr val="FF0000"/>
                </a:solidFill>
              </a:rPr>
              <a:t>It stores a lot of information supplied by your web server.</a:t>
            </a:r>
          </a:p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383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Ex17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6748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Ex18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066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 2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00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Ex19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340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 20 – see next page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8080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 20 – see next page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5745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 20 – run</a:t>
            </a:r>
          </a:p>
          <a:p>
            <a:r>
              <a:rPr lang="en-IE" smtClean="0"/>
              <a:t>Use </a:t>
            </a:r>
          </a:p>
          <a:p>
            <a:r>
              <a:rPr lang="en-IE" sz="1200" smtClean="0"/>
              <a:t>if </a:t>
            </a:r>
            <a:r>
              <a:rPr lang="en-IE" sz="1200" smtClean="0">
                <a:solidFill>
                  <a:srgbClr val="C00000"/>
                </a:solidFill>
              </a:rPr>
              <a:t>($_SERVER["REQUEST_METHOD"] == "POST") </a:t>
            </a:r>
          </a:p>
          <a:p>
            <a:endParaRPr lang="en-IE" sz="1200" smtClean="0">
              <a:solidFill>
                <a:srgbClr val="C00000"/>
              </a:solidFill>
            </a:endParaRPr>
          </a:p>
          <a:p>
            <a:r>
              <a:rPr lang="en-IE" sz="1200" smtClean="0">
                <a:solidFill>
                  <a:srgbClr val="C00000"/>
                </a:solidFill>
              </a:rPr>
              <a:t>OR</a:t>
            </a:r>
          </a:p>
          <a:p>
            <a:r>
              <a:rPr lang="en-IE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(isset($_POST['submit']) &amp;&amp; $_POST['submit'] === 'Go')</a:t>
            </a:r>
            <a:endParaRPr lang="en-IE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728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Loosely Typed Language - m</a:t>
            </a:r>
            <a:r>
              <a:rPr lang="en-IE" smtClean="0"/>
              <a:t>eaning you don't have to specify what type of information will be stored in a variable in advance.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22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Ex3</a:t>
            </a:r>
          </a:p>
          <a:p>
            <a:r>
              <a:rPr lang="en-IE" smtClean="0"/>
              <a:t>__construct was introduced in PHP5 and it is the right way to define your constructors (in PHP4 you used the name of the class for a constructor). </a:t>
            </a:r>
          </a:p>
          <a:p>
            <a:r>
              <a:rPr lang="en-IE" smtClean="0"/>
              <a:t>You are not required to define a constructor in your class, but if you wish to pass any parameters on object construction then you need one.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986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Ex4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732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mtClean="0"/>
              <a:t>Ex5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mtClean="0"/>
              <a:t>It is usually good form to call functions as they appear in their declaration.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879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Ex6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77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Ex7</a:t>
            </a:r>
            <a:r>
              <a:rPr lang="en-IE" baseline="0" smtClean="0"/>
              <a:t> Ex8 Ex9</a:t>
            </a:r>
            <a:endParaRPr lang="en-IE" smtClean="0"/>
          </a:p>
          <a:p>
            <a:r>
              <a:rPr lang="en-IE" smtClean="0"/>
              <a:t>All associative arrays</a:t>
            </a:r>
          </a:p>
          <a:p>
            <a:r>
              <a:rPr lang="en-IE" smtClean="0"/>
              <a:t>$_GET</a:t>
            </a:r>
            <a:r>
              <a:rPr lang="en-IE" baseline="0" smtClean="0"/>
              <a:t> – </a:t>
            </a:r>
            <a:r>
              <a:rPr lang="en-IE" smtClean="0"/>
              <a:t>gets</a:t>
            </a:r>
            <a:r>
              <a:rPr lang="en-IE" baseline="0" smtClean="0"/>
              <a:t> data sent with URL </a:t>
            </a:r>
            <a:r>
              <a:rPr lang="en-IE" smtClean="0"/>
              <a:t>which is visible to user in address-bar of any web-browser, and any form data </a:t>
            </a:r>
            <a:r>
              <a:rPr lang="en-IE" smtClean="0"/>
              <a:t>passed to the current script via the HTTP GET method. </a:t>
            </a:r>
          </a:p>
          <a:p>
            <a:endParaRPr lang="en-IE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smtClean="0"/>
              <a:t>$module = $_GET['subject'];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smtClean="0"/>
              <a:t>$fName = $_POST[firstname'];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smtClean="0"/>
              <a:t>There</a:t>
            </a:r>
            <a:r>
              <a:rPr lang="en-IE" sz="1200" baseline="0" smtClean="0"/>
              <a:t> are </a:t>
            </a:r>
            <a:r>
              <a:rPr lang="en-IE" sz="1200" smtClean="0"/>
              <a:t>security holes embedded within the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smtClean="0"/>
              <a:t>As a result,</a:t>
            </a:r>
            <a:r>
              <a:rPr lang="en-IE" sz="1200" baseline="0" smtClean="0"/>
              <a:t> the URL can be manually modified (e.g., </a:t>
            </a:r>
            <a:r>
              <a:rPr lang="en-IE" sz="1200" smtClean="0"/>
              <a:t>test_get.php</a:t>
            </a:r>
            <a:r>
              <a:rPr lang="en-IE" sz="1200" smtClean="0">
                <a:solidFill>
                  <a:srgbClr val="C00000"/>
                </a:solidFill>
              </a:rPr>
              <a:t>?</a:t>
            </a:r>
            <a:r>
              <a:rPr lang="en-IE" sz="1200" smtClean="0">
                <a:solidFill>
                  <a:schemeClr val="bg2">
                    <a:lumMod val="50000"/>
                  </a:schemeClr>
                </a:solidFill>
              </a:rPr>
              <a:t>subject=&lt;b&gt;PHP&lt;/b&gt;</a:t>
            </a:r>
            <a:r>
              <a:rPr lang="en-IE" sz="12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</a:t>
            </a:r>
            <a:r>
              <a:rPr lang="en-IE" sz="1200" smtClean="0">
                <a:solidFill>
                  <a:schemeClr val="bg1">
                    <a:lumMod val="50000"/>
                  </a:schemeClr>
                </a:solidFill>
              </a:rPr>
              <a:t>web=W3schools.com). Use htmspecialchars($module, ENT_QUOTES, ‘UTF-8’) to prevent special HTML characters from being interpreted as HTML code by the browser.</a:t>
            </a:r>
            <a:endParaRPr lang="en-IE" sz="1200" smtClean="0"/>
          </a:p>
          <a:p>
            <a:endParaRPr lang="en-IE" smtClean="0"/>
          </a:p>
          <a:p>
            <a:r>
              <a:rPr lang="en-IE" smtClean="0"/>
              <a:t>$_POST</a:t>
            </a:r>
            <a:r>
              <a:rPr lang="en-IE" baseline="0" smtClean="0"/>
              <a:t> - </a:t>
            </a:r>
            <a:r>
              <a:rPr lang="en-IE" smtClean="0"/>
              <a:t>passed to the current script via the HTTP POST method. It is more secure than GET method.</a:t>
            </a:r>
          </a:p>
          <a:p>
            <a:endParaRPr lang="en-IE" smtClean="0"/>
          </a:p>
          <a:p>
            <a:r>
              <a:rPr lang="en-IE" smtClean="0"/>
              <a:t>$_REQUEST –</a:t>
            </a:r>
            <a:r>
              <a:rPr lang="en-IE" baseline="0" smtClean="0"/>
              <a:t> </a:t>
            </a:r>
            <a:r>
              <a:rPr lang="en-IE" smtClean="0"/>
              <a:t>any data appearing in either the </a:t>
            </a:r>
            <a:r>
              <a:rPr lang="en-IE" sz="1200" smtClean="0"/>
              <a:t>$_</a:t>
            </a:r>
            <a:r>
              <a:rPr lang="en-IE" smtClean="0"/>
              <a:t>POST or </a:t>
            </a:r>
            <a:r>
              <a:rPr lang="en-IE" sz="1200" smtClean="0"/>
              <a:t>$_</a:t>
            </a:r>
            <a:r>
              <a:rPr lang="en-IE" smtClean="0"/>
              <a:t>GET associative arrays.</a:t>
            </a:r>
          </a:p>
          <a:p>
            <a:endParaRPr lang="en-I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046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 10</a:t>
            </a:r>
          </a:p>
          <a:p>
            <a:r>
              <a:rPr lang="en-IE" smtClean="0"/>
              <a:t>Sessions</a:t>
            </a:r>
            <a:r>
              <a:rPr lang="en-IE" baseline="0" smtClean="0"/>
              <a:t> allow you to store data on your web server for use on subsequent pages.</a:t>
            </a:r>
          </a:p>
          <a:p>
            <a:endParaRPr lang="en-IE" baseline="0" smtClean="0"/>
          </a:p>
          <a:p>
            <a:r>
              <a:rPr lang="en-IE" baseline="0" smtClean="0"/>
              <a:t>A PHP session sets a cookie in the user’s browsers that contains the session ID, and then sends that cookie along with every request for a page from your site.</a:t>
            </a:r>
          </a:p>
          <a:p>
            <a:r>
              <a:rPr lang="en-IE" baseline="0" smtClean="0"/>
              <a:t>Sessions typically are managed as temporary files stored on the web server, and can also be stored in your MYSQL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59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10/15/2018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arrays_sor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hp.net/manual/en/pdo.installation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test_form.php/%22%3E%3Cscript%3Ealert('hacked')%3C/script%3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est_for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ref_filter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php">
            <a:extLst>
              <a:ext uri="{FF2B5EF4-FFF2-40B4-BE49-F238E27FC236}">
                <a16:creationId xmlns:a16="http://schemas.microsoft.com/office/drawing/2014/main" xmlns="" id="{4A4A0105-8DDA-4E4F-BC61-8D3B80DA5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0EFD8AEC-25E3-45F4-802C-9AA403AE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4784"/>
            <a:ext cx="3735858" cy="37358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Constants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Constants</a:t>
            </a:r>
          </a:p>
          <a:p>
            <a:pPr lvl="1"/>
            <a:r>
              <a:rPr lang="en-IE" dirty="0"/>
              <a:t>A constant is an identifier for an unchangeable value. </a:t>
            </a:r>
          </a:p>
          <a:p>
            <a:pPr lvl="1"/>
            <a:r>
              <a:rPr lang="en-IE" dirty="0"/>
              <a:t>A constant name starts with A-z_ (no $ sign).</a:t>
            </a:r>
          </a:p>
          <a:p>
            <a:pPr lvl="1"/>
            <a:r>
              <a:rPr lang="en-IE" dirty="0"/>
              <a:t>Constants are automatically global.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define(</a:t>
            </a:r>
            <a:r>
              <a:rPr lang="en-IE" i="1" dirty="0"/>
              <a:t>name</a:t>
            </a:r>
            <a:r>
              <a:rPr lang="en-IE" dirty="0"/>
              <a:t>, </a:t>
            </a:r>
            <a:r>
              <a:rPr lang="en-IE" i="1" dirty="0"/>
              <a:t>value</a:t>
            </a:r>
            <a:r>
              <a:rPr lang="en-IE" dirty="0"/>
              <a:t>, </a:t>
            </a:r>
            <a:r>
              <a:rPr lang="en-IE" i="1" dirty="0"/>
              <a:t>case-insensitive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Default: false </a:t>
            </a:r>
            <a:r>
              <a:rPr lang="en-IE" i="1" dirty="0"/>
              <a:t>case-insensitive == case sensitive</a:t>
            </a:r>
          </a:p>
          <a:p>
            <a:pPr lvl="1"/>
            <a:endParaRPr lang="en-IE" i="1" dirty="0"/>
          </a:p>
          <a:p>
            <a:pPr marL="0" indent="0">
              <a:buNone/>
            </a:pPr>
            <a:r>
              <a:rPr lang="en-IE" sz="2600" dirty="0"/>
              <a:t>&lt;?</a:t>
            </a:r>
            <a:r>
              <a:rPr lang="en-IE" sz="2600" dirty="0" err="1"/>
              <a:t>php</a:t>
            </a:r>
            <a:r>
              <a:rPr lang="en-IE" sz="2600" dirty="0"/>
              <a:t/>
            </a:r>
            <a:br>
              <a:rPr lang="en-IE" sz="2600" dirty="0"/>
            </a:br>
            <a:r>
              <a:rPr lang="en-IE" sz="2600" dirty="0"/>
              <a:t>	define("GREETING", "Welcome to W3Schools.com!");</a:t>
            </a:r>
            <a:br>
              <a:rPr lang="en-IE" sz="2600" dirty="0"/>
            </a:br>
            <a:r>
              <a:rPr lang="en-IE" sz="2600" dirty="0"/>
              <a:t>	echo GREETING;</a:t>
            </a:r>
            <a:br>
              <a:rPr lang="en-IE" sz="2600" dirty="0"/>
            </a:br>
            <a:r>
              <a:rPr lang="en-IE" sz="2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191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Operators</a:t>
            </a:r>
          </a:p>
        </p:txBody>
      </p:sp>
      <p:pic>
        <p:nvPicPr>
          <p:cNvPr id="2" name="Marcador de Posição de Conteúdo 1">
            <a:extLst>
              <a:ext uri="{FF2B5EF4-FFF2-40B4-BE49-F238E27FC236}">
                <a16:creationId xmlns:a16="http://schemas.microsoft.com/office/drawing/2014/main" xmlns="" id="{D2584311-4056-4949-B598-BFD0267F1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412776"/>
            <a:ext cx="7658100" cy="27241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CB52CDC-02A6-47C0-8A19-47BFB5066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23"/>
          <a:stretch/>
        </p:blipFill>
        <p:spPr>
          <a:xfrm>
            <a:off x="742950" y="4136927"/>
            <a:ext cx="7715250" cy="11642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3F8210B-5404-4450-9E91-315B140D7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316"/>
          <a:stretch/>
        </p:blipFill>
        <p:spPr>
          <a:xfrm>
            <a:off x="764257" y="5306212"/>
            <a:ext cx="589597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7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Operators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xmlns="" id="{7A102C8B-99D2-4839-8FD0-2252A293F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20081"/>
            <a:ext cx="7924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19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Operators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BD336EA-FD90-417E-8CB9-A96EFE1F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556792"/>
            <a:ext cx="7820025" cy="2505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5AF91DF8-D9E2-44AB-9143-47DCA640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2" y="4869160"/>
            <a:ext cx="7753350" cy="12858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4114E6D7-F490-4B2A-8A97-006D1236D80C}"/>
              </a:ext>
            </a:extLst>
          </p:cNvPr>
          <p:cNvSpPr txBox="1"/>
          <p:nvPr/>
        </p:nvSpPr>
        <p:spPr>
          <a:xfrm>
            <a:off x="661987" y="4499828"/>
            <a:ext cx="138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346176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Functions</a:t>
            </a:r>
          </a:p>
          <a:p>
            <a:pPr lvl="1"/>
            <a:r>
              <a:rPr lang="en-IE" dirty="0"/>
              <a:t>A function name starts with A-z_ </a:t>
            </a:r>
          </a:p>
          <a:p>
            <a:pPr lvl="1"/>
            <a:r>
              <a:rPr lang="en-IE" dirty="0"/>
              <a:t>Function names are NOT case-sensitive.</a:t>
            </a:r>
          </a:p>
          <a:p>
            <a:pPr marL="457200" lvl="1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2200" dirty="0"/>
              <a:t>&lt;?</a:t>
            </a:r>
            <a:r>
              <a:rPr lang="en-IE" sz="2200" dirty="0" err="1"/>
              <a:t>php</a:t>
            </a:r>
            <a:r>
              <a:rPr lang="en-IE" sz="2200" dirty="0"/>
              <a:t/>
            </a:r>
            <a:br>
              <a:rPr lang="en-IE" sz="2200" dirty="0"/>
            </a:br>
            <a:r>
              <a:rPr lang="en-IE" sz="2200" dirty="0"/>
              <a:t>	</a:t>
            </a:r>
            <a:r>
              <a:rPr lang="en-IE" sz="2200" dirty="0">
                <a:solidFill>
                  <a:srgbClr val="FF0000"/>
                </a:solidFill>
              </a:rPr>
              <a:t>function</a:t>
            </a:r>
            <a:r>
              <a:rPr lang="en-IE" sz="2200" dirty="0"/>
              <a:t> </a:t>
            </a:r>
            <a:r>
              <a:rPr lang="en-IE" sz="2200" dirty="0" err="1"/>
              <a:t>setHeight</a:t>
            </a:r>
            <a:r>
              <a:rPr lang="en-IE" sz="2200" dirty="0"/>
              <a:t>(</a:t>
            </a:r>
            <a:r>
              <a:rPr lang="en-IE" sz="2200" dirty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n-IE" sz="2200" dirty="0" err="1">
                <a:solidFill>
                  <a:schemeClr val="accent3">
                    <a:lumMod val="75000"/>
                  </a:schemeClr>
                </a:solidFill>
              </a:rPr>
              <a:t>minheight</a:t>
            </a:r>
            <a:r>
              <a:rPr lang="en-IE" sz="2200" dirty="0">
                <a:solidFill>
                  <a:schemeClr val="accent3">
                    <a:lumMod val="75000"/>
                  </a:schemeClr>
                </a:solidFill>
              </a:rPr>
              <a:t> = 50</a:t>
            </a:r>
            <a:r>
              <a:rPr lang="en-IE" sz="2200" dirty="0"/>
              <a:t>) {</a:t>
            </a:r>
            <a:br>
              <a:rPr lang="en-IE" sz="2200" dirty="0"/>
            </a:br>
            <a:r>
              <a:rPr lang="en-IE" sz="2200" dirty="0"/>
              <a:t>    		</a:t>
            </a:r>
            <a:r>
              <a:rPr lang="en-IE" sz="22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IE" sz="2200" dirty="0"/>
              <a:t> "The height is : $</a:t>
            </a:r>
            <a:r>
              <a:rPr lang="en-IE" sz="2200" dirty="0" err="1"/>
              <a:t>minheight</a:t>
            </a:r>
            <a:r>
              <a:rPr lang="en-IE" sz="2200" dirty="0"/>
              <a:t> ";</a:t>
            </a:r>
            <a:br>
              <a:rPr lang="en-IE" sz="2200" dirty="0"/>
            </a:br>
            <a:r>
              <a:rPr lang="en-IE" sz="2200" dirty="0"/>
              <a:t>	}</a:t>
            </a:r>
            <a:br>
              <a:rPr lang="en-IE" sz="2200" dirty="0"/>
            </a:br>
            <a:r>
              <a:rPr lang="en-IE" sz="2200" dirty="0"/>
              <a:t/>
            </a:r>
            <a:br>
              <a:rPr lang="en-IE" sz="2200" dirty="0"/>
            </a:br>
            <a:r>
              <a:rPr lang="en-IE" sz="2200" dirty="0"/>
              <a:t>	echo </a:t>
            </a:r>
            <a:r>
              <a:rPr lang="en-IE" sz="2200" dirty="0" err="1">
                <a:solidFill>
                  <a:schemeClr val="accent6">
                    <a:lumMod val="75000"/>
                  </a:schemeClr>
                </a:solidFill>
              </a:rPr>
              <a:t>setHeight</a:t>
            </a:r>
            <a:r>
              <a:rPr lang="en-IE" sz="2200" dirty="0"/>
              <a:t>(</a:t>
            </a:r>
            <a:r>
              <a:rPr lang="en-IE" sz="2200" dirty="0">
                <a:solidFill>
                  <a:schemeClr val="accent3">
                    <a:lumMod val="50000"/>
                  </a:schemeClr>
                </a:solidFill>
              </a:rPr>
              <a:t>350</a:t>
            </a:r>
            <a:r>
              <a:rPr lang="en-IE" sz="2200" dirty="0"/>
              <a:t>);</a:t>
            </a:r>
            <a:br>
              <a:rPr lang="en-IE" sz="2200" dirty="0"/>
            </a:br>
            <a:r>
              <a:rPr lang="en-IE" sz="2200" dirty="0"/>
              <a:t>	echo </a:t>
            </a:r>
            <a:r>
              <a:rPr lang="en-IE" sz="2200" dirty="0" err="1">
                <a:solidFill>
                  <a:schemeClr val="accent6">
                    <a:lumMod val="75000"/>
                  </a:schemeClr>
                </a:solidFill>
              </a:rPr>
              <a:t>setHEIGHT</a:t>
            </a:r>
            <a:r>
              <a:rPr lang="en-IE" sz="2200" dirty="0"/>
              <a:t>(); // will use the default value of 50</a:t>
            </a:r>
          </a:p>
          <a:p>
            <a:pPr marL="0" indent="0">
              <a:buNone/>
            </a:pPr>
            <a:r>
              <a:rPr lang="en-IE" sz="22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21252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Arrays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/>
              <a:t>Indexed arrays:</a:t>
            </a:r>
          </a:p>
          <a:p>
            <a:pPr marL="0" indent="0">
              <a:buNone/>
            </a:pPr>
            <a:r>
              <a:rPr lang="en-IE" sz="2000" dirty="0"/>
              <a:t/>
            </a:r>
            <a:br>
              <a:rPr lang="en-IE" sz="2000" dirty="0"/>
            </a:br>
            <a:r>
              <a:rPr lang="en-IE" sz="2600" dirty="0"/>
              <a:t>	$cars = </a:t>
            </a:r>
            <a:r>
              <a:rPr lang="en-IE" sz="2600" dirty="0">
                <a:solidFill>
                  <a:srgbClr val="FF0000"/>
                </a:solidFill>
              </a:rPr>
              <a:t>array</a:t>
            </a:r>
            <a:r>
              <a:rPr lang="en-IE" sz="2600" dirty="0"/>
              <a:t>("Volvo", "BMW", "Toyota");</a:t>
            </a:r>
            <a:br>
              <a:rPr lang="en-IE" sz="2600" dirty="0"/>
            </a:br>
            <a:r>
              <a:rPr lang="en-IE" sz="2600" dirty="0"/>
              <a:t>	echo "I like " . $cars[0] . ", " . $cars[1] . " and " . $cars[2] . ".";</a:t>
            </a:r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600" dirty="0">
                <a:solidFill>
                  <a:schemeClr val="accent4">
                    <a:lumMod val="50000"/>
                  </a:schemeClr>
                </a:solidFill>
              </a:rPr>
              <a:t>count() </a:t>
            </a:r>
            <a:r>
              <a:rPr lang="en-IE" sz="2600" dirty="0"/>
              <a:t>returns the length of an array</a:t>
            </a:r>
          </a:p>
          <a:p>
            <a:pPr marL="0" indent="0">
              <a:buNone/>
            </a:pPr>
            <a:endParaRPr lang="en-IE" sz="2200" dirty="0"/>
          </a:p>
          <a:p>
            <a:pPr marL="0" indent="0">
              <a:buNone/>
            </a:pPr>
            <a:r>
              <a:rPr lang="en-IE" dirty="0"/>
              <a:t>Associative arrays:</a:t>
            </a:r>
          </a:p>
          <a:p>
            <a:pPr marL="0" indent="0">
              <a:buNone/>
            </a:pPr>
            <a:endParaRPr lang="en-IE" sz="2100" dirty="0"/>
          </a:p>
          <a:p>
            <a:pPr marL="0" indent="0">
              <a:buNone/>
            </a:pPr>
            <a:r>
              <a:rPr lang="en-IE" sz="2600" dirty="0">
                <a:solidFill>
                  <a:srgbClr val="FF0000"/>
                </a:solidFill>
              </a:rPr>
              <a:t>	$age </a:t>
            </a:r>
            <a:r>
              <a:rPr lang="en-IE" sz="2600" dirty="0"/>
              <a:t>= array("Peter"=&gt;"35", "Ben"=&gt;"37", "Joe"=&gt;"43"); </a:t>
            </a:r>
          </a:p>
          <a:p>
            <a:pPr marL="0" indent="0">
              <a:buNone/>
            </a:pPr>
            <a:r>
              <a:rPr lang="en-IE" sz="2600" dirty="0"/>
              <a:t>		$age['Peter'] = "35";</a:t>
            </a:r>
            <a:br>
              <a:rPr lang="en-IE" sz="2600" dirty="0"/>
            </a:br>
            <a:r>
              <a:rPr lang="en-IE" sz="2600" dirty="0"/>
              <a:t>		$age['Ben'] = "37";</a:t>
            </a:r>
            <a:br>
              <a:rPr lang="en-IE" sz="2600" dirty="0"/>
            </a:br>
            <a:r>
              <a:rPr lang="en-IE" sz="2600" dirty="0"/>
              <a:t>		$age['Joe'] = "43";</a:t>
            </a:r>
          </a:p>
          <a:p>
            <a:pPr marL="0" indent="0">
              <a:buNone/>
            </a:pPr>
            <a:r>
              <a:rPr lang="en-IE" sz="2600" dirty="0"/>
              <a:t>	echo "Peter is " . $age['Peter'] . " years old.";</a:t>
            </a:r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600" dirty="0"/>
              <a:t>	</a:t>
            </a:r>
            <a:r>
              <a:rPr lang="en-IE" sz="2600" dirty="0" err="1"/>
              <a:t>foreach</a:t>
            </a:r>
            <a:r>
              <a:rPr lang="en-IE" sz="2600" dirty="0"/>
              <a:t>(</a:t>
            </a:r>
            <a:r>
              <a:rPr lang="en-IE" sz="2600" dirty="0">
                <a:solidFill>
                  <a:srgbClr val="FF0000"/>
                </a:solidFill>
              </a:rPr>
              <a:t>$age</a:t>
            </a:r>
            <a:r>
              <a:rPr lang="en-IE" sz="2600" dirty="0"/>
              <a:t> as </a:t>
            </a:r>
            <a:r>
              <a:rPr lang="en-IE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$x</a:t>
            </a:r>
            <a:r>
              <a:rPr lang="en-IE" sz="2600" dirty="0"/>
              <a:t> =&gt; </a:t>
            </a:r>
            <a:r>
              <a:rPr lang="en-IE" sz="2600" dirty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n-IE" sz="2600" dirty="0" err="1">
                <a:solidFill>
                  <a:schemeClr val="accent3">
                    <a:lumMod val="75000"/>
                  </a:schemeClr>
                </a:solidFill>
              </a:rPr>
              <a:t>x_value</a:t>
            </a:r>
            <a:r>
              <a:rPr lang="en-IE" sz="2600" dirty="0"/>
              <a:t>) {</a:t>
            </a:r>
            <a:br>
              <a:rPr lang="en-IE" sz="2600" dirty="0"/>
            </a:br>
            <a:r>
              <a:rPr lang="en-IE" sz="2600" dirty="0"/>
              <a:t>    		echo "Key=" . </a:t>
            </a:r>
            <a:r>
              <a:rPr lang="en-IE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$x</a:t>
            </a:r>
            <a:r>
              <a:rPr lang="en-IE" sz="2600" dirty="0"/>
              <a:t> . ", Value=" . </a:t>
            </a:r>
            <a:r>
              <a:rPr lang="en-IE" sz="2600" dirty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n-IE" sz="2600" dirty="0" err="1">
                <a:solidFill>
                  <a:schemeClr val="accent3">
                    <a:lumMod val="75000"/>
                  </a:schemeClr>
                </a:solidFill>
              </a:rPr>
              <a:t>x_value</a:t>
            </a:r>
            <a:r>
              <a:rPr lang="en-IE" sz="2600" dirty="0"/>
              <a:t> . "&lt;</a:t>
            </a:r>
            <a:r>
              <a:rPr lang="en-IE" sz="2600" dirty="0" err="1"/>
              <a:t>br</a:t>
            </a:r>
            <a:r>
              <a:rPr lang="en-IE" sz="2600" dirty="0"/>
              <a:t>&gt;";</a:t>
            </a:r>
            <a:br>
              <a:rPr lang="en-IE" sz="2600" dirty="0"/>
            </a:br>
            <a:r>
              <a:rPr lang="en-IE" sz="2600" dirty="0"/>
              <a:t>	</a:t>
            </a:r>
            <a:r>
              <a:rPr lang="en-IE" sz="2400" dirty="0"/>
              <a:t>}</a:t>
            </a:r>
          </a:p>
          <a:p>
            <a:pPr marL="0" indent="0">
              <a:buNone/>
            </a:pPr>
            <a:r>
              <a:rPr lang="en-IE" sz="2400" b="1" dirty="0"/>
              <a:t>Sorting arrays: </a:t>
            </a:r>
            <a:r>
              <a:rPr lang="en-IE" sz="2400" dirty="0">
                <a:hlinkClick r:id="rId3"/>
              </a:rPr>
              <a:t>https://www.w3schools.com/php/php_arrays_sort.asp</a:t>
            </a:r>
            <a:r>
              <a:rPr lang="en-I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723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err="1"/>
              <a:t>Superglobals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28592"/>
          </a:xfrm>
        </p:spPr>
        <p:txBody>
          <a:bodyPr>
            <a:normAutofit/>
          </a:bodyPr>
          <a:lstStyle/>
          <a:p>
            <a:r>
              <a:rPr lang="en-IE" sz="2400" dirty="0" err="1"/>
              <a:t>Superglobals</a:t>
            </a:r>
            <a:r>
              <a:rPr lang="en-IE" sz="2400" dirty="0"/>
              <a:t> are always accessible, from any function, class or file in the </a:t>
            </a:r>
            <a:r>
              <a:rPr lang="en-IE" sz="2400" dirty="0" smtClean="0"/>
              <a:t>web application</a:t>
            </a:r>
            <a:endParaRPr lang="en-IE" sz="2400" dirty="0"/>
          </a:p>
          <a:p>
            <a:pPr lvl="1"/>
            <a:r>
              <a:rPr lang="en-IE" sz="2000" dirty="0"/>
              <a:t>$GLOBALS</a:t>
            </a:r>
          </a:p>
          <a:p>
            <a:pPr lvl="1"/>
            <a:r>
              <a:rPr lang="en-IE" sz="2000">
                <a:solidFill>
                  <a:srgbClr val="C00000"/>
                </a:solidFill>
              </a:rPr>
              <a:t>$_GET: </a:t>
            </a:r>
            <a:r>
              <a:rPr lang="en-IE" sz="2000"/>
              <a:t>form and other data sent in the URL </a:t>
            </a:r>
            <a:r>
              <a:rPr lang="en-IE" sz="2000">
                <a:solidFill>
                  <a:srgbClr val="C00000"/>
                </a:solidFill>
              </a:rPr>
              <a:t>(VISIBLE)</a:t>
            </a:r>
          </a:p>
          <a:p>
            <a:pPr marL="457200" lvl="1" indent="0">
              <a:buNone/>
            </a:pPr>
            <a:r>
              <a:rPr lang="en-IE" sz="2000"/>
              <a:t>	</a:t>
            </a:r>
            <a:r>
              <a:rPr lang="en-IE" sz="20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E" sz="2000"/>
              <a:t>up to 2000 chars, can be bookmarked</a:t>
            </a:r>
          </a:p>
          <a:p>
            <a:pPr marL="457200" lvl="1" indent="0">
              <a:buNone/>
            </a:pPr>
            <a:r>
              <a:rPr lang="en-IE" sz="2000"/>
              <a:t>		test_get.php</a:t>
            </a:r>
            <a:r>
              <a:rPr lang="en-IE" sz="2000">
                <a:solidFill>
                  <a:srgbClr val="C00000"/>
                </a:solidFill>
              </a:rPr>
              <a:t>?</a:t>
            </a:r>
            <a:r>
              <a:rPr lang="en-IE" sz="2000">
                <a:solidFill>
                  <a:schemeClr val="bg2">
                    <a:lumMod val="50000"/>
                  </a:schemeClr>
                </a:solidFill>
              </a:rPr>
              <a:t>subject=PHP</a:t>
            </a:r>
            <a:r>
              <a:rPr lang="en-IE" sz="2000">
                <a:solidFill>
                  <a:schemeClr val="tx2">
                    <a:lumMod val="60000"/>
                    <a:lumOff val="40000"/>
                  </a:schemeClr>
                </a:solidFill>
              </a:rPr>
              <a:t>&amp;</a:t>
            </a:r>
            <a:r>
              <a:rPr lang="en-IE" sz="2000">
                <a:solidFill>
                  <a:schemeClr val="bg1">
                    <a:lumMod val="50000"/>
                  </a:schemeClr>
                </a:solidFill>
              </a:rPr>
              <a:t>web=W3schools.com</a:t>
            </a:r>
            <a:endParaRPr lang="en-IE" sz="2000"/>
          </a:p>
          <a:p>
            <a:pPr marL="457200" lvl="1" indent="0">
              <a:buNone/>
            </a:pPr>
            <a:r>
              <a:rPr lang="en-IE" sz="2000"/>
              <a:t>			$module = $_GET['subject</a:t>
            </a:r>
            <a:r>
              <a:rPr lang="en-IE" sz="2000"/>
              <a:t>']; </a:t>
            </a:r>
            <a:endParaRPr lang="en-IE" sz="2000" smtClean="0"/>
          </a:p>
          <a:p>
            <a:pPr lvl="1"/>
            <a:r>
              <a:rPr lang="en-IE" sz="2000" smtClean="0">
                <a:solidFill>
                  <a:schemeClr val="accent3">
                    <a:lumMod val="50000"/>
                  </a:schemeClr>
                </a:solidFill>
              </a:rPr>
              <a:t>$_</a:t>
            </a:r>
            <a:r>
              <a:rPr lang="en-IE" sz="2000" dirty="0" smtClean="0">
                <a:solidFill>
                  <a:schemeClr val="accent3">
                    <a:lumMod val="50000"/>
                  </a:schemeClr>
                </a:solidFill>
              </a:rPr>
              <a:t>POST: </a:t>
            </a:r>
            <a:r>
              <a:rPr lang="en-IE" sz="2000" dirty="0" smtClean="0"/>
              <a:t>form </a:t>
            </a:r>
            <a:r>
              <a:rPr lang="en-IE" sz="2000" dirty="0"/>
              <a:t>data and hidden variables</a:t>
            </a:r>
            <a:r>
              <a:rPr lang="en-IE" sz="2000"/>
              <a:t>, </a:t>
            </a:r>
            <a:r>
              <a:rPr lang="en-IE" sz="2000" smtClean="0">
                <a:solidFill>
                  <a:schemeClr val="accent3">
                    <a:lumMod val="50000"/>
                  </a:schemeClr>
                </a:solidFill>
              </a:rPr>
              <a:t>embedded</a:t>
            </a:r>
            <a:endParaRPr lang="en-IE" sz="200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E" sz="2000" dirty="0"/>
              <a:t>	</a:t>
            </a:r>
            <a:r>
              <a:rPr lang="en-IE" sz="2000" dirty="0" smtClean="0"/>
              <a:t>	&lt;form method=“post”&gt;</a:t>
            </a:r>
          </a:p>
          <a:p>
            <a:pPr marL="457200" lvl="1" indent="0">
              <a:buNone/>
            </a:pPr>
            <a:r>
              <a:rPr lang="en-IE" sz="2000" dirty="0"/>
              <a:t>	</a:t>
            </a:r>
            <a:r>
              <a:rPr lang="en-IE" sz="2000" dirty="0" smtClean="0"/>
              <a:t>	&lt;input type=“text” name</a:t>
            </a:r>
            <a:r>
              <a:rPr lang="en-IE" sz="2000" smtClean="0"/>
              <a:t>=“</a:t>
            </a:r>
            <a:r>
              <a:rPr lang="en-IE" sz="2000" smtClean="0"/>
              <a:t>firstname</a:t>
            </a:r>
            <a:r>
              <a:rPr lang="en-IE" sz="2000" dirty="0" smtClean="0"/>
              <a:t>”&gt;</a:t>
            </a:r>
          </a:p>
          <a:p>
            <a:pPr marL="457200" lvl="1" indent="0">
              <a:buNone/>
            </a:pPr>
            <a:r>
              <a:rPr lang="en-IE" sz="2000" dirty="0"/>
              <a:t>	</a:t>
            </a:r>
            <a:r>
              <a:rPr lang="en-IE" sz="2000" dirty="0" smtClean="0"/>
              <a:t>	</a:t>
            </a:r>
            <a:r>
              <a:rPr lang="en-IE" sz="2000" smtClean="0"/>
              <a:t>	</a:t>
            </a:r>
            <a:r>
              <a:rPr lang="en-IE" sz="2000" smtClean="0"/>
              <a:t>$fName </a:t>
            </a:r>
            <a:r>
              <a:rPr lang="en-IE" sz="2000" dirty="0"/>
              <a:t>= </a:t>
            </a:r>
            <a:r>
              <a:rPr lang="en-IE" sz="2000"/>
              <a:t>$_</a:t>
            </a:r>
            <a:r>
              <a:rPr lang="en-IE" sz="2000" smtClean="0"/>
              <a:t>POST[firstname'];</a:t>
            </a:r>
            <a:endParaRPr lang="en-IE" sz="2000" dirty="0"/>
          </a:p>
          <a:p>
            <a:pPr lvl="1"/>
            <a:r>
              <a:rPr lang="en-IE" sz="2000" smtClean="0"/>
              <a:t>$_</a:t>
            </a:r>
            <a:r>
              <a:rPr lang="en-IE" sz="2000"/>
              <a:t>REQUEST: form data</a:t>
            </a:r>
          </a:p>
          <a:p>
            <a:pPr lvl="1"/>
            <a:r>
              <a:rPr lang="en-IE" sz="2000" smtClean="0"/>
              <a:t>$_</a:t>
            </a:r>
            <a:r>
              <a:rPr lang="en-IE" sz="2000" dirty="0" smtClean="0"/>
              <a:t>SESSION: to </a:t>
            </a:r>
            <a:r>
              <a:rPr lang="en-IE" sz="2000" dirty="0"/>
              <a:t>maintain state (HTTP is stateless), single user, </a:t>
            </a:r>
            <a:r>
              <a:rPr lang="en-IE" sz="2000"/>
              <a:t>until </a:t>
            </a:r>
            <a:r>
              <a:rPr lang="en-IE" sz="2000" smtClean="0"/>
              <a:t>the browser is closed. </a:t>
            </a:r>
            <a:r>
              <a:rPr lang="en-IE" sz="2000" dirty="0"/>
              <a:t>For persistence --&gt; DB</a:t>
            </a:r>
          </a:p>
        </p:txBody>
      </p:sp>
    </p:spTree>
    <p:extLst>
      <p:ext uri="{BB962C8B-B14F-4D97-AF65-F5344CB8AC3E}">
        <p14:creationId xmlns:p14="http://schemas.microsoft.com/office/powerpoint/2010/main" val="2025873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Sessions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6612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/>
              <a:t>	&lt;?</a:t>
            </a:r>
            <a:r>
              <a:rPr lang="en-IE" dirty="0" err="1"/>
              <a:t>php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		</a:t>
            </a:r>
            <a:r>
              <a:rPr lang="en-IE" sz="4400" b="1" dirty="0" err="1">
                <a:solidFill>
                  <a:srgbClr val="FF0000"/>
                </a:solidFill>
              </a:rPr>
              <a:t>session_start</a:t>
            </a:r>
            <a:r>
              <a:rPr lang="en-IE" sz="4400" b="1" dirty="0">
                <a:solidFill>
                  <a:srgbClr val="FF0000"/>
                </a:solidFill>
              </a:rPr>
              <a:t>(); </a:t>
            </a:r>
            <a:r>
              <a:rPr lang="en-IE" dirty="0"/>
              <a:t>// before any HTML</a:t>
            </a:r>
            <a:br>
              <a:rPr lang="en-IE" dirty="0"/>
            </a:br>
            <a:r>
              <a:rPr lang="en-IE" dirty="0"/>
              <a:t>	?&gt;</a:t>
            </a:r>
            <a:br>
              <a:rPr lang="en-IE" dirty="0"/>
            </a:br>
            <a:r>
              <a:rPr lang="en-IE" dirty="0"/>
              <a:t>	&lt;!DOCTYPE html&gt;</a:t>
            </a:r>
            <a:br>
              <a:rPr lang="en-IE" dirty="0"/>
            </a:br>
            <a:r>
              <a:rPr lang="en-IE" dirty="0"/>
              <a:t>	&lt;html&gt;</a:t>
            </a:r>
            <a:br>
              <a:rPr lang="en-IE" dirty="0"/>
            </a:br>
            <a:r>
              <a:rPr lang="en-IE" dirty="0"/>
              <a:t>	&lt;body&gt;</a:t>
            </a:r>
            <a:br>
              <a:rPr lang="en-IE" dirty="0"/>
            </a:br>
            <a:r>
              <a:rPr lang="en-IE" dirty="0"/>
              <a:t>	&lt;?</a:t>
            </a:r>
            <a:r>
              <a:rPr lang="en-IE" dirty="0" err="1"/>
              <a:t>php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		// Set session variables</a:t>
            </a:r>
            <a:br>
              <a:rPr lang="en-IE" dirty="0"/>
            </a:br>
            <a:r>
              <a:rPr lang="en-IE" dirty="0"/>
              <a:t>		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$_SESSION["</a:t>
            </a:r>
            <a:r>
              <a:rPr lang="en-IE" dirty="0" err="1">
                <a:solidFill>
                  <a:schemeClr val="accent3">
                    <a:lumMod val="75000"/>
                  </a:schemeClr>
                </a:solidFill>
              </a:rPr>
              <a:t>favcolor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"] </a:t>
            </a:r>
            <a:r>
              <a:rPr lang="en-IE" dirty="0"/>
              <a:t>= "green";</a:t>
            </a:r>
            <a:br>
              <a:rPr lang="en-IE" dirty="0"/>
            </a:br>
            <a:r>
              <a:rPr lang="en-IE" dirty="0"/>
              <a:t>		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$_SESSION["</a:t>
            </a:r>
            <a:r>
              <a:rPr lang="en-IE" dirty="0" err="1">
                <a:solidFill>
                  <a:schemeClr val="accent3">
                    <a:lumMod val="75000"/>
                  </a:schemeClr>
                </a:solidFill>
              </a:rPr>
              <a:t>favanimal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"]</a:t>
            </a:r>
            <a:r>
              <a:rPr lang="en-IE" dirty="0"/>
              <a:t> = "cat";</a:t>
            </a:r>
            <a:br>
              <a:rPr lang="en-IE" dirty="0"/>
            </a:br>
            <a:r>
              <a:rPr lang="en-IE" dirty="0"/>
              <a:t>		echo "Session variables are set.";</a:t>
            </a:r>
            <a:br>
              <a:rPr lang="en-IE" dirty="0"/>
            </a:br>
            <a:r>
              <a:rPr lang="en-IE" dirty="0"/>
              <a:t>	?&gt;</a:t>
            </a:r>
            <a:br>
              <a:rPr lang="en-IE" dirty="0"/>
            </a:br>
            <a:r>
              <a:rPr lang="en-IE" dirty="0"/>
              <a:t>	&lt;/body&gt;</a:t>
            </a:r>
            <a:br>
              <a:rPr lang="en-IE" dirty="0"/>
            </a:br>
            <a:r>
              <a:rPr lang="en-IE" dirty="0"/>
              <a:t>	&lt;/html&gt;</a:t>
            </a:r>
          </a:p>
          <a:p>
            <a:r>
              <a:rPr lang="en-IE" sz="4000" dirty="0"/>
              <a:t>You can later access this information from any other page, as long as you use </a:t>
            </a:r>
            <a:r>
              <a:rPr lang="en-IE" sz="4000" dirty="0" err="1"/>
              <a:t>session_start</a:t>
            </a:r>
            <a:r>
              <a:rPr lang="en-IE" sz="4000" dirty="0"/>
              <a:t>() in it first, because </a:t>
            </a:r>
            <a:r>
              <a:rPr lang="en-IE" sz="4000" b="1" dirty="0">
                <a:solidFill>
                  <a:schemeClr val="accent6">
                    <a:lumMod val="75000"/>
                  </a:schemeClr>
                </a:solidFill>
              </a:rPr>
              <a:t>sessions set a user-key on</a:t>
            </a:r>
            <a:r>
              <a:rPr lang="en-IE" sz="4000" b="1" dirty="0"/>
              <a:t> </a:t>
            </a:r>
            <a:r>
              <a:rPr lang="en-IE" sz="4000" b="1" dirty="0">
                <a:solidFill>
                  <a:schemeClr val="accent6">
                    <a:lumMod val="75000"/>
                  </a:schemeClr>
                </a:solidFill>
              </a:rPr>
              <a:t>the user's computer</a:t>
            </a:r>
            <a:r>
              <a:rPr lang="en-IE" sz="4000" b="1" dirty="0"/>
              <a:t>. </a:t>
            </a:r>
          </a:p>
          <a:p>
            <a:r>
              <a:rPr lang="en-IE" sz="4000" dirty="0"/>
              <a:t>When a session is opened on another page, it scans the computer for a user-key. If there is a </a:t>
            </a:r>
            <a:r>
              <a:rPr lang="en-IE" sz="4000" b="1" dirty="0">
                <a:solidFill>
                  <a:schemeClr val="accent3">
                    <a:lumMod val="75000"/>
                  </a:schemeClr>
                </a:solidFill>
              </a:rPr>
              <a:t>match</a:t>
            </a:r>
            <a:r>
              <a:rPr lang="en-IE" sz="4000" dirty="0"/>
              <a:t>, it accesses that session, if not, it starts a </a:t>
            </a:r>
            <a:r>
              <a:rPr lang="en-IE" sz="4000" b="1" dirty="0">
                <a:solidFill>
                  <a:srgbClr val="0070C0"/>
                </a:solidFill>
              </a:rPr>
              <a:t>new</a:t>
            </a:r>
            <a:r>
              <a:rPr lang="en-IE" sz="4000" dirty="0"/>
              <a:t> session.</a:t>
            </a:r>
          </a:p>
          <a:p>
            <a:r>
              <a:rPr lang="en-IE" sz="4000" dirty="0"/>
              <a:t>To remove all global session variables and destroy the session, use </a:t>
            </a:r>
            <a:r>
              <a:rPr lang="en-IE" sz="4000" dirty="0" err="1"/>
              <a:t>session_unset</a:t>
            </a:r>
            <a:r>
              <a:rPr lang="en-IE" sz="4000" dirty="0"/>
              <a:t>() and </a:t>
            </a:r>
            <a:r>
              <a:rPr lang="en-IE" sz="4000" dirty="0" err="1"/>
              <a:t>session_destroy</a:t>
            </a:r>
            <a:r>
              <a:rPr lang="en-IE" sz="4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6168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Data Objects (PDO)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661248"/>
          </a:xfrm>
        </p:spPr>
        <p:txBody>
          <a:bodyPr>
            <a:normAutofit/>
          </a:bodyPr>
          <a:lstStyle/>
          <a:p>
            <a:r>
              <a:rPr lang="en-IE" sz="2800" dirty="0" smtClean="0"/>
              <a:t>Interface for accessing databases in PHP.</a:t>
            </a:r>
          </a:p>
          <a:p>
            <a:r>
              <a:rPr lang="en-IE" sz="2800" dirty="0" smtClean="0"/>
              <a:t>PDO </a:t>
            </a:r>
            <a:r>
              <a:rPr lang="en-IE" sz="2800" dirty="0"/>
              <a:t>will work on 12 different database systems, whereas </a:t>
            </a:r>
            <a:r>
              <a:rPr lang="en-IE" sz="2800" dirty="0" err="1"/>
              <a:t>MySQLi</a:t>
            </a:r>
            <a:r>
              <a:rPr lang="en-IE" sz="2800" dirty="0"/>
              <a:t> will only work with MySQL databases</a:t>
            </a:r>
            <a:r>
              <a:rPr lang="en-IE" sz="2800" dirty="0" smtClean="0"/>
              <a:t>.</a:t>
            </a:r>
          </a:p>
          <a:p>
            <a:r>
              <a:rPr lang="en-IE" sz="2800" dirty="0"/>
              <a:t>So, if you </a:t>
            </a:r>
            <a:r>
              <a:rPr lang="en-IE" sz="2800" dirty="0" smtClean="0"/>
              <a:t>need to use </a:t>
            </a:r>
            <a:r>
              <a:rPr lang="en-IE" sz="2800" dirty="0"/>
              <a:t>another database, PDO makes the process easy. </a:t>
            </a:r>
            <a:r>
              <a:rPr lang="en-IE" sz="2800" dirty="0" smtClean="0"/>
              <a:t>You </a:t>
            </a:r>
            <a:r>
              <a:rPr lang="en-IE" sz="2800" dirty="0"/>
              <a:t>only have to change the connection string and a few queries</a:t>
            </a:r>
            <a:r>
              <a:rPr lang="en-IE" sz="2800" dirty="0" smtClean="0"/>
              <a:t>.</a:t>
            </a:r>
          </a:p>
          <a:p>
            <a:r>
              <a:rPr lang="en-IE" sz="2800" dirty="0" smtClean="0"/>
              <a:t>You </a:t>
            </a:r>
            <a:r>
              <a:rPr lang="en-IE" sz="2800" dirty="0"/>
              <a:t>must use a </a:t>
            </a:r>
            <a:r>
              <a:rPr lang="en-IE" sz="2800" dirty="0">
                <a:solidFill>
                  <a:srgbClr val="FF0000"/>
                </a:solidFill>
              </a:rPr>
              <a:t>database-specific PDO driver</a:t>
            </a:r>
            <a:r>
              <a:rPr lang="en-IE" sz="2800" dirty="0"/>
              <a:t> to access a database server.</a:t>
            </a:r>
            <a:endParaRPr lang="en-IE" sz="2800" dirty="0" smtClean="0"/>
          </a:p>
          <a:p>
            <a:r>
              <a:rPr lang="en-IE" sz="2800" dirty="0" smtClean="0"/>
              <a:t>On php.ini, the following line should be uncommented:</a:t>
            </a:r>
          </a:p>
          <a:p>
            <a:pPr marL="400050" lvl="1" indent="0">
              <a:buNone/>
            </a:pPr>
            <a:r>
              <a:rPr lang="en-IE" dirty="0" smtClean="0"/>
              <a:t>extension=php_pdo_mysql.dll</a:t>
            </a:r>
          </a:p>
          <a:p>
            <a:pPr marL="400050" lvl="1" indent="0">
              <a:buNone/>
            </a:pPr>
            <a:r>
              <a:rPr lang="en-IE" smtClean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php.net/manual/en/pdo.installation.php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35123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+ PDO + MySQL connect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6612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sz="4000" dirty="0"/>
              <a:t>&lt;?</a:t>
            </a:r>
            <a:r>
              <a:rPr lang="en-IE" sz="4000" dirty="0" err="1"/>
              <a:t>php</a:t>
            </a:r>
            <a:r>
              <a:rPr lang="en-IE" sz="4000" dirty="0"/>
              <a:t/>
            </a:r>
            <a:br>
              <a:rPr lang="en-IE" sz="4000" dirty="0"/>
            </a:br>
            <a:r>
              <a:rPr lang="en-IE" sz="4000" dirty="0"/>
              <a:t>$</a:t>
            </a:r>
            <a:r>
              <a:rPr lang="en-IE" sz="4000" dirty="0" err="1"/>
              <a:t>servername</a:t>
            </a:r>
            <a:r>
              <a:rPr lang="en-IE" sz="4000" dirty="0"/>
              <a:t> = "localhost";</a:t>
            </a:r>
            <a:br>
              <a:rPr lang="en-IE" sz="4000" dirty="0"/>
            </a:br>
            <a:r>
              <a:rPr lang="en-IE" sz="4000" dirty="0"/>
              <a:t>$username = "username";</a:t>
            </a:r>
            <a:br>
              <a:rPr lang="en-IE" sz="4000" dirty="0"/>
            </a:br>
            <a:r>
              <a:rPr lang="en-IE" sz="4000" dirty="0"/>
              <a:t>$password = "password</a:t>
            </a:r>
            <a:r>
              <a:rPr lang="en-IE" sz="4000" dirty="0" smtClean="0"/>
              <a:t>";</a:t>
            </a:r>
          </a:p>
          <a:p>
            <a:pPr marL="0" indent="0">
              <a:buNone/>
            </a:pPr>
            <a:r>
              <a:rPr lang="en-IE" sz="4000" dirty="0"/>
              <a:t>$</a:t>
            </a:r>
            <a:r>
              <a:rPr lang="en-IE" sz="4000" dirty="0" err="1"/>
              <a:t>dbname</a:t>
            </a:r>
            <a:r>
              <a:rPr lang="en-IE" sz="4000" dirty="0"/>
              <a:t> = "</a:t>
            </a:r>
            <a:r>
              <a:rPr lang="en-IE" sz="4000" dirty="0" err="1" smtClean="0"/>
              <a:t>myDB</a:t>
            </a:r>
            <a:r>
              <a:rPr lang="en-IE" sz="4000" dirty="0" smtClean="0"/>
              <a:t>";</a:t>
            </a:r>
            <a:r>
              <a:rPr lang="en-IE" sz="4000" dirty="0"/>
              <a:t/>
            </a:r>
            <a:br>
              <a:rPr lang="en-IE" sz="4000" dirty="0"/>
            </a:br>
            <a:r>
              <a:rPr lang="en-IE" sz="4000" dirty="0"/>
              <a:t/>
            </a:r>
            <a:br>
              <a:rPr lang="en-IE" sz="4000" dirty="0"/>
            </a:br>
            <a:r>
              <a:rPr lang="en-IE" sz="4000" dirty="0"/>
              <a:t>try {</a:t>
            </a:r>
            <a:br>
              <a:rPr lang="en-IE" sz="4000" dirty="0"/>
            </a:br>
            <a:r>
              <a:rPr lang="en-IE" sz="4000" dirty="0"/>
              <a:t>   </a:t>
            </a:r>
            <a:r>
              <a:rPr lang="en-IE" sz="4000" b="1" dirty="0">
                <a:solidFill>
                  <a:srgbClr val="FF0000"/>
                </a:solidFill>
              </a:rPr>
              <a:t> $conn = new PDO</a:t>
            </a:r>
            <a:r>
              <a:rPr lang="en-IE" sz="4000" dirty="0"/>
              <a:t>("</a:t>
            </a:r>
            <a:r>
              <a:rPr lang="en-IE" sz="4000" dirty="0" err="1"/>
              <a:t>mysql:host</a:t>
            </a:r>
            <a:r>
              <a:rPr lang="en-IE" sz="4000" dirty="0"/>
              <a:t>=$</a:t>
            </a:r>
            <a:r>
              <a:rPr lang="en-IE" sz="4000" dirty="0" err="1"/>
              <a:t>servername;dbname</a:t>
            </a:r>
            <a:r>
              <a:rPr lang="en-IE" sz="4000" dirty="0" smtClean="0"/>
              <a:t>=$</a:t>
            </a:r>
            <a:r>
              <a:rPr lang="en-IE" sz="4000" dirty="0" err="1" smtClean="0"/>
              <a:t>dbname</a:t>
            </a:r>
            <a:r>
              <a:rPr lang="en-IE" sz="4000" dirty="0" smtClean="0"/>
              <a:t>", </a:t>
            </a:r>
            <a:r>
              <a:rPr lang="en-IE" sz="4000" dirty="0"/>
              <a:t>$username, $password);</a:t>
            </a:r>
            <a:br>
              <a:rPr lang="en-IE" sz="4000" dirty="0"/>
            </a:br>
            <a:r>
              <a:rPr lang="en-IE" sz="4000" dirty="0"/>
              <a:t>    // set the PDO error mode to exception</a:t>
            </a:r>
            <a:br>
              <a:rPr lang="en-IE" sz="4000" dirty="0"/>
            </a:br>
            <a:r>
              <a:rPr lang="en-IE" sz="4000" dirty="0"/>
              <a:t>    $conn-&gt;</a:t>
            </a:r>
            <a:r>
              <a:rPr lang="en-IE" sz="4000" dirty="0" err="1"/>
              <a:t>setAttribute</a:t>
            </a:r>
            <a:r>
              <a:rPr lang="en-IE" sz="4000" dirty="0"/>
              <a:t>(PDO::ATTR_ERRMODE, PDO::ERRMODE_EXCEPTION);</a:t>
            </a:r>
            <a:br>
              <a:rPr lang="en-IE" sz="4000" dirty="0"/>
            </a:br>
            <a:r>
              <a:rPr lang="en-IE" sz="4000" dirty="0"/>
              <a:t>    echo "Connected successfully"; </a:t>
            </a:r>
            <a:br>
              <a:rPr lang="en-IE" sz="4000" dirty="0"/>
            </a:br>
            <a:r>
              <a:rPr lang="en-IE" sz="4000" dirty="0"/>
              <a:t>    }</a:t>
            </a:r>
            <a:br>
              <a:rPr lang="en-IE" sz="4000" dirty="0"/>
            </a:br>
            <a:r>
              <a:rPr lang="en-IE" sz="4000" dirty="0"/>
              <a:t>catch(</a:t>
            </a:r>
            <a:r>
              <a:rPr lang="en-IE" sz="4000" dirty="0" err="1"/>
              <a:t>PDOException</a:t>
            </a:r>
            <a:r>
              <a:rPr lang="en-IE" sz="4000" dirty="0"/>
              <a:t> $e</a:t>
            </a:r>
            <a:r>
              <a:rPr lang="en-IE" sz="4000" dirty="0" smtClean="0"/>
              <a:t>){</a:t>
            </a:r>
            <a:r>
              <a:rPr lang="en-IE" sz="4000" dirty="0"/>
              <a:t> echo "Connection failed: " . $e-&gt;</a:t>
            </a:r>
            <a:r>
              <a:rPr lang="en-IE" sz="4000" dirty="0" err="1"/>
              <a:t>getMessage</a:t>
            </a:r>
            <a:r>
              <a:rPr lang="en-IE" sz="4000" dirty="0" smtClean="0"/>
              <a:t>(); }</a:t>
            </a:r>
            <a:r>
              <a:rPr lang="en-IE" sz="4000" dirty="0"/>
              <a:t/>
            </a:r>
            <a:br>
              <a:rPr lang="en-IE" sz="4000" dirty="0"/>
            </a:br>
            <a:r>
              <a:rPr lang="en-IE" sz="4000" dirty="0" smtClean="0"/>
              <a:t>?&gt;</a:t>
            </a:r>
          </a:p>
          <a:p>
            <a:pPr marL="0" indent="0">
              <a:buNone/>
            </a:pPr>
            <a:endParaRPr lang="en-IE" sz="4000" dirty="0" smtClean="0"/>
          </a:p>
          <a:p>
            <a:pPr marL="0" indent="0">
              <a:buNone/>
            </a:pPr>
            <a:r>
              <a:rPr lang="en-IE" sz="4000" dirty="0" smtClean="0"/>
              <a:t>The </a:t>
            </a:r>
            <a:r>
              <a:rPr lang="en-IE" sz="4000" dirty="0"/>
              <a:t>connection will be closed automatically when the script ends. </a:t>
            </a:r>
            <a:endParaRPr lang="en-IE" sz="4000" dirty="0" smtClean="0"/>
          </a:p>
          <a:p>
            <a:pPr marL="0" indent="0">
              <a:buNone/>
            </a:pPr>
            <a:r>
              <a:rPr lang="en-IE" sz="4000" dirty="0" smtClean="0"/>
              <a:t>To </a:t>
            </a:r>
            <a:r>
              <a:rPr lang="en-IE" sz="4000" dirty="0"/>
              <a:t>close the connection before, </a:t>
            </a:r>
            <a:r>
              <a:rPr lang="en-IE" sz="4000" dirty="0" smtClean="0"/>
              <a:t>use </a:t>
            </a:r>
            <a:r>
              <a:rPr lang="en-IE" sz="4000" dirty="0"/>
              <a:t>$conn = null;</a:t>
            </a:r>
          </a:p>
        </p:txBody>
      </p:sp>
    </p:spTree>
    <p:extLst>
      <p:ext uri="{BB962C8B-B14F-4D97-AF65-F5344CB8AC3E}">
        <p14:creationId xmlns:p14="http://schemas.microsoft.com/office/powerpoint/2010/main" val="102700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PHP is an acronym for "PHP: Hypertext </a:t>
            </a:r>
            <a:r>
              <a:rPr lang="en-IE" dirty="0" err="1"/>
              <a:t>Preprocessor</a:t>
            </a:r>
            <a:r>
              <a:rPr lang="en-IE" dirty="0"/>
              <a:t>"</a:t>
            </a:r>
          </a:p>
          <a:p>
            <a:r>
              <a:rPr lang="en-IE" dirty="0"/>
              <a:t>PHP is a widely-used, open source scripting language</a:t>
            </a:r>
          </a:p>
          <a:p>
            <a:r>
              <a:rPr lang="en-IE" dirty="0"/>
              <a:t>It’s used in WordPress, Facebook</a:t>
            </a:r>
          </a:p>
          <a:p>
            <a:r>
              <a:rPr lang="en-IE" dirty="0"/>
              <a:t>PHP scripts are executed efficiently on the server, and the result is returned to the browser</a:t>
            </a:r>
          </a:p>
          <a:p>
            <a:r>
              <a:rPr lang="en-IE" dirty="0"/>
              <a:t>PHP files can contain text, HTML, CSS, JavaScript, and PHP code</a:t>
            </a:r>
          </a:p>
          <a:p>
            <a:r>
              <a:rPr lang="en-IE" dirty="0"/>
              <a:t>PHP runs on various platforms (Windows, Linux, Mac), is compatible with most servers (Apache, IIS, etc.) and supports a wide range of databases</a:t>
            </a:r>
          </a:p>
          <a:p>
            <a:r>
              <a:rPr lang="en-IE" dirty="0"/>
              <a:t>PHP is easy to learn </a:t>
            </a:r>
          </a:p>
          <a:p>
            <a:endParaRPr lang="en-IE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+ PDO + MySQL insert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4000" dirty="0" smtClean="0"/>
              <a:t>Syntax:</a:t>
            </a:r>
          </a:p>
          <a:p>
            <a:r>
              <a:rPr lang="en-IE" sz="2400" dirty="0"/>
              <a:t>The SQL query must be quoted in </a:t>
            </a:r>
            <a:r>
              <a:rPr lang="en-IE" sz="2400" dirty="0" smtClean="0"/>
              <a:t>PHP</a:t>
            </a:r>
          </a:p>
          <a:p>
            <a:pPr marL="457200" lvl="1" indent="0">
              <a:buNone/>
            </a:pPr>
            <a:r>
              <a:rPr lang="en-IE" sz="2000" dirty="0">
                <a:solidFill>
                  <a:srgbClr val="7030A0"/>
                </a:solidFill>
              </a:rPr>
              <a:t>$</a:t>
            </a:r>
            <a:r>
              <a:rPr lang="en-IE" sz="2000" dirty="0" err="1">
                <a:solidFill>
                  <a:srgbClr val="7030A0"/>
                </a:solidFill>
              </a:rPr>
              <a:t>sql</a:t>
            </a:r>
            <a:r>
              <a:rPr lang="en-IE" sz="2000" dirty="0">
                <a:solidFill>
                  <a:srgbClr val="7030A0"/>
                </a:solidFill>
              </a:rPr>
              <a:t> = "INSERT INTO </a:t>
            </a:r>
            <a:r>
              <a:rPr lang="en-IE" sz="2000" dirty="0" err="1">
                <a:solidFill>
                  <a:srgbClr val="7030A0"/>
                </a:solidFill>
              </a:rPr>
              <a:t>MyGuests</a:t>
            </a:r>
            <a:r>
              <a:rPr lang="en-IE" sz="2000" dirty="0">
                <a:solidFill>
                  <a:srgbClr val="7030A0"/>
                </a:solidFill>
              </a:rPr>
              <a:t> (</a:t>
            </a:r>
            <a:r>
              <a:rPr lang="en-IE" sz="2000" dirty="0" err="1">
                <a:solidFill>
                  <a:srgbClr val="7030A0"/>
                </a:solidFill>
              </a:rPr>
              <a:t>firstname</a:t>
            </a:r>
            <a:r>
              <a:rPr lang="en-IE" sz="2000" dirty="0">
                <a:solidFill>
                  <a:srgbClr val="7030A0"/>
                </a:solidFill>
              </a:rPr>
              <a:t>, </a:t>
            </a:r>
            <a:r>
              <a:rPr lang="en-IE" sz="2000" dirty="0" err="1">
                <a:solidFill>
                  <a:srgbClr val="7030A0"/>
                </a:solidFill>
              </a:rPr>
              <a:t>lastname</a:t>
            </a:r>
            <a:r>
              <a:rPr lang="en-IE" sz="2000" dirty="0">
                <a:solidFill>
                  <a:srgbClr val="7030A0"/>
                </a:solidFill>
              </a:rPr>
              <a:t>, </a:t>
            </a:r>
            <a:r>
              <a:rPr lang="en-IE" sz="2000" dirty="0" err="1" smtClean="0">
                <a:solidFill>
                  <a:srgbClr val="7030A0"/>
                </a:solidFill>
              </a:rPr>
              <a:t>numchildren</a:t>
            </a:r>
            <a:r>
              <a:rPr lang="en-IE" sz="2000" dirty="0" smtClean="0">
                <a:solidFill>
                  <a:srgbClr val="7030A0"/>
                </a:solidFill>
              </a:rPr>
              <a:t>)</a:t>
            </a:r>
            <a:r>
              <a:rPr lang="en-IE" sz="2000" dirty="0">
                <a:solidFill>
                  <a:srgbClr val="7030A0"/>
                </a:solidFill>
              </a:rPr>
              <a:t/>
            </a:r>
            <a:br>
              <a:rPr lang="en-IE" sz="2000" dirty="0">
                <a:solidFill>
                  <a:srgbClr val="7030A0"/>
                </a:solidFill>
              </a:rPr>
            </a:br>
            <a:r>
              <a:rPr lang="en-IE" sz="2000" dirty="0">
                <a:solidFill>
                  <a:srgbClr val="7030A0"/>
                </a:solidFill>
              </a:rPr>
              <a:t>VALUES ('John', 'Doe', </a:t>
            </a:r>
            <a:r>
              <a:rPr lang="en-IE" sz="2000" smtClean="0">
                <a:solidFill>
                  <a:srgbClr val="7030A0"/>
                </a:solidFill>
              </a:rPr>
              <a:t>3</a:t>
            </a:r>
            <a:r>
              <a:rPr lang="en-IE" sz="2000" smtClean="0">
                <a:solidFill>
                  <a:srgbClr val="7030A0"/>
                </a:solidFill>
              </a:rPr>
              <a:t>)";</a:t>
            </a:r>
            <a:endParaRPr lang="en-IE" sz="2000" dirty="0" smtClean="0">
              <a:solidFill>
                <a:srgbClr val="7030A0"/>
              </a:solidFill>
            </a:endParaRPr>
          </a:p>
          <a:p>
            <a:r>
              <a:rPr lang="en-IE" sz="2400" dirty="0" smtClean="0"/>
              <a:t>String values inside the SQL query must be quoted</a:t>
            </a:r>
          </a:p>
          <a:p>
            <a:r>
              <a:rPr lang="en-IE" sz="2400" dirty="0" smtClean="0"/>
              <a:t>Numeric </a:t>
            </a:r>
            <a:r>
              <a:rPr lang="en-IE" sz="2400" dirty="0"/>
              <a:t>values must not be quoted</a:t>
            </a:r>
          </a:p>
          <a:p>
            <a:r>
              <a:rPr lang="en-IE" sz="2400" dirty="0"/>
              <a:t>The word NULL must not be quoted</a:t>
            </a:r>
          </a:p>
          <a:p>
            <a:r>
              <a:rPr lang="en-IE" sz="2400" dirty="0"/>
              <a:t>If a column is AUTO_INCREMENT (like the "id" column) or TIMESTAMP (like </a:t>
            </a:r>
            <a:r>
              <a:rPr lang="en-IE" sz="2400" dirty="0" smtClean="0"/>
              <a:t>date columns), there is no </a:t>
            </a:r>
            <a:r>
              <a:rPr lang="en-IE" sz="2400" dirty="0"/>
              <a:t>need to </a:t>
            </a:r>
            <a:r>
              <a:rPr lang="en-IE" sz="2400" dirty="0" smtClean="0"/>
              <a:t>specify it </a:t>
            </a:r>
            <a:r>
              <a:rPr lang="en-IE" sz="2400" dirty="0"/>
              <a:t>in the SQL query; MySQL will automatically add the </a:t>
            </a:r>
            <a:r>
              <a:rPr lang="en-IE" sz="2400"/>
              <a:t>value</a:t>
            </a:r>
            <a:r>
              <a:rPr lang="en-IE" sz="2400" smtClean="0"/>
              <a:t>.</a:t>
            </a:r>
          </a:p>
          <a:p>
            <a:r>
              <a:rPr lang="en-IE" sz="2200" smtClean="0">
                <a:solidFill>
                  <a:srgbClr val="7030A0"/>
                </a:solidFill>
              </a:rPr>
              <a:t>$</a:t>
            </a:r>
            <a:r>
              <a:rPr lang="en-IE" sz="2200">
                <a:solidFill>
                  <a:srgbClr val="7030A0"/>
                </a:solidFill>
              </a:rPr>
              <a:t>sql2 = "INSERT INTO MyGuests (firstname, lastname, numchildren)</a:t>
            </a:r>
            <a:br>
              <a:rPr lang="en-IE" sz="2200">
                <a:solidFill>
                  <a:srgbClr val="7030A0"/>
                </a:solidFill>
              </a:rPr>
            </a:br>
            <a:r>
              <a:rPr lang="en-IE" sz="2200">
                <a:solidFill>
                  <a:srgbClr val="7030A0"/>
                </a:solidFill>
              </a:rPr>
              <a:t>VALUES (" . $_POST['fName'] . ", " . $_POST['lName'] . ", " . $_POST[‘children'] . ")";    // Do not </a:t>
            </a:r>
            <a:r>
              <a:rPr lang="en-IE" sz="2200">
                <a:solidFill>
                  <a:srgbClr val="7030A0"/>
                </a:solidFill>
              </a:rPr>
              <a:t>use </a:t>
            </a:r>
            <a:r>
              <a:rPr lang="en-IE" sz="2400" smtClean="0">
                <a:solidFill>
                  <a:srgbClr val="7030A0"/>
                </a:solidFill>
              </a:rPr>
              <a:t/>
            </a:r>
            <a:br>
              <a:rPr lang="en-IE" sz="2400" smtClean="0">
                <a:solidFill>
                  <a:srgbClr val="7030A0"/>
                </a:solidFill>
              </a:rPr>
            </a:br>
            <a:r>
              <a:rPr lang="en-IE" sz="2400" smtClean="0"/>
              <a:t>There is a serious problem with </a:t>
            </a:r>
            <a:r>
              <a:rPr lang="en-IE" sz="2400" b="1" i="1" smtClean="0"/>
              <a:t>$sql2</a:t>
            </a:r>
            <a:r>
              <a:rPr lang="en-IE" sz="2400" smtClean="0"/>
              <a:t>. </a:t>
            </a:r>
            <a:br>
              <a:rPr lang="en-IE" sz="2400" smtClean="0"/>
            </a:br>
            <a:r>
              <a:rPr lang="en-IE" sz="2400" smtClean="0"/>
              <a:t>The </a:t>
            </a:r>
            <a:r>
              <a:rPr lang="en-IE" sz="2400"/>
              <a:t>contents of the $_POST</a:t>
            </a:r>
            <a:r>
              <a:rPr lang="en-IE" sz="2400"/>
              <a:t> ['fName'] </a:t>
            </a:r>
            <a:r>
              <a:rPr lang="en-IE" sz="2400"/>
              <a:t>etc are enterd by users, and if a malicious user were to type nasty SQL code into the form, the script could feed it into the MySQL server. This type of attack is called an SQL injection attack.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530733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Prepared Statements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2600" b="1" dirty="0"/>
              <a:t>A prepared statement is a feature used to execute the same (or similar) SQL statements repeatedly with high efficiency</a:t>
            </a:r>
            <a:r>
              <a:rPr lang="en-IE" sz="2600" b="1" dirty="0" smtClean="0"/>
              <a:t>.</a:t>
            </a:r>
          </a:p>
          <a:p>
            <a:pPr marL="0" indent="0">
              <a:buNone/>
            </a:pPr>
            <a:endParaRPr lang="en-IE" sz="2400" dirty="0"/>
          </a:p>
          <a:p>
            <a:pPr marL="457200" indent="-457200">
              <a:buFont typeface="+mj-lt"/>
              <a:buAutoNum type="arabicPeriod"/>
            </a:pPr>
            <a:r>
              <a:rPr lang="en-IE" sz="2400" dirty="0" smtClean="0"/>
              <a:t>Prepare</a:t>
            </a:r>
            <a:r>
              <a:rPr lang="en-IE" sz="2400" dirty="0"/>
              <a:t>: An </a:t>
            </a:r>
            <a:r>
              <a:rPr lang="en-I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 statement template </a:t>
            </a:r>
            <a:r>
              <a:rPr lang="en-IE" sz="2400" dirty="0"/>
              <a:t>is created and sent to the database. Certain values are left unspecified, </a:t>
            </a:r>
            <a:r>
              <a:rPr lang="en-IE" sz="2400"/>
              <a:t>called </a:t>
            </a:r>
            <a:r>
              <a:rPr lang="en-IE" sz="2400" smtClean="0"/>
              <a:t>placeholders / parameters</a:t>
            </a:r>
            <a:br>
              <a:rPr lang="en-IE" sz="2400" smtClean="0"/>
            </a:br>
            <a:r>
              <a:rPr lang="en-IE" sz="2400" smtClean="0"/>
              <a:t>Example</a:t>
            </a:r>
            <a:r>
              <a:rPr lang="en-IE" sz="2400" dirty="0"/>
              <a:t>: INSERT </a:t>
            </a:r>
            <a:r>
              <a:rPr lang="en-IE" sz="2400"/>
              <a:t>INTO </a:t>
            </a:r>
            <a:r>
              <a:rPr lang="en-IE" sz="2400" smtClean="0"/>
              <a:t>m</a:t>
            </a:r>
            <a:r>
              <a:rPr lang="en-IE" sz="2400" smtClean="0"/>
              <a:t>yguests </a:t>
            </a:r>
            <a:r>
              <a:rPr lang="en-IE" sz="2400" dirty="0"/>
              <a:t>VALUES(?, ?, ?)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/>
              <a:t>The database parses, compiles, and performs query </a:t>
            </a:r>
            <a:r>
              <a:rPr lang="en-IE" sz="2400" dirty="0">
                <a:solidFill>
                  <a:schemeClr val="accent3">
                    <a:lumMod val="75000"/>
                  </a:schemeClr>
                </a:solidFill>
              </a:rPr>
              <a:t>optimization on the SQL statement template</a:t>
            </a:r>
            <a:r>
              <a:rPr lang="en-IE" sz="2400" dirty="0"/>
              <a:t>, and stores the result without executing it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/>
              <a:t>Execute: At a later time, the </a:t>
            </a:r>
            <a:r>
              <a:rPr lang="en-IE" sz="2400" dirty="0">
                <a:solidFill>
                  <a:schemeClr val="accent6">
                    <a:lumMod val="75000"/>
                  </a:schemeClr>
                </a:solidFill>
              </a:rPr>
              <a:t>application binds</a:t>
            </a:r>
            <a:r>
              <a:rPr lang="en-IE" sz="2400" dirty="0"/>
              <a:t> the values to the parameters, and the </a:t>
            </a:r>
            <a:r>
              <a:rPr lang="en-IE" sz="2400" dirty="0">
                <a:solidFill>
                  <a:schemeClr val="accent6">
                    <a:lumMod val="75000"/>
                  </a:schemeClr>
                </a:solidFill>
              </a:rPr>
              <a:t>database executes </a:t>
            </a:r>
            <a:r>
              <a:rPr lang="en-IE" sz="2400" dirty="0"/>
              <a:t>the statement. The application may execute the statement as many times as it wants with different </a:t>
            </a:r>
            <a:r>
              <a:rPr lang="en-IE" sz="2400" dirty="0" smtClean="0"/>
              <a:t>values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290425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Prepared Statements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dirty="0" smtClean="0"/>
              <a:t>Compared </a:t>
            </a:r>
            <a:r>
              <a:rPr lang="en-IE" sz="2600" dirty="0"/>
              <a:t>to executing SQL statements directly, prepared statements have </a:t>
            </a:r>
            <a:r>
              <a:rPr lang="en-IE" sz="2600" b="1" dirty="0" smtClean="0"/>
              <a:t>3 </a:t>
            </a:r>
            <a:r>
              <a:rPr lang="en-IE" sz="2600" b="1" dirty="0"/>
              <a:t>main advantages</a:t>
            </a:r>
            <a:r>
              <a:rPr lang="en-IE" sz="2600" dirty="0" smtClean="0"/>
              <a:t>:</a:t>
            </a:r>
          </a:p>
          <a:p>
            <a:pPr marL="0" indent="0">
              <a:buNone/>
            </a:pPr>
            <a:endParaRPr lang="en-IE" sz="2400" dirty="0"/>
          </a:p>
          <a:p>
            <a:pPr marL="457200" indent="-457200">
              <a:buFont typeface="+mj-lt"/>
              <a:buAutoNum type="arabicPeriod"/>
            </a:pPr>
            <a:r>
              <a:rPr lang="en-IE" sz="2400" dirty="0"/>
              <a:t>Prepared statements </a:t>
            </a:r>
            <a:r>
              <a:rPr lang="en-IE" sz="2400" dirty="0">
                <a:solidFill>
                  <a:srgbClr val="FFC000"/>
                </a:solidFill>
              </a:rPr>
              <a:t>reduces parsing time </a:t>
            </a:r>
            <a:r>
              <a:rPr lang="en-IE" sz="2400" dirty="0"/>
              <a:t>as the preparation on the query is done only once (although the statement is executed multiple times)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/>
              <a:t>Bound parameters </a:t>
            </a:r>
            <a:r>
              <a:rPr lang="en-IE" sz="2400" dirty="0">
                <a:solidFill>
                  <a:srgbClr val="FFC000"/>
                </a:solidFill>
              </a:rPr>
              <a:t>minimize bandwidth </a:t>
            </a:r>
            <a:r>
              <a:rPr lang="en-IE" sz="2400" dirty="0" smtClean="0"/>
              <a:t>as </a:t>
            </a:r>
            <a:r>
              <a:rPr lang="en-IE" sz="2400" dirty="0"/>
              <a:t>you </a:t>
            </a:r>
            <a:r>
              <a:rPr lang="en-IE" sz="2400" dirty="0" smtClean="0"/>
              <a:t>send </a:t>
            </a:r>
            <a:r>
              <a:rPr lang="en-IE" sz="2400" dirty="0"/>
              <a:t>only the parameters each time, and not the whole query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400" dirty="0"/>
              <a:t>Prepared statements are very </a:t>
            </a:r>
            <a:r>
              <a:rPr lang="en-IE" sz="2400" dirty="0">
                <a:solidFill>
                  <a:srgbClr val="FFC000"/>
                </a:solidFill>
              </a:rPr>
              <a:t>useful against SQL injections</a:t>
            </a:r>
            <a:r>
              <a:rPr lang="en-IE" sz="2400" dirty="0"/>
              <a:t>, because </a:t>
            </a:r>
            <a:r>
              <a:rPr lang="en-IE" sz="2400" dirty="0" smtClean="0"/>
              <a:t>when </a:t>
            </a:r>
            <a:r>
              <a:rPr lang="en-IE" sz="2400" smtClean="0"/>
              <a:t>later </a:t>
            </a:r>
            <a:r>
              <a:rPr lang="en-IE" sz="2400" smtClean="0"/>
              <a:t>filling in placeholders / parameter </a:t>
            </a:r>
            <a:r>
              <a:rPr lang="en-IE" sz="2400" dirty="0"/>
              <a:t>values</a:t>
            </a:r>
            <a:r>
              <a:rPr lang="en-IE" sz="2400"/>
              <a:t>, </a:t>
            </a:r>
            <a:r>
              <a:rPr lang="en-IE" sz="2400"/>
              <a:t>PDO is smart enough to guard against “dangerous” </a:t>
            </a:r>
            <a:r>
              <a:rPr lang="en-IE" sz="2400"/>
              <a:t>characters </a:t>
            </a:r>
            <a:r>
              <a:rPr lang="en-IE" sz="2400" smtClean="0"/>
              <a:t>automatically, i.e., </a:t>
            </a:r>
            <a:r>
              <a:rPr lang="en-IE" sz="2400" smtClean="0"/>
              <a:t>if </a:t>
            </a:r>
            <a:r>
              <a:rPr lang="en-IE" sz="2400" dirty="0"/>
              <a:t>the </a:t>
            </a:r>
            <a:r>
              <a:rPr lang="en-IE" sz="2400" u="sng" dirty="0"/>
              <a:t>original statement template is not derived from </a:t>
            </a:r>
            <a:r>
              <a:rPr lang="en-IE" sz="2400" u="sng"/>
              <a:t>external </a:t>
            </a:r>
            <a:r>
              <a:rPr lang="en-IE" sz="2400" u="sng" smtClean="0"/>
              <a:t>input</a:t>
            </a:r>
            <a:r>
              <a:rPr lang="en-IE" sz="2400" smtClean="0"/>
              <a:t>.</a:t>
            </a: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875696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+ PDO + MySQL insert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944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000" dirty="0"/>
              <a:t>    </a:t>
            </a:r>
            <a:r>
              <a:rPr lang="en-IE" sz="2000" dirty="0">
                <a:solidFill>
                  <a:srgbClr val="FF0000"/>
                </a:solidFill>
              </a:rPr>
              <a:t>$</a:t>
            </a:r>
            <a:r>
              <a:rPr lang="en-IE" sz="2000" dirty="0" err="1">
                <a:solidFill>
                  <a:srgbClr val="FF0000"/>
                </a:solidFill>
              </a:rPr>
              <a:t>stmt</a:t>
            </a:r>
            <a:r>
              <a:rPr lang="en-IE" sz="2000" dirty="0">
                <a:solidFill>
                  <a:srgbClr val="FF0000"/>
                </a:solidFill>
              </a:rPr>
              <a:t> = $conn-&gt;prepare("INSERT </a:t>
            </a:r>
            <a:r>
              <a:rPr lang="en-IE" sz="2000">
                <a:solidFill>
                  <a:srgbClr val="FF0000"/>
                </a:solidFill>
              </a:rPr>
              <a:t>INTO </a:t>
            </a:r>
            <a:r>
              <a:rPr lang="en-IE" sz="2000" smtClean="0"/>
              <a:t>myguests (</a:t>
            </a:r>
            <a:r>
              <a:rPr lang="en-IE" sz="2000"/>
              <a:t>firstname</a:t>
            </a:r>
            <a:r>
              <a:rPr lang="en-IE" sz="2000" dirty="0"/>
              <a:t>, </a:t>
            </a:r>
            <a:r>
              <a:rPr lang="en-IE" sz="2000" dirty="0" err="1"/>
              <a:t>lastname</a:t>
            </a:r>
            <a:r>
              <a:rPr lang="en-IE" sz="2000" dirty="0"/>
              <a:t>, email) </a:t>
            </a:r>
            <a:br>
              <a:rPr lang="en-IE" sz="2000" dirty="0"/>
            </a:br>
            <a:r>
              <a:rPr lang="en-IE" sz="2000" dirty="0"/>
              <a:t>    </a:t>
            </a:r>
            <a:r>
              <a:rPr lang="en-IE" sz="2000" dirty="0">
                <a:solidFill>
                  <a:srgbClr val="FF0000"/>
                </a:solidFill>
              </a:rPr>
              <a:t>VALUES</a:t>
            </a:r>
            <a:r>
              <a:rPr lang="en-IE" sz="2000" dirty="0">
                <a:solidFill>
                  <a:srgbClr val="00B050"/>
                </a:solidFill>
              </a:rPr>
              <a:t> (:</a:t>
            </a:r>
            <a:r>
              <a:rPr lang="en-IE" sz="2000" dirty="0" err="1">
                <a:solidFill>
                  <a:srgbClr val="00B050"/>
                </a:solidFill>
              </a:rPr>
              <a:t>firstname</a:t>
            </a:r>
            <a:r>
              <a:rPr lang="en-IE" sz="2000" dirty="0">
                <a:solidFill>
                  <a:srgbClr val="00B050"/>
                </a:solidFill>
              </a:rPr>
              <a:t>, :</a:t>
            </a:r>
            <a:r>
              <a:rPr lang="en-IE" sz="2000" dirty="0" err="1">
                <a:solidFill>
                  <a:srgbClr val="00B050"/>
                </a:solidFill>
              </a:rPr>
              <a:t>lastname</a:t>
            </a:r>
            <a:r>
              <a:rPr lang="en-IE" sz="2000" dirty="0">
                <a:solidFill>
                  <a:srgbClr val="00B050"/>
                </a:solidFill>
              </a:rPr>
              <a:t>, :email)");</a:t>
            </a:r>
            <a:br>
              <a:rPr lang="en-IE" sz="2000" dirty="0">
                <a:solidFill>
                  <a:srgbClr val="00B050"/>
                </a:solidFill>
              </a:rPr>
            </a:br>
            <a:r>
              <a:rPr lang="en-IE" sz="2000" dirty="0"/>
              <a:t>    $</a:t>
            </a:r>
            <a:r>
              <a:rPr lang="en-IE" sz="2000" dirty="0" err="1"/>
              <a:t>stmt</a:t>
            </a:r>
            <a:r>
              <a:rPr lang="en-IE" sz="2000" dirty="0"/>
              <a:t>-&gt;</a:t>
            </a:r>
            <a:r>
              <a:rPr lang="en-IE" sz="2000" dirty="0" err="1"/>
              <a:t>bindParam</a:t>
            </a:r>
            <a:r>
              <a:rPr lang="en-IE" sz="2000" dirty="0"/>
              <a:t>(':</a:t>
            </a:r>
            <a:r>
              <a:rPr lang="en-IE" sz="2000" dirty="0" err="1"/>
              <a:t>firstname</a:t>
            </a:r>
            <a:r>
              <a:rPr lang="en-IE" sz="2000" dirty="0"/>
              <a:t>', $</a:t>
            </a:r>
            <a:r>
              <a:rPr lang="en-IE" sz="2000" dirty="0" err="1"/>
              <a:t>firstname</a:t>
            </a:r>
            <a:r>
              <a:rPr lang="en-IE" sz="2000" dirty="0"/>
              <a:t>);</a:t>
            </a:r>
            <a:br>
              <a:rPr lang="en-IE" sz="2000" dirty="0"/>
            </a:br>
            <a:r>
              <a:rPr lang="en-IE" sz="2000" dirty="0"/>
              <a:t>   </a:t>
            </a:r>
            <a:r>
              <a:rPr lang="en-I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$</a:t>
            </a:r>
            <a:r>
              <a:rPr lang="en-IE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stmt</a:t>
            </a:r>
            <a:r>
              <a:rPr lang="en-I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-&gt;</a:t>
            </a:r>
            <a:r>
              <a:rPr lang="en-IE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bindParam</a:t>
            </a:r>
            <a:r>
              <a:rPr lang="en-IE" sz="2000" dirty="0"/>
              <a:t>(':</a:t>
            </a:r>
            <a:r>
              <a:rPr lang="en-IE" sz="2000" dirty="0" err="1"/>
              <a:t>lastname</a:t>
            </a:r>
            <a:r>
              <a:rPr lang="en-IE" sz="2000" dirty="0"/>
              <a:t>', $</a:t>
            </a:r>
            <a:r>
              <a:rPr lang="en-IE" sz="2000" dirty="0" err="1"/>
              <a:t>lastname</a:t>
            </a:r>
            <a:r>
              <a:rPr lang="en-IE" sz="2000" dirty="0"/>
              <a:t>);</a:t>
            </a:r>
            <a:br>
              <a:rPr lang="en-IE" sz="2000" dirty="0"/>
            </a:br>
            <a:r>
              <a:rPr lang="en-IE" sz="2000" dirty="0"/>
              <a:t>    $</a:t>
            </a:r>
            <a:r>
              <a:rPr lang="en-IE" sz="2000" dirty="0" err="1"/>
              <a:t>stmt</a:t>
            </a:r>
            <a:r>
              <a:rPr lang="en-IE" sz="2000" dirty="0"/>
              <a:t>-&gt;</a:t>
            </a:r>
            <a:r>
              <a:rPr lang="en-IE" sz="2000" dirty="0" err="1"/>
              <a:t>bindParam</a:t>
            </a:r>
            <a:r>
              <a:rPr lang="en-IE" sz="2000" dirty="0"/>
              <a:t>(':email', $email);</a:t>
            </a:r>
            <a:br>
              <a:rPr lang="en-IE" sz="2000" dirty="0"/>
            </a:b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/>
              <a:t>// insert a </a:t>
            </a:r>
            <a:r>
              <a:rPr lang="en-IE" sz="2000" dirty="0" smtClean="0"/>
              <a:t>row</a:t>
            </a:r>
            <a:r>
              <a:rPr lang="en-IE" sz="2000" dirty="0"/>
              <a:t>    </a:t>
            </a: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/>
              <a:t>    $</a:t>
            </a:r>
            <a:r>
              <a:rPr lang="en-IE" sz="2000" dirty="0" err="1"/>
              <a:t>firstname</a:t>
            </a:r>
            <a:r>
              <a:rPr lang="en-IE" sz="2000" dirty="0"/>
              <a:t> = "John</a:t>
            </a:r>
            <a:r>
              <a:rPr lang="en-IE" sz="2000" dirty="0" smtClean="0"/>
              <a:t>"; </a:t>
            </a:r>
            <a:r>
              <a:rPr lang="en-IE" sz="2000" dirty="0"/>
              <a:t> </a:t>
            </a:r>
            <a:r>
              <a:rPr lang="en-IE" sz="2000" dirty="0" smtClean="0"/>
              <a:t>$</a:t>
            </a:r>
            <a:r>
              <a:rPr lang="en-IE" sz="2000" dirty="0" err="1"/>
              <a:t>lastname</a:t>
            </a:r>
            <a:r>
              <a:rPr lang="en-IE" sz="2000" dirty="0"/>
              <a:t> = "Doe</a:t>
            </a:r>
            <a:r>
              <a:rPr lang="en-IE" sz="2000" dirty="0" smtClean="0"/>
              <a:t>"; $</a:t>
            </a:r>
            <a:r>
              <a:rPr lang="en-IE" sz="2000" dirty="0"/>
              <a:t>email = "john@example.com";</a:t>
            </a:r>
            <a:br>
              <a:rPr lang="en-IE" sz="2000" dirty="0"/>
            </a:br>
            <a:r>
              <a:rPr lang="en-IE" sz="2000" dirty="0" smtClean="0">
                <a:solidFill>
                  <a:schemeClr val="accent6">
                    <a:lumMod val="75000"/>
                  </a:schemeClr>
                </a:solidFill>
              </a:rPr>
              <a:t>    $</a:t>
            </a:r>
            <a:r>
              <a:rPr lang="en-IE" sz="2000" dirty="0" err="1">
                <a:solidFill>
                  <a:schemeClr val="accent6">
                    <a:lumMod val="75000"/>
                  </a:schemeClr>
                </a:solidFill>
              </a:rPr>
              <a:t>stmt</a:t>
            </a:r>
            <a:r>
              <a:rPr lang="en-IE" sz="2000" dirty="0">
                <a:solidFill>
                  <a:schemeClr val="accent6">
                    <a:lumMod val="75000"/>
                  </a:schemeClr>
                </a:solidFill>
              </a:rPr>
              <a:t>-&gt;execute</a:t>
            </a:r>
            <a:r>
              <a:rPr lang="en-IE" sz="2000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IE" sz="2000" dirty="0" smtClean="0"/>
              <a:t>    </a:t>
            </a:r>
          </a:p>
          <a:p>
            <a:pPr marL="0" indent="0">
              <a:buNone/>
            </a:pPr>
            <a:r>
              <a:rPr lang="en-IE" sz="2000" dirty="0" smtClean="0"/>
              <a:t>// </a:t>
            </a:r>
            <a:r>
              <a:rPr lang="en-IE" sz="2000" dirty="0"/>
              <a:t>insert another </a:t>
            </a:r>
            <a:r>
              <a:rPr lang="en-IE" sz="2000" dirty="0" smtClean="0"/>
              <a:t>row  </a:t>
            </a: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/>
              <a:t>    $</a:t>
            </a:r>
            <a:r>
              <a:rPr lang="en-IE" sz="2000" dirty="0" err="1"/>
              <a:t>firstname</a:t>
            </a:r>
            <a:r>
              <a:rPr lang="en-IE" sz="2000" dirty="0"/>
              <a:t> = "Mary</a:t>
            </a:r>
            <a:r>
              <a:rPr lang="en-IE" sz="2000" dirty="0" smtClean="0"/>
              <a:t>"; $</a:t>
            </a:r>
            <a:r>
              <a:rPr lang="en-IE" sz="2000" dirty="0" err="1"/>
              <a:t>lastname</a:t>
            </a:r>
            <a:r>
              <a:rPr lang="en-IE" sz="2000" dirty="0"/>
              <a:t> = "Moe</a:t>
            </a:r>
            <a:r>
              <a:rPr lang="en-IE" sz="2000" dirty="0" smtClean="0"/>
              <a:t>"; $</a:t>
            </a:r>
            <a:r>
              <a:rPr lang="en-IE" sz="2000" dirty="0"/>
              <a:t>email = "mary@example.com";</a:t>
            </a:r>
            <a:br>
              <a:rPr lang="en-IE" sz="2000" dirty="0"/>
            </a:br>
            <a:r>
              <a:rPr lang="en-IE" sz="2000" dirty="0"/>
              <a:t>    </a:t>
            </a:r>
            <a:r>
              <a:rPr lang="en-IE" sz="2000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accent6">
                    <a:lumMod val="75000"/>
                  </a:schemeClr>
                </a:solidFill>
              </a:rPr>
              <a:t>stmt</a:t>
            </a:r>
            <a:r>
              <a:rPr lang="en-IE" sz="2000" dirty="0">
                <a:solidFill>
                  <a:schemeClr val="accent6">
                    <a:lumMod val="75000"/>
                  </a:schemeClr>
                </a:solidFill>
              </a:rPr>
              <a:t>-&gt;execute</a:t>
            </a:r>
            <a:r>
              <a:rPr lang="en-IE" sz="2000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 smtClean="0"/>
              <a:t>// prepare once, execute multiple times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103081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+ PDO + MySQL transaction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42976"/>
            <a:ext cx="8496944" cy="5238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000" smtClean="0"/>
              <a:t>// </a:t>
            </a:r>
            <a:r>
              <a:rPr lang="en-IE" sz="2000" smtClean="0"/>
              <a:t>try </a:t>
            </a:r>
            <a:r>
              <a:rPr lang="en-IE" sz="2000" smtClean="0"/>
              <a:t>block</a:t>
            </a:r>
          </a:p>
          <a:p>
            <a:pPr marL="0" indent="0">
              <a:buNone/>
            </a:pPr>
            <a:r>
              <a:rPr lang="en-IE" sz="2000" smtClean="0"/>
              <a:t>try</a:t>
            </a:r>
          </a:p>
          <a:p>
            <a:pPr marL="0" indent="0">
              <a:buNone/>
            </a:pPr>
            <a:r>
              <a:rPr lang="en-IE" sz="2000" smtClean="0"/>
              <a:t>{</a:t>
            </a:r>
            <a:endParaRPr lang="en-IE" sz="2000" dirty="0" smtClean="0"/>
          </a:p>
          <a:p>
            <a:pPr marL="0" indent="0">
              <a:buNone/>
            </a:pPr>
            <a:r>
              <a:rPr lang="en-IE" sz="2000" dirty="0" smtClean="0">
                <a:solidFill>
                  <a:srgbClr val="FF0000"/>
                </a:solidFill>
              </a:rPr>
              <a:t>    $conn-</a:t>
            </a:r>
            <a:r>
              <a:rPr lang="en-IE" sz="2000" dirty="0">
                <a:solidFill>
                  <a:srgbClr val="FF0000"/>
                </a:solidFill>
              </a:rPr>
              <a:t>&gt;</a:t>
            </a:r>
            <a:r>
              <a:rPr lang="en-IE" sz="2000" err="1">
                <a:solidFill>
                  <a:srgbClr val="FF0000"/>
                </a:solidFill>
              </a:rPr>
              <a:t>beginTransaction</a:t>
            </a:r>
            <a:r>
              <a:rPr lang="en-IE" sz="2000" smtClean="0">
                <a:solidFill>
                  <a:srgbClr val="FF0000"/>
                </a:solidFill>
              </a:rPr>
              <a:t>();</a:t>
            </a:r>
            <a:endParaRPr lang="en-IE" sz="2000" dirty="0" smtClean="0"/>
          </a:p>
          <a:p>
            <a:pPr marL="0" indent="0">
              <a:buNone/>
            </a:pPr>
            <a:r>
              <a:rPr lang="en-IE" sz="2000" dirty="0"/>
              <a:t> </a:t>
            </a:r>
            <a:r>
              <a:rPr lang="en-IE" sz="2000" dirty="0" smtClean="0"/>
              <a:t>   $</a:t>
            </a:r>
            <a:r>
              <a:rPr lang="en-IE" sz="2000" dirty="0" err="1"/>
              <a:t>firstname</a:t>
            </a:r>
            <a:r>
              <a:rPr lang="en-IE" sz="2000" dirty="0"/>
              <a:t> = "John";  </a:t>
            </a:r>
            <a:r>
              <a:rPr lang="en-IE" sz="2000" dirty="0" smtClean="0"/>
              <a:t>$</a:t>
            </a:r>
            <a:r>
              <a:rPr lang="en-IE" sz="2000" dirty="0" err="1"/>
              <a:t>lastname</a:t>
            </a:r>
            <a:r>
              <a:rPr lang="en-IE" sz="2000" dirty="0"/>
              <a:t> = "Doe</a:t>
            </a:r>
            <a:r>
              <a:rPr lang="en-IE" sz="2000" dirty="0" smtClean="0"/>
              <a:t>"; $</a:t>
            </a:r>
            <a:r>
              <a:rPr lang="en-IE" sz="2000" dirty="0"/>
              <a:t>email = "john@example.com";</a:t>
            </a:r>
            <a:br>
              <a:rPr lang="en-IE" sz="2000" dirty="0"/>
            </a:br>
            <a:r>
              <a:rPr lang="en-IE" sz="2000" dirty="0"/>
              <a:t>    $</a:t>
            </a:r>
            <a:r>
              <a:rPr lang="en-IE" sz="2000" dirty="0" err="1"/>
              <a:t>stmt</a:t>
            </a:r>
            <a:r>
              <a:rPr lang="en-IE" sz="2000" dirty="0"/>
              <a:t>-&gt;execute();</a:t>
            </a:r>
          </a:p>
          <a:p>
            <a:pPr marL="0" indent="0">
              <a:buNone/>
            </a:pP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/>
              <a:t>    $</a:t>
            </a:r>
            <a:r>
              <a:rPr lang="en-IE" sz="2000" dirty="0" err="1"/>
              <a:t>firstname</a:t>
            </a:r>
            <a:r>
              <a:rPr lang="en-IE" sz="2000" dirty="0"/>
              <a:t> = "Mary</a:t>
            </a:r>
            <a:r>
              <a:rPr lang="en-IE" sz="2000" dirty="0" smtClean="0"/>
              <a:t>"; $</a:t>
            </a:r>
            <a:r>
              <a:rPr lang="en-IE" sz="2000" dirty="0" err="1"/>
              <a:t>lastname</a:t>
            </a:r>
            <a:r>
              <a:rPr lang="en-IE" sz="2000" dirty="0"/>
              <a:t> = "Moe</a:t>
            </a:r>
            <a:r>
              <a:rPr lang="en-IE" sz="2000" dirty="0" smtClean="0"/>
              <a:t>"; $</a:t>
            </a:r>
            <a:r>
              <a:rPr lang="en-IE" sz="2000" dirty="0"/>
              <a:t>email = "mary@example.com";</a:t>
            </a:r>
            <a:br>
              <a:rPr lang="en-IE" sz="2000" dirty="0"/>
            </a:br>
            <a:r>
              <a:rPr lang="en-IE" sz="2000" dirty="0"/>
              <a:t>    $</a:t>
            </a:r>
            <a:r>
              <a:rPr lang="en-IE" sz="2000" dirty="0" err="1"/>
              <a:t>stmt</a:t>
            </a:r>
            <a:r>
              <a:rPr lang="en-IE" sz="2000" dirty="0"/>
              <a:t>-&gt;</a:t>
            </a:r>
            <a:r>
              <a:rPr lang="en-IE" sz="2000"/>
              <a:t>execute</a:t>
            </a:r>
            <a:r>
              <a:rPr lang="en-IE" sz="2000" smtClean="0"/>
              <a:t>();</a:t>
            </a:r>
          </a:p>
          <a:p>
            <a:pPr marL="0" indent="0">
              <a:buNone/>
            </a:pPr>
            <a:r>
              <a:rPr lang="en-IE" sz="2000" smtClean="0"/>
              <a:t/>
            </a:r>
            <a:br>
              <a:rPr lang="en-IE" sz="2000" smtClean="0"/>
            </a:br>
            <a:r>
              <a:rPr lang="en-IE" sz="2000" smtClean="0">
                <a:solidFill>
                  <a:srgbClr val="FF0000"/>
                </a:solidFill>
              </a:rPr>
              <a:t>    $conn-&gt;commit();</a:t>
            </a:r>
          </a:p>
          <a:p>
            <a:pPr marL="0" indent="0">
              <a:buNone/>
            </a:pPr>
            <a:r>
              <a:rPr lang="en-IE" sz="2000" smtClean="0"/>
              <a:t>    </a:t>
            </a:r>
            <a:r>
              <a:rPr lang="en-IE" sz="2000" dirty="0" smtClean="0"/>
              <a:t>echo</a:t>
            </a:r>
            <a:r>
              <a:rPr lang="en-IE" sz="2000" dirty="0"/>
              <a:t> "New records created successfully";</a:t>
            </a:r>
            <a:br>
              <a:rPr lang="en-IE" sz="2000" dirty="0"/>
            </a:br>
            <a:r>
              <a:rPr lang="en-IE" sz="2000" dirty="0"/>
              <a:t> </a:t>
            </a:r>
            <a:r>
              <a:rPr lang="en-IE" sz="2000" dirty="0" smtClean="0"/>
              <a:t>}</a:t>
            </a: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/>
              <a:t>catch(</a:t>
            </a:r>
            <a:r>
              <a:rPr lang="en-IE" sz="2000" dirty="0" err="1"/>
              <a:t>PDOException</a:t>
            </a:r>
            <a:r>
              <a:rPr lang="en-IE" sz="2000" dirty="0"/>
              <a:t> $e</a:t>
            </a:r>
            <a:r>
              <a:rPr lang="en-IE" sz="2000" dirty="0" smtClean="0"/>
              <a:t>) {</a:t>
            </a: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/>
              <a:t>    </a:t>
            </a:r>
            <a:r>
              <a:rPr lang="en-IE" sz="2000" dirty="0" smtClean="0">
                <a:solidFill>
                  <a:srgbClr val="FF0000"/>
                </a:solidFill>
              </a:rPr>
              <a:t>$</a:t>
            </a:r>
            <a:r>
              <a:rPr lang="en-IE" sz="2000" dirty="0">
                <a:solidFill>
                  <a:srgbClr val="FF0000"/>
                </a:solidFill>
              </a:rPr>
              <a:t>conn-&gt;rollback</a:t>
            </a:r>
            <a:r>
              <a:rPr lang="en-IE" sz="2000" dirty="0" smtClean="0">
                <a:solidFill>
                  <a:srgbClr val="FF0000"/>
                </a:solidFill>
              </a:rPr>
              <a:t>();	</a:t>
            </a:r>
            <a:r>
              <a:rPr lang="en-IE" sz="2000" dirty="0"/>
              <a:t>// roll back the transaction if something </a:t>
            </a:r>
            <a:r>
              <a:rPr lang="en-IE" sz="2000" dirty="0" smtClean="0"/>
              <a:t>failed</a:t>
            </a:r>
            <a:r>
              <a:rPr lang="en-IE" sz="2000" dirty="0"/>
              <a:t/>
            </a:r>
            <a:br>
              <a:rPr lang="en-IE" sz="2000" dirty="0"/>
            </a:br>
            <a:r>
              <a:rPr lang="en-IE" sz="2000" dirty="0"/>
              <a:t>    echo "Error: " . $e-&gt;</a:t>
            </a:r>
            <a:r>
              <a:rPr lang="en-IE" sz="2000" dirty="0" err="1"/>
              <a:t>getMessage</a:t>
            </a:r>
            <a:r>
              <a:rPr lang="en-IE" sz="2000" dirty="0"/>
              <a:t>();</a:t>
            </a:r>
            <a:br>
              <a:rPr lang="en-IE" sz="2000" dirty="0"/>
            </a:br>
            <a:r>
              <a:rPr lang="en-IE" sz="2000" dirty="0" smtClean="0"/>
              <a:t>}</a:t>
            </a:r>
            <a:r>
              <a:rPr lang="en-IE" sz="1600" dirty="0"/>
              <a:t/>
            </a:r>
            <a:br>
              <a:rPr lang="en-IE" sz="1600" dirty="0"/>
            </a:b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258487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+ PDO + MySQL select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42976"/>
            <a:ext cx="8496944" cy="545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800" smtClean="0">
                <a:solidFill>
                  <a:srgbClr val="FF0000"/>
                </a:solidFill>
              </a:rPr>
              <a:t>$</a:t>
            </a:r>
            <a:r>
              <a:rPr lang="en-IE" sz="1800" dirty="0" err="1">
                <a:solidFill>
                  <a:srgbClr val="FF0000"/>
                </a:solidFill>
              </a:rPr>
              <a:t>stmt</a:t>
            </a:r>
            <a:r>
              <a:rPr lang="en-IE" sz="1800" dirty="0">
                <a:solidFill>
                  <a:srgbClr val="FF0000"/>
                </a:solidFill>
              </a:rPr>
              <a:t> = $</a:t>
            </a:r>
            <a:r>
              <a:rPr lang="en-IE" sz="1800">
                <a:solidFill>
                  <a:srgbClr val="FF0000"/>
                </a:solidFill>
              </a:rPr>
              <a:t>conn-</a:t>
            </a:r>
            <a:r>
              <a:rPr lang="en-IE" sz="1800" smtClean="0">
                <a:solidFill>
                  <a:srgbClr val="FF0000"/>
                </a:solidFill>
              </a:rPr>
              <a:t>&gt;query("</a:t>
            </a:r>
            <a:r>
              <a:rPr lang="en-IE" sz="1800" dirty="0">
                <a:solidFill>
                  <a:srgbClr val="FF0000"/>
                </a:solidFill>
              </a:rPr>
              <a:t>SELECT </a:t>
            </a:r>
            <a:r>
              <a:rPr lang="en-IE" sz="1800" dirty="0"/>
              <a:t>id, </a:t>
            </a:r>
            <a:r>
              <a:rPr lang="en-IE" sz="1800" dirty="0" err="1"/>
              <a:t>firstname</a:t>
            </a:r>
            <a:r>
              <a:rPr lang="en-IE" sz="1800" dirty="0"/>
              <a:t>, </a:t>
            </a:r>
            <a:r>
              <a:rPr lang="en-IE" sz="1800" dirty="0" err="1"/>
              <a:t>lastname</a:t>
            </a:r>
            <a:r>
              <a:rPr lang="en-IE" sz="1800" dirty="0"/>
              <a:t> </a:t>
            </a:r>
            <a:r>
              <a:rPr lang="en-IE" sz="1800">
                <a:solidFill>
                  <a:srgbClr val="FF0000"/>
                </a:solidFill>
              </a:rPr>
              <a:t>FROM</a:t>
            </a:r>
            <a:r>
              <a:rPr lang="en-IE" sz="1800"/>
              <a:t> </a:t>
            </a:r>
            <a:r>
              <a:rPr lang="en-IE" sz="1800" smtClean="0"/>
              <a:t>myguests");</a:t>
            </a:r>
            <a:r>
              <a:rPr lang="en-IE" sz="1800"/>
              <a:t> </a:t>
            </a:r>
            <a:r>
              <a:rPr lang="en-IE" sz="1800"/>
              <a:t> </a:t>
            </a:r>
            <a:endParaRPr lang="en-IE" sz="1800" smtClean="0"/>
          </a:p>
          <a:p>
            <a:pPr marL="0" indent="0">
              <a:buNone/>
            </a:pPr>
            <a:r>
              <a:rPr lang="en-IE" sz="1800" smtClean="0"/>
              <a:t>// </a:t>
            </a:r>
            <a:r>
              <a:rPr lang="en-IE" sz="1800"/>
              <a:t>include in a </a:t>
            </a:r>
            <a:r>
              <a:rPr lang="en-IE" sz="1800"/>
              <a:t>try </a:t>
            </a:r>
            <a:r>
              <a:rPr lang="en-IE" sz="1800" smtClean="0"/>
              <a:t>block</a:t>
            </a:r>
            <a:endParaRPr lang="en-IE" sz="1800"/>
          </a:p>
          <a:p>
            <a:pPr marL="0" indent="0">
              <a:buNone/>
            </a:pPr>
            <a:endParaRPr lang="en-IE" sz="1800" smtClean="0"/>
          </a:p>
          <a:p>
            <a:pPr marL="0" indent="0">
              <a:buNone/>
            </a:pPr>
            <a:r>
              <a:rPr lang="en-IE" sz="1800" smtClean="0"/>
              <a:t>// </a:t>
            </a:r>
            <a:r>
              <a:rPr lang="en-IE" sz="1800"/>
              <a:t>loop through</a:t>
            </a:r>
          </a:p>
          <a:p>
            <a:pPr marL="0" indent="0">
              <a:buNone/>
            </a:pPr>
            <a:r>
              <a:rPr lang="en-IE" sz="1800"/>
              <a:t>if ($stmt-&gt;rowCount() &gt; 1)</a:t>
            </a:r>
          </a:p>
          <a:p>
            <a:pPr marL="0" indent="0">
              <a:buNone/>
            </a:pPr>
            <a:r>
              <a:rPr lang="en-IE" sz="1800"/>
              <a:t>{</a:t>
            </a:r>
          </a:p>
          <a:p>
            <a:pPr marL="0" indent="0">
              <a:buNone/>
            </a:pPr>
            <a:r>
              <a:rPr lang="en-IE" sz="1800" smtClean="0"/>
              <a:t>	echo </a:t>
            </a:r>
            <a:r>
              <a:rPr lang="en-IE" sz="1800"/>
              <a:t>'Records Found&lt;br&gt;';</a:t>
            </a:r>
          </a:p>
          <a:p>
            <a:pPr marL="0" indent="0">
              <a:buNone/>
            </a:pPr>
            <a:r>
              <a:rPr lang="en-IE" sz="1800" smtClean="0"/>
              <a:t>	foreach </a:t>
            </a:r>
            <a:r>
              <a:rPr lang="en-IE" sz="1800"/>
              <a:t>($stmt as $row)</a:t>
            </a:r>
          </a:p>
          <a:p>
            <a:pPr marL="0" indent="0">
              <a:buNone/>
            </a:pPr>
            <a:r>
              <a:rPr lang="en-IE" sz="1800" smtClean="0"/>
              <a:t>	{</a:t>
            </a:r>
            <a:endParaRPr lang="en-IE" sz="1800"/>
          </a:p>
          <a:p>
            <a:pPr marL="0" indent="0">
              <a:buNone/>
            </a:pPr>
            <a:r>
              <a:rPr lang="en-IE" sz="1800" smtClean="0"/>
              <a:t>		echo </a:t>
            </a:r>
            <a:r>
              <a:rPr lang="en-IE" sz="1800"/>
              <a:t>$row['id'] . ' - ' . $row['firstname'] . ' ' . $row['lastname'] . '&lt;br&gt;';</a:t>
            </a:r>
          </a:p>
          <a:p>
            <a:pPr marL="0" indent="0">
              <a:buNone/>
            </a:pPr>
            <a:r>
              <a:rPr lang="en-IE" sz="1800" smtClean="0"/>
              <a:t>	}</a:t>
            </a:r>
            <a:endParaRPr lang="en-IE" sz="1800"/>
          </a:p>
          <a:p>
            <a:pPr marL="0" indent="0">
              <a:buNone/>
            </a:pPr>
            <a:r>
              <a:rPr lang="en-IE" sz="1800" smtClean="0"/>
              <a:t>}</a:t>
            </a:r>
            <a:endParaRPr lang="en-IE" sz="1800"/>
          </a:p>
          <a:p>
            <a:pPr marL="0" indent="0">
              <a:buNone/>
            </a:pPr>
            <a:r>
              <a:rPr lang="en-IE" sz="1800"/>
              <a:t>else</a:t>
            </a:r>
          </a:p>
          <a:p>
            <a:pPr marL="0" indent="0">
              <a:buNone/>
            </a:pPr>
            <a:r>
              <a:rPr lang="en-IE" sz="1800"/>
              <a:t>{</a:t>
            </a:r>
          </a:p>
          <a:p>
            <a:pPr marL="0" indent="0">
              <a:buNone/>
            </a:pPr>
            <a:r>
              <a:rPr lang="en-IE" sz="1800" smtClean="0"/>
              <a:t>	echo </a:t>
            </a:r>
            <a:r>
              <a:rPr lang="en-IE" sz="1800"/>
              <a:t>'No Records Found';</a:t>
            </a:r>
          </a:p>
          <a:p>
            <a:pPr marL="0" indent="0">
              <a:buNone/>
            </a:pPr>
            <a:r>
              <a:rPr lang="en-IE" sz="1800" smtClean="0"/>
              <a:t>}</a:t>
            </a:r>
            <a:endParaRPr lang="en-IE" sz="1800"/>
          </a:p>
        </p:txBody>
      </p:sp>
      <p:sp>
        <p:nvSpPr>
          <p:cNvPr id="2" name="TextBox 1"/>
          <p:cNvSpPr txBox="1"/>
          <p:nvPr/>
        </p:nvSpPr>
        <p:spPr>
          <a:xfrm>
            <a:off x="4048403" y="1556792"/>
            <a:ext cx="453650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mtClean="0"/>
              <a:t>PDO::query is useful when you don’t need to:</a:t>
            </a:r>
            <a:endParaRPr lang="en-IE"/>
          </a:p>
          <a:p>
            <a:pPr marL="228600" indent="-228600">
              <a:buAutoNum type="arabicParenR"/>
            </a:pPr>
            <a:r>
              <a:rPr lang="en-IE" smtClean="0"/>
              <a:t>Reuse </a:t>
            </a:r>
            <a:r>
              <a:rPr lang="en-IE"/>
              <a:t>sql </a:t>
            </a:r>
            <a:r>
              <a:rPr lang="en-IE" smtClean="0"/>
              <a:t>statements.</a:t>
            </a:r>
            <a:endParaRPr lang="en-IE"/>
          </a:p>
          <a:p>
            <a:pPr marL="228600" indent="-228600">
              <a:buAutoNum type="arabicParenR"/>
            </a:pPr>
            <a:r>
              <a:rPr lang="en-IE" smtClean="0"/>
              <a:t>Worry </a:t>
            </a:r>
            <a:r>
              <a:rPr lang="en-IE"/>
              <a:t>about sanitising sql statements (e.g., sqls not generated from user inputs)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2869976"/>
            <a:ext cx="453650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b="1" smtClean="0"/>
              <a:t>Alternative</a:t>
            </a:r>
          </a:p>
          <a:p>
            <a:r>
              <a:rPr lang="en-IE">
                <a:solidFill>
                  <a:srgbClr val="FF0000"/>
                </a:solidFill>
              </a:rPr>
              <a:t>$stmt = $conn-&gt;prepare("SELECT </a:t>
            </a:r>
            <a:r>
              <a:rPr lang="en-IE"/>
              <a:t>id, firstname, lastname </a:t>
            </a:r>
            <a:r>
              <a:rPr lang="en-IE">
                <a:solidFill>
                  <a:srgbClr val="FF0000"/>
                </a:solidFill>
              </a:rPr>
              <a:t>FROM</a:t>
            </a:r>
            <a:r>
              <a:rPr lang="en-IE"/>
              <a:t> myguests"); </a:t>
            </a:r>
          </a:p>
          <a:p>
            <a:r>
              <a:rPr lang="en-IE">
                <a:solidFill>
                  <a:srgbClr val="FF0000"/>
                </a:solidFill>
              </a:rPr>
              <a:t>$stmt-&gt;</a:t>
            </a:r>
            <a:r>
              <a:rPr lang="en-IE">
                <a:solidFill>
                  <a:srgbClr val="FF0000"/>
                </a:solidFill>
              </a:rPr>
              <a:t>execute</a:t>
            </a:r>
            <a:r>
              <a:rPr lang="en-IE" smtClean="0"/>
              <a:t>();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0240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+ PDO + MySQL update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944" cy="5589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b="1" dirty="0"/>
              <a:t>Notice the WHERE clause in the </a:t>
            </a:r>
            <a:r>
              <a:rPr lang="en-IE" sz="2400" b="1" dirty="0" smtClean="0"/>
              <a:t>UPDATE </a:t>
            </a:r>
            <a:r>
              <a:rPr lang="en-IE" sz="2400" b="1" dirty="0"/>
              <a:t>syntax:</a:t>
            </a:r>
            <a:r>
              <a:rPr lang="en-IE" sz="2400" dirty="0"/>
              <a:t> The WHERE clause specifies which record or records that should be updated. </a:t>
            </a:r>
            <a:endParaRPr lang="en-IE" sz="2400" dirty="0" smtClean="0"/>
          </a:p>
          <a:p>
            <a:pPr marL="0" indent="0">
              <a:buNone/>
            </a:pPr>
            <a:r>
              <a:rPr lang="en-IE" sz="2400" dirty="0" smtClean="0"/>
              <a:t>If </a:t>
            </a:r>
            <a:r>
              <a:rPr lang="en-IE" sz="2400" dirty="0"/>
              <a:t>you omit the WHERE clause, all records will be updated</a:t>
            </a:r>
            <a:r>
              <a:rPr lang="en-IE" sz="2400" dirty="0" smtClean="0"/>
              <a:t>!</a:t>
            </a:r>
          </a:p>
          <a:p>
            <a:pPr marL="0" indent="0">
              <a:buNone/>
            </a:pPr>
            <a:endParaRPr lang="en-IE" sz="1050" smtClean="0"/>
          </a:p>
          <a:p>
            <a:pPr marL="0" indent="0">
              <a:buNone/>
            </a:pPr>
            <a:r>
              <a:rPr lang="en-IE" sz="1600"/>
              <a:t>// </a:t>
            </a:r>
            <a:r>
              <a:rPr lang="en-IE" sz="1600"/>
              <a:t>Prepare </a:t>
            </a:r>
            <a:r>
              <a:rPr lang="en-IE" sz="1600" smtClean="0"/>
              <a:t>statement</a:t>
            </a:r>
            <a:endParaRPr lang="en-IE" sz="1600" dirty="0"/>
          </a:p>
          <a:p>
            <a:pPr marL="0" indent="0">
              <a:buNone/>
            </a:pPr>
            <a:r>
              <a:rPr lang="en-IE" sz="1600"/>
              <a:t>$stmt = </a:t>
            </a:r>
            <a:r>
              <a:rPr lang="en-IE" sz="1600">
                <a:solidFill>
                  <a:srgbClr val="FF0000"/>
                </a:solidFill>
              </a:rPr>
              <a:t>$conn-&gt;prepare</a:t>
            </a:r>
            <a:r>
              <a:rPr lang="en-IE" sz="1600"/>
              <a:t>("UPDATE myguests SET lastname = :lName WHERE id = :id");</a:t>
            </a:r>
          </a:p>
          <a:p>
            <a:pPr marL="0" indent="0">
              <a:buNone/>
            </a:pPr>
            <a:r>
              <a:rPr lang="en-IE" sz="1600">
                <a:solidFill>
                  <a:srgbClr val="FF0000"/>
                </a:solidFill>
              </a:rPr>
              <a:t>$stmt-&gt;bindParam</a:t>
            </a:r>
            <a:r>
              <a:rPr lang="en-IE" sz="1600"/>
              <a:t>(':lName', $lName);</a:t>
            </a:r>
          </a:p>
          <a:p>
            <a:pPr marL="0" indent="0">
              <a:buNone/>
            </a:pPr>
            <a:r>
              <a:rPr lang="en-IE" sz="1600">
                <a:solidFill>
                  <a:srgbClr val="FF0000"/>
                </a:solidFill>
              </a:rPr>
              <a:t>$stmt-&gt;bindParam</a:t>
            </a:r>
            <a:r>
              <a:rPr lang="en-IE" sz="1600"/>
              <a:t>(':id', $id);</a:t>
            </a:r>
          </a:p>
          <a:p>
            <a:pPr marL="0" indent="0">
              <a:buNone/>
            </a:pPr>
            <a:endParaRPr lang="en-IE" sz="800" smtClean="0"/>
          </a:p>
          <a:p>
            <a:pPr marL="0" indent="0">
              <a:buNone/>
            </a:pPr>
            <a:r>
              <a:rPr lang="en-IE" sz="1600" smtClean="0"/>
              <a:t>// </a:t>
            </a:r>
            <a:r>
              <a:rPr lang="en-IE" sz="1600" dirty="0"/>
              <a:t>execute </a:t>
            </a:r>
            <a:r>
              <a:rPr lang="en-IE" sz="1600"/>
              <a:t>the </a:t>
            </a:r>
            <a:r>
              <a:rPr lang="en-IE" sz="1600" smtClean="0"/>
              <a:t>query // use a try block</a:t>
            </a:r>
          </a:p>
          <a:p>
            <a:pPr marL="0" indent="0">
              <a:buNone/>
            </a:pPr>
            <a:r>
              <a:rPr lang="en-IE" sz="1600"/>
              <a:t>$lName = 'Doe';</a:t>
            </a:r>
          </a:p>
          <a:p>
            <a:pPr marL="0" indent="0">
              <a:buNone/>
            </a:pPr>
            <a:r>
              <a:rPr lang="en-IE" sz="1600"/>
              <a:t>$id = </a:t>
            </a:r>
            <a:r>
              <a:rPr lang="en-IE" sz="1600"/>
              <a:t>2</a:t>
            </a:r>
            <a:r>
              <a:rPr lang="en-IE" sz="1600" smtClean="0"/>
              <a:t>;</a:t>
            </a:r>
            <a:r>
              <a:rPr lang="en-IE" sz="1600"/>
              <a:t/>
            </a:r>
            <a:br>
              <a:rPr lang="en-IE" sz="1600"/>
            </a:br>
            <a:r>
              <a:rPr lang="en-IE" sz="1600" smtClean="0">
                <a:solidFill>
                  <a:srgbClr val="FF0000"/>
                </a:solidFill>
              </a:rPr>
              <a:t>$</a:t>
            </a:r>
            <a:r>
              <a:rPr lang="en-IE" sz="1600" dirty="0" err="1">
                <a:solidFill>
                  <a:srgbClr val="FF0000"/>
                </a:solidFill>
              </a:rPr>
              <a:t>stmt</a:t>
            </a:r>
            <a:r>
              <a:rPr lang="en-IE" sz="1600" dirty="0">
                <a:solidFill>
                  <a:srgbClr val="FF0000"/>
                </a:solidFill>
              </a:rPr>
              <a:t>-&gt;</a:t>
            </a:r>
            <a:r>
              <a:rPr lang="en-IE" sz="1600">
                <a:solidFill>
                  <a:srgbClr val="FF0000"/>
                </a:solidFill>
              </a:rPr>
              <a:t>execute</a:t>
            </a:r>
            <a:r>
              <a:rPr lang="en-IE" sz="160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IE" sz="1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E" sz="1600"/>
              <a:t>// check if records updated</a:t>
            </a:r>
          </a:p>
          <a:p>
            <a:pPr marL="0" indent="0">
              <a:buNone/>
            </a:pPr>
            <a:r>
              <a:rPr lang="en-IE" sz="1600"/>
              <a:t>if ($stmt-&gt;rowCount() == </a:t>
            </a:r>
            <a:r>
              <a:rPr lang="en-IE" sz="1600"/>
              <a:t>1</a:t>
            </a:r>
            <a:r>
              <a:rPr lang="en-IE" sz="1600" smtClean="0"/>
              <a:t>) </a:t>
            </a:r>
          </a:p>
          <a:p>
            <a:pPr marL="0" indent="0">
              <a:buNone/>
            </a:pPr>
            <a:r>
              <a:rPr lang="en-IE" sz="1600" smtClean="0"/>
              <a:t>{echo </a:t>
            </a:r>
            <a:r>
              <a:rPr lang="en-IE" sz="1600"/>
              <a:t>'Record </a:t>
            </a:r>
            <a:r>
              <a:rPr lang="en-IE" sz="1600"/>
              <a:t>Updated</a:t>
            </a:r>
            <a:r>
              <a:rPr lang="en-IE" sz="1600" smtClean="0"/>
              <a:t>'; } </a:t>
            </a:r>
          </a:p>
          <a:p>
            <a:pPr marL="0" indent="0">
              <a:buNone/>
            </a:pPr>
            <a:r>
              <a:rPr lang="en-IE" sz="1600" smtClean="0"/>
              <a:t>else </a:t>
            </a:r>
          </a:p>
          <a:p>
            <a:pPr marL="0" indent="0">
              <a:buNone/>
            </a:pPr>
            <a:r>
              <a:rPr lang="en-IE" sz="1600" smtClean="0"/>
              <a:t>{echo </a:t>
            </a:r>
            <a:r>
              <a:rPr lang="en-IE" sz="1600"/>
              <a:t>$stmt-&gt;rowCount() . ' records </a:t>
            </a:r>
            <a:r>
              <a:rPr lang="en-IE" sz="1600"/>
              <a:t>updated</a:t>
            </a:r>
            <a:r>
              <a:rPr lang="en-IE" sz="1600" smtClean="0"/>
              <a:t>'; }</a:t>
            </a:r>
            <a:endParaRPr lang="en-IE" sz="16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05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</a:t>
            </a:r>
            <a:r>
              <a:rPr lang="en-IE" dirty="0" smtClean="0"/>
              <a:t>+ PDO + MySQL delete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944" cy="5589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b="1" dirty="0"/>
              <a:t>Notice the WHERE clause in the DELETE syntax:</a:t>
            </a:r>
            <a:r>
              <a:rPr lang="en-IE" sz="2400" dirty="0"/>
              <a:t> The WHERE clause specifies which record or records that should be deleted. </a:t>
            </a:r>
            <a:endParaRPr lang="en-IE" sz="2400" dirty="0" smtClean="0"/>
          </a:p>
          <a:p>
            <a:pPr marL="0" indent="0">
              <a:buNone/>
            </a:pPr>
            <a:r>
              <a:rPr lang="en-IE" sz="2400" dirty="0" smtClean="0"/>
              <a:t>If </a:t>
            </a:r>
            <a:r>
              <a:rPr lang="en-IE" sz="2400" dirty="0"/>
              <a:t>you omit the WHERE clause, all records will be deleted!</a:t>
            </a:r>
            <a:endParaRPr lang="en-IE" sz="2400" dirty="0" smtClean="0"/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smtClean="0"/>
              <a:t>// </a:t>
            </a:r>
            <a:r>
              <a:rPr lang="en-IE" sz="2400" dirty="0" err="1"/>
              <a:t>sql</a:t>
            </a:r>
            <a:r>
              <a:rPr lang="en-IE" sz="2400" dirty="0"/>
              <a:t> to delete a record</a:t>
            </a:r>
            <a:br>
              <a:rPr lang="en-IE" sz="2400" dirty="0"/>
            </a:br>
            <a:r>
              <a:rPr lang="en-IE" sz="2400" dirty="0" smtClean="0"/>
              <a:t>$</a:t>
            </a:r>
            <a:r>
              <a:rPr lang="en-IE" sz="2400" dirty="0" err="1"/>
              <a:t>sql</a:t>
            </a:r>
            <a:r>
              <a:rPr lang="en-IE" sz="2400" dirty="0"/>
              <a:t> = "</a:t>
            </a:r>
            <a:r>
              <a:rPr lang="en-IE" sz="2400" dirty="0">
                <a:solidFill>
                  <a:srgbClr val="FF0000"/>
                </a:solidFill>
              </a:rPr>
              <a:t>DELETE </a:t>
            </a:r>
            <a:r>
              <a:rPr lang="en-IE" sz="2400">
                <a:solidFill>
                  <a:srgbClr val="FF0000"/>
                </a:solidFill>
              </a:rPr>
              <a:t>FROM </a:t>
            </a:r>
            <a:r>
              <a:rPr lang="en-IE" sz="2400"/>
              <a:t>myguests </a:t>
            </a:r>
            <a:r>
              <a:rPr lang="en-IE" sz="2400" smtClean="0">
                <a:solidFill>
                  <a:srgbClr val="FF0000"/>
                </a:solidFill>
              </a:rPr>
              <a:t>WHERE</a:t>
            </a:r>
            <a:r>
              <a:rPr lang="en-IE" sz="2400" smtClean="0"/>
              <a:t> id=2";</a:t>
            </a:r>
            <a:r>
              <a:rPr lang="en-IE" sz="2400" dirty="0"/>
              <a:t/>
            </a:r>
            <a:br>
              <a:rPr lang="en-IE" sz="2400" dirty="0"/>
            </a:br>
            <a:endParaRPr lang="en-IE" sz="2400" dirty="0" smtClean="0"/>
          </a:p>
          <a:p>
            <a:pPr marL="0" indent="0">
              <a:buNone/>
            </a:pPr>
            <a:r>
              <a:rPr lang="en-IE" sz="2400" dirty="0" smtClean="0"/>
              <a:t>// </a:t>
            </a:r>
            <a:r>
              <a:rPr lang="en-IE" sz="2400" dirty="0"/>
              <a:t>use exec</a:t>
            </a:r>
            <a:r>
              <a:rPr lang="en-IE" sz="2400"/>
              <a:t>() </a:t>
            </a:r>
            <a:r>
              <a:rPr lang="en-IE" sz="2400"/>
              <a:t>when a result set isn’t returned </a:t>
            </a:r>
            <a:r>
              <a:rPr lang="en-IE" sz="2400"/>
              <a:t>and </a:t>
            </a:r>
            <a:r>
              <a:rPr lang="en-IE" sz="2400" smtClean="0"/>
              <a:t>you don’t need to reuse an sql statement or worry </a:t>
            </a:r>
            <a:r>
              <a:rPr lang="en-IE" sz="2400"/>
              <a:t>about sanitising sql statements</a:t>
            </a:r>
            <a:r>
              <a:rPr lang="en-IE" sz="2400" dirty="0"/>
              <a:t/>
            </a:r>
            <a:br>
              <a:rPr lang="en-IE" sz="2400" dirty="0"/>
            </a:br>
            <a:r>
              <a:rPr lang="en-IE" sz="2400" dirty="0" smtClean="0">
                <a:solidFill>
                  <a:srgbClr val="FF0000"/>
                </a:solidFill>
              </a:rPr>
              <a:t>$</a:t>
            </a:r>
            <a:r>
              <a:rPr lang="en-IE" sz="2400" dirty="0">
                <a:solidFill>
                  <a:srgbClr val="FF0000"/>
                </a:solidFill>
              </a:rPr>
              <a:t>conn-&gt;exec($</a:t>
            </a:r>
            <a:r>
              <a:rPr lang="en-IE" sz="2400" err="1">
                <a:solidFill>
                  <a:srgbClr val="FF0000"/>
                </a:solidFill>
              </a:rPr>
              <a:t>sql</a:t>
            </a:r>
            <a:r>
              <a:rPr lang="en-IE" sz="2400" smtClean="0">
                <a:solidFill>
                  <a:srgbClr val="FF0000"/>
                </a:solidFill>
              </a:rPr>
              <a:t>);</a:t>
            </a:r>
            <a:endParaRPr lang="en-I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65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 smtClean="0"/>
              <a:t>PHP Form Validation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496944" cy="5160066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The </a:t>
            </a:r>
            <a:r>
              <a:rPr lang="en-IE" dirty="0">
                <a:solidFill>
                  <a:srgbClr val="FF0000"/>
                </a:solidFill>
              </a:rPr>
              <a:t>$_SERVER["PHP_SELF"] </a:t>
            </a:r>
            <a:r>
              <a:rPr lang="en-IE" dirty="0"/>
              <a:t>is a super global variable that returns the filename of the currently </a:t>
            </a:r>
            <a:r>
              <a:rPr lang="en-IE"/>
              <a:t>executing </a:t>
            </a:r>
            <a:r>
              <a:rPr lang="en-IE" smtClean="0"/>
              <a:t>script.</a:t>
            </a:r>
            <a:br>
              <a:rPr lang="en-IE" smtClean="0"/>
            </a:br>
            <a:r>
              <a:rPr lang="en-IE" smtClean="0"/>
              <a:t/>
            </a:r>
            <a:br>
              <a:rPr lang="en-IE" smtClean="0"/>
            </a:br>
            <a:r>
              <a:rPr lang="en-IE" smtClean="0"/>
              <a:t>When used as the “form action”, </a:t>
            </a:r>
            <a:r>
              <a:rPr lang="en-IE">
                <a:solidFill>
                  <a:srgbClr val="7030A0"/>
                </a:solidFill>
              </a:rPr>
              <a:t>$_SERVER["PHP_SELF"] </a:t>
            </a:r>
            <a:r>
              <a:rPr lang="en-IE" smtClean="0"/>
              <a:t>will send </a:t>
            </a:r>
            <a:r>
              <a:rPr lang="en-IE"/>
              <a:t>the submitted form data to the page itself, instead of jumping to a </a:t>
            </a:r>
            <a:r>
              <a:rPr lang="en-IE"/>
              <a:t>different </a:t>
            </a:r>
            <a:r>
              <a:rPr lang="en-IE" smtClean="0"/>
              <a:t>page, so that </a:t>
            </a:r>
            <a:r>
              <a:rPr lang="en-IE" smtClean="0"/>
              <a:t>the </a:t>
            </a:r>
            <a:r>
              <a:rPr lang="en-IE"/>
              <a:t>user </a:t>
            </a:r>
            <a:r>
              <a:rPr lang="en-IE" smtClean="0"/>
              <a:t>can get </a:t>
            </a:r>
            <a:r>
              <a:rPr lang="en-IE" dirty="0"/>
              <a:t>error messages on the same page as </a:t>
            </a:r>
            <a:r>
              <a:rPr lang="en-IE"/>
              <a:t>the </a:t>
            </a:r>
            <a:r>
              <a:rPr lang="en-IE" smtClean="0"/>
              <a:t>form.</a:t>
            </a:r>
            <a:br>
              <a:rPr lang="en-IE" smtClean="0"/>
            </a:br>
            <a:r>
              <a:rPr lang="en-IE" smtClean="0"/>
              <a:t/>
            </a:r>
            <a:br>
              <a:rPr lang="en-IE" smtClean="0"/>
            </a:br>
            <a:r>
              <a:rPr lang="en-IE" smtClean="0"/>
              <a:t>However</a:t>
            </a:r>
            <a:r>
              <a:rPr lang="en-IE" dirty="0"/>
              <a:t>, </a:t>
            </a:r>
            <a:r>
              <a:rPr lang="en-IE" dirty="0">
                <a:solidFill>
                  <a:srgbClr val="7030A0"/>
                </a:solidFill>
              </a:rPr>
              <a:t>$_SERVER["PHP_SELF"] can be used by hackers! </a:t>
            </a:r>
          </a:p>
          <a:p>
            <a:r>
              <a:rPr lang="en-IE" dirty="0"/>
              <a:t>The </a:t>
            </a:r>
            <a:r>
              <a:rPr lang="en-IE" dirty="0" err="1">
                <a:solidFill>
                  <a:srgbClr val="FF0000"/>
                </a:solidFill>
              </a:rPr>
              <a:t>htmlspecialchars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en-IE" dirty="0"/>
              <a:t>function converts special characters to HTML entities. It will replace HTML characters like &lt; and &gt; with &amp;</a:t>
            </a:r>
            <a:r>
              <a:rPr lang="en-IE" dirty="0" err="1"/>
              <a:t>lt</a:t>
            </a:r>
            <a:r>
              <a:rPr lang="en-IE" dirty="0"/>
              <a:t>; and &amp;</a:t>
            </a:r>
            <a:r>
              <a:rPr lang="en-IE" err="1"/>
              <a:t>gt</a:t>
            </a:r>
            <a:r>
              <a:rPr lang="en-IE" smtClean="0"/>
              <a:t>;.</a:t>
            </a:r>
            <a:br>
              <a:rPr lang="en-IE" smtClean="0"/>
            </a:br>
            <a:r>
              <a:rPr lang="en-IE" smtClean="0"/>
              <a:t/>
            </a:r>
            <a:br>
              <a:rPr lang="en-IE" smtClean="0"/>
            </a:br>
            <a:r>
              <a:rPr lang="en-IE" smtClean="0"/>
              <a:t>This </a:t>
            </a:r>
            <a:r>
              <a:rPr lang="en-IE" dirty="0"/>
              <a:t>prevents attackers from exploiting the code by injecting HTML or </a:t>
            </a:r>
            <a:r>
              <a:rPr lang="en-IE" dirty="0" err="1"/>
              <a:t>Javascript</a:t>
            </a:r>
            <a:r>
              <a:rPr lang="en-IE" dirty="0"/>
              <a:t> code (Cross-site Scripting attacks) in </a:t>
            </a:r>
            <a:r>
              <a:rPr lang="en-IE"/>
              <a:t>forms</a:t>
            </a:r>
            <a:r>
              <a:rPr lang="en-IE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5499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Avoid Code Injection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70000" lnSpcReduction="20000"/>
          </a:bodyPr>
          <a:lstStyle/>
          <a:p>
            <a:r>
              <a:rPr lang="en-IE"/>
              <a:t>If PHP_SELF is used in your page then a user can enter a slash (/) and then some Cross Site Scripting (XSS) commands to </a:t>
            </a:r>
            <a:r>
              <a:rPr lang="en-IE"/>
              <a:t>execute</a:t>
            </a:r>
            <a:r>
              <a:rPr lang="en-IE" smtClean="0"/>
              <a:t>.</a:t>
            </a:r>
          </a:p>
          <a:p>
            <a:r>
              <a:rPr lang="en-IE"/>
              <a:t>Assume we have the following form in a page named "</a:t>
            </a:r>
            <a:r>
              <a:rPr lang="en-IE"/>
              <a:t>test_form.php</a:t>
            </a:r>
            <a:r>
              <a:rPr lang="en-IE" smtClean="0"/>
              <a:t>":</a:t>
            </a:r>
            <a:br>
              <a:rPr lang="en-IE" smtClean="0"/>
            </a:br>
            <a:r>
              <a:rPr lang="en-IE" smtClean="0">
                <a:solidFill>
                  <a:srgbClr val="FF0000"/>
                </a:solidFill>
              </a:rPr>
              <a:t>&lt;</a:t>
            </a:r>
            <a:r>
              <a:rPr lang="en-IE">
                <a:solidFill>
                  <a:srgbClr val="FF0000"/>
                </a:solidFill>
              </a:rPr>
              <a:t>form method="post" action="&lt;?php echo $_SERVER["</a:t>
            </a:r>
            <a:r>
              <a:rPr lang="en-IE">
                <a:solidFill>
                  <a:srgbClr val="FF0000"/>
                </a:solidFill>
              </a:rPr>
              <a:t>PHP_SELF</a:t>
            </a:r>
            <a:r>
              <a:rPr lang="en-IE" smtClean="0">
                <a:solidFill>
                  <a:srgbClr val="FF0000"/>
                </a:solidFill>
              </a:rPr>
              <a:t>"];?&gt;"&gt;</a:t>
            </a:r>
          </a:p>
          <a:p>
            <a:r>
              <a:rPr lang="en-IE"/>
              <a:t>Now, if a user enters the normal URL in the address bar like "http://www.example.com/test_form.php", the above code will be translated </a:t>
            </a:r>
            <a:r>
              <a:rPr lang="en-IE"/>
              <a:t>to</a:t>
            </a:r>
            <a:r>
              <a:rPr lang="en-IE" smtClean="0"/>
              <a:t>:</a:t>
            </a:r>
            <a:br>
              <a:rPr lang="en-IE" smtClean="0"/>
            </a:br>
            <a:r>
              <a:rPr lang="en-IE">
                <a:solidFill>
                  <a:srgbClr val="FF0000"/>
                </a:solidFill>
              </a:rPr>
              <a:t>&lt;form method="post" action="test_form.php"&gt;</a:t>
            </a:r>
            <a:endParaRPr lang="en-IE">
              <a:solidFill>
                <a:srgbClr val="FF0000"/>
              </a:solidFill>
            </a:endParaRPr>
          </a:p>
          <a:p>
            <a:r>
              <a:rPr lang="en-IE"/>
              <a:t>However, consider that a user enters the following URL in the address </a:t>
            </a:r>
            <a:r>
              <a:rPr lang="en-IE"/>
              <a:t>bar</a:t>
            </a:r>
            <a:r>
              <a:rPr lang="en-IE"/>
              <a:t>:</a:t>
            </a:r>
            <a:br>
              <a:rPr lang="en-IE"/>
            </a:br>
            <a:r>
              <a:rPr lang="en-IE">
                <a:hlinkClick r:id="rId3"/>
              </a:rPr>
              <a:t>http://www.example.com/test_form.php/%22%3E%3Cscript%3Ealert('hacked</a:t>
            </a:r>
            <a:r>
              <a:rPr lang="en-IE">
                <a:hlinkClick r:id="rId3"/>
              </a:rPr>
              <a:t>')%</a:t>
            </a:r>
            <a:r>
              <a:rPr lang="en-IE" smtClean="0">
                <a:hlinkClick r:id="rId3"/>
              </a:rPr>
              <a:t>3C/script%3E</a:t>
            </a:r>
            <a:endParaRPr lang="en-IE" smtClean="0"/>
          </a:p>
          <a:p>
            <a:r>
              <a:rPr lang="en-IE" smtClean="0"/>
              <a:t>In </a:t>
            </a:r>
            <a:r>
              <a:rPr lang="en-IE"/>
              <a:t>this case, the above code will be translated </a:t>
            </a:r>
            <a:r>
              <a:rPr lang="en-IE"/>
              <a:t>to</a:t>
            </a:r>
            <a:r>
              <a:rPr lang="en-IE" smtClean="0"/>
              <a:t>:</a:t>
            </a:r>
            <a:br>
              <a:rPr lang="en-IE" smtClean="0"/>
            </a:br>
            <a:r>
              <a:rPr lang="en-IE">
                <a:solidFill>
                  <a:srgbClr val="FF0000"/>
                </a:solidFill>
              </a:rPr>
              <a:t>&lt;form method="post" action="test_form.php/"&gt;&lt;script&gt;alert('hacked')&lt;/script&gt;</a:t>
            </a:r>
            <a:endParaRPr lang="en-IE">
              <a:solidFill>
                <a:srgbClr val="FF0000"/>
              </a:solidFill>
            </a:endParaRPr>
          </a:p>
          <a:p>
            <a:endParaRPr lang="en-IE"/>
          </a:p>
          <a:p>
            <a:endParaRPr lang="en-I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91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PHP can generate dynamic page content</a:t>
            </a:r>
          </a:p>
          <a:p>
            <a:r>
              <a:rPr lang="en-IE" dirty="0"/>
              <a:t>PHP can create, open, read, write, delete, and close files on the server</a:t>
            </a:r>
          </a:p>
          <a:p>
            <a:r>
              <a:rPr lang="en-IE" dirty="0"/>
              <a:t>PHP can collect form data</a:t>
            </a:r>
          </a:p>
          <a:p>
            <a:r>
              <a:rPr lang="en-IE" dirty="0"/>
              <a:t>PHP can send and receive cookies</a:t>
            </a:r>
          </a:p>
          <a:p>
            <a:r>
              <a:rPr lang="en-IE" dirty="0"/>
              <a:t>PHP can add, delete, modify data in your database</a:t>
            </a:r>
          </a:p>
          <a:p>
            <a:r>
              <a:rPr lang="en-IE" dirty="0"/>
              <a:t>PHP can be used to control user-access</a:t>
            </a:r>
          </a:p>
          <a:p>
            <a:r>
              <a:rPr lang="en-IE" dirty="0"/>
              <a:t>PHP can encrypt data</a:t>
            </a:r>
          </a:p>
          <a:p>
            <a:r>
              <a:rPr lang="en-IE" dirty="0"/>
              <a:t>With PHP you can output HTML, images, PDF files, Flash movies, and any text, such as XHTML, XML and JSON.</a:t>
            </a:r>
          </a:p>
          <a:p>
            <a:endParaRPr lang="en-I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53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Avoid Code Injection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600" smtClean="0"/>
              <a:t>Recommendation, if using </a:t>
            </a:r>
            <a:r>
              <a:rPr lang="en-IE" sz="2800">
                <a:solidFill>
                  <a:srgbClr val="7030A0"/>
                </a:solidFill>
              </a:rPr>
              <a:t>$_SERVER["</a:t>
            </a:r>
            <a:r>
              <a:rPr lang="en-IE" sz="2800">
                <a:solidFill>
                  <a:srgbClr val="7030A0"/>
                </a:solidFill>
              </a:rPr>
              <a:t>PHP_SELF</a:t>
            </a:r>
            <a:r>
              <a:rPr lang="en-IE" sz="2800" smtClean="0"/>
              <a:t>"]</a:t>
            </a:r>
            <a:r>
              <a:rPr lang="en-IE" sz="2600" smtClean="0"/>
              <a:t>:</a:t>
            </a:r>
          </a:p>
          <a:p>
            <a:r>
              <a:rPr lang="en-IE" sz="2800" smtClean="0"/>
              <a:t>Use the </a:t>
            </a:r>
            <a:r>
              <a:rPr lang="en-IE" sz="2800">
                <a:solidFill>
                  <a:srgbClr val="FF0000"/>
                </a:solidFill>
              </a:rPr>
              <a:t>htmlspecialchars</a:t>
            </a:r>
            <a:r>
              <a:rPr lang="en-IE" sz="2800">
                <a:solidFill>
                  <a:schemeClr val="accent3">
                    <a:lumMod val="75000"/>
                  </a:schemeClr>
                </a:solidFill>
              </a:rPr>
              <a:t>() </a:t>
            </a:r>
            <a:r>
              <a:rPr lang="en-IE" sz="2800"/>
              <a:t>function</a:t>
            </a:r>
            <a:endParaRPr lang="en-IE" sz="2600" dirty="0"/>
          </a:p>
          <a:p>
            <a:pPr marL="0" indent="0">
              <a:buNone/>
            </a:pPr>
            <a:endParaRPr lang="en-IE" sz="2400" smtClean="0"/>
          </a:p>
          <a:p>
            <a:pPr marL="0" indent="0">
              <a:buNone/>
            </a:pPr>
            <a:r>
              <a:rPr lang="en-IE" sz="2400" smtClean="0"/>
              <a:t>&lt;</a:t>
            </a:r>
            <a:r>
              <a:rPr lang="en-IE" sz="2400" dirty="0"/>
              <a:t>form method="post" action="&lt;?</a:t>
            </a:r>
            <a:r>
              <a:rPr lang="en-IE" sz="2400" dirty="0" err="1"/>
              <a:t>php</a:t>
            </a:r>
            <a:r>
              <a:rPr lang="en-IE" sz="2400" dirty="0"/>
              <a:t> </a:t>
            </a:r>
            <a:r>
              <a:rPr lang="en-IE" sz="2400" dirty="0">
                <a:solidFill>
                  <a:srgbClr val="00B050"/>
                </a:solidFill>
              </a:rPr>
              <a:t>echo </a:t>
            </a:r>
            <a:r>
              <a:rPr lang="en-IE" sz="2400" dirty="0" err="1">
                <a:solidFill>
                  <a:srgbClr val="00B050"/>
                </a:solidFill>
              </a:rPr>
              <a:t>htmlspecialchars</a:t>
            </a:r>
            <a:r>
              <a:rPr lang="en-IE" sz="2400" dirty="0">
                <a:solidFill>
                  <a:srgbClr val="7030A0"/>
                </a:solidFill>
              </a:rPr>
              <a:t>($_SERVER["PHP_SELF</a:t>
            </a:r>
            <a:r>
              <a:rPr lang="en-IE" sz="2400" dirty="0"/>
              <a:t>"]);?&gt;"&gt;</a:t>
            </a:r>
          </a:p>
          <a:p>
            <a:pPr marL="0" indent="0">
              <a:buNone/>
            </a:pPr>
            <a:endParaRPr lang="en-IE" sz="2600" smtClean="0"/>
          </a:p>
          <a:p>
            <a:pPr marL="0" indent="0">
              <a:buNone/>
            </a:pPr>
            <a:r>
              <a:rPr lang="en-IE" sz="2600" smtClean="0"/>
              <a:t>Transforms to:</a:t>
            </a:r>
          </a:p>
          <a:p>
            <a:pPr marL="0" indent="0">
              <a:buNone/>
            </a:pPr>
            <a:endParaRPr lang="en-IE" sz="2600" dirty="0"/>
          </a:p>
          <a:p>
            <a:pPr marL="0" indent="0">
              <a:buNone/>
            </a:pPr>
            <a:r>
              <a:rPr lang="en-IE" sz="2200" dirty="0">
                <a:solidFill>
                  <a:srgbClr val="FF0000"/>
                </a:solidFill>
              </a:rPr>
              <a:t>&lt;form method="post" action="</a:t>
            </a:r>
            <a:r>
              <a:rPr lang="en-IE" sz="2200" dirty="0" err="1">
                <a:solidFill>
                  <a:srgbClr val="FF0000"/>
                </a:solidFill>
              </a:rPr>
              <a:t>test_form.php</a:t>
            </a:r>
            <a:r>
              <a:rPr lang="en-IE" sz="2200" dirty="0">
                <a:solidFill>
                  <a:srgbClr val="FF0000"/>
                </a:solidFill>
              </a:rPr>
              <a:t>/&amp;</a:t>
            </a:r>
            <a:r>
              <a:rPr lang="en-IE" sz="2200" dirty="0" err="1">
                <a:solidFill>
                  <a:srgbClr val="FF0000"/>
                </a:solidFill>
              </a:rPr>
              <a:t>quot</a:t>
            </a:r>
            <a:r>
              <a:rPr lang="en-IE" sz="2200" dirty="0">
                <a:solidFill>
                  <a:srgbClr val="FF0000"/>
                </a:solidFill>
              </a:rPr>
              <a:t>;&amp;</a:t>
            </a:r>
            <a:r>
              <a:rPr lang="en-IE" sz="2200" dirty="0" err="1">
                <a:solidFill>
                  <a:srgbClr val="FF0000"/>
                </a:solidFill>
              </a:rPr>
              <a:t>gt</a:t>
            </a:r>
            <a:r>
              <a:rPr lang="en-IE" sz="2200" dirty="0">
                <a:solidFill>
                  <a:srgbClr val="FF0000"/>
                </a:solidFill>
              </a:rPr>
              <a:t>;&amp;</a:t>
            </a:r>
            <a:r>
              <a:rPr lang="en-IE" sz="2200" dirty="0" err="1">
                <a:solidFill>
                  <a:srgbClr val="FF0000"/>
                </a:solidFill>
              </a:rPr>
              <a:t>lt;script&amp;gt;alert</a:t>
            </a:r>
            <a:r>
              <a:rPr lang="en-IE" sz="2200" dirty="0">
                <a:solidFill>
                  <a:srgbClr val="FF0000"/>
                </a:solidFill>
              </a:rPr>
              <a:t>('hacked')&amp;</a:t>
            </a:r>
            <a:r>
              <a:rPr lang="en-IE" sz="2200" dirty="0" err="1">
                <a:solidFill>
                  <a:srgbClr val="FF0000"/>
                </a:solidFill>
              </a:rPr>
              <a:t>lt</a:t>
            </a:r>
            <a:r>
              <a:rPr lang="en-IE" sz="2200" dirty="0">
                <a:solidFill>
                  <a:srgbClr val="FF0000"/>
                </a:solidFill>
              </a:rPr>
              <a:t>;/</a:t>
            </a:r>
            <a:r>
              <a:rPr lang="en-IE" sz="2200" dirty="0" err="1">
                <a:solidFill>
                  <a:srgbClr val="FF0000"/>
                </a:solidFill>
              </a:rPr>
              <a:t>script&amp;gt</a:t>
            </a:r>
            <a:r>
              <a:rPr lang="en-IE" sz="2200" dirty="0">
                <a:solidFill>
                  <a:srgbClr val="FF0000"/>
                </a:solidFill>
              </a:rPr>
              <a:t>;"&gt;</a:t>
            </a:r>
          </a:p>
          <a:p>
            <a:endParaRPr lang="en-IE" dirty="0"/>
          </a:p>
          <a:p>
            <a:endParaRPr lang="en-I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803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Hiding the Seams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IE" smtClean="0"/>
              <a:t>You can take any HTML web page, rename it with a .php file extention, and inject PHP code into it to generate page content on the fly.</a:t>
            </a:r>
          </a:p>
          <a:p>
            <a:pPr lvl="1"/>
            <a:r>
              <a:rPr lang="en-IE" smtClean="0"/>
              <a:t>Dynamic web pages</a:t>
            </a:r>
          </a:p>
          <a:p>
            <a:r>
              <a:rPr lang="en-IE" smtClean="0"/>
              <a:t>Website users do not need to know which site pages rely on PHP.</a:t>
            </a:r>
          </a:p>
          <a:p>
            <a:pPr lvl="1"/>
            <a:r>
              <a:rPr lang="en-IE" smtClean="0"/>
              <a:t>Eliminate filename extensions in your URLs to take advantage of directory indexes by having URLs pointing to directories on your web servers instead of specific files. </a:t>
            </a:r>
          </a:p>
          <a:p>
            <a:pPr lvl="1"/>
            <a:r>
              <a:rPr lang="en-IE" smtClean="0"/>
              <a:t>The web server will look for a file names index.html or index.php within the directory and display that file in response to the request.</a:t>
            </a:r>
          </a:p>
          <a:p>
            <a:pPr lvl="1"/>
            <a:r>
              <a:rPr lang="en-IE" smtClean="0"/>
              <a:t>E.g., using the previous example:</a:t>
            </a:r>
          </a:p>
          <a:p>
            <a:pPr lvl="2"/>
            <a:r>
              <a:rPr lang="en-IE" smtClean="0"/>
              <a:t>Create a subdirectory called </a:t>
            </a:r>
            <a:r>
              <a:rPr lang="en-IE" smtClean="0">
                <a:solidFill>
                  <a:srgbClr val="FF0000"/>
                </a:solidFill>
              </a:rPr>
              <a:t>test_form</a:t>
            </a:r>
            <a:endParaRPr lang="en-IE" smtClean="0"/>
          </a:p>
          <a:p>
            <a:pPr lvl="2"/>
            <a:r>
              <a:rPr lang="en-IE" smtClean="0"/>
              <a:t>Rename </a:t>
            </a:r>
            <a:r>
              <a:rPr lang="en-IE" smtClean="0">
                <a:solidFill>
                  <a:srgbClr val="FF0000"/>
                </a:solidFill>
              </a:rPr>
              <a:t>test_form.php </a:t>
            </a:r>
            <a:r>
              <a:rPr lang="en-IE" smtClean="0"/>
              <a:t>to </a:t>
            </a:r>
            <a:r>
              <a:rPr lang="en-IE" smtClean="0">
                <a:solidFill>
                  <a:srgbClr val="FF0000"/>
                </a:solidFill>
              </a:rPr>
              <a:t>index.php</a:t>
            </a:r>
            <a:r>
              <a:rPr lang="en-IE" smtClean="0"/>
              <a:t> and move to the test_form subdirectory</a:t>
            </a:r>
          </a:p>
          <a:p>
            <a:pPr lvl="2"/>
            <a:r>
              <a:rPr lang="en-IE" smtClean="0"/>
              <a:t>Now load </a:t>
            </a:r>
            <a:r>
              <a:rPr lang="en-IE" smtClean="0">
                <a:hlinkClick r:id="rId3"/>
              </a:rPr>
              <a:t>http://localhost/test_form/</a:t>
            </a:r>
            <a:r>
              <a:rPr lang="en-IE" smtClean="0"/>
              <a:t> in your browser</a:t>
            </a:r>
          </a:p>
          <a:p>
            <a:pPr lvl="2"/>
            <a:r>
              <a:rPr lang="en-IE" smtClean="0"/>
              <a:t>Change the form element to:</a:t>
            </a:r>
            <a:br>
              <a:rPr lang="en-IE" smtClean="0"/>
            </a:br>
            <a:r>
              <a:rPr lang="en-IE">
                <a:solidFill>
                  <a:srgbClr val="FF0000"/>
                </a:solidFill>
              </a:rPr>
              <a:t>&lt;form action="" method="</a:t>
            </a:r>
            <a:r>
              <a:rPr lang="en-IE">
                <a:solidFill>
                  <a:srgbClr val="FF0000"/>
                </a:solidFill>
              </a:rPr>
              <a:t>post</a:t>
            </a:r>
            <a:r>
              <a:rPr lang="en-IE" smtClean="0">
                <a:solidFill>
                  <a:srgbClr val="FF0000"/>
                </a:solidFill>
              </a:rPr>
              <a:t>"&gt;</a:t>
            </a:r>
            <a:r>
              <a:rPr lang="en-IE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770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Sanitize the Input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00808"/>
            <a:ext cx="8496944" cy="4800026"/>
          </a:xfrm>
        </p:spPr>
        <p:txBody>
          <a:bodyPr>
            <a:normAutofit/>
          </a:bodyPr>
          <a:lstStyle/>
          <a:p>
            <a:r>
              <a:rPr lang="en-IE" dirty="0"/>
              <a:t>The form variables sent by $_POST should also be sanitized: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sz="2600" dirty="0"/>
              <a:t>	function </a:t>
            </a:r>
            <a:r>
              <a:rPr lang="en-IE" sz="2600" dirty="0" err="1"/>
              <a:t>test_input</a:t>
            </a:r>
            <a:r>
              <a:rPr lang="en-IE" sz="2600" dirty="0"/>
              <a:t>($data) {</a:t>
            </a:r>
            <a:br>
              <a:rPr lang="en-IE" sz="2600" dirty="0"/>
            </a:br>
            <a:r>
              <a:rPr lang="en-IE" sz="2600" dirty="0"/>
              <a:t>  		$data = trim($data);</a:t>
            </a:r>
            <a:br>
              <a:rPr lang="en-IE" sz="2600" dirty="0"/>
            </a:br>
            <a:r>
              <a:rPr lang="en-IE" sz="2600" dirty="0"/>
              <a:t>  		$data = </a:t>
            </a:r>
            <a:r>
              <a:rPr lang="en-IE" sz="2600" dirty="0" err="1"/>
              <a:t>stripslashes</a:t>
            </a:r>
            <a:r>
              <a:rPr lang="en-IE" sz="2600" dirty="0"/>
              <a:t>($data);</a:t>
            </a:r>
            <a:br>
              <a:rPr lang="en-IE" sz="2600" dirty="0"/>
            </a:br>
            <a:r>
              <a:rPr lang="en-IE" sz="2600" dirty="0"/>
              <a:t>  		$data = </a:t>
            </a:r>
            <a:r>
              <a:rPr lang="en-IE" sz="2600" dirty="0" err="1">
                <a:solidFill>
                  <a:schemeClr val="accent3">
                    <a:lumMod val="75000"/>
                  </a:schemeClr>
                </a:solidFill>
              </a:rPr>
              <a:t>htmlspecialchars</a:t>
            </a:r>
            <a:r>
              <a:rPr lang="en-IE" sz="2600" dirty="0"/>
              <a:t>($data);</a:t>
            </a:r>
            <a:br>
              <a:rPr lang="en-IE" sz="2600" dirty="0"/>
            </a:br>
            <a:r>
              <a:rPr lang="en-IE" sz="2600" dirty="0"/>
              <a:t>  		return $data;</a:t>
            </a:r>
            <a:br>
              <a:rPr lang="en-IE" sz="2600" dirty="0"/>
            </a:br>
            <a:r>
              <a:rPr lang="en-IE" sz="2600" dirty="0"/>
              <a:t>	}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04436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200" dirty="0"/>
              <a:t>&lt;form method="post"</a:t>
            </a:r>
            <a:r>
              <a:rPr lang="en-IE" sz="2200"/>
              <a:t> </a:t>
            </a:r>
            <a:r>
              <a:rPr lang="en-IE" sz="2200" smtClean="0"/>
              <a:t>action=""&gt;</a:t>
            </a:r>
            <a:r>
              <a:rPr lang="en-IE" sz="2200" dirty="0"/>
              <a:t/>
            </a:r>
            <a:br>
              <a:rPr lang="en-IE" sz="2200" dirty="0"/>
            </a:br>
            <a:r>
              <a:rPr lang="en-IE" sz="2200"/>
              <a:t/>
            </a:r>
            <a:br>
              <a:rPr lang="en-IE" sz="2200"/>
            </a:br>
            <a:r>
              <a:rPr lang="en-IE" sz="2200"/>
              <a:t>&lt;label for="name"&gt;Name:&lt;/label</a:t>
            </a:r>
            <a:r>
              <a:rPr lang="en-IE" sz="2200"/>
              <a:t>&gt;</a:t>
            </a:r>
            <a:endParaRPr lang="en-IE" sz="2200" dirty="0"/>
          </a:p>
          <a:p>
            <a:pPr marL="0" indent="0">
              <a:buNone/>
            </a:pPr>
            <a:r>
              <a:rPr lang="en-IE" sz="2200" smtClean="0">
                <a:solidFill>
                  <a:srgbClr val="7030A0"/>
                </a:solidFill>
              </a:rPr>
              <a:t>&lt;input type="text" name="name"&gt;</a:t>
            </a:r>
            <a:r>
              <a:rPr lang="en-IE" sz="2200" smtClean="0"/>
              <a:t>&lt;br&gt;</a:t>
            </a:r>
            <a:br>
              <a:rPr lang="en-IE" sz="2200" smtClean="0"/>
            </a:br>
            <a:r>
              <a:rPr lang="en-IE" sz="2200">
                <a:solidFill>
                  <a:srgbClr val="FF0000"/>
                </a:solidFill>
              </a:rPr>
              <a:t>&lt;?php if (isset($formError['name'])) {echo '&lt;span class="error"&gt;*' . $formError['name'] . '&lt;/span&gt;&lt;br&gt;'; } ?&gt;</a:t>
            </a:r>
            <a:r>
              <a:rPr lang="en-IE" sz="2200"/>
              <a:t/>
            </a:r>
            <a:br>
              <a:rPr lang="en-IE" sz="2200"/>
            </a:br>
            <a:endParaRPr lang="en-IE" sz="2200" smtClean="0"/>
          </a:p>
          <a:p>
            <a:pPr marL="0" indent="0">
              <a:buNone/>
            </a:pPr>
            <a:r>
              <a:rPr lang="en-IE" sz="2200" smtClean="0"/>
              <a:t>&lt;</a:t>
            </a:r>
            <a:r>
              <a:rPr lang="en-IE" sz="2200"/>
              <a:t>label for="email"&gt;Email:&lt;/label&gt;</a:t>
            </a:r>
          </a:p>
          <a:p>
            <a:pPr marL="0" indent="0">
              <a:buNone/>
            </a:pPr>
            <a:r>
              <a:rPr lang="en-IE" sz="2200">
                <a:solidFill>
                  <a:srgbClr val="7030A0"/>
                </a:solidFill>
              </a:rPr>
              <a:t>&lt;</a:t>
            </a:r>
            <a:r>
              <a:rPr lang="en-IE" sz="2200">
                <a:solidFill>
                  <a:srgbClr val="7030A0"/>
                </a:solidFill>
              </a:rPr>
              <a:t>input type="text" name="</a:t>
            </a:r>
            <a:r>
              <a:rPr lang="en-IE" sz="2200">
                <a:solidFill>
                  <a:srgbClr val="7030A0"/>
                </a:solidFill>
              </a:rPr>
              <a:t>email</a:t>
            </a:r>
            <a:r>
              <a:rPr lang="en-IE" sz="2200" smtClean="0">
                <a:solidFill>
                  <a:srgbClr val="7030A0"/>
                </a:solidFill>
              </a:rPr>
              <a:t>"</a:t>
            </a:r>
            <a:r>
              <a:rPr lang="en-IE" sz="2200">
                <a:solidFill>
                  <a:srgbClr val="7030A0"/>
                </a:solidFill>
              </a:rPr>
              <a:t>&gt;</a:t>
            </a:r>
            <a:r>
              <a:rPr lang="en-IE" sz="2200" smtClean="0"/>
              <a:t>&lt;</a:t>
            </a:r>
            <a:r>
              <a:rPr lang="en-IE" sz="2200"/>
              <a:t>br&gt;</a:t>
            </a:r>
          </a:p>
          <a:p>
            <a:pPr marL="0" indent="0">
              <a:buNone/>
            </a:pPr>
            <a:r>
              <a:rPr lang="en-IE" sz="2200">
                <a:solidFill>
                  <a:srgbClr val="FF0000"/>
                </a:solidFill>
              </a:rPr>
              <a:t>&lt;?php if (isset($formError['email'])) {echo '&lt;span class="error"&gt;*' . $formError['email'] . '&lt;/span&gt;&lt;br&gt;'; </a:t>
            </a:r>
            <a:r>
              <a:rPr lang="en-IE" sz="2200">
                <a:solidFill>
                  <a:srgbClr val="FF0000"/>
                </a:solidFill>
              </a:rPr>
              <a:t>} </a:t>
            </a:r>
            <a:r>
              <a:rPr lang="en-IE" sz="220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IE" sz="2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E" sz="2200" smtClean="0">
                <a:solidFill>
                  <a:srgbClr val="7030A0"/>
                </a:solidFill>
              </a:rPr>
              <a:t>&lt;</a:t>
            </a:r>
            <a:r>
              <a:rPr lang="en-IE" sz="2200" dirty="0">
                <a:solidFill>
                  <a:srgbClr val="7030A0"/>
                </a:solidFill>
              </a:rPr>
              <a:t>input type="submit" name="submit" </a:t>
            </a:r>
            <a:r>
              <a:rPr lang="en-IE" sz="2200">
                <a:solidFill>
                  <a:srgbClr val="7030A0"/>
                </a:solidFill>
              </a:rPr>
              <a:t>value</a:t>
            </a:r>
            <a:r>
              <a:rPr lang="en-IE" sz="2200">
                <a:solidFill>
                  <a:srgbClr val="7030A0"/>
                </a:solidFill>
              </a:rPr>
              <a:t>="Go"&gt;</a:t>
            </a:r>
            <a:r>
              <a:rPr lang="en-IE" sz="2200" dirty="0"/>
              <a:t> </a:t>
            </a:r>
            <a:br>
              <a:rPr lang="en-IE" sz="2200" dirty="0"/>
            </a:br>
            <a:r>
              <a:rPr lang="en-IE" sz="22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57824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Validation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820472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600"/>
              <a:t>$formError </a:t>
            </a:r>
            <a:r>
              <a:rPr lang="en-IE" sz="1600"/>
              <a:t>= </a:t>
            </a:r>
            <a:r>
              <a:rPr lang="en-IE" sz="1600" smtClean="0"/>
              <a:t>[];</a:t>
            </a:r>
          </a:p>
          <a:p>
            <a:pPr marL="0" indent="0">
              <a:buNone/>
            </a:pPr>
            <a:r>
              <a:rPr lang="en-IE" sz="1600" smtClean="0"/>
              <a:t>$</a:t>
            </a:r>
            <a:r>
              <a:rPr lang="en-IE" sz="1600"/>
              <a:t>name = $email = "";</a:t>
            </a:r>
          </a:p>
          <a:p>
            <a:pPr marL="0" indent="0">
              <a:buNone/>
            </a:pPr>
            <a:r>
              <a:rPr lang="en-IE" sz="1200" smtClean="0"/>
              <a:t/>
            </a:r>
            <a:br>
              <a:rPr lang="en-IE" sz="1200" smtClean="0"/>
            </a:br>
            <a:r>
              <a:rPr lang="en-IE" sz="1600" smtClean="0"/>
              <a:t>if </a:t>
            </a:r>
            <a:r>
              <a:rPr lang="en-IE" sz="1600" smtClean="0">
                <a:solidFill>
                  <a:srgbClr val="C00000"/>
                </a:solidFill>
              </a:rPr>
              <a:t>($_SERVER["REQUEST_METHOD"] == "POST") </a:t>
            </a:r>
            <a:r>
              <a:rPr lang="en-IE" sz="1600" smtClean="0"/>
              <a:t>{ 	//check if submitted</a:t>
            </a:r>
            <a:br>
              <a:rPr lang="en-IE" sz="1600" smtClean="0"/>
            </a:br>
            <a:r>
              <a:rPr lang="en-IE" sz="1600" smtClean="0"/>
              <a:t>	if (</a:t>
            </a:r>
            <a:r>
              <a:rPr lang="en-IE" sz="1600" smtClean="0">
                <a:solidFill>
                  <a:srgbClr val="002060"/>
                </a:solidFill>
              </a:rPr>
              <a:t>empty</a:t>
            </a:r>
            <a:r>
              <a:rPr lang="en-IE" sz="1600"/>
              <a:t>($_POST["name"])) {</a:t>
            </a:r>
            <a:br>
              <a:rPr lang="en-IE" sz="1600"/>
            </a:br>
            <a:r>
              <a:rPr lang="en-IE" sz="1600"/>
              <a:t>    		$formError[</a:t>
            </a:r>
            <a:r>
              <a:rPr lang="en-IE" sz="1600"/>
              <a:t>'name</a:t>
            </a:r>
            <a:r>
              <a:rPr lang="en-IE" sz="1600" smtClean="0"/>
              <a:t>'] = </a:t>
            </a:r>
            <a:r>
              <a:rPr lang="en-IE" sz="1600"/>
              <a:t>"Name is required";</a:t>
            </a:r>
            <a:br>
              <a:rPr lang="en-IE" sz="1600"/>
            </a:br>
            <a:r>
              <a:rPr lang="en-IE" sz="1600"/>
              <a:t> 	} else {</a:t>
            </a:r>
            <a:br>
              <a:rPr lang="en-IE" sz="1600"/>
            </a:br>
            <a:r>
              <a:rPr lang="en-IE" sz="1600"/>
              <a:t>    		$name = </a:t>
            </a:r>
            <a:r>
              <a:rPr lang="en-IE" sz="1600" smtClean="0">
                <a:solidFill>
                  <a:srgbClr val="0070C0"/>
                </a:solidFill>
              </a:rPr>
              <a:t>test_input</a:t>
            </a:r>
            <a:r>
              <a:rPr lang="en-IE" sz="1600" smtClean="0"/>
              <a:t>($_POST["name"]);</a:t>
            </a:r>
          </a:p>
          <a:p>
            <a:pPr marL="0" indent="0">
              <a:buNone/>
            </a:pPr>
            <a:r>
              <a:rPr lang="en-IE" sz="1600" smtClean="0"/>
              <a:t>   </a:t>
            </a:r>
            <a:r>
              <a:rPr lang="en-IE" sz="1600" dirty="0"/>
              <a:t>		if </a:t>
            </a:r>
            <a:r>
              <a:rPr lang="en-IE" sz="1600" dirty="0">
                <a:solidFill>
                  <a:schemeClr val="accent6">
                    <a:lumMod val="75000"/>
                  </a:schemeClr>
                </a:solidFill>
              </a:rPr>
              <a:t>(!</a:t>
            </a:r>
            <a:r>
              <a:rPr lang="en-IE" sz="1600" dirty="0" err="1">
                <a:solidFill>
                  <a:schemeClr val="accent6">
                    <a:lumMod val="75000"/>
                  </a:schemeClr>
                </a:solidFill>
              </a:rPr>
              <a:t>preg_match</a:t>
            </a:r>
            <a:r>
              <a:rPr lang="en-IE" sz="1600" dirty="0">
                <a:solidFill>
                  <a:schemeClr val="accent6">
                    <a:lumMod val="75000"/>
                  </a:schemeClr>
                </a:solidFill>
              </a:rPr>
              <a:t>("/^[a-</a:t>
            </a:r>
            <a:r>
              <a:rPr lang="en-IE" sz="1600" dirty="0" err="1">
                <a:solidFill>
                  <a:schemeClr val="accent6">
                    <a:lumMod val="75000"/>
                  </a:schemeClr>
                </a:solidFill>
              </a:rPr>
              <a:t>zA</a:t>
            </a:r>
            <a:r>
              <a:rPr lang="en-IE" sz="1600" dirty="0">
                <a:solidFill>
                  <a:schemeClr val="accent6">
                    <a:lumMod val="75000"/>
                  </a:schemeClr>
                </a:solidFill>
              </a:rPr>
              <a:t>-Z ]*$/",$name</a:t>
            </a:r>
            <a:r>
              <a:rPr lang="en-IE" sz="1600" dirty="0"/>
              <a:t>))</a:t>
            </a:r>
          </a:p>
          <a:p>
            <a:pPr marL="0" indent="0">
              <a:buNone/>
            </a:pPr>
            <a:r>
              <a:rPr lang="en-IE" sz="1600" smtClean="0"/>
              <a:t>			</a:t>
            </a:r>
            <a:r>
              <a:rPr lang="en-IE" sz="1600" smtClean="0"/>
              <a:t> $formError['name'] = </a:t>
            </a:r>
            <a:r>
              <a:rPr lang="en-IE" sz="1600" smtClean="0"/>
              <a:t>"Only letters and spaces allowed"; </a:t>
            </a:r>
            <a:br>
              <a:rPr lang="en-IE" sz="1600" smtClean="0"/>
            </a:br>
            <a:r>
              <a:rPr lang="en-IE" sz="1600" smtClean="0"/>
              <a:t>	}</a:t>
            </a:r>
            <a:br>
              <a:rPr lang="en-IE" sz="1600" smtClean="0"/>
            </a:br>
            <a:r>
              <a:rPr lang="en-IE" sz="1600" smtClean="0"/>
              <a:t>  	if (</a:t>
            </a:r>
            <a:r>
              <a:rPr lang="en-IE" sz="1600" smtClean="0">
                <a:solidFill>
                  <a:srgbClr val="002060"/>
                </a:solidFill>
              </a:rPr>
              <a:t>empty</a:t>
            </a:r>
            <a:r>
              <a:rPr lang="en-IE" sz="1600"/>
              <a:t>($_POST["email"])) {</a:t>
            </a:r>
            <a:br>
              <a:rPr lang="en-IE" sz="1600"/>
            </a:br>
            <a:r>
              <a:rPr lang="en-IE" sz="1600"/>
              <a:t>    		$formError['email'] = "Email is required";</a:t>
            </a:r>
            <a:br>
              <a:rPr lang="en-IE" sz="1600"/>
            </a:br>
            <a:r>
              <a:rPr lang="en-IE" sz="1600"/>
              <a:t> 	} else {</a:t>
            </a:r>
            <a:br>
              <a:rPr lang="en-IE" sz="1600"/>
            </a:br>
            <a:r>
              <a:rPr lang="en-IE" sz="1600"/>
              <a:t>    		$email = </a:t>
            </a:r>
            <a:r>
              <a:rPr lang="en-IE" sz="1600" smtClean="0">
                <a:solidFill>
                  <a:srgbClr val="0070C0"/>
                </a:solidFill>
              </a:rPr>
              <a:t>test_input</a:t>
            </a:r>
            <a:r>
              <a:rPr lang="en-IE" sz="1600" smtClean="0"/>
              <a:t>($_POST["email"]);</a:t>
            </a:r>
          </a:p>
          <a:p>
            <a:pPr marL="0" indent="0">
              <a:buNone/>
            </a:pPr>
            <a:r>
              <a:rPr lang="en-IE" sz="1600" smtClean="0"/>
              <a:t>    </a:t>
            </a:r>
            <a:r>
              <a:rPr lang="en-IE" sz="1600" dirty="0"/>
              <a:t>		if </a:t>
            </a:r>
            <a:r>
              <a:rPr lang="en-IE" sz="1600" dirty="0">
                <a:solidFill>
                  <a:schemeClr val="accent6">
                    <a:lumMod val="75000"/>
                  </a:schemeClr>
                </a:solidFill>
              </a:rPr>
              <a:t>(!</a:t>
            </a:r>
            <a:r>
              <a:rPr lang="en-IE" sz="1600" dirty="0" err="1">
                <a:solidFill>
                  <a:schemeClr val="accent6">
                    <a:lumMod val="75000"/>
                  </a:schemeClr>
                </a:solidFill>
              </a:rPr>
              <a:t>filter_var</a:t>
            </a:r>
            <a:r>
              <a:rPr lang="en-IE" sz="1600" dirty="0">
                <a:solidFill>
                  <a:schemeClr val="accent6">
                    <a:lumMod val="75000"/>
                  </a:schemeClr>
                </a:solidFill>
              </a:rPr>
              <a:t>($email, FILTER_VALIDATE_EMAIL</a:t>
            </a:r>
            <a:r>
              <a:rPr lang="en-IE" sz="1600" dirty="0"/>
              <a:t>))</a:t>
            </a:r>
          </a:p>
          <a:p>
            <a:pPr marL="0" indent="0">
              <a:buNone/>
            </a:pPr>
            <a:r>
              <a:rPr lang="en-IE" sz="1600"/>
              <a:t>      			$formError['email'] = "Invalid email format";    		</a:t>
            </a:r>
            <a:br>
              <a:rPr lang="en-IE" sz="1600"/>
            </a:br>
            <a:r>
              <a:rPr lang="en-IE" sz="1600"/>
              <a:t>  	}</a:t>
            </a:r>
          </a:p>
          <a:p>
            <a:pPr marL="0" indent="0">
              <a:buNone/>
            </a:pPr>
            <a:r>
              <a:rPr lang="en-IE" sz="1600" smtClean="0"/>
              <a:t>}</a:t>
            </a:r>
          </a:p>
          <a:p>
            <a:pPr marL="0" indent="0">
              <a:buNone/>
            </a:pPr>
            <a:r>
              <a:rPr lang="en-IE" sz="1600"/>
              <a:t>if (empty($formError)) {</a:t>
            </a:r>
          </a:p>
          <a:p>
            <a:pPr marL="0" indent="0">
              <a:buNone/>
            </a:pPr>
            <a:r>
              <a:rPr lang="en-IE" sz="1600" smtClean="0"/>
              <a:t>	echo </a:t>
            </a:r>
            <a:r>
              <a:rPr lang="en-IE" sz="1600"/>
              <a:t>"Hello $</a:t>
            </a:r>
            <a:r>
              <a:rPr lang="en-IE" sz="1600"/>
              <a:t>name</a:t>
            </a:r>
            <a:r>
              <a:rPr lang="en-IE" sz="1600" smtClean="0"/>
              <a:t>";</a:t>
            </a:r>
          </a:p>
          <a:p>
            <a:pPr marL="0" indent="0">
              <a:buNone/>
            </a:pPr>
            <a:r>
              <a:rPr lang="en-IE" sz="1600" smtClean="0"/>
              <a:t>}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652014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Filters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544616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Sanitizing data = Remove any illegal characters</a:t>
            </a:r>
          </a:p>
          <a:p>
            <a:r>
              <a:rPr lang="en-IE" dirty="0"/>
              <a:t>Validating data = Determine if the data is in proper form</a:t>
            </a:r>
          </a:p>
          <a:p>
            <a:r>
              <a:rPr lang="en-IE" dirty="0"/>
              <a:t>The </a:t>
            </a:r>
            <a:r>
              <a:rPr lang="en-IE" dirty="0" err="1">
                <a:solidFill>
                  <a:srgbClr val="FF0000"/>
                </a:solidFill>
              </a:rPr>
              <a:t>filter_var</a:t>
            </a:r>
            <a:r>
              <a:rPr lang="en-IE" dirty="0">
                <a:solidFill>
                  <a:srgbClr val="FF0000"/>
                </a:solidFill>
              </a:rPr>
              <a:t>() </a:t>
            </a:r>
            <a:r>
              <a:rPr lang="en-IE"/>
              <a:t>function </a:t>
            </a:r>
            <a:r>
              <a:rPr lang="en-IE" smtClean="0"/>
              <a:t>can </a:t>
            </a:r>
            <a:r>
              <a:rPr lang="en-IE" dirty="0"/>
              <a:t>do both, with: </a:t>
            </a:r>
          </a:p>
          <a:p>
            <a:pPr lvl="1"/>
            <a:r>
              <a:rPr lang="en-IE" dirty="0"/>
              <a:t>The variable you want to check</a:t>
            </a:r>
          </a:p>
          <a:p>
            <a:pPr lvl="1"/>
            <a:r>
              <a:rPr lang="en-IE" dirty="0"/>
              <a:t>The type of check to use (sanitize or validate and type)</a:t>
            </a:r>
          </a:p>
          <a:p>
            <a:r>
              <a:rPr lang="en-IE" dirty="0">
                <a:solidFill>
                  <a:srgbClr val="7030A0"/>
                </a:solidFill>
              </a:rPr>
              <a:t>FILTER_SANITIZE</a:t>
            </a:r>
            <a:r>
              <a:rPr lang="en-IE" dirty="0"/>
              <a:t>_</a:t>
            </a:r>
            <a:r>
              <a:rPr lang="en-IE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IE" dirty="0"/>
              <a:t> removes HTML tags from a string, and returns the new string</a:t>
            </a:r>
          </a:p>
          <a:p>
            <a:r>
              <a:rPr lang="en-IE" dirty="0">
                <a:solidFill>
                  <a:srgbClr val="7030A0"/>
                </a:solidFill>
              </a:rPr>
              <a:t>FILTER_SANITIZE</a:t>
            </a:r>
            <a:r>
              <a:rPr lang="en-IE" dirty="0"/>
              <a:t>_</a:t>
            </a:r>
            <a:r>
              <a:rPr lang="en-IE" dirty="0">
                <a:solidFill>
                  <a:schemeClr val="accent6"/>
                </a:solidFill>
              </a:rPr>
              <a:t>EMAIL</a:t>
            </a:r>
            <a:r>
              <a:rPr lang="en-IE" dirty="0"/>
              <a:t> removes all illegal characters from email, and returns the new email string</a:t>
            </a:r>
          </a:p>
          <a:p>
            <a:r>
              <a:rPr lang="en-IE" dirty="0">
                <a:solidFill>
                  <a:srgbClr val="7030A0"/>
                </a:solidFill>
              </a:rPr>
              <a:t>FILTER_SANITIZE</a:t>
            </a:r>
            <a:r>
              <a:rPr lang="en-IE" dirty="0"/>
              <a:t>_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en-IE" dirty="0"/>
              <a:t> removes all illegal characters from </a:t>
            </a:r>
            <a:r>
              <a:rPr lang="en-IE" dirty="0" err="1"/>
              <a:t>url</a:t>
            </a:r>
            <a:r>
              <a:rPr lang="en-IE" dirty="0"/>
              <a:t>, and returns the new </a:t>
            </a:r>
            <a:r>
              <a:rPr lang="en-IE" dirty="0" err="1"/>
              <a:t>url</a:t>
            </a:r>
            <a:r>
              <a:rPr lang="en-IE" dirty="0"/>
              <a:t> string</a:t>
            </a:r>
          </a:p>
          <a:p>
            <a:r>
              <a:rPr lang="en-IE" dirty="0">
                <a:solidFill>
                  <a:srgbClr val="00B050"/>
                </a:solidFill>
              </a:rPr>
              <a:t>FILTER_VALIDATE</a:t>
            </a:r>
            <a:r>
              <a:rPr lang="en-IE" dirty="0"/>
              <a:t>_</a:t>
            </a:r>
            <a:r>
              <a:rPr lang="en-IE" dirty="0">
                <a:solidFill>
                  <a:srgbClr val="0070C0"/>
                </a:solidFill>
              </a:rPr>
              <a:t>INT</a:t>
            </a:r>
            <a:r>
              <a:rPr lang="en-IE" dirty="0"/>
              <a:t> (&gt;0), </a:t>
            </a:r>
            <a:r>
              <a:rPr lang="en-IE" dirty="0">
                <a:solidFill>
                  <a:srgbClr val="00B050"/>
                </a:solidFill>
              </a:rPr>
              <a:t>FILTER_VALIDATE</a:t>
            </a:r>
            <a:r>
              <a:rPr lang="en-IE" dirty="0"/>
              <a:t>_</a:t>
            </a:r>
            <a:r>
              <a:rPr lang="en-IE" dirty="0">
                <a:solidFill>
                  <a:schemeClr val="accent6"/>
                </a:solidFill>
              </a:rPr>
              <a:t>EMAIL</a:t>
            </a:r>
            <a:r>
              <a:rPr lang="en-IE" dirty="0"/>
              <a:t>, </a:t>
            </a:r>
            <a:r>
              <a:rPr lang="en-IE" dirty="0">
                <a:solidFill>
                  <a:srgbClr val="00B050"/>
                </a:solidFill>
              </a:rPr>
              <a:t>FILTER_VALIDATE</a:t>
            </a:r>
            <a:r>
              <a:rPr lang="en-IE" dirty="0"/>
              <a:t>_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en-IE" dirty="0"/>
              <a:t> return a Boolean</a:t>
            </a:r>
          </a:p>
          <a:p>
            <a:r>
              <a:rPr lang="en-GB" dirty="0">
                <a:hlinkClick r:id="rId2"/>
              </a:rPr>
              <a:t>https://www.w3schools.com/php/php_ref_filter.asp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142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Set Up PHP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I</a:t>
            </a:r>
            <a:r>
              <a:rPr lang="en-IE" smtClean="0"/>
              <a:t>nstall </a:t>
            </a:r>
            <a:r>
              <a:rPr lang="en-IE" dirty="0"/>
              <a:t>a web server</a:t>
            </a:r>
          </a:p>
          <a:p>
            <a:pPr marL="514350" indent="-514350">
              <a:buFont typeface="+mj-lt"/>
              <a:buAutoNum type="arabicPeriod"/>
            </a:pPr>
            <a:r>
              <a:rPr lang="en-IE" smtClean="0"/>
              <a:t>Install </a:t>
            </a:r>
            <a:r>
              <a:rPr lang="en-IE" dirty="0"/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en-IE" smtClean="0"/>
              <a:t>Install </a:t>
            </a:r>
            <a:r>
              <a:rPr lang="en-IE" dirty="0"/>
              <a:t>a database, such as MySQL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e.g. XAMPP: </a:t>
            </a:r>
            <a:r>
              <a:rPr lang="en-IE" dirty="0">
                <a:hlinkClick r:id="rId2"/>
              </a:rPr>
              <a:t>https://www.apachefriends.org/index.html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</a:t>
            </a:r>
            <a:r>
              <a:rPr lang="en-IE"/>
              <a:t>: </a:t>
            </a:r>
            <a:endParaRPr lang="en-IE" smtClean="0"/>
          </a:p>
          <a:p>
            <a:pPr marL="0" indent="0">
              <a:buNone/>
            </a:pPr>
            <a:r>
              <a:rPr lang="en-IE" smtClean="0"/>
              <a:t>Browsers do not </a:t>
            </a:r>
            <a:r>
              <a:rPr lang="en-IE"/>
              <a:t>read </a:t>
            </a:r>
            <a:r>
              <a:rPr lang="en-IE" smtClean="0"/>
              <a:t>PHP. </a:t>
            </a:r>
            <a:endParaRPr lang="en-I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469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Architecture</a:t>
            </a:r>
          </a:p>
        </p:txBody>
      </p:sp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xmlns="" id="{25F1E6E9-017A-4A63-9F95-28ABF8472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4" y="1700808"/>
            <a:ext cx="7922768" cy="3276956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C1C7E6CD-F1FE-4A50-A21D-F3A766877DD8}"/>
              </a:ext>
            </a:extLst>
          </p:cNvPr>
          <p:cNvSpPr txBox="1"/>
          <p:nvPr/>
        </p:nvSpPr>
        <p:spPr>
          <a:xfrm>
            <a:off x="755576" y="52292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HTML, CSS, JavaScript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0B13825-9C61-4B93-B451-53E969E19782}"/>
              </a:ext>
            </a:extLst>
          </p:cNvPr>
          <p:cNvSpPr txBox="1"/>
          <p:nvPr/>
        </p:nvSpPr>
        <p:spPr>
          <a:xfrm>
            <a:off x="6084168" y="52292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PHP, SQL, JSON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6B997E9-F461-4A32-A017-2F255952FFB4}"/>
              </a:ext>
            </a:extLst>
          </p:cNvPr>
          <p:cNvSpPr txBox="1"/>
          <p:nvPr/>
        </p:nvSpPr>
        <p:spPr>
          <a:xfrm>
            <a:off x="4030996" y="52292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657657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Syntax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544616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A PHP script can be placed anywhere in the document</a:t>
            </a:r>
          </a:p>
          <a:p>
            <a:r>
              <a:rPr lang="en-IE" dirty="0"/>
              <a:t>The file will have a .</a:t>
            </a:r>
            <a:r>
              <a:rPr lang="en-IE" dirty="0" err="1"/>
              <a:t>php</a:t>
            </a:r>
            <a:r>
              <a:rPr lang="en-IE" dirty="0"/>
              <a:t> extension (not .html)</a:t>
            </a:r>
          </a:p>
          <a:p>
            <a:r>
              <a:rPr lang="en-IE" dirty="0"/>
              <a:t>PHP statements end with a semicolon (;)</a:t>
            </a:r>
          </a:p>
          <a:p>
            <a:r>
              <a:rPr lang="en-IE" dirty="0"/>
              <a:t>//, # single line comments</a:t>
            </a:r>
          </a:p>
          <a:p>
            <a:r>
              <a:rPr lang="en-IE" dirty="0"/>
              <a:t>/* */ multi line comments</a:t>
            </a:r>
          </a:p>
          <a:p>
            <a:r>
              <a:rPr lang="en-IE"/>
              <a:t>$</a:t>
            </a:r>
            <a:r>
              <a:rPr lang="en-IE" smtClean="0"/>
              <a:t>variables</a:t>
            </a:r>
            <a:br>
              <a:rPr lang="en-IE" smtClean="0"/>
            </a:br>
            <a:r>
              <a:rPr lang="en-IE" smtClean="0"/>
              <a:t>a </a:t>
            </a:r>
            <a:r>
              <a:rPr lang="en-IE" dirty="0"/>
              <a:t>variable name cannot start with a number, and can only contain (A-z, 0-9, and _ )</a:t>
            </a:r>
          </a:p>
          <a:p>
            <a:r>
              <a:rPr lang="en-IE" dirty="0"/>
              <a:t>all </a:t>
            </a:r>
            <a:r>
              <a:rPr lang="en-IE" b="1" dirty="0"/>
              <a:t>variable names are case-sensitive</a:t>
            </a:r>
          </a:p>
          <a:p>
            <a:r>
              <a:rPr lang="en-IE" dirty="0"/>
              <a:t>keywords (e.g. if, else, while, echo, etc.), classes, functions, and user-defined functions are NOT case-sensitive.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>
                <a:solidFill>
                  <a:srgbClr val="FF0000"/>
                </a:solidFill>
              </a:rPr>
              <a:t>&lt;?</a:t>
            </a:r>
            <a:r>
              <a:rPr lang="en-IE" dirty="0" err="1">
                <a:solidFill>
                  <a:srgbClr val="FF0000"/>
                </a:solidFill>
              </a:rPr>
              <a:t>php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		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$txt </a:t>
            </a:r>
            <a:r>
              <a:rPr lang="en-IE" dirty="0"/>
              <a:t>= "W3Schools.com"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		</a:t>
            </a:r>
            <a:r>
              <a:rPr lang="en-IE" dirty="0">
                <a:solidFill>
                  <a:srgbClr val="0070C0"/>
                </a:solidFill>
              </a:rPr>
              <a:t>echo</a:t>
            </a:r>
            <a:r>
              <a:rPr lang="en-IE" dirty="0"/>
              <a:t> "I love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$txt</a:t>
            </a:r>
            <a:r>
              <a:rPr lang="en-IE" dirty="0"/>
              <a:t>!"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en-IE" dirty="0"/>
              <a:t> 	// output to the client</a:t>
            </a:r>
            <a:br>
              <a:rPr lang="en-IE" dirty="0"/>
            </a:br>
            <a:r>
              <a:rPr lang="en-IE" dirty="0"/>
              <a:t>	</a:t>
            </a:r>
            <a:r>
              <a:rPr lang="en-IE" dirty="0">
                <a:solidFill>
                  <a:srgbClr val="FF00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30299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Scopes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544616"/>
          </a:xfrm>
        </p:spPr>
        <p:txBody>
          <a:bodyPr>
            <a:noAutofit/>
          </a:bodyPr>
          <a:lstStyle/>
          <a:p>
            <a:r>
              <a:rPr lang="en-IE" sz="2200" dirty="0"/>
              <a:t>A variable declared </a:t>
            </a:r>
            <a:r>
              <a:rPr lang="en-IE" sz="2200" b="1" dirty="0"/>
              <a:t>outside</a:t>
            </a:r>
            <a:r>
              <a:rPr lang="en-IE" sz="2200" dirty="0"/>
              <a:t> a function has a GLOBAL SCOPE and can only be accessed outside a function</a:t>
            </a:r>
          </a:p>
          <a:p>
            <a:r>
              <a:rPr lang="en-IE" sz="2200" dirty="0"/>
              <a:t>A variable declared </a:t>
            </a:r>
            <a:r>
              <a:rPr lang="en-IE" sz="2200" b="1" dirty="0"/>
              <a:t>within</a:t>
            </a:r>
            <a:r>
              <a:rPr lang="en-IE" sz="2200" dirty="0"/>
              <a:t> a function has a LOCAL SCOPE and can only be accessed within that function</a:t>
            </a:r>
          </a:p>
          <a:p>
            <a:r>
              <a:rPr lang="en-IE" sz="2200" dirty="0"/>
              <a:t>PHP also stores all global variables in an array called </a:t>
            </a:r>
            <a:r>
              <a:rPr lang="en-IE" sz="2200" b="1"/>
              <a:t>$</a:t>
            </a:r>
            <a:r>
              <a:rPr lang="en-IE" sz="2200" b="1" smtClean="0"/>
              <a:t>GLOBALS[</a:t>
            </a:r>
            <a:r>
              <a:rPr lang="en-IE" sz="2200" b="1" i="1" smtClean="0"/>
              <a:t>index</a:t>
            </a:r>
            <a:r>
              <a:rPr lang="en-IE" sz="2200" b="1" smtClean="0"/>
              <a:t>]</a:t>
            </a:r>
            <a:br>
              <a:rPr lang="en-IE" sz="2200" b="1" smtClean="0"/>
            </a:br>
            <a:r>
              <a:rPr lang="en-IE" sz="2200" smtClean="0"/>
              <a:t>where </a:t>
            </a:r>
            <a:r>
              <a:rPr lang="en-IE" sz="2200" b="1" i="1" smtClean="0"/>
              <a:t>index</a:t>
            </a:r>
            <a:r>
              <a:rPr lang="en-IE" sz="2200" i="1" smtClean="0"/>
              <a:t> </a:t>
            </a:r>
            <a:r>
              <a:rPr lang="en-IE" sz="2200" dirty="0"/>
              <a:t>is the name of the variable</a:t>
            </a:r>
            <a:r>
              <a:rPr lang="en-IE" sz="2200"/>
              <a:t>. </a:t>
            </a:r>
            <a:r>
              <a:rPr lang="en-IE" sz="2200" smtClean="0"/>
              <a:t>This array is accessible </a:t>
            </a:r>
            <a:r>
              <a:rPr lang="en-IE" sz="2200" dirty="0"/>
              <a:t>from within functions and can be used to update global variables directly.</a:t>
            </a:r>
          </a:p>
          <a:p>
            <a:r>
              <a:rPr lang="en-IE" sz="2200" dirty="0"/>
              <a:t>When a function is completed, all of its variables are deleted. </a:t>
            </a:r>
          </a:p>
          <a:p>
            <a:r>
              <a:rPr lang="en-IE" sz="2200" dirty="0"/>
              <a:t>If you need it for a further job, declare it as </a:t>
            </a:r>
            <a:r>
              <a:rPr lang="en-IE" sz="2200" b="1" dirty="0"/>
              <a:t>static</a:t>
            </a:r>
            <a:r>
              <a:rPr lang="en-IE" sz="2200" dirty="0"/>
              <a:t>: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2200"/>
              <a:t>	</a:t>
            </a:r>
            <a:r>
              <a:rPr lang="en-IE" sz="1600" smtClean="0"/>
              <a:t>$x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/>
              <a:t>	</a:t>
            </a:r>
            <a:r>
              <a:rPr lang="en-IE" sz="1600" smtClean="0"/>
              <a:t>function</a:t>
            </a:r>
            <a:r>
              <a:rPr lang="en-IE" sz="1600" dirty="0"/>
              <a:t> </a:t>
            </a:r>
            <a:r>
              <a:rPr lang="en-IE" sz="1600" dirty="0" err="1"/>
              <a:t>myTest</a:t>
            </a:r>
            <a:r>
              <a:rPr lang="en-IE" sz="1600" dirty="0"/>
              <a:t>() {</a:t>
            </a:r>
            <a:br>
              <a:rPr lang="en-IE" sz="1600" dirty="0"/>
            </a:br>
            <a:r>
              <a:rPr lang="en-IE" sz="1600" dirty="0"/>
              <a:t>    		</a:t>
            </a:r>
            <a:r>
              <a:rPr lang="en-IE" sz="1600" b="1" dirty="0"/>
              <a:t>static</a:t>
            </a:r>
            <a:r>
              <a:rPr lang="en-IE" sz="1600" dirty="0"/>
              <a:t> $x = 0;</a:t>
            </a:r>
            <a:br>
              <a:rPr lang="en-IE" sz="1600" dirty="0"/>
            </a:br>
            <a:r>
              <a:rPr lang="en-IE" sz="1600" dirty="0"/>
              <a:t>    		echo </a:t>
            </a:r>
            <a:r>
              <a:rPr lang="en-IE" sz="1600"/>
              <a:t>$</a:t>
            </a:r>
            <a:r>
              <a:rPr lang="en-IE" sz="1600"/>
              <a:t>x + </a:t>
            </a:r>
            <a:r>
              <a:rPr lang="en-IE" sz="1600"/>
              <a:t>$</a:t>
            </a:r>
            <a:r>
              <a:rPr lang="en-IE" sz="1600" smtClean="0"/>
              <a:t>GLOBALS['x']; </a:t>
            </a:r>
            <a:endParaRPr lang="en-IE" sz="1600" dirty="0"/>
          </a:p>
          <a:p>
            <a:pPr marL="0" indent="0">
              <a:spcBef>
                <a:spcPts val="0"/>
              </a:spcBef>
              <a:buNone/>
            </a:pPr>
            <a:r>
              <a:rPr lang="en-IE" sz="1600" dirty="0"/>
              <a:t>		$x++;</a:t>
            </a:r>
            <a:br>
              <a:rPr lang="en-IE" sz="1600" dirty="0"/>
            </a:br>
            <a:r>
              <a:rPr lang="en-IE" sz="1600"/>
              <a:t>	</a:t>
            </a:r>
            <a:r>
              <a:rPr lang="en-IE" sz="1600" smtClean="0"/>
              <a:t>}</a:t>
            </a:r>
            <a:endParaRPr lang="en-IE" sz="1600" dirty="0"/>
          </a:p>
          <a:p>
            <a:pPr marL="0" indent="0">
              <a:spcBef>
                <a:spcPts val="0"/>
              </a:spcBef>
              <a:buNone/>
            </a:pPr>
            <a:r>
              <a:rPr lang="en-IE" sz="1600"/>
              <a:t>	</a:t>
            </a:r>
            <a:r>
              <a:rPr lang="en-IE" sz="1600" smtClean="0"/>
              <a:t>myTest(); // returns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/>
              <a:t>	</a:t>
            </a:r>
            <a:r>
              <a:rPr lang="en-IE" sz="1600" smtClean="0"/>
              <a:t>myTest(); </a:t>
            </a:r>
            <a:r>
              <a:rPr lang="en-IE" sz="1600"/>
              <a:t>// </a:t>
            </a:r>
            <a:r>
              <a:rPr lang="en-IE" sz="1600"/>
              <a:t>returns </a:t>
            </a:r>
            <a:r>
              <a:rPr lang="en-IE" sz="1600" smtClean="0"/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600" smtClean="0"/>
              <a:t>	myTest</a:t>
            </a:r>
            <a:r>
              <a:rPr lang="en-IE" sz="1600"/>
              <a:t>(); // </a:t>
            </a:r>
            <a:r>
              <a:rPr lang="en-IE" sz="1600"/>
              <a:t>returns </a:t>
            </a:r>
            <a:r>
              <a:rPr lang="en-IE" sz="1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462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Data Types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lnSpcReduction="10000"/>
          </a:bodyPr>
          <a:lstStyle/>
          <a:p>
            <a:r>
              <a:rPr lang="en-IE" dirty="0"/>
              <a:t>PHP is a Loosely Typed Language</a:t>
            </a:r>
          </a:p>
          <a:p>
            <a:pPr lvl="1"/>
            <a:r>
              <a:rPr lang="en-IE" dirty="0"/>
              <a:t>String</a:t>
            </a:r>
          </a:p>
          <a:p>
            <a:pPr lvl="2"/>
            <a:r>
              <a:rPr lang="en-IE" dirty="0" err="1"/>
              <a:t>strlen</a:t>
            </a:r>
            <a:r>
              <a:rPr lang="en-IE" dirty="0"/>
              <a:t>() function returns the length of a string</a:t>
            </a:r>
          </a:p>
          <a:p>
            <a:pPr lvl="2"/>
            <a:r>
              <a:rPr lang="en-IE" dirty="0"/>
              <a:t>adding: "I love " </a:t>
            </a:r>
            <a:r>
              <a:rPr lang="en-IE" b="1" dirty="0">
                <a:solidFill>
                  <a:srgbClr val="FF0000"/>
                </a:solidFill>
              </a:rPr>
              <a:t>.</a:t>
            </a:r>
            <a:r>
              <a:rPr lang="en-IE" dirty="0"/>
              <a:t>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$txt </a:t>
            </a:r>
            <a:r>
              <a:rPr lang="en-IE" b="1" dirty="0">
                <a:solidFill>
                  <a:srgbClr val="FF0000"/>
                </a:solidFill>
              </a:rPr>
              <a:t>.</a:t>
            </a:r>
            <a:r>
              <a:rPr lang="en-IE" dirty="0"/>
              <a:t> "!"; or "I love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$txt</a:t>
            </a:r>
            <a:r>
              <a:rPr lang="en-IE" dirty="0"/>
              <a:t>!"; </a:t>
            </a:r>
          </a:p>
          <a:p>
            <a:pPr lvl="1"/>
            <a:r>
              <a:rPr lang="en-IE" dirty="0"/>
              <a:t>Integer</a:t>
            </a:r>
          </a:p>
          <a:p>
            <a:pPr lvl="1"/>
            <a:r>
              <a:rPr lang="en-IE" dirty="0"/>
              <a:t>Float (double)</a:t>
            </a:r>
          </a:p>
          <a:p>
            <a:pPr lvl="1"/>
            <a:r>
              <a:rPr lang="en-IE" dirty="0"/>
              <a:t>Boolean (true or false)</a:t>
            </a:r>
          </a:p>
          <a:p>
            <a:pPr lvl="1"/>
            <a:r>
              <a:rPr lang="en-IE" dirty="0"/>
              <a:t>Array</a:t>
            </a:r>
          </a:p>
          <a:p>
            <a:pPr lvl="1"/>
            <a:r>
              <a:rPr lang="en-IE" dirty="0"/>
              <a:t>Object</a:t>
            </a:r>
          </a:p>
          <a:p>
            <a:pPr lvl="1"/>
            <a:r>
              <a:rPr lang="en-IE" dirty="0"/>
              <a:t>NULL (</a:t>
            </a:r>
            <a:r>
              <a:rPr lang="en-IE" dirty="0" err="1"/>
              <a:t>var</a:t>
            </a:r>
            <a:r>
              <a:rPr lang="en-IE" dirty="0"/>
              <a:t> created with no value or ‘emptied’)</a:t>
            </a:r>
          </a:p>
          <a:p>
            <a:r>
              <a:rPr lang="en-IE" dirty="0" err="1"/>
              <a:t>var_dump</a:t>
            </a:r>
            <a:r>
              <a:rPr lang="en-IE" dirty="0"/>
              <a:t>() returns the data type and value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351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PHP Objects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/>
              <a:t>&lt;?</a:t>
            </a:r>
            <a:r>
              <a:rPr lang="en-IE" dirty="0" err="1"/>
              <a:t>php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	class Car {</a:t>
            </a:r>
            <a:br>
              <a:rPr lang="en-IE" dirty="0"/>
            </a:br>
            <a:r>
              <a:rPr lang="en-IE" dirty="0"/>
              <a:t>    		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function Car() </a:t>
            </a:r>
            <a:r>
              <a:rPr lang="en-IE" dirty="0" smtClean="0">
                <a:solidFill>
                  <a:schemeClr val="bg1">
                    <a:lumMod val="50000"/>
                  </a:schemeClr>
                </a:solidFill>
              </a:rPr>
              <a:t>{ 	// old-style constructor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        			$this-&gt;model = "VW";</a:t>
            </a:r>
            <a:br>
              <a:rPr lang="en-I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    	</a:t>
            </a:r>
            <a:r>
              <a:rPr lang="en-IE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IE" smtClean="0">
                <a:solidFill>
                  <a:schemeClr val="bg1">
                    <a:lumMod val="50000"/>
                  </a:schemeClr>
                </a:solidFill>
              </a:rPr>
              <a:t>}	</a:t>
            </a:r>
            <a:endParaRPr lang="en-IE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 smtClean="0"/>
              <a:t>		</a:t>
            </a:r>
            <a:r>
              <a:rPr lang="en-IE" dirty="0" smtClean="0">
                <a:solidFill>
                  <a:srgbClr val="FF0000"/>
                </a:solidFill>
              </a:rPr>
              <a:t>function</a:t>
            </a:r>
            <a:r>
              <a:rPr lang="en-IE" dirty="0">
                <a:solidFill>
                  <a:srgbClr val="FF0000"/>
                </a:solidFill>
              </a:rPr>
              <a:t> __construct()</a:t>
            </a:r>
            <a:r>
              <a:rPr lang="en-IE"/>
              <a:t> </a:t>
            </a:r>
            <a:r>
              <a:rPr lang="en-IE" smtClean="0"/>
              <a:t>{          // the correct way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			$</a:t>
            </a:r>
            <a:r>
              <a:rPr lang="en-IE" dirty="0"/>
              <a:t>this-&gt;model = "VW";</a:t>
            </a:r>
            <a:br>
              <a:rPr lang="en-IE" dirty="0"/>
            </a:br>
            <a:r>
              <a:rPr lang="en-IE" dirty="0"/>
              <a:t>    		}</a:t>
            </a:r>
            <a:br>
              <a:rPr lang="en-IE" dirty="0"/>
            </a:br>
            <a:r>
              <a:rPr lang="en-IE" dirty="0"/>
              <a:t>	}</a:t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	// create an object</a:t>
            </a:r>
            <a:br>
              <a:rPr lang="en-IE" dirty="0"/>
            </a:br>
            <a:r>
              <a:rPr lang="en-IE" dirty="0"/>
              <a:t>	$</a:t>
            </a:r>
            <a:r>
              <a:rPr lang="en-IE" dirty="0" err="1"/>
              <a:t>herbie</a:t>
            </a:r>
            <a:r>
              <a:rPr lang="en-IE" dirty="0"/>
              <a:t> = new</a:t>
            </a:r>
            <a:r>
              <a:rPr lang="en-IE"/>
              <a:t> </a:t>
            </a:r>
            <a:r>
              <a:rPr lang="en-IE" smtClean="0"/>
              <a:t>Car;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	// show object properties</a:t>
            </a:r>
            <a:br>
              <a:rPr lang="en-IE" dirty="0"/>
            </a:br>
            <a:r>
              <a:rPr lang="en-IE" dirty="0"/>
              <a:t>	echo $</a:t>
            </a:r>
            <a:r>
              <a:rPr lang="en-IE" dirty="0" err="1"/>
              <a:t>herbie</a:t>
            </a:r>
            <a:r>
              <a:rPr lang="en-IE" dirty="0"/>
              <a:t>-&gt;model;</a:t>
            </a:r>
            <a:br>
              <a:rPr lang="en-IE" dirty="0"/>
            </a:br>
            <a:r>
              <a:rPr lang="en-IE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20389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1599</Words>
  <Application>Microsoft Office PowerPoint</Application>
  <PresentationFormat>On-screen Show (4:3)</PresentationFormat>
  <Paragraphs>364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PHP</vt:lpstr>
      <vt:lpstr>PHP</vt:lpstr>
      <vt:lpstr>Set Up PHP</vt:lpstr>
      <vt:lpstr>Architecture</vt:lpstr>
      <vt:lpstr>PHP Syntax</vt:lpstr>
      <vt:lpstr>PHP Scopes</vt:lpstr>
      <vt:lpstr>PHP Data Types</vt:lpstr>
      <vt:lpstr>PHP Objects</vt:lpstr>
      <vt:lpstr>PHP Constants</vt:lpstr>
      <vt:lpstr>PHP Operators</vt:lpstr>
      <vt:lpstr>PHP Operators</vt:lpstr>
      <vt:lpstr>PHP Operators</vt:lpstr>
      <vt:lpstr>PHP Functions</vt:lpstr>
      <vt:lpstr>PHP Arrays</vt:lpstr>
      <vt:lpstr>PHP Superglobals</vt:lpstr>
      <vt:lpstr>PHP Sessions</vt:lpstr>
      <vt:lpstr>PHP Data Objects (PDO)</vt:lpstr>
      <vt:lpstr>PHP + PDO + MySQL connect</vt:lpstr>
      <vt:lpstr>PHP + PDO + MySQL insert</vt:lpstr>
      <vt:lpstr>Prepared Statements</vt:lpstr>
      <vt:lpstr>Prepared Statements</vt:lpstr>
      <vt:lpstr>PHP + PDO + MySQL insert</vt:lpstr>
      <vt:lpstr>PHP + PDO + MySQL transaction</vt:lpstr>
      <vt:lpstr>PHP + PDO + MySQL select</vt:lpstr>
      <vt:lpstr>PHP + PDO + MySQL update</vt:lpstr>
      <vt:lpstr>PHP + PDO + MySQL delete</vt:lpstr>
      <vt:lpstr>PHP Form Validation</vt:lpstr>
      <vt:lpstr>Avoid Code Injection</vt:lpstr>
      <vt:lpstr>Avoid Code Injection</vt:lpstr>
      <vt:lpstr>Hiding the Seams</vt:lpstr>
      <vt:lpstr>Sanitize the Input</vt:lpstr>
      <vt:lpstr>Form</vt:lpstr>
      <vt:lpstr>Validation</vt:lpstr>
      <vt:lpstr>Filters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TanyaT</cp:lastModifiedBy>
  <cp:revision>969</cp:revision>
  <dcterms:created xsi:type="dcterms:W3CDTF">2013-10-15T00:01:08Z</dcterms:created>
  <dcterms:modified xsi:type="dcterms:W3CDTF">2018-10-16T00:55:06Z</dcterms:modified>
</cp:coreProperties>
</file>