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309" r:id="rId4"/>
    <p:sldId id="310" r:id="rId5"/>
    <p:sldId id="278" r:id="rId6"/>
    <p:sldId id="280" r:id="rId7"/>
    <p:sldId id="281" r:id="rId8"/>
    <p:sldId id="282" r:id="rId9"/>
    <p:sldId id="283" r:id="rId10"/>
    <p:sldId id="308" r:id="rId11"/>
    <p:sldId id="302" r:id="rId12"/>
    <p:sldId id="311" r:id="rId13"/>
    <p:sldId id="290" r:id="rId14"/>
    <p:sldId id="312" r:id="rId15"/>
    <p:sldId id="303" r:id="rId16"/>
    <p:sldId id="305" r:id="rId17"/>
    <p:sldId id="307" r:id="rId18"/>
    <p:sldId id="313" r:id="rId19"/>
    <p:sldId id="315" r:id="rId20"/>
    <p:sldId id="314" r:id="rId21"/>
    <p:sldId id="316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T" initials="T" lastIdx="1" clrIdx="0">
    <p:extLst>
      <p:ext uri="{19B8F6BF-5375-455C-9EA6-DF929625EA0E}">
        <p15:presenceInfo xmlns:p15="http://schemas.microsoft.com/office/powerpoint/2012/main" userId="Tan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794" autoAdjust="0"/>
  </p:normalViewPr>
  <p:slideViewPr>
    <p:cSldViewPr>
      <p:cViewPr varScale="1">
        <p:scale>
          <a:sx n="68" d="100"/>
          <a:sy n="68" d="100"/>
        </p:scale>
        <p:origin x="19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Most frameworks</a:t>
            </a:r>
            <a:r>
              <a:rPr lang="en-IE" baseline="0" dirty="0" smtClean="0"/>
              <a:t> today use this structure.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61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420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557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Sanitise</a:t>
            </a:r>
            <a:r>
              <a:rPr lang="en-IE" baseline="0" dirty="0" smtClean="0"/>
              <a:t> before displaying to the user.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1871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Sanitise</a:t>
            </a:r>
            <a:r>
              <a:rPr lang="en-IE" baseline="0" dirty="0" smtClean="0"/>
              <a:t> before displaying to the user.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88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Ex2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554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If you order a beer, the bartender will hardly need to do anything. However, you must still request the beer</a:t>
            </a:r>
            <a:r>
              <a:rPr lang="en-IE" baseline="0" dirty="0" smtClean="0"/>
              <a:t> from </a:t>
            </a:r>
            <a:r>
              <a:rPr lang="en-IE" dirty="0" smtClean="0"/>
              <a:t>the bartender.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219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image shows the single flow layout of data, how it’s passed between each component, and finally how the relationship between each component works</a:t>
            </a:r>
          </a:p>
          <a:p>
            <a:endParaRPr lang="en-IE" dirty="0" smtClean="0"/>
          </a:p>
          <a:p>
            <a:r>
              <a:rPr lang="en-IE" dirty="0" smtClean="0"/>
              <a:t>The model does NOT depend on the controller or the view.</a:t>
            </a:r>
          </a:p>
          <a:p>
            <a:endParaRPr lang="en-IE" dirty="0" smtClean="0"/>
          </a:p>
          <a:p>
            <a:r>
              <a:rPr lang="en-IE" b="1" dirty="0" smtClean="0"/>
              <a:t>Model</a:t>
            </a:r>
            <a:r>
              <a:rPr lang="en-IE" dirty="0" smtClean="0"/>
              <a:t>: Structures your data in a reliable form and prepares it based on controller’s instructions.</a:t>
            </a:r>
          </a:p>
          <a:p>
            <a:r>
              <a:rPr lang="en-IE" b="1" dirty="0" smtClean="0"/>
              <a:t>View</a:t>
            </a:r>
            <a:r>
              <a:rPr lang="en-IE" dirty="0" smtClean="0"/>
              <a:t>: Displays data to user in easy-to-understand format, based on the user’s actions.</a:t>
            </a:r>
          </a:p>
          <a:p>
            <a:r>
              <a:rPr lang="en-IE" b="1" dirty="0" smtClean="0"/>
              <a:t>Controller</a:t>
            </a:r>
            <a:r>
              <a:rPr lang="en-IE" dirty="0" smtClean="0"/>
              <a:t>: Takes in user commands, sends commands to the model for data updates, sends instructions to view to update interface.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13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model</a:t>
            </a:r>
            <a:r>
              <a:rPr lang="en-IE" baseline="0" dirty="0" smtClean="0"/>
              <a:t> is the </a:t>
            </a:r>
            <a:r>
              <a:rPr lang="en-IE" dirty="0" smtClean="0"/>
              <a:t>bridge between the View and Controller components. Without it there is no connection between the Controller and the View.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500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Some other opinions:</a:t>
            </a:r>
          </a:p>
          <a:p>
            <a:pPr marL="228600" indent="-228600">
              <a:buAutoNum type="arabicParenR"/>
            </a:pPr>
            <a:r>
              <a:rPr lang="en-IE" dirty="0" smtClean="0"/>
              <a:t>Code duplication doesn’t necessarily mean violation of the DRY principle.</a:t>
            </a:r>
          </a:p>
          <a:p>
            <a:pPr marL="228600" indent="-228600">
              <a:buAutoNum type="arabicParenR"/>
            </a:pPr>
            <a:r>
              <a:rPr lang="en-IE" dirty="0" smtClean="0"/>
              <a:t>DRY states that you shouldn’t duplicate knowledge, not that you should code to be able to reuse everything.</a:t>
            </a:r>
            <a:br>
              <a:rPr lang="en-IE" dirty="0" smtClean="0"/>
            </a:br>
            <a:r>
              <a:rPr lang="en-IE" dirty="0" smtClean="0"/>
              <a:t>You shouldn’t apply the DRY principle if your business logic doesn’t have any duplication as yet.</a:t>
            </a:r>
          </a:p>
          <a:p>
            <a:pPr marL="228600" indent="-228600">
              <a:buAutoNum type="arabicParenR"/>
            </a:pPr>
            <a:r>
              <a:rPr lang="en-IE" dirty="0" smtClean="0"/>
              <a:t>Applying DRY everywhere can have two results:</a:t>
            </a:r>
          </a:p>
          <a:p>
            <a:pPr marL="685800" lvl="1" indent="-228600">
              <a:buAutoNum type="arabicParenR"/>
            </a:pPr>
            <a:r>
              <a:rPr lang="en-IE" dirty="0" smtClean="0"/>
              <a:t>Unnecessary </a:t>
            </a:r>
            <a:r>
              <a:rPr lang="en-IE" b="1" dirty="0" smtClean="0"/>
              <a:t>coupling</a:t>
            </a:r>
          </a:p>
          <a:p>
            <a:pPr marL="685800" lvl="1" indent="-228600">
              <a:buAutoNum type="arabicParenR"/>
            </a:pPr>
            <a:r>
              <a:rPr lang="en-IE" dirty="0" smtClean="0"/>
              <a:t>Unnecessary </a:t>
            </a:r>
            <a:r>
              <a:rPr lang="en-IE" b="1" dirty="0" smtClean="0"/>
              <a:t>complexity</a:t>
            </a:r>
          </a:p>
          <a:p>
            <a:pPr marL="0" lv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23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https://stackoverflow.com/questions/3219383/why-do-some-scripts-omit-the-closing-php-tag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29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046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Ex1</a:t>
            </a:r>
          </a:p>
          <a:p>
            <a:r>
              <a:rPr lang="en-IE" dirty="0" smtClean="0"/>
              <a:t>Run the code and when you click on the link you’ll be able to see the string change its data.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08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Digest access authentication is one of the agreed-upon methods a web server can use to negotiate credentials, such as username or password, with a user's web browser. It applies a hash function to the username and password before sending them over the network via HTTPs,</a:t>
            </a:r>
            <a:r>
              <a:rPr lang="en-IE" baseline="0" dirty="0" smtClean="0"/>
              <a:t> using </a:t>
            </a:r>
            <a:r>
              <a:rPr lang="en-IE" dirty="0" smtClean="0"/>
              <a:t>MD5 cryptographic hashing.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08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10/23/2018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hp.net/manual/en/function.password-hash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p.net/manual/en/function.password-verify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php">
            <a:extLst>
              <a:ext uri="{FF2B5EF4-FFF2-40B4-BE49-F238E27FC236}">
                <a16:creationId xmlns:a16="http://schemas.microsoft.com/office/drawing/2014/main" xmlns="" id="{4A4A0105-8DDA-4E4F-BC61-8D3B80DA5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EFD8AEC-25E3-45F4-802C-9AA403AE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4784"/>
            <a:ext cx="3735858" cy="37358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Include and Require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It is possible to </a:t>
            </a:r>
            <a:r>
              <a:rPr lang="en-IE" dirty="0">
                <a:solidFill>
                  <a:srgbClr val="FF0000"/>
                </a:solidFill>
              </a:rPr>
              <a:t>insert the content of one PHP file into another PHP file </a:t>
            </a:r>
            <a:r>
              <a:rPr lang="en-IE" dirty="0"/>
              <a:t>(before the server executes it), with the include or require statement.</a:t>
            </a:r>
          </a:p>
          <a:p>
            <a:r>
              <a:rPr lang="en-IE" b="1" dirty="0"/>
              <a:t>The </a:t>
            </a:r>
            <a:r>
              <a:rPr lang="en-IE" b="1" dirty="0">
                <a:solidFill>
                  <a:srgbClr val="7030A0"/>
                </a:solidFill>
              </a:rPr>
              <a:t>include</a:t>
            </a:r>
            <a:r>
              <a:rPr lang="en-IE" b="1" dirty="0"/>
              <a:t> and </a:t>
            </a:r>
            <a:r>
              <a:rPr lang="en-IE" b="1" dirty="0">
                <a:solidFill>
                  <a:srgbClr val="00B050"/>
                </a:solidFill>
              </a:rPr>
              <a:t>require</a:t>
            </a:r>
            <a:r>
              <a:rPr lang="en-IE" b="1" dirty="0"/>
              <a:t> statements are identical, except upon failure:</a:t>
            </a:r>
            <a:endParaRPr lang="en-IE" dirty="0"/>
          </a:p>
          <a:p>
            <a:r>
              <a:rPr lang="en-IE" dirty="0"/>
              <a:t>require will produce a fatal error (E_COMPILE_ERROR) and stop the script</a:t>
            </a:r>
          </a:p>
          <a:p>
            <a:r>
              <a:rPr lang="en-IE" dirty="0"/>
              <a:t>include will only produce a warning (E_WARNING) and the script will continue</a:t>
            </a:r>
          </a:p>
          <a:p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en-IE" dirty="0" err="1">
                <a:solidFill>
                  <a:schemeClr val="accent6">
                    <a:lumMod val="75000"/>
                  </a:schemeClr>
                </a:solidFill>
              </a:rPr>
              <a:t>php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 include '</a:t>
            </a:r>
            <a:r>
              <a:rPr lang="en-IE" dirty="0" err="1">
                <a:solidFill>
                  <a:schemeClr val="accent6">
                    <a:lumMod val="75000"/>
                  </a:schemeClr>
                </a:solidFill>
              </a:rPr>
              <a:t>footer.php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';?&gt;</a:t>
            </a:r>
          </a:p>
          <a:p>
            <a:r>
              <a:rPr lang="en-IE" dirty="0"/>
              <a:t>Headers, footers, menus, variables, model, controller…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31005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MVC Example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sz="3800" dirty="0"/>
              <a:t>It is possible to write a web application in PHP whose architecture is based on the MVC pattern</a:t>
            </a:r>
            <a:r>
              <a:rPr lang="en-IE" sz="3800" dirty="0" smtClean="0"/>
              <a:t>.</a:t>
            </a:r>
          </a:p>
          <a:p>
            <a:pPr marL="0" indent="0">
              <a:buNone/>
            </a:pPr>
            <a:endParaRPr lang="en-IE" sz="3800" dirty="0"/>
          </a:p>
          <a:p>
            <a:pPr marL="0" indent="0">
              <a:buNone/>
            </a:pPr>
            <a:r>
              <a:rPr lang="en-IE" sz="3600" dirty="0"/>
              <a:t>This is a bare bones </a:t>
            </a:r>
            <a:r>
              <a:rPr lang="en-IE" sz="3600" dirty="0" smtClean="0"/>
              <a:t>example.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b="1" dirty="0" smtClean="0"/>
              <a:t>The Model</a:t>
            </a:r>
            <a:endParaRPr lang="en-IE" sz="3800" b="1" dirty="0"/>
          </a:p>
          <a:p>
            <a:pPr marL="0" indent="0">
              <a:buNone/>
            </a:pPr>
            <a:endParaRPr lang="en-IE" sz="3800" dirty="0" smtClean="0"/>
          </a:p>
          <a:p>
            <a:pPr marL="0" indent="0">
              <a:buNone/>
            </a:pPr>
            <a:r>
              <a:rPr lang="en-IE" sz="3800" dirty="0" smtClean="0"/>
              <a:t>&lt;?</a:t>
            </a:r>
            <a:r>
              <a:rPr lang="en-IE" sz="3800" dirty="0" err="1" smtClean="0"/>
              <a:t>php</a:t>
            </a:r>
            <a:r>
              <a:rPr lang="en-IE" sz="3800" dirty="0" smtClean="0"/>
              <a:t> </a:t>
            </a:r>
            <a:endParaRPr lang="en-IE" sz="3800" dirty="0"/>
          </a:p>
          <a:p>
            <a:pPr marL="0" indent="0">
              <a:buNone/>
            </a:pPr>
            <a:r>
              <a:rPr lang="en-IE" sz="3800" dirty="0"/>
              <a:t>class Model{</a:t>
            </a:r>
          </a:p>
          <a:p>
            <a:pPr marL="0" indent="0">
              <a:buNone/>
            </a:pPr>
            <a:r>
              <a:rPr lang="en-IE" sz="3800" dirty="0"/>
              <a:t>    public $string;</a:t>
            </a:r>
          </a:p>
          <a:p>
            <a:pPr marL="0" indent="0">
              <a:buNone/>
            </a:pPr>
            <a:r>
              <a:rPr lang="en-IE" sz="3800" dirty="0"/>
              <a:t>    public function __construct(){</a:t>
            </a:r>
          </a:p>
          <a:p>
            <a:pPr marL="0" indent="0">
              <a:buNone/>
            </a:pPr>
            <a:r>
              <a:rPr lang="en-IE" sz="3800" dirty="0"/>
              <a:t>        $this-&gt;string = "MVC + PHP = </a:t>
            </a:r>
            <a:r>
              <a:rPr lang="en-IE" sz="3800" dirty="0" smtClean="0"/>
              <a:t>Awesome, click here!";</a:t>
            </a:r>
            <a:endParaRPr lang="en-IE" sz="3800" dirty="0"/>
          </a:p>
          <a:p>
            <a:pPr marL="0" indent="0">
              <a:buNone/>
            </a:pPr>
            <a:r>
              <a:rPr lang="en-IE" sz="3800" dirty="0"/>
              <a:t>    }</a:t>
            </a:r>
          </a:p>
          <a:p>
            <a:pPr marL="0" indent="0">
              <a:buNone/>
            </a:pPr>
            <a:r>
              <a:rPr lang="en-IE" sz="3800" dirty="0" smtClean="0"/>
              <a:t>}</a:t>
            </a:r>
            <a:endParaRPr lang="en-IE" sz="3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0ED60F7-1290-458A-A018-D978CA2F187C}"/>
              </a:ext>
            </a:extLst>
          </p:cNvPr>
          <p:cNvSpPr txBox="1"/>
          <p:nvPr/>
        </p:nvSpPr>
        <p:spPr>
          <a:xfrm>
            <a:off x="1835696" y="636994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Source: https</a:t>
            </a:r>
            <a:r>
              <a:rPr lang="en-IE" i="1" dirty="0"/>
              <a:t>://www.sitepoint.com/the-mvc-pattern-and-php-1/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3015" y="1628800"/>
            <a:ext cx="338437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It is standard practice to omit the PHP close tag (i.e., ?&gt; ) at the end of </a:t>
            </a:r>
            <a:r>
              <a:rPr lang="en-IE" dirty="0" err="1" smtClean="0"/>
              <a:t>php</a:t>
            </a:r>
            <a:r>
              <a:rPr lang="en-IE" dirty="0" smtClean="0"/>
              <a:t> files.</a:t>
            </a:r>
          </a:p>
          <a:p>
            <a:endParaRPr lang="en-IE" dirty="0"/>
          </a:p>
          <a:p>
            <a:r>
              <a:rPr lang="en-IE" dirty="0" smtClean="0"/>
              <a:t>It is unnecessary. The inclusion </a:t>
            </a:r>
            <a:r>
              <a:rPr lang="en-IE" dirty="0"/>
              <a:t>could add blanks and other characters </a:t>
            </a:r>
            <a:r>
              <a:rPr lang="en-IE" dirty="0" smtClean="0"/>
              <a:t>at the end of the file, causing unwanted output or errors (e.g., headers already sent).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1848806" y="3114131"/>
            <a:ext cx="28366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model/</a:t>
            </a:r>
            <a:r>
              <a:rPr lang="en-IE" dirty="0" err="1" smtClean="0"/>
              <a:t>model.php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56966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MVC 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sz="3800" b="1" dirty="0" smtClean="0"/>
              <a:t>The View</a:t>
            </a:r>
          </a:p>
          <a:p>
            <a:pPr marL="0" indent="0">
              <a:buNone/>
            </a:pPr>
            <a:endParaRPr lang="en-IE" sz="3800" dirty="0"/>
          </a:p>
          <a:p>
            <a:pPr marL="0" indent="0">
              <a:buNone/>
            </a:pPr>
            <a:r>
              <a:rPr lang="en-IE" sz="3800" dirty="0" smtClean="0"/>
              <a:t>&lt;?</a:t>
            </a:r>
            <a:r>
              <a:rPr lang="en-IE" sz="3800" dirty="0" err="1"/>
              <a:t>php</a:t>
            </a:r>
            <a:r>
              <a:rPr lang="en-IE" sz="3800" dirty="0"/>
              <a:t> </a:t>
            </a:r>
          </a:p>
          <a:p>
            <a:pPr marL="0" indent="0">
              <a:buNone/>
            </a:pPr>
            <a:r>
              <a:rPr lang="en-IE" sz="3800" dirty="0" smtClean="0"/>
              <a:t>class </a:t>
            </a:r>
            <a:r>
              <a:rPr lang="en-IE" sz="3800" dirty="0"/>
              <a:t>View{</a:t>
            </a:r>
          </a:p>
          <a:p>
            <a:pPr marL="0" indent="0">
              <a:buNone/>
            </a:pPr>
            <a:r>
              <a:rPr lang="en-IE" sz="3800" dirty="0"/>
              <a:t>    private $model;</a:t>
            </a:r>
          </a:p>
          <a:p>
            <a:pPr marL="0" indent="0">
              <a:buNone/>
            </a:pPr>
            <a:r>
              <a:rPr lang="en-IE" sz="3800" dirty="0"/>
              <a:t>    private $controller;</a:t>
            </a:r>
          </a:p>
          <a:p>
            <a:pPr marL="0" indent="0">
              <a:buNone/>
            </a:pPr>
            <a:r>
              <a:rPr lang="en-IE" sz="3800" dirty="0"/>
              <a:t>    </a:t>
            </a:r>
            <a:endParaRPr lang="en-IE" sz="3800" dirty="0" smtClean="0"/>
          </a:p>
          <a:p>
            <a:pPr marL="0" indent="0">
              <a:buNone/>
            </a:pPr>
            <a:r>
              <a:rPr lang="en-IE" sz="3800" dirty="0"/>
              <a:t> public function __construct($</a:t>
            </a:r>
            <a:r>
              <a:rPr lang="en-IE" sz="3800" dirty="0" err="1"/>
              <a:t>controller,$model</a:t>
            </a:r>
            <a:r>
              <a:rPr lang="en-IE" sz="3800" dirty="0"/>
              <a:t>) {</a:t>
            </a:r>
          </a:p>
          <a:p>
            <a:pPr marL="0" indent="0">
              <a:buNone/>
            </a:pPr>
            <a:r>
              <a:rPr lang="en-IE" sz="3800" dirty="0"/>
              <a:t>        $this-&gt;controller = $controller;</a:t>
            </a:r>
          </a:p>
          <a:p>
            <a:pPr marL="0" indent="0">
              <a:buNone/>
            </a:pPr>
            <a:r>
              <a:rPr lang="en-IE" sz="3800" dirty="0"/>
              <a:t>        $this-&gt;model = $model;</a:t>
            </a:r>
          </a:p>
          <a:p>
            <a:pPr marL="0" indent="0">
              <a:buNone/>
            </a:pPr>
            <a:r>
              <a:rPr lang="en-IE" sz="3800" dirty="0"/>
              <a:t>    }</a:t>
            </a:r>
          </a:p>
          <a:p>
            <a:pPr marL="0" indent="0">
              <a:buNone/>
            </a:pPr>
            <a:r>
              <a:rPr lang="en-IE" sz="3800" dirty="0"/>
              <a:t>    </a:t>
            </a:r>
            <a:endParaRPr lang="en-IE" sz="3800" dirty="0" smtClean="0"/>
          </a:p>
          <a:p>
            <a:pPr marL="0" indent="0">
              <a:buNone/>
            </a:pPr>
            <a:r>
              <a:rPr lang="en-IE" sz="3800" dirty="0" smtClean="0"/>
              <a:t>public </a:t>
            </a:r>
            <a:r>
              <a:rPr lang="en-IE" sz="3800" dirty="0"/>
              <a:t>function output() {</a:t>
            </a:r>
          </a:p>
          <a:p>
            <a:pPr marL="0" indent="0">
              <a:buNone/>
            </a:pPr>
            <a:r>
              <a:rPr lang="en-IE" sz="3800" dirty="0"/>
              <a:t>        return '&lt;p&gt;&lt;a </a:t>
            </a:r>
            <a:r>
              <a:rPr lang="en-IE" sz="3800" dirty="0" err="1"/>
              <a:t>href</a:t>
            </a:r>
            <a:r>
              <a:rPr lang="en-IE" sz="3800" dirty="0"/>
              <a:t>="</a:t>
            </a:r>
            <a:r>
              <a:rPr lang="en-IE" sz="3800" dirty="0" err="1" smtClean="0"/>
              <a:t>mvc.php?action</a:t>
            </a:r>
            <a:r>
              <a:rPr lang="en-IE" sz="3800" dirty="0" smtClean="0"/>
              <a:t>=clicked"&gt;' </a:t>
            </a:r>
            <a:r>
              <a:rPr lang="en-IE" sz="3800" dirty="0"/>
              <a:t>. $this-&gt;model-&gt;string . "&lt;/a&gt;&lt;/p&gt;";</a:t>
            </a:r>
          </a:p>
          <a:p>
            <a:pPr marL="0" indent="0">
              <a:buNone/>
            </a:pPr>
            <a:r>
              <a:rPr lang="en-IE" sz="3800" dirty="0"/>
              <a:t>    }</a:t>
            </a:r>
          </a:p>
          <a:p>
            <a:pPr marL="0" indent="0">
              <a:buNone/>
            </a:pPr>
            <a:endParaRPr lang="en-IE" sz="3800" dirty="0" smtClean="0"/>
          </a:p>
          <a:p>
            <a:pPr marL="0" indent="0">
              <a:buNone/>
            </a:pPr>
            <a:r>
              <a:rPr lang="en-IE" sz="3800" dirty="0" smtClean="0"/>
              <a:t>}</a:t>
            </a:r>
            <a:endParaRPr lang="en-IE" sz="2400" dirty="0"/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xmlns="" id="{40ED60F7-1290-458A-A018-D978CA2F187C}"/>
              </a:ext>
            </a:extLst>
          </p:cNvPr>
          <p:cNvSpPr txBox="1"/>
          <p:nvPr/>
        </p:nvSpPr>
        <p:spPr>
          <a:xfrm>
            <a:off x="1835696" y="636994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Source: https</a:t>
            </a:r>
            <a:r>
              <a:rPr lang="en-IE" i="1" dirty="0"/>
              <a:t>://www.sitepoint.com/the-mvc-pattern-and-php-1/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6741" y="1340768"/>
            <a:ext cx="28366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view/</a:t>
            </a:r>
            <a:r>
              <a:rPr lang="en-IE" dirty="0" err="1" smtClean="0"/>
              <a:t>view.php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63825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MVC 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 smtClean="0"/>
              <a:t>The Controller</a:t>
            </a:r>
          </a:p>
          <a:p>
            <a:pPr marL="0" indent="0">
              <a:buNone/>
            </a:pPr>
            <a:r>
              <a:rPr lang="en-IE" sz="2400" dirty="0" smtClean="0"/>
              <a:t>&lt;?</a:t>
            </a:r>
            <a:r>
              <a:rPr lang="en-IE" sz="2400" dirty="0" err="1"/>
              <a:t>php</a:t>
            </a:r>
            <a:r>
              <a:rPr lang="en-IE" sz="2400" dirty="0"/>
              <a:t> </a:t>
            </a:r>
            <a:endParaRPr lang="en-IE" sz="2400" dirty="0" smtClean="0"/>
          </a:p>
          <a:p>
            <a:pPr marL="0" indent="0">
              <a:buNone/>
            </a:pPr>
            <a:r>
              <a:rPr lang="en-IE" sz="2200" dirty="0" smtClean="0"/>
              <a:t>class </a:t>
            </a:r>
            <a:r>
              <a:rPr lang="en-IE" sz="2200" dirty="0"/>
              <a:t>Controller{</a:t>
            </a:r>
          </a:p>
          <a:p>
            <a:pPr marL="0" indent="0">
              <a:buNone/>
            </a:pPr>
            <a:r>
              <a:rPr lang="en-IE" sz="2200" dirty="0"/>
              <a:t>    private $model;</a:t>
            </a:r>
          </a:p>
          <a:p>
            <a:pPr marL="0" indent="0">
              <a:buNone/>
            </a:pPr>
            <a:r>
              <a:rPr lang="en-IE" sz="2200" dirty="0"/>
              <a:t>    public function __construct($model){</a:t>
            </a:r>
          </a:p>
          <a:p>
            <a:pPr marL="0" indent="0">
              <a:buNone/>
            </a:pPr>
            <a:r>
              <a:rPr lang="en-IE" sz="2200" dirty="0"/>
              <a:t>        $this-&gt;model = $model;</a:t>
            </a:r>
          </a:p>
          <a:p>
            <a:pPr marL="0" indent="0">
              <a:buNone/>
            </a:pPr>
            <a:r>
              <a:rPr lang="en-IE" sz="2200" dirty="0"/>
              <a:t>    }</a:t>
            </a:r>
          </a:p>
          <a:p>
            <a:pPr marL="0" indent="0">
              <a:buNone/>
            </a:pPr>
            <a:r>
              <a:rPr lang="en-IE" sz="2200" dirty="0"/>
              <a:t>    public function clicked() {</a:t>
            </a:r>
          </a:p>
          <a:p>
            <a:pPr marL="0" indent="0">
              <a:buNone/>
            </a:pPr>
            <a:r>
              <a:rPr lang="en-IE" sz="2200" dirty="0"/>
              <a:t>        $this-&gt;model-&gt;string = </a:t>
            </a:r>
            <a:r>
              <a:rPr lang="en-IE" sz="2400" dirty="0"/>
              <a:t>"</a:t>
            </a:r>
            <a:r>
              <a:rPr lang="en-IE" sz="2200" dirty="0"/>
              <a:t>Updated Data, thanks to MVC and PHP!</a:t>
            </a:r>
            <a:r>
              <a:rPr lang="en-IE" sz="2400" dirty="0"/>
              <a:t>";</a:t>
            </a:r>
            <a:endParaRPr lang="en-IE" sz="2200" dirty="0"/>
          </a:p>
          <a:p>
            <a:pPr marL="0" indent="0">
              <a:buNone/>
            </a:pPr>
            <a:r>
              <a:rPr lang="en-IE" sz="2200" dirty="0"/>
              <a:t>    }</a:t>
            </a:r>
          </a:p>
          <a:p>
            <a:pPr marL="0" indent="0">
              <a:buNone/>
            </a:pPr>
            <a:r>
              <a:rPr lang="en-IE" sz="2200" dirty="0" smtClean="0"/>
              <a:t>}</a:t>
            </a:r>
            <a:endParaRPr lang="en-IE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0ED60F7-1290-458A-A018-D978CA2F187C}"/>
              </a:ext>
            </a:extLst>
          </p:cNvPr>
          <p:cNvSpPr txBox="1"/>
          <p:nvPr/>
        </p:nvSpPr>
        <p:spPr>
          <a:xfrm>
            <a:off x="1835696" y="636994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Source: https</a:t>
            </a:r>
            <a:r>
              <a:rPr lang="en-IE" i="1" dirty="0"/>
              <a:t>://www.sitepoint.com/the-mvc-pattern-and-php-1/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1484784"/>
            <a:ext cx="37444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controller/</a:t>
            </a:r>
            <a:r>
              <a:rPr lang="en-IE" dirty="0" err="1" smtClean="0"/>
              <a:t>controller.php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12523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MVC 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We have our project started with some very basic classes for each part of the pattern. Now we need to set up the relationships between </a:t>
            </a:r>
            <a:r>
              <a:rPr lang="en-IE" sz="2000" dirty="0" smtClean="0"/>
              <a:t>them.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&lt;?</a:t>
            </a:r>
            <a:r>
              <a:rPr lang="en-IE" sz="2000" dirty="0" err="1" smtClean="0"/>
              <a:t>php</a:t>
            </a: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$model </a:t>
            </a:r>
            <a:r>
              <a:rPr lang="en-IE" sz="2000" dirty="0"/>
              <a:t>= new Model();</a:t>
            </a:r>
          </a:p>
          <a:p>
            <a:pPr marL="0" indent="0">
              <a:buNone/>
            </a:pPr>
            <a:r>
              <a:rPr lang="en-IE" sz="2000" dirty="0"/>
              <a:t>$controller = new Controller($model);</a:t>
            </a:r>
          </a:p>
          <a:p>
            <a:pPr marL="0" indent="0">
              <a:buNone/>
            </a:pPr>
            <a:r>
              <a:rPr lang="en-IE" sz="2000" dirty="0"/>
              <a:t>$view = new View($controller, $model);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if (</a:t>
            </a:r>
            <a:r>
              <a:rPr lang="en-IE" sz="2000" dirty="0" err="1"/>
              <a:t>isset</a:t>
            </a:r>
            <a:r>
              <a:rPr lang="en-IE" sz="2000" dirty="0"/>
              <a:t>($_GET['action</a:t>
            </a:r>
            <a:r>
              <a:rPr lang="en-IE" sz="2000" dirty="0" smtClean="0"/>
              <a:t>']) </a:t>
            </a:r>
            <a:r>
              <a:rPr lang="en-IE" sz="2000" dirty="0"/>
              <a:t>&amp;&amp; $_GET[action']) {</a:t>
            </a:r>
          </a:p>
          <a:p>
            <a:pPr marL="0" indent="0">
              <a:buNone/>
            </a:pPr>
            <a:r>
              <a:rPr lang="en-IE" sz="2000" dirty="0" smtClean="0"/>
              <a:t>    $controller-&gt;{$_GET['action']}(); </a:t>
            </a:r>
          </a:p>
          <a:p>
            <a:pPr marL="0" indent="0">
              <a:buNone/>
            </a:pPr>
            <a:r>
              <a:rPr lang="en-IE" sz="2200" dirty="0" smtClean="0"/>
              <a:t>    </a:t>
            </a:r>
            <a:r>
              <a:rPr lang="en-IE" sz="1800" dirty="0" smtClean="0"/>
              <a:t>// equivalent to </a:t>
            </a:r>
            <a:r>
              <a:rPr lang="en-IE" sz="1800" dirty="0"/>
              <a:t>$controller-&gt;clicked() </a:t>
            </a:r>
            <a:r>
              <a:rPr lang="en-IE" sz="1800" dirty="0" smtClean="0"/>
              <a:t>if clicked </a:t>
            </a:r>
            <a:r>
              <a:rPr lang="en-IE" sz="1800" dirty="0"/>
              <a:t>is the value of </a:t>
            </a:r>
            <a:r>
              <a:rPr lang="en-IE" sz="1800" dirty="0" smtClean="0"/>
              <a:t>action (as per the view)</a:t>
            </a:r>
          </a:p>
          <a:p>
            <a:pPr marL="0" indent="0">
              <a:buNone/>
            </a:pPr>
            <a:r>
              <a:rPr lang="en-IE" sz="1800" dirty="0"/>
              <a:t>    </a:t>
            </a:r>
            <a:r>
              <a:rPr lang="en-IE" sz="1800" dirty="0" smtClean="0"/>
              <a:t>// Could result in an error</a:t>
            </a:r>
          </a:p>
          <a:p>
            <a:pPr marL="0" indent="0">
              <a:buNone/>
            </a:pPr>
            <a:r>
              <a:rPr lang="en-IE" sz="2000" dirty="0" smtClean="0"/>
              <a:t>}</a:t>
            </a:r>
          </a:p>
          <a:p>
            <a:pPr marL="0" indent="0">
              <a:buNone/>
            </a:pPr>
            <a:r>
              <a:rPr lang="en-IE" sz="2000" dirty="0" smtClean="0"/>
              <a:t>echo </a:t>
            </a:r>
            <a:r>
              <a:rPr lang="en-IE" sz="2000" dirty="0"/>
              <a:t>$view-&gt;output</a:t>
            </a:r>
            <a:r>
              <a:rPr lang="en-IE" sz="2000" dirty="0" smtClean="0"/>
              <a:t>();</a:t>
            </a:r>
            <a:endParaRPr lang="en-IE" sz="2000" dirty="0"/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xmlns="" id="{40ED60F7-1290-458A-A018-D978CA2F187C}"/>
              </a:ext>
            </a:extLst>
          </p:cNvPr>
          <p:cNvSpPr txBox="1"/>
          <p:nvPr/>
        </p:nvSpPr>
        <p:spPr>
          <a:xfrm>
            <a:off x="1835696" y="636994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Source: https</a:t>
            </a:r>
            <a:r>
              <a:rPr lang="en-IE" i="1" dirty="0"/>
              <a:t>://www.sitepoint.com/the-mvc-pattern-and-php-1/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2420888"/>
            <a:ext cx="19442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</a:t>
            </a:r>
            <a:r>
              <a:rPr lang="en-IE" dirty="0" err="1" smtClean="0"/>
              <a:t>mvc.php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53484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Authentication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</a:t>
            </a:r>
            <a:r>
              <a:rPr lang="en-IE" dirty="0"/>
              <a:t>login form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Validate </a:t>
            </a:r>
            <a:r>
              <a:rPr lang="en-IE" dirty="0"/>
              <a:t>and send content of form</a:t>
            </a:r>
          </a:p>
          <a:p>
            <a:pPr marL="914400" lvl="1" indent="-379413"/>
            <a:r>
              <a:rPr lang="en-IE" dirty="0"/>
              <a:t>HTTPS will send the form data encrypted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Connect </a:t>
            </a:r>
            <a:r>
              <a:rPr lang="en-IE" dirty="0"/>
              <a:t>to the users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Compare </a:t>
            </a:r>
            <a:r>
              <a:rPr lang="en-IE" dirty="0"/>
              <a:t>received values with the database values</a:t>
            </a:r>
          </a:p>
          <a:p>
            <a:pPr marL="914400" lvl="1" indent="-379413"/>
            <a:r>
              <a:rPr lang="en-IE" dirty="0"/>
              <a:t>In the DB, keep hashed passwords, </a:t>
            </a:r>
            <a:r>
              <a:rPr lang="en-IE" dirty="0" smtClean="0"/>
              <a:t>e.g.</a:t>
            </a:r>
            <a:br>
              <a:rPr lang="en-IE" dirty="0" smtClean="0"/>
            </a:br>
            <a:r>
              <a:rPr lang="en-IE" dirty="0" err="1" smtClean="0"/>
              <a:t>password_hash</a:t>
            </a:r>
            <a:r>
              <a:rPr lang="en-IE" dirty="0"/>
              <a:t>("password", PASSWORD_DEFAULT</a:t>
            </a:r>
            <a:r>
              <a:rPr lang="en-IE" dirty="0" smtClean="0"/>
              <a:t>);</a:t>
            </a:r>
          </a:p>
          <a:p>
            <a:pPr marL="400050" lvl="1" indent="0">
              <a:buNone/>
            </a:pPr>
            <a:r>
              <a:rPr lang="en-IE" dirty="0" smtClean="0">
                <a:hlinkClick r:id="rId3"/>
              </a:rPr>
              <a:t>https://php.net/manual/en/function.password-hash.php</a:t>
            </a:r>
            <a:r>
              <a:rPr lang="en-I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If </a:t>
            </a:r>
            <a:r>
              <a:rPr lang="en-IE" dirty="0"/>
              <a:t>values match, set session </a:t>
            </a:r>
            <a:r>
              <a:rPr lang="en-IE" dirty="0" smtClean="0"/>
              <a:t>variables</a:t>
            </a:r>
          </a:p>
          <a:p>
            <a:pPr marL="400050" lvl="1" indent="0">
              <a:buNone/>
            </a:pPr>
            <a:r>
              <a:rPr lang="en-IE" dirty="0" smtClean="0">
                <a:hlinkClick r:id="rId4"/>
              </a:rPr>
              <a:t>https://php.net/manual/en/function.password-verify.php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On </a:t>
            </a:r>
            <a:r>
              <a:rPr lang="en-IE" dirty="0"/>
              <a:t>log out, </a:t>
            </a:r>
            <a:r>
              <a:rPr lang="en-IE" dirty="0" err="1"/>
              <a:t>session_unset</a:t>
            </a:r>
            <a:r>
              <a:rPr lang="en-IE" dirty="0"/>
              <a:t>() and </a:t>
            </a:r>
            <a:r>
              <a:rPr lang="en-IE" dirty="0" err="1"/>
              <a:t>session_destroy</a:t>
            </a:r>
            <a:r>
              <a:rPr lang="en-IE" dirty="0" smtClean="0"/>
              <a:t>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52845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Authentication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xmlns="" id="{54FC01AD-8B8A-4F7D-8DA9-B80733C0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620" y="1196975"/>
            <a:ext cx="6042760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9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MVC Authentication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F83CCD46-F2A8-4CD1-8A18-4F91B4A7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83" y="1340768"/>
            <a:ext cx="5768434" cy="47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557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MVC Authentication Example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20472" cy="56612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800" dirty="0" smtClean="0"/>
              <a:t>&lt;?</a:t>
            </a:r>
            <a:r>
              <a:rPr lang="en-IE" sz="3800" dirty="0" err="1"/>
              <a:t>php</a:t>
            </a:r>
            <a:endParaRPr lang="en-IE" sz="3800" dirty="0"/>
          </a:p>
          <a:p>
            <a:pPr marL="0" indent="0">
              <a:buNone/>
            </a:pPr>
            <a:r>
              <a:rPr lang="en-IE" sz="3800" dirty="0"/>
              <a:t>class Controller</a:t>
            </a:r>
          </a:p>
          <a:p>
            <a:pPr marL="0" indent="0">
              <a:buNone/>
            </a:pPr>
            <a:r>
              <a:rPr lang="en-IE" sz="3800" dirty="0"/>
              <a:t>{</a:t>
            </a:r>
          </a:p>
          <a:p>
            <a:pPr marL="0" indent="0">
              <a:buNone/>
            </a:pPr>
            <a:r>
              <a:rPr lang="en-IE" sz="3800" dirty="0"/>
              <a:t>    private $model</a:t>
            </a:r>
            <a:r>
              <a:rPr lang="en-IE" sz="3800" dirty="0" smtClean="0"/>
              <a:t>;</a:t>
            </a:r>
          </a:p>
          <a:p>
            <a:pPr marL="0" indent="0">
              <a:buNone/>
            </a:pPr>
            <a:endParaRPr lang="en-IE" sz="3800" dirty="0" smtClean="0"/>
          </a:p>
          <a:p>
            <a:pPr marL="0" indent="0">
              <a:buNone/>
            </a:pPr>
            <a:r>
              <a:rPr lang="en-IE" sz="3800" dirty="0" smtClean="0"/>
              <a:t>    </a:t>
            </a:r>
            <a:r>
              <a:rPr lang="en-IE" sz="3800" dirty="0"/>
              <a:t>public function __construct($model){</a:t>
            </a:r>
          </a:p>
          <a:p>
            <a:pPr marL="0" indent="0">
              <a:buNone/>
            </a:pPr>
            <a:r>
              <a:rPr lang="en-IE" sz="3800" dirty="0"/>
              <a:t>        $this-&gt;model = $model;</a:t>
            </a:r>
          </a:p>
          <a:p>
            <a:pPr marL="0" indent="0">
              <a:buNone/>
            </a:pPr>
            <a:r>
              <a:rPr lang="en-IE" sz="3800" dirty="0"/>
              <a:t>    }</a:t>
            </a:r>
          </a:p>
          <a:p>
            <a:pPr marL="0" indent="0">
              <a:buNone/>
            </a:pPr>
            <a:endParaRPr lang="en-IE" sz="3800" dirty="0"/>
          </a:p>
          <a:p>
            <a:pPr marL="0" indent="0">
              <a:buNone/>
            </a:pPr>
            <a:r>
              <a:rPr lang="en-IE" sz="3800" dirty="0"/>
              <a:t>    public function </a:t>
            </a:r>
            <a:r>
              <a:rPr lang="en-IE" sz="4300" b="1" dirty="0" err="1">
                <a:solidFill>
                  <a:srgbClr val="FF0000"/>
                </a:solidFill>
              </a:rPr>
              <a:t>getLogin</a:t>
            </a:r>
            <a:r>
              <a:rPr lang="en-IE" sz="3800" dirty="0"/>
              <a:t>() </a:t>
            </a:r>
            <a:r>
              <a:rPr lang="en-IE" sz="3800" dirty="0" smtClean="0"/>
              <a:t>{</a:t>
            </a:r>
            <a:endParaRPr lang="en-IE" sz="3800" dirty="0"/>
          </a:p>
          <a:p>
            <a:pPr marL="0" indent="0">
              <a:buNone/>
            </a:pPr>
            <a:r>
              <a:rPr lang="en-IE" sz="3800" dirty="0"/>
              <a:t>        </a:t>
            </a:r>
            <a:r>
              <a:rPr lang="en-IE" sz="4300" b="1" dirty="0">
                <a:solidFill>
                  <a:srgbClr val="FF0000"/>
                </a:solidFill>
              </a:rPr>
              <a:t>include 'view/</a:t>
            </a:r>
            <a:r>
              <a:rPr lang="en-IE" sz="4300" b="1" dirty="0" err="1">
                <a:solidFill>
                  <a:srgbClr val="FF0000"/>
                </a:solidFill>
              </a:rPr>
              <a:t>login.php</a:t>
            </a:r>
            <a:r>
              <a:rPr lang="en-IE" sz="4300" b="1" dirty="0" smtClean="0">
                <a:solidFill>
                  <a:srgbClr val="FF0000"/>
                </a:solidFill>
              </a:rPr>
              <a:t>';  </a:t>
            </a:r>
            <a:r>
              <a:rPr lang="en-IE" sz="3700" dirty="0" smtClean="0"/>
              <a:t>// Displays the login form when first loaded</a:t>
            </a:r>
            <a:endParaRPr lang="en-IE" sz="4300" dirty="0"/>
          </a:p>
          <a:p>
            <a:pPr marL="0" indent="0">
              <a:buNone/>
            </a:pPr>
            <a:r>
              <a:rPr lang="en-IE" sz="3800" dirty="0"/>
              <a:t>    }</a:t>
            </a:r>
          </a:p>
          <a:p>
            <a:pPr marL="0" indent="0">
              <a:buNone/>
            </a:pPr>
            <a:endParaRPr lang="en-IE" sz="3800" dirty="0"/>
          </a:p>
          <a:p>
            <a:pPr marL="0" indent="0">
              <a:buNone/>
            </a:pPr>
            <a:r>
              <a:rPr lang="en-IE" sz="3800" dirty="0"/>
              <a:t>    public function </a:t>
            </a:r>
            <a:r>
              <a:rPr lang="en-IE" sz="4300" b="1" dirty="0" err="1">
                <a:solidFill>
                  <a:srgbClr val="FF0000"/>
                </a:solidFill>
              </a:rPr>
              <a:t>userLogin</a:t>
            </a:r>
            <a:r>
              <a:rPr lang="en-IE" sz="3800" dirty="0"/>
              <a:t>() </a:t>
            </a:r>
            <a:r>
              <a:rPr lang="en-IE" sz="3800" dirty="0" smtClean="0"/>
              <a:t>{</a:t>
            </a:r>
            <a:endParaRPr lang="en-IE" sz="3800" dirty="0"/>
          </a:p>
          <a:p>
            <a:pPr marL="0" indent="0">
              <a:buNone/>
            </a:pPr>
            <a:r>
              <a:rPr lang="en-IE" sz="3800" dirty="0"/>
              <a:t>        $result = $this-&gt;model-&gt;</a:t>
            </a:r>
            <a:r>
              <a:rPr lang="en-IE" sz="3800" dirty="0" err="1"/>
              <a:t>userLogin</a:t>
            </a:r>
            <a:r>
              <a:rPr lang="en-IE" sz="3800" dirty="0"/>
              <a:t>();  // Calls the </a:t>
            </a:r>
            <a:r>
              <a:rPr lang="en-IE" sz="3800" dirty="0" err="1"/>
              <a:t>userLogin</a:t>
            </a:r>
            <a:r>
              <a:rPr lang="en-IE" sz="3800" dirty="0"/>
              <a:t> function from the model class and store the return value</a:t>
            </a:r>
          </a:p>
          <a:p>
            <a:pPr marL="0" indent="0">
              <a:buNone/>
            </a:pPr>
            <a:r>
              <a:rPr lang="en-IE" sz="3800" dirty="0"/>
              <a:t>        $message = $this-&gt;model-&gt;message</a:t>
            </a:r>
            <a:r>
              <a:rPr lang="en-IE" sz="3800" dirty="0" smtClean="0"/>
              <a:t>; // Gets any messages generated by the model to be returned to the view</a:t>
            </a:r>
            <a:endParaRPr lang="en-IE" sz="3800" dirty="0"/>
          </a:p>
          <a:p>
            <a:pPr marL="0" indent="0">
              <a:buNone/>
            </a:pPr>
            <a:r>
              <a:rPr lang="en-IE" sz="3800" dirty="0"/>
              <a:t>        if ($result)</a:t>
            </a:r>
          </a:p>
          <a:p>
            <a:pPr marL="0" indent="0">
              <a:buNone/>
            </a:pPr>
            <a:r>
              <a:rPr lang="en-IE" sz="3800" dirty="0"/>
              <a:t>        {</a:t>
            </a:r>
          </a:p>
          <a:p>
            <a:pPr marL="0" indent="0">
              <a:buNone/>
            </a:pPr>
            <a:r>
              <a:rPr lang="en-IE" sz="3800" dirty="0"/>
              <a:t>            </a:t>
            </a:r>
            <a:r>
              <a:rPr lang="en-IE" sz="4300" b="1" dirty="0">
                <a:solidFill>
                  <a:srgbClr val="FF0000"/>
                </a:solidFill>
              </a:rPr>
              <a:t>include 'view/</a:t>
            </a:r>
            <a:r>
              <a:rPr lang="en-IE" sz="4300" b="1" dirty="0" err="1">
                <a:solidFill>
                  <a:srgbClr val="FF0000"/>
                </a:solidFill>
              </a:rPr>
              <a:t>user_home.php</a:t>
            </a:r>
            <a:r>
              <a:rPr lang="en-IE" sz="4300" b="1" dirty="0" smtClean="0">
                <a:solidFill>
                  <a:srgbClr val="FF0000"/>
                </a:solidFill>
              </a:rPr>
              <a:t>';</a:t>
            </a:r>
            <a:r>
              <a:rPr lang="en-IE" sz="3700" b="1" dirty="0" smtClean="0">
                <a:solidFill>
                  <a:srgbClr val="FF0000"/>
                </a:solidFill>
              </a:rPr>
              <a:t> </a:t>
            </a:r>
            <a:r>
              <a:rPr lang="en-IE" sz="3700" dirty="0" smtClean="0"/>
              <a:t>// if login is successful</a:t>
            </a:r>
            <a:endParaRPr lang="en-IE" sz="4300" dirty="0"/>
          </a:p>
          <a:p>
            <a:pPr marL="0" indent="0">
              <a:buNone/>
            </a:pPr>
            <a:r>
              <a:rPr lang="en-IE" sz="3800" dirty="0"/>
              <a:t>        }</a:t>
            </a:r>
          </a:p>
          <a:p>
            <a:pPr marL="0" indent="0">
              <a:buNone/>
            </a:pPr>
            <a:r>
              <a:rPr lang="en-IE" sz="3800" dirty="0"/>
              <a:t>        else</a:t>
            </a:r>
          </a:p>
          <a:p>
            <a:pPr marL="0" indent="0">
              <a:buNone/>
            </a:pPr>
            <a:r>
              <a:rPr lang="en-IE" sz="3800" dirty="0"/>
              <a:t>        {</a:t>
            </a:r>
          </a:p>
          <a:p>
            <a:pPr marL="0" indent="0">
              <a:buNone/>
            </a:pPr>
            <a:r>
              <a:rPr lang="en-IE" sz="4300" b="1" dirty="0">
                <a:solidFill>
                  <a:srgbClr val="FF0000"/>
                </a:solidFill>
              </a:rPr>
              <a:t>            include 'view/</a:t>
            </a:r>
            <a:r>
              <a:rPr lang="en-IE" sz="4300" b="1" dirty="0" err="1">
                <a:solidFill>
                  <a:srgbClr val="FF0000"/>
                </a:solidFill>
              </a:rPr>
              <a:t>login.php</a:t>
            </a:r>
            <a:r>
              <a:rPr lang="en-IE" sz="4300" b="1" dirty="0" smtClean="0">
                <a:solidFill>
                  <a:srgbClr val="FF0000"/>
                </a:solidFill>
              </a:rPr>
              <a:t>'; </a:t>
            </a:r>
            <a:r>
              <a:rPr lang="en-IE" sz="3700" dirty="0"/>
              <a:t>// if login is </a:t>
            </a:r>
            <a:r>
              <a:rPr lang="en-IE" sz="3700" dirty="0" smtClean="0"/>
              <a:t>unsuccessful</a:t>
            </a:r>
            <a:endParaRPr lang="en-IE" sz="4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3800" dirty="0"/>
              <a:t>        }</a:t>
            </a:r>
          </a:p>
          <a:p>
            <a:pPr marL="0" indent="0">
              <a:buNone/>
            </a:pPr>
            <a:r>
              <a:rPr lang="en-IE" sz="3800" dirty="0"/>
              <a:t>    }</a:t>
            </a:r>
          </a:p>
          <a:p>
            <a:pPr marL="0" indent="0">
              <a:buNone/>
            </a:pPr>
            <a:r>
              <a:rPr lang="en-IE" sz="3800" dirty="0"/>
              <a:t>}</a:t>
            </a:r>
            <a:endParaRPr lang="en-IE" sz="3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52120" y="1484784"/>
            <a:ext cx="24847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This shows the creation of a simple login form in PHP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1196752"/>
            <a:ext cx="34563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controller/</a:t>
            </a:r>
            <a:r>
              <a:rPr lang="en-IE" dirty="0" err="1" smtClean="0"/>
              <a:t>controller.php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7495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MVC Authentication Example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20472" cy="56612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4300" dirty="0" smtClean="0"/>
              <a:t>&lt;?</a:t>
            </a:r>
            <a:r>
              <a:rPr lang="en-IE" sz="4300" dirty="0" err="1"/>
              <a:t>php</a:t>
            </a:r>
            <a:endParaRPr lang="en-IE" sz="4300" dirty="0"/>
          </a:p>
          <a:p>
            <a:pPr marL="0" indent="0">
              <a:buNone/>
            </a:pPr>
            <a:r>
              <a:rPr lang="en-IE" sz="4300" dirty="0"/>
              <a:t>class Model</a:t>
            </a:r>
          </a:p>
          <a:p>
            <a:pPr marL="0" indent="0">
              <a:buNone/>
            </a:pPr>
            <a:r>
              <a:rPr lang="en-IE" sz="4300" dirty="0" smtClean="0"/>
              <a:t>{</a:t>
            </a: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public $message</a:t>
            </a:r>
            <a:r>
              <a:rPr lang="en-IE" sz="4300" dirty="0" smtClean="0"/>
              <a:t>; // used to return any messages generated by the model to the view</a:t>
            </a:r>
            <a:endParaRPr lang="en-IE" sz="4300" dirty="0"/>
          </a:p>
          <a:p>
            <a:pPr marL="0" indent="0">
              <a:buNone/>
            </a:pP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public function </a:t>
            </a:r>
            <a:r>
              <a:rPr lang="en-IE" sz="4900" b="1" dirty="0" err="1">
                <a:solidFill>
                  <a:srgbClr val="FF0000"/>
                </a:solidFill>
              </a:rPr>
              <a:t>userLogin</a:t>
            </a:r>
            <a:r>
              <a:rPr lang="en-IE" sz="4300" dirty="0"/>
              <a:t>() {</a:t>
            </a:r>
          </a:p>
          <a:p>
            <a:pPr marL="0" indent="0">
              <a:buNone/>
            </a:pPr>
            <a:r>
              <a:rPr lang="en-IE" sz="4300" dirty="0"/>
              <a:t>        $this-&gt;message = </a:t>
            </a:r>
            <a:r>
              <a:rPr lang="en-IE" sz="4300" dirty="0" smtClean="0"/>
              <a:t>''; // $message is empty by default to prevent any error messages</a:t>
            </a:r>
          </a:p>
          <a:p>
            <a:pPr marL="0" indent="0">
              <a:buNone/>
            </a:pP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    </a:t>
            </a:r>
            <a:r>
              <a:rPr lang="en-IE" sz="4300" dirty="0" smtClean="0"/>
              <a:t>if </a:t>
            </a:r>
            <a:r>
              <a:rPr lang="en-IE" sz="4300" dirty="0"/>
              <a:t>(</a:t>
            </a:r>
            <a:r>
              <a:rPr lang="en-IE" sz="4300" dirty="0" err="1"/>
              <a:t>isset</a:t>
            </a:r>
            <a:r>
              <a:rPr lang="en-IE" sz="4300" dirty="0"/>
              <a:t>($_POST['action']) &amp;&amp; $_POST['action'] === 'Login</a:t>
            </a:r>
            <a:r>
              <a:rPr lang="en-IE" sz="4300" dirty="0" smtClean="0"/>
              <a:t>')  //Checks if the Login button is selected in the View</a:t>
            </a: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    </a:t>
            </a:r>
            <a:r>
              <a:rPr lang="en-IE" sz="4300" dirty="0" smtClean="0"/>
              <a:t>{    </a:t>
            </a: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        if ($_POST['email'] == 'tanya.thompson@dit.ie' &amp;&amp; $_POST['password'] === 'Thompson</a:t>
            </a:r>
            <a:r>
              <a:rPr lang="en-IE" sz="4300" dirty="0" smtClean="0"/>
              <a:t>') // success if match</a:t>
            </a: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        {</a:t>
            </a:r>
          </a:p>
          <a:p>
            <a:pPr marL="0" indent="0">
              <a:buNone/>
            </a:pPr>
            <a:r>
              <a:rPr lang="en-IE" sz="4300" dirty="0"/>
              <a:t>                </a:t>
            </a:r>
            <a:r>
              <a:rPr lang="en-IE" sz="4300" b="1" dirty="0">
                <a:solidFill>
                  <a:srgbClr val="FF0000"/>
                </a:solidFill>
              </a:rPr>
              <a:t>$this-&gt;message = 'Login successful.';</a:t>
            </a:r>
          </a:p>
          <a:p>
            <a:pPr marL="0" indent="0">
              <a:buNone/>
            </a:pPr>
            <a:r>
              <a:rPr lang="en-IE" sz="4300" b="1" dirty="0">
                <a:solidFill>
                  <a:srgbClr val="FF0000"/>
                </a:solidFill>
              </a:rPr>
              <a:t>                return true;</a:t>
            </a:r>
          </a:p>
          <a:p>
            <a:pPr marL="0" indent="0">
              <a:buNone/>
            </a:pPr>
            <a:r>
              <a:rPr lang="en-IE" sz="4300" dirty="0"/>
              <a:t>            }</a:t>
            </a:r>
          </a:p>
          <a:p>
            <a:pPr marL="0" indent="0">
              <a:buNone/>
            </a:pPr>
            <a:r>
              <a:rPr lang="en-IE" sz="4300" dirty="0"/>
              <a:t>            else</a:t>
            </a:r>
          </a:p>
          <a:p>
            <a:pPr marL="0" indent="0">
              <a:buNone/>
            </a:pPr>
            <a:r>
              <a:rPr lang="en-IE" sz="4300" dirty="0"/>
              <a:t>            {</a:t>
            </a:r>
          </a:p>
          <a:p>
            <a:pPr marL="0" indent="0">
              <a:buNone/>
            </a:pPr>
            <a:r>
              <a:rPr lang="en-IE" sz="4300" dirty="0">
                <a:solidFill>
                  <a:srgbClr val="FF0000"/>
                </a:solidFill>
              </a:rPr>
              <a:t>                </a:t>
            </a:r>
            <a:r>
              <a:rPr lang="en-IE" sz="4300" b="1" dirty="0">
                <a:solidFill>
                  <a:srgbClr val="FF0000"/>
                </a:solidFill>
              </a:rPr>
              <a:t>$this-&gt;message = 'Invalid user credentials.';</a:t>
            </a:r>
          </a:p>
          <a:p>
            <a:pPr marL="0" indent="0">
              <a:buNone/>
            </a:pPr>
            <a:r>
              <a:rPr lang="en-IE" sz="4300" b="1" dirty="0">
                <a:solidFill>
                  <a:srgbClr val="FF0000"/>
                </a:solidFill>
              </a:rPr>
              <a:t>                return false;</a:t>
            </a:r>
          </a:p>
          <a:p>
            <a:pPr marL="0" indent="0">
              <a:buNone/>
            </a:pPr>
            <a:r>
              <a:rPr lang="en-IE" sz="4300" dirty="0"/>
              <a:t>            }</a:t>
            </a:r>
          </a:p>
          <a:p>
            <a:pPr marL="0" indent="0">
              <a:buNone/>
            </a:pPr>
            <a:r>
              <a:rPr lang="en-IE" sz="4300" dirty="0"/>
              <a:t>        }</a:t>
            </a:r>
          </a:p>
          <a:p>
            <a:pPr marL="0" indent="0">
              <a:buNone/>
            </a:pPr>
            <a:r>
              <a:rPr lang="en-IE" sz="4300" dirty="0"/>
              <a:t>    </a:t>
            </a:r>
            <a:r>
              <a:rPr lang="en-IE" sz="4300" dirty="0" smtClean="0"/>
              <a:t>}</a:t>
            </a:r>
            <a:endParaRPr lang="en-IE" sz="4300" dirty="0"/>
          </a:p>
          <a:p>
            <a:pPr marL="0" indent="0">
              <a:buNone/>
            </a:pPr>
            <a:r>
              <a:rPr lang="en-IE" sz="43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1196752"/>
            <a:ext cx="34563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model/</a:t>
            </a:r>
            <a:r>
              <a:rPr lang="en-IE" dirty="0" err="1" smtClean="0"/>
              <a:t>model.php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26425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MVC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77500" lnSpcReduction="20000"/>
          </a:bodyPr>
          <a:lstStyle/>
          <a:p>
            <a:r>
              <a:rPr lang="en-IE" sz="3600" dirty="0"/>
              <a:t>The </a:t>
            </a:r>
            <a:r>
              <a:rPr lang="en-IE" sz="3600" dirty="0" smtClean="0"/>
              <a:t>Model-View-Controller </a:t>
            </a:r>
            <a:r>
              <a:rPr lang="en-IE" sz="3600" dirty="0"/>
              <a:t>(MVC) pattern, originally formulated in the late 1970s, is a software architecture pattern built on the basis of keeping the </a:t>
            </a:r>
            <a:r>
              <a:rPr lang="en-IE" sz="3600" dirty="0">
                <a:solidFill>
                  <a:srgbClr val="FF0000"/>
                </a:solidFill>
              </a:rPr>
              <a:t>presentation of data separate from the methods that interact with the data</a:t>
            </a:r>
            <a:endParaRPr lang="en-IE" sz="3600" dirty="0"/>
          </a:p>
          <a:p>
            <a:r>
              <a:rPr lang="en-IE" sz="3600" dirty="0"/>
              <a:t>An MVC system should allow a front-end developer and a back-end developer to work on the same system in parallel</a:t>
            </a:r>
          </a:p>
          <a:p>
            <a:r>
              <a:rPr lang="en-IE" sz="3600" dirty="0"/>
              <a:t>MVC was originally designed for desktop GUIs, but it has been </a:t>
            </a:r>
            <a:r>
              <a:rPr lang="en-IE" sz="3600" b="1" dirty="0">
                <a:solidFill>
                  <a:schemeClr val="accent3">
                    <a:lumMod val="50000"/>
                  </a:schemeClr>
                </a:solidFill>
              </a:rPr>
              <a:t>adapted and adopted </a:t>
            </a:r>
            <a:r>
              <a:rPr lang="en-IE" sz="3600" dirty="0"/>
              <a:t>by web developers </a:t>
            </a:r>
          </a:p>
          <a:p>
            <a:r>
              <a:rPr lang="en-IE" sz="3600" dirty="0"/>
              <a:t>The pattern encourages the development of modular systems, allowing developers to quickly update, add, or even remove functionality.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MVC Authentication Example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20472" cy="54726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sz="4300" dirty="0" smtClean="0"/>
              <a:t>&lt;!</a:t>
            </a:r>
            <a:r>
              <a:rPr lang="en-IE" sz="4300" dirty="0"/>
              <a:t>DOCTYPE html&gt;</a:t>
            </a:r>
          </a:p>
          <a:p>
            <a:pPr marL="0" indent="0">
              <a:buNone/>
            </a:pPr>
            <a:r>
              <a:rPr lang="en-IE" sz="4300" dirty="0"/>
              <a:t>&lt;html&gt;</a:t>
            </a:r>
          </a:p>
          <a:p>
            <a:pPr marL="0" indent="0">
              <a:buNone/>
            </a:pPr>
            <a:r>
              <a:rPr lang="en-IE" sz="4300" dirty="0"/>
              <a:t>&lt;head&gt;</a:t>
            </a:r>
          </a:p>
          <a:p>
            <a:pPr marL="0" indent="0">
              <a:buNone/>
            </a:pPr>
            <a:r>
              <a:rPr lang="en-IE" sz="4300" dirty="0"/>
              <a:t>    &lt;title&gt;Log In&lt;/title&gt;</a:t>
            </a:r>
          </a:p>
          <a:p>
            <a:pPr marL="0" indent="0">
              <a:buNone/>
            </a:pPr>
            <a:r>
              <a:rPr lang="en-IE" sz="4300" dirty="0"/>
              <a:t>&lt;/head</a:t>
            </a:r>
            <a:r>
              <a:rPr lang="en-IE" sz="4300" dirty="0" smtClean="0"/>
              <a:t>&gt;</a:t>
            </a:r>
          </a:p>
          <a:p>
            <a:pPr marL="0" indent="0">
              <a:buNone/>
            </a:pPr>
            <a:r>
              <a:rPr lang="en-IE" sz="4300" dirty="0" smtClean="0"/>
              <a:t>&lt;</a:t>
            </a:r>
            <a:r>
              <a:rPr lang="en-IE" sz="4300" dirty="0"/>
              <a:t>body&gt;</a:t>
            </a:r>
          </a:p>
          <a:p>
            <a:pPr marL="0" indent="0">
              <a:buNone/>
            </a:pPr>
            <a:r>
              <a:rPr lang="en-IE" sz="4300" dirty="0"/>
              <a:t>    &lt;?</a:t>
            </a:r>
            <a:r>
              <a:rPr lang="en-IE" sz="4300" dirty="0" err="1"/>
              <a:t>php</a:t>
            </a:r>
            <a:r>
              <a:rPr lang="en-IE" sz="4300" dirty="0"/>
              <a:t> </a:t>
            </a:r>
            <a:r>
              <a:rPr lang="en-IE" sz="4300" b="1" dirty="0">
                <a:solidFill>
                  <a:srgbClr val="FF0000"/>
                </a:solidFill>
              </a:rPr>
              <a:t>if (</a:t>
            </a:r>
            <a:r>
              <a:rPr lang="en-IE" sz="4300" b="1" dirty="0" err="1">
                <a:solidFill>
                  <a:srgbClr val="FF0000"/>
                </a:solidFill>
              </a:rPr>
              <a:t>isset</a:t>
            </a:r>
            <a:r>
              <a:rPr lang="en-IE" sz="4300" b="1" dirty="0">
                <a:solidFill>
                  <a:srgbClr val="FF0000"/>
                </a:solidFill>
              </a:rPr>
              <a:t>($message)) { echo '&lt;p&gt;' . $message . '&lt;/p&gt;'; }</a:t>
            </a:r>
            <a:r>
              <a:rPr lang="en-IE" sz="4300" dirty="0"/>
              <a:t> ?&gt;</a:t>
            </a:r>
          </a:p>
          <a:p>
            <a:pPr marL="0" indent="0">
              <a:buNone/>
            </a:pPr>
            <a:r>
              <a:rPr lang="en-IE" sz="4300" b="1" dirty="0"/>
              <a:t>    &lt;form action="" method="POST"&gt;</a:t>
            </a:r>
          </a:p>
          <a:p>
            <a:pPr marL="0" indent="0">
              <a:buNone/>
            </a:pPr>
            <a:r>
              <a:rPr lang="en-IE" sz="4300" dirty="0"/>
              <a:t>        &lt;label for="email"&gt;&lt;/label&gt;</a:t>
            </a:r>
          </a:p>
          <a:p>
            <a:pPr marL="0" indent="0">
              <a:buNone/>
            </a:pPr>
            <a:r>
              <a:rPr lang="en-IE" sz="4300" dirty="0"/>
              <a:t>        &lt;input type="email" name="email" placeholder="Your email" </a:t>
            </a:r>
            <a:endParaRPr lang="en-IE" sz="4300" dirty="0" smtClean="0"/>
          </a:p>
          <a:p>
            <a:pPr marL="0" indent="0">
              <a:buNone/>
            </a:pPr>
            <a:r>
              <a:rPr lang="en-IE" sz="4300" dirty="0"/>
              <a:t>	</a:t>
            </a:r>
            <a:r>
              <a:rPr lang="en-IE" sz="4300" dirty="0" smtClean="0"/>
              <a:t>value</a:t>
            </a:r>
            <a:r>
              <a:rPr lang="en-IE" sz="4300" dirty="0"/>
              <a:t>="&lt;?</a:t>
            </a:r>
            <a:r>
              <a:rPr lang="en-IE" sz="4300" dirty="0" err="1"/>
              <a:t>php</a:t>
            </a:r>
            <a:r>
              <a:rPr lang="en-IE" sz="4300" dirty="0"/>
              <a:t> </a:t>
            </a:r>
            <a:r>
              <a:rPr lang="en-IE" sz="4300" b="1" dirty="0">
                <a:solidFill>
                  <a:srgbClr val="FF0000"/>
                </a:solidFill>
              </a:rPr>
              <a:t>if (</a:t>
            </a:r>
            <a:r>
              <a:rPr lang="en-IE" sz="4300" b="1" dirty="0" err="1">
                <a:solidFill>
                  <a:srgbClr val="FF0000"/>
                </a:solidFill>
              </a:rPr>
              <a:t>isset</a:t>
            </a:r>
            <a:r>
              <a:rPr lang="en-IE" sz="4300" b="1" dirty="0">
                <a:solidFill>
                  <a:srgbClr val="FF0000"/>
                </a:solidFill>
              </a:rPr>
              <a:t>($_POST['email'])) { echo $_POST['email']; }</a:t>
            </a:r>
            <a:r>
              <a:rPr lang="en-IE" sz="4300" dirty="0"/>
              <a:t> </a:t>
            </a:r>
            <a:r>
              <a:rPr lang="en-IE" sz="4300" dirty="0" smtClean="0"/>
              <a:t>?&gt;</a:t>
            </a:r>
            <a:r>
              <a:rPr lang="en-IE" sz="4300" dirty="0"/>
              <a:t>"</a:t>
            </a:r>
            <a:r>
              <a:rPr lang="en-IE" sz="4300" dirty="0" smtClean="0"/>
              <a:t> required&gt;</a:t>
            </a:r>
          </a:p>
          <a:p>
            <a:pPr marL="0" indent="0">
              <a:buNone/>
            </a:pPr>
            <a:r>
              <a:rPr lang="en-IE" sz="4300" dirty="0" smtClean="0"/>
              <a:t>	&lt;</a:t>
            </a:r>
            <a:r>
              <a:rPr lang="en-IE" sz="4300" dirty="0" err="1" smtClean="0"/>
              <a:t>br</a:t>
            </a:r>
            <a:r>
              <a:rPr lang="en-IE" sz="4300" dirty="0" smtClean="0"/>
              <a:t>&gt;&lt;</a:t>
            </a:r>
            <a:r>
              <a:rPr lang="en-IE" sz="4300" dirty="0" err="1" smtClean="0"/>
              <a:t>br</a:t>
            </a:r>
            <a:r>
              <a:rPr lang="en-IE" sz="4300" dirty="0" smtClean="0"/>
              <a:t>&gt;</a:t>
            </a:r>
          </a:p>
          <a:p>
            <a:pPr marL="0" indent="0">
              <a:buNone/>
            </a:pP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    &lt;label for="password"&gt;&lt;/label&gt;</a:t>
            </a:r>
          </a:p>
          <a:p>
            <a:pPr marL="0" indent="0">
              <a:buNone/>
            </a:pPr>
            <a:r>
              <a:rPr lang="en-IE" sz="4300" dirty="0"/>
              <a:t>        &lt;input type="password" name="password" placeholder="Your </a:t>
            </a:r>
            <a:r>
              <a:rPr lang="en-IE" sz="4300" dirty="0" smtClean="0"/>
              <a:t>password" required&gt;&lt;</a:t>
            </a:r>
            <a:r>
              <a:rPr lang="en-IE" sz="4300" dirty="0" err="1"/>
              <a:t>br</a:t>
            </a:r>
            <a:r>
              <a:rPr lang="en-IE" sz="4300" dirty="0"/>
              <a:t>&gt;&lt;</a:t>
            </a:r>
            <a:r>
              <a:rPr lang="en-IE" sz="4300" dirty="0" err="1"/>
              <a:t>br</a:t>
            </a:r>
            <a:r>
              <a:rPr lang="en-IE" sz="4300" dirty="0"/>
              <a:t>&gt;</a:t>
            </a:r>
          </a:p>
          <a:p>
            <a:pPr marL="0" indent="0">
              <a:buNone/>
            </a:pPr>
            <a:endParaRPr lang="en-IE" sz="4300" dirty="0"/>
          </a:p>
          <a:p>
            <a:pPr marL="0" indent="0">
              <a:buNone/>
            </a:pPr>
            <a:r>
              <a:rPr lang="en-IE" sz="4300" dirty="0"/>
              <a:t>        &lt;input type="submit" name="action" value="Login"&gt;</a:t>
            </a:r>
          </a:p>
          <a:p>
            <a:pPr marL="0" indent="0">
              <a:buNone/>
            </a:pPr>
            <a:r>
              <a:rPr lang="en-IE" sz="4300" dirty="0"/>
              <a:t>    &lt;/form&gt;</a:t>
            </a:r>
          </a:p>
          <a:p>
            <a:pPr marL="0" indent="0">
              <a:buNone/>
            </a:pPr>
            <a:r>
              <a:rPr lang="en-IE" sz="4300" dirty="0"/>
              <a:t>&lt;/body&gt;</a:t>
            </a:r>
          </a:p>
          <a:p>
            <a:pPr marL="0" indent="0">
              <a:buNone/>
            </a:pPr>
            <a:r>
              <a:rPr lang="en-IE" sz="43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1196752"/>
            <a:ext cx="34563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view/</a:t>
            </a:r>
            <a:r>
              <a:rPr lang="en-IE" dirty="0" err="1" smtClean="0"/>
              <a:t>login.php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36621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MVC Authentication Example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204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&lt;!</a:t>
            </a:r>
            <a:r>
              <a:rPr lang="en-IE" sz="2000" dirty="0"/>
              <a:t>DOCTYPE html&gt;</a:t>
            </a:r>
          </a:p>
          <a:p>
            <a:pPr marL="0" indent="0">
              <a:buNone/>
            </a:pPr>
            <a:r>
              <a:rPr lang="en-IE" sz="2000" dirty="0"/>
              <a:t>&lt;html&gt;</a:t>
            </a:r>
          </a:p>
          <a:p>
            <a:pPr marL="0" indent="0">
              <a:buNone/>
            </a:pPr>
            <a:r>
              <a:rPr lang="en-IE" sz="2000" dirty="0"/>
              <a:t>&lt;head&gt;</a:t>
            </a:r>
          </a:p>
          <a:p>
            <a:pPr marL="0" indent="0">
              <a:buNone/>
            </a:pPr>
            <a:r>
              <a:rPr lang="en-IE" sz="2000" dirty="0"/>
              <a:t>    &lt;title&gt;User Page&lt;/title&gt;</a:t>
            </a:r>
          </a:p>
          <a:p>
            <a:pPr marL="0" indent="0">
              <a:buNone/>
            </a:pPr>
            <a:r>
              <a:rPr lang="en-IE" sz="2000" dirty="0"/>
              <a:t>&lt;/head&gt;</a:t>
            </a:r>
          </a:p>
          <a:p>
            <a:pPr marL="0" indent="0">
              <a:buNone/>
            </a:pPr>
            <a:r>
              <a:rPr lang="en-IE" sz="2000" dirty="0"/>
              <a:t>&lt;body&gt;</a:t>
            </a:r>
          </a:p>
          <a:p>
            <a:pPr marL="0" indent="0">
              <a:buNone/>
            </a:pPr>
            <a:r>
              <a:rPr lang="en-IE" sz="2000" dirty="0"/>
              <a:t>    </a:t>
            </a:r>
            <a:r>
              <a:rPr lang="en-IE" sz="2000" b="1" dirty="0">
                <a:solidFill>
                  <a:srgbClr val="FF0000"/>
                </a:solidFill>
              </a:rPr>
              <a:t>&lt;?</a:t>
            </a:r>
            <a:r>
              <a:rPr lang="en-IE" sz="2000" b="1" dirty="0" err="1">
                <a:solidFill>
                  <a:srgbClr val="FF0000"/>
                </a:solidFill>
              </a:rPr>
              <a:t>php</a:t>
            </a:r>
            <a:r>
              <a:rPr lang="en-IE" sz="2000" b="1" dirty="0">
                <a:solidFill>
                  <a:srgbClr val="FF0000"/>
                </a:solidFill>
              </a:rPr>
              <a:t> echo $message; ?&gt;</a:t>
            </a:r>
          </a:p>
          <a:p>
            <a:pPr marL="0" indent="0">
              <a:buNone/>
            </a:pPr>
            <a:r>
              <a:rPr lang="en-IE" sz="2000" dirty="0"/>
              <a:t>&lt;/body&gt;</a:t>
            </a:r>
          </a:p>
          <a:p>
            <a:pPr marL="0" indent="0">
              <a:buNone/>
            </a:pPr>
            <a:r>
              <a:rPr lang="en-IE" sz="20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1556792"/>
            <a:ext cx="34563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Saved as view/</a:t>
            </a:r>
            <a:r>
              <a:rPr lang="en-IE" dirty="0" err="1" smtClean="0"/>
              <a:t>user_home.php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77215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MVC Authentication Example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204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000" dirty="0" smtClean="0"/>
              <a:t>&lt;?</a:t>
            </a:r>
            <a:r>
              <a:rPr lang="en-IE" sz="2000" dirty="0" err="1"/>
              <a:t>php</a:t>
            </a:r>
            <a:endParaRPr lang="en-IE" sz="2000" dirty="0"/>
          </a:p>
          <a:p>
            <a:pPr marL="0" indent="0">
              <a:buNone/>
            </a:pPr>
            <a:r>
              <a:rPr lang="en-IE" sz="2000" dirty="0"/>
              <a:t>require 'model/</a:t>
            </a:r>
            <a:r>
              <a:rPr lang="en-IE" sz="2000" dirty="0" err="1"/>
              <a:t>model.php</a:t>
            </a:r>
            <a:r>
              <a:rPr lang="en-IE" sz="2000" dirty="0"/>
              <a:t>';</a:t>
            </a:r>
          </a:p>
          <a:p>
            <a:pPr marL="0" indent="0">
              <a:buNone/>
            </a:pPr>
            <a:r>
              <a:rPr lang="en-IE" sz="2000" dirty="0"/>
              <a:t>require 'controller/</a:t>
            </a:r>
            <a:r>
              <a:rPr lang="en-IE" sz="2000" dirty="0" err="1"/>
              <a:t>controller.php</a:t>
            </a:r>
            <a:r>
              <a:rPr lang="en-IE" sz="2000" dirty="0"/>
              <a:t>';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$model = new Model();</a:t>
            </a:r>
          </a:p>
          <a:p>
            <a:pPr marL="0" indent="0">
              <a:buNone/>
            </a:pPr>
            <a:r>
              <a:rPr lang="en-IE" sz="2000" dirty="0"/>
              <a:t>$controller = new Controller($model);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if (</a:t>
            </a:r>
            <a:r>
              <a:rPr lang="en-IE" sz="2000" dirty="0" err="1"/>
              <a:t>isset</a:t>
            </a:r>
            <a:r>
              <a:rPr lang="en-IE" sz="2000" dirty="0"/>
              <a:t>($_POST))</a:t>
            </a:r>
          </a:p>
          <a:p>
            <a:pPr marL="0" indent="0">
              <a:buNone/>
            </a:pPr>
            <a:r>
              <a:rPr lang="en-IE" sz="2000" dirty="0"/>
              <a:t>{</a:t>
            </a:r>
          </a:p>
          <a:p>
            <a:pPr marL="0" indent="0">
              <a:buNone/>
            </a:pPr>
            <a:r>
              <a:rPr lang="en-IE" sz="2000" dirty="0"/>
              <a:t>    $controller-&gt;</a:t>
            </a:r>
            <a:r>
              <a:rPr lang="en-IE" sz="2000" b="1" dirty="0" err="1">
                <a:solidFill>
                  <a:srgbClr val="FF0000"/>
                </a:solidFill>
              </a:rPr>
              <a:t>userLogin</a:t>
            </a:r>
            <a:r>
              <a:rPr lang="en-IE" sz="2000" dirty="0"/>
              <a:t>();</a:t>
            </a:r>
          </a:p>
          <a:p>
            <a:pPr marL="0" indent="0">
              <a:buNone/>
            </a:pPr>
            <a:r>
              <a:rPr lang="en-IE" sz="2000" dirty="0"/>
              <a:t>}</a:t>
            </a:r>
          </a:p>
          <a:p>
            <a:pPr marL="0" indent="0">
              <a:buNone/>
            </a:pPr>
            <a:r>
              <a:rPr lang="en-IE" sz="2000" dirty="0"/>
              <a:t>else</a:t>
            </a:r>
          </a:p>
          <a:p>
            <a:pPr marL="0" indent="0">
              <a:buNone/>
            </a:pPr>
            <a:r>
              <a:rPr lang="en-IE" sz="2000" dirty="0"/>
              <a:t>{</a:t>
            </a:r>
          </a:p>
          <a:p>
            <a:pPr marL="0" indent="0">
              <a:buNone/>
            </a:pPr>
            <a:r>
              <a:rPr lang="en-IE" sz="2000" dirty="0"/>
              <a:t>    $controller-&gt;</a:t>
            </a:r>
            <a:r>
              <a:rPr lang="en-IE" sz="2000" b="1" dirty="0" err="1">
                <a:solidFill>
                  <a:srgbClr val="FF0000"/>
                </a:solidFill>
              </a:rPr>
              <a:t>getLogin</a:t>
            </a:r>
            <a:r>
              <a:rPr lang="en-IE" sz="2000" dirty="0"/>
              <a:t>();</a:t>
            </a:r>
          </a:p>
          <a:p>
            <a:pPr marL="0" indent="0">
              <a:buNone/>
            </a:pPr>
            <a:r>
              <a:rPr lang="en-IE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1340768"/>
            <a:ext cx="34563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Putting it all together.</a:t>
            </a:r>
          </a:p>
          <a:p>
            <a:endParaRPr lang="en-IE" dirty="0"/>
          </a:p>
          <a:p>
            <a:r>
              <a:rPr lang="en-IE" dirty="0" smtClean="0"/>
              <a:t>Saved as </a:t>
            </a:r>
            <a:r>
              <a:rPr lang="en-IE" dirty="0" err="1" smtClean="0"/>
              <a:t>index.php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40271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 Explained By Ordering a Drink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/>
              <a:t>MVC pattern in modern web development can be easily explained by ordering a drink from a bartender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In a bar, you approach </a:t>
            </a:r>
            <a:r>
              <a:rPr lang="en-IE" dirty="0"/>
              <a:t>the </a:t>
            </a:r>
            <a:r>
              <a:rPr lang="en-IE" dirty="0" smtClean="0"/>
              <a:t>bartender, and shout out an order for a Manhattan, your favourite drink. </a:t>
            </a:r>
            <a:br>
              <a:rPr lang="en-IE" dirty="0" smtClean="0"/>
            </a:br>
            <a:r>
              <a:rPr lang="en-IE" dirty="0" smtClean="0"/>
              <a:t>You are the </a:t>
            </a:r>
            <a:r>
              <a:rPr lang="en-IE" b="1" dirty="0" smtClean="0"/>
              <a:t>user</a:t>
            </a:r>
            <a:r>
              <a:rPr lang="en-IE" dirty="0" smtClean="0"/>
              <a:t>, and your drink order is the </a:t>
            </a:r>
            <a:r>
              <a:rPr lang="en-IE" b="1" dirty="0" smtClean="0"/>
              <a:t>user request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The </a:t>
            </a:r>
            <a:r>
              <a:rPr lang="en-IE" dirty="0"/>
              <a:t>bartender gives you a quick nod. The bartender’s brain is the </a:t>
            </a:r>
            <a:r>
              <a:rPr lang="en-IE" b="1" dirty="0"/>
              <a:t>controller</a:t>
            </a:r>
            <a:r>
              <a:rPr lang="en-IE" dirty="0"/>
              <a:t>. </a:t>
            </a:r>
            <a:r>
              <a:rPr lang="en-IE" dirty="0" smtClean="0"/>
              <a:t>He/she immediately thinks of the series of steps needed to complete your drink order.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/>
              <a:t>Grab </a:t>
            </a:r>
            <a:r>
              <a:rPr lang="en-IE" dirty="0" smtClean="0"/>
              <a:t>glass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 smtClean="0"/>
              <a:t>Add whiskey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 smtClean="0"/>
              <a:t>Add vermouth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 smtClean="0"/>
              <a:t>Add bitters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 smtClean="0"/>
              <a:t>Stir drink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 smtClean="0"/>
              <a:t>Add cherry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E" dirty="0" smtClean="0"/>
              <a:t>Ask for and process payment</a:t>
            </a:r>
          </a:p>
          <a:p>
            <a:r>
              <a:rPr lang="en-IE" dirty="0" smtClean="0"/>
              <a:t>The </a:t>
            </a:r>
            <a:r>
              <a:rPr lang="en-IE" dirty="0"/>
              <a:t>bartender can only use the tools and resources that are behind the bar. This limited tool set is the </a:t>
            </a:r>
            <a:r>
              <a:rPr lang="en-IE" b="1" dirty="0"/>
              <a:t>model,</a:t>
            </a:r>
            <a:r>
              <a:rPr lang="en-IE" dirty="0"/>
              <a:t> and includes the </a:t>
            </a:r>
            <a:r>
              <a:rPr lang="en-IE" dirty="0" smtClean="0"/>
              <a:t>following which may vary from one bar to another:</a:t>
            </a:r>
          </a:p>
          <a:p>
            <a:pPr lvl="1"/>
            <a:r>
              <a:rPr lang="en-IE" dirty="0" smtClean="0"/>
              <a:t>The bartender’s hands</a:t>
            </a:r>
          </a:p>
          <a:p>
            <a:pPr lvl="1"/>
            <a:r>
              <a:rPr lang="en-IE" dirty="0" smtClean="0"/>
              <a:t>Shakers / mixing equipment</a:t>
            </a:r>
          </a:p>
          <a:p>
            <a:pPr lvl="1"/>
            <a:r>
              <a:rPr lang="en-IE" dirty="0" smtClean="0"/>
              <a:t>Liquors</a:t>
            </a:r>
          </a:p>
          <a:p>
            <a:pPr lvl="1"/>
            <a:r>
              <a:rPr lang="en-IE" dirty="0" smtClean="0"/>
              <a:t>Mixes</a:t>
            </a:r>
          </a:p>
          <a:p>
            <a:pPr lvl="1"/>
            <a:r>
              <a:rPr lang="en-IE" dirty="0" smtClean="0"/>
              <a:t>Glasses</a:t>
            </a:r>
          </a:p>
          <a:p>
            <a:pPr lvl="1"/>
            <a:r>
              <a:rPr lang="en-IE" dirty="0" smtClean="0"/>
              <a:t>Garnishes</a:t>
            </a:r>
          </a:p>
          <a:p>
            <a:r>
              <a:rPr lang="en-IE" dirty="0" smtClean="0"/>
              <a:t>Finally</a:t>
            </a:r>
            <a:r>
              <a:rPr lang="en-IE" dirty="0"/>
              <a:t>, the finished drink </a:t>
            </a:r>
            <a:r>
              <a:rPr lang="en-IE" dirty="0" smtClean="0"/>
              <a:t>is </a:t>
            </a:r>
            <a:r>
              <a:rPr lang="en-IE" dirty="0"/>
              <a:t>the </a:t>
            </a:r>
            <a:r>
              <a:rPr lang="en-IE" b="1" dirty="0"/>
              <a:t>view. </a:t>
            </a:r>
            <a:r>
              <a:rPr lang="en-IE" dirty="0" smtClean="0"/>
              <a:t>It is built </a:t>
            </a:r>
            <a:r>
              <a:rPr lang="en-IE" dirty="0"/>
              <a:t>out of the limited options from the model, and arranged and </a:t>
            </a:r>
            <a:r>
              <a:rPr lang="en-IE" dirty="0" smtClean="0"/>
              <a:t>transmitted via </a:t>
            </a:r>
            <a:r>
              <a:rPr lang="en-IE" dirty="0"/>
              <a:t>the controller </a:t>
            </a:r>
            <a:r>
              <a:rPr lang="en-IE" dirty="0" smtClean="0"/>
              <a:t>(i.e., </a:t>
            </a:r>
            <a:r>
              <a:rPr lang="en-IE" dirty="0"/>
              <a:t>the bartender’s brain</a:t>
            </a:r>
            <a:r>
              <a:rPr lang="en-IE" dirty="0" smtClean="0"/>
              <a:t>).</a:t>
            </a:r>
            <a:endParaRPr lang="en-IE" dirty="0"/>
          </a:p>
          <a:p>
            <a:pPr marL="0" indent="0">
              <a:buNone/>
            </a:pPr>
            <a:endParaRPr lang="en-IE" sz="3000" i="1" dirty="0" smtClean="0"/>
          </a:p>
          <a:p>
            <a:pPr marL="0" indent="0">
              <a:buNone/>
            </a:pPr>
            <a:r>
              <a:rPr lang="en-IE" sz="3000" i="1" dirty="0" smtClean="0"/>
              <a:t>Source</a:t>
            </a:r>
            <a:r>
              <a:rPr lang="en-IE" sz="3000" i="1" dirty="0"/>
              <a:t>: https://blog.codeanalogies.com/2016/05/02/model-view-controller-mvc-explained-through-ordering-drinks-at-the-bar/</a:t>
            </a:r>
            <a:endParaRPr lang="en-IE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9083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Tying It Back to Web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/>
              <a:t>Here is how the same process plays out in a modern web </a:t>
            </a:r>
            <a:r>
              <a:rPr lang="en-IE" dirty="0" smtClean="0"/>
              <a:t>application.</a:t>
            </a:r>
          </a:p>
          <a:p>
            <a:r>
              <a:rPr lang="en-IE" dirty="0"/>
              <a:t>The user </a:t>
            </a:r>
            <a:r>
              <a:rPr lang="en-IE" dirty="0" smtClean="0"/>
              <a:t>makes a </a:t>
            </a:r>
            <a:r>
              <a:rPr lang="en-IE" b="1" dirty="0" smtClean="0"/>
              <a:t>request</a:t>
            </a:r>
            <a:r>
              <a:rPr lang="en-IE" dirty="0" smtClean="0"/>
              <a:t> to view the Pricing page.</a:t>
            </a:r>
          </a:p>
          <a:p>
            <a:r>
              <a:rPr lang="en-IE" dirty="0"/>
              <a:t>The </a:t>
            </a:r>
            <a:r>
              <a:rPr lang="en-IE" b="1" dirty="0"/>
              <a:t>controller</a:t>
            </a:r>
            <a:r>
              <a:rPr lang="en-IE" dirty="0"/>
              <a:t> receives this request and gives a specific set of orders </a:t>
            </a:r>
            <a:r>
              <a:rPr lang="en-IE" dirty="0" smtClean="0"/>
              <a:t>that </a:t>
            </a:r>
            <a:r>
              <a:rPr lang="en-IE" dirty="0"/>
              <a:t>are </a:t>
            </a:r>
            <a:r>
              <a:rPr lang="en-IE" dirty="0" smtClean="0"/>
              <a:t>pertinent for the route in question (e.g., for </a:t>
            </a:r>
            <a:r>
              <a:rPr lang="en-IE" dirty="0"/>
              <a:t>the </a:t>
            </a:r>
            <a:r>
              <a:rPr lang="en-IE" b="1" dirty="0"/>
              <a:t>view</a:t>
            </a:r>
            <a:r>
              <a:rPr lang="en-IE" dirty="0"/>
              <a:t> to update or serve a certain page, or for the </a:t>
            </a:r>
            <a:r>
              <a:rPr lang="en-IE" b="1" dirty="0"/>
              <a:t>model</a:t>
            </a:r>
            <a:r>
              <a:rPr lang="en-IE" dirty="0"/>
              <a:t> to perform specific </a:t>
            </a:r>
            <a:r>
              <a:rPr lang="en-IE" dirty="0" smtClean="0"/>
              <a:t>logic).</a:t>
            </a:r>
          </a:p>
          <a:p>
            <a:r>
              <a:rPr lang="en-IE" dirty="0" smtClean="0"/>
              <a:t>If the request has some logic associated with it, the </a:t>
            </a:r>
            <a:r>
              <a:rPr lang="en-IE" b="1" dirty="0"/>
              <a:t>model </a:t>
            </a:r>
            <a:r>
              <a:rPr lang="en-IE" dirty="0"/>
              <a:t>carries out the logic, pulls from a database and sends back a consistent response based on the controller’s </a:t>
            </a:r>
            <a:r>
              <a:rPr lang="en-IE" dirty="0" smtClean="0"/>
              <a:t>instructions.</a:t>
            </a:r>
          </a:p>
          <a:p>
            <a:r>
              <a:rPr lang="en-IE" dirty="0"/>
              <a:t>The </a:t>
            </a:r>
            <a:r>
              <a:rPr lang="en-IE" b="1" dirty="0"/>
              <a:t>controller</a:t>
            </a:r>
            <a:r>
              <a:rPr lang="en-IE" dirty="0"/>
              <a:t> then passes this data to the </a:t>
            </a:r>
            <a:r>
              <a:rPr lang="en-IE" b="1" dirty="0"/>
              <a:t>view</a:t>
            </a:r>
            <a:r>
              <a:rPr lang="en-IE" dirty="0"/>
              <a:t> to update the user </a:t>
            </a:r>
            <a:r>
              <a:rPr lang="en-IE" dirty="0" smtClean="0"/>
              <a:t>interface.</a:t>
            </a:r>
          </a:p>
          <a:p>
            <a:pPr marL="0" indent="0">
              <a:buNone/>
            </a:pPr>
            <a:r>
              <a:rPr lang="en-IE" dirty="0" smtClean="0"/>
              <a:t>When request are received, they must </a:t>
            </a:r>
            <a:r>
              <a:rPr lang="en-IE" dirty="0"/>
              <a:t>go to the controller before </a:t>
            </a:r>
            <a:r>
              <a:rPr lang="en-IE" dirty="0" smtClean="0"/>
              <a:t>being converted </a:t>
            </a:r>
            <a:r>
              <a:rPr lang="en-IE" dirty="0"/>
              <a:t>into instructions for the view or </a:t>
            </a:r>
            <a:r>
              <a:rPr lang="en-IE" dirty="0" smtClean="0"/>
              <a:t>model.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87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MVC for the Web</a:t>
            </a:r>
          </a:p>
        </p:txBody>
      </p:sp>
      <p:pic>
        <p:nvPicPr>
          <p:cNvPr id="1026" name="Picture 2" descr="MVC Process">
            <a:extLst>
              <a:ext uri="{FF2B5EF4-FFF2-40B4-BE49-F238E27FC236}">
                <a16:creationId xmlns:a16="http://schemas.microsoft.com/office/drawing/2014/main" xmlns="" id="{721154DE-161E-4395-9CA5-766DD8C3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84" y="1459638"/>
            <a:ext cx="3612232" cy="395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680AD828-2D90-451E-9F0C-00B156E3F292}"/>
              </a:ext>
            </a:extLst>
          </p:cNvPr>
          <p:cNvSpPr txBox="1"/>
          <p:nvPr/>
        </p:nvSpPr>
        <p:spPr>
          <a:xfrm>
            <a:off x="2765884" y="5661248"/>
            <a:ext cx="376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One-way data flow system!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648866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Source: https</a:t>
            </a:r>
            <a:r>
              <a:rPr lang="en-IE" i="1" dirty="0"/>
              <a:t>://www.sitepoint.com/the-mvc-pattern-and-php-1/</a:t>
            </a:r>
          </a:p>
        </p:txBody>
      </p:sp>
    </p:spTree>
    <p:extLst>
      <p:ext uri="{BB962C8B-B14F-4D97-AF65-F5344CB8AC3E}">
        <p14:creationId xmlns:p14="http://schemas.microsoft.com/office/powerpoint/2010/main" val="11877537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Model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 server-side MVC, the Model is the </a:t>
            </a:r>
            <a:r>
              <a:rPr lang="en-IE" b="1" dirty="0">
                <a:solidFill>
                  <a:srgbClr val="FF0000"/>
                </a:solidFill>
              </a:rPr>
              <a:t>permanent storage of the data</a:t>
            </a:r>
            <a:r>
              <a:rPr lang="en-IE" dirty="0"/>
              <a:t>. It must allow access for the data to be viewed, collected and written to.</a:t>
            </a:r>
          </a:p>
          <a:p>
            <a:r>
              <a:rPr lang="en-IE" dirty="0"/>
              <a:t>The Model is technically “blind” – it has no knowledge of what happens to the data when it is passed to the View. </a:t>
            </a:r>
          </a:p>
          <a:p>
            <a:r>
              <a:rPr lang="en-IE" dirty="0"/>
              <a:t>Its sole purpose is to process data into its permanent storage or seek and prepare data to be passed along.</a:t>
            </a:r>
          </a:p>
          <a:p>
            <a:r>
              <a:rPr lang="en-IE" dirty="0"/>
              <a:t>The Model asks no questions and accepts all requests.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4695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The View is where data, requested from the Model, is viewed and its final output is determined. Traditionally, it is the part of the system where the </a:t>
            </a:r>
            <a:r>
              <a:rPr lang="en-IE" b="1" dirty="0">
                <a:solidFill>
                  <a:srgbClr val="FF0000"/>
                </a:solidFill>
              </a:rPr>
              <a:t>HTML is generated and displayed</a:t>
            </a:r>
            <a:r>
              <a:rPr lang="en-IE" dirty="0"/>
              <a:t>. </a:t>
            </a:r>
          </a:p>
          <a:p>
            <a:r>
              <a:rPr lang="en-IE" dirty="0"/>
              <a:t>The View also ignites reactions from the user, who then goes on to interact with the Controller.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E.g., </a:t>
            </a:r>
            <a:r>
              <a:rPr lang="en-IE" dirty="0"/>
              <a:t>a button generated by a View, which a user clicks and triggers an action in the Controller.</a:t>
            </a:r>
          </a:p>
          <a:p>
            <a:r>
              <a:rPr lang="en-IE" dirty="0" smtClean="0"/>
              <a:t>In applying the MVC pattern, many developers mistakenly see the </a:t>
            </a:r>
            <a:r>
              <a:rPr lang="en-IE" dirty="0"/>
              <a:t>View as having no connection whatsoever to the Model and that all of the data displayed by the View is passed from the Controller. </a:t>
            </a:r>
          </a:p>
          <a:p>
            <a:r>
              <a:rPr lang="en-IE" dirty="0" smtClean="0"/>
              <a:t>To </a:t>
            </a:r>
            <a:r>
              <a:rPr lang="en-IE" dirty="0"/>
              <a:t>correctly apply the MVC architecture, there must be no </a:t>
            </a:r>
            <a:r>
              <a:rPr lang="en-IE" dirty="0" smtClean="0"/>
              <a:t>direct </a:t>
            </a:r>
            <a:r>
              <a:rPr lang="en-IE" dirty="0"/>
              <a:t>relationship between the View and the Controller without the Model or the User between them. </a:t>
            </a:r>
            <a:r>
              <a:rPr lang="en-IE" dirty="0" smtClean="0"/>
              <a:t>All </a:t>
            </a:r>
            <a:r>
              <a:rPr lang="en-IE" dirty="0"/>
              <a:t>the logic is handled by controllers. </a:t>
            </a:r>
            <a:r>
              <a:rPr lang="en-IE" dirty="0" smtClean="0"/>
              <a:t>The </a:t>
            </a:r>
            <a:r>
              <a:rPr lang="en-IE" dirty="0"/>
              <a:t>View part is never given data by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30302994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Controller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00600"/>
          </a:xfrm>
        </p:spPr>
        <p:txBody>
          <a:bodyPr>
            <a:noAutofit/>
          </a:bodyPr>
          <a:lstStyle/>
          <a:p>
            <a:r>
              <a:rPr lang="en-IE" sz="2500" dirty="0"/>
              <a:t>The Controller handles data that the user inputs or submits, and updates the Model accordingly. It </a:t>
            </a:r>
            <a:r>
              <a:rPr lang="en-IE" sz="2500" dirty="0" smtClean="0"/>
              <a:t>serves </a:t>
            </a:r>
            <a:r>
              <a:rPr lang="en-IE" sz="2500" dirty="0"/>
              <a:t>the user </a:t>
            </a:r>
            <a:r>
              <a:rPr lang="en-IE" sz="2500" dirty="0" smtClean="0"/>
              <a:t>interactions. Each </a:t>
            </a:r>
            <a:r>
              <a:rPr lang="en-IE" sz="2500" dirty="0"/>
              <a:t>Controller function is triggered by the user’s interaction with the View. </a:t>
            </a:r>
          </a:p>
          <a:p>
            <a:r>
              <a:rPr lang="en-IE" sz="2500" dirty="0"/>
              <a:t>The </a:t>
            </a:r>
            <a:r>
              <a:rPr lang="en-IE" sz="2500" b="1" dirty="0">
                <a:solidFill>
                  <a:srgbClr val="FF0000"/>
                </a:solidFill>
              </a:rPr>
              <a:t>Controller collects information</a:t>
            </a:r>
            <a:r>
              <a:rPr lang="en-IE" sz="2500" dirty="0"/>
              <a:t>, </a:t>
            </a:r>
            <a:r>
              <a:rPr lang="en-IE" sz="2500" b="1" dirty="0">
                <a:solidFill>
                  <a:srgbClr val="FF0000"/>
                </a:solidFill>
              </a:rPr>
              <a:t>passes it on to the Model </a:t>
            </a:r>
            <a:r>
              <a:rPr lang="en-IE" sz="2500" dirty="0"/>
              <a:t>to be organized for storage, and does not contain any logic other than that needed to collect the input. </a:t>
            </a:r>
            <a:endParaRPr lang="en-IE" sz="2500" dirty="0" smtClean="0"/>
          </a:p>
          <a:p>
            <a:r>
              <a:rPr lang="en-IE" sz="2500" dirty="0"/>
              <a:t>The Controller is also only connected to a single View and to a single Model, making it a one way data flow system, with handshakes and signoffs at each point of data </a:t>
            </a:r>
            <a:r>
              <a:rPr lang="en-IE" sz="2500" dirty="0" smtClean="0"/>
              <a:t>exchange.</a:t>
            </a:r>
            <a:endParaRPr lang="en-IE" sz="2500" dirty="0"/>
          </a:p>
          <a:p>
            <a:r>
              <a:rPr lang="en-IE" sz="2500" dirty="0"/>
              <a:t>A common mistake </a:t>
            </a:r>
            <a:r>
              <a:rPr lang="en-IE" sz="2500" dirty="0" smtClean="0"/>
              <a:t>by developers in applying the MVC pattern is to assign the </a:t>
            </a:r>
            <a:r>
              <a:rPr lang="en-IE" sz="2500" dirty="0"/>
              <a:t>Controller with responsibilities that the View should have, like the crunching and processing of data from the Model to the View</a:t>
            </a:r>
            <a:r>
              <a:rPr lang="en-IE" sz="2500" dirty="0" smtClean="0"/>
              <a:t>. </a:t>
            </a:r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36946237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DRY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496944" cy="5016050"/>
          </a:xfrm>
        </p:spPr>
        <p:txBody>
          <a:bodyPr>
            <a:normAutofit fontScale="92500" lnSpcReduction="20000"/>
          </a:bodyPr>
          <a:lstStyle/>
          <a:p>
            <a:r>
              <a:rPr lang="en-IE" sz="2500" dirty="0"/>
              <a:t>One of the main arguments for using the MVC pattern is to reduce the probability of </a:t>
            </a:r>
            <a:r>
              <a:rPr lang="en-IE" sz="2500" dirty="0" smtClean="0"/>
              <a:t>maintaining multiple </a:t>
            </a:r>
            <a:r>
              <a:rPr lang="en-IE" sz="2500" dirty="0"/>
              <a:t>instances of the same code.</a:t>
            </a:r>
          </a:p>
          <a:p>
            <a:r>
              <a:rPr lang="en-IE" sz="2500" dirty="0"/>
              <a:t>The practice of keeping your code streamlined and using reusable components as much as possible is know as the DRY philosophy</a:t>
            </a:r>
          </a:p>
          <a:p>
            <a:r>
              <a:rPr lang="en-IE" sz="2500" dirty="0"/>
              <a:t>“Don’t Repeat Yourself”: every piece of knowledge must have a single, authoritative representation within a system.</a:t>
            </a:r>
          </a:p>
          <a:p>
            <a:r>
              <a:rPr lang="en-IE" sz="2500" dirty="0"/>
              <a:t>The aim is to </a:t>
            </a:r>
            <a:r>
              <a:rPr lang="en-IE" sz="2500" dirty="0" smtClean="0"/>
              <a:t>maximise </a:t>
            </a:r>
            <a:r>
              <a:rPr lang="en-IE" sz="2500" dirty="0"/>
              <a:t>system dynamism and </a:t>
            </a:r>
            <a:r>
              <a:rPr lang="en-IE" sz="2500" dirty="0" smtClean="0"/>
              <a:t>optimisation</a:t>
            </a:r>
            <a:r>
              <a:rPr lang="en-IE" sz="2500" dirty="0"/>
              <a:t>. If you need to write the same piece of code in many places, create a separate method and use it wherever required.</a:t>
            </a:r>
          </a:p>
          <a:p>
            <a:r>
              <a:rPr lang="en-IE" sz="2500" dirty="0"/>
              <a:t>This introduces the possibility of caching and improving the overall run time.</a:t>
            </a:r>
          </a:p>
          <a:p>
            <a:r>
              <a:rPr lang="en-IE" sz="2500" dirty="0"/>
              <a:t>Changing one element of the system does not change unrelated elements, making DRY an important principle when developing with MVC patterns.</a:t>
            </a:r>
          </a:p>
          <a:p>
            <a:r>
              <a:rPr lang="en-IE" sz="2500" dirty="0"/>
              <a:t>It promotes </a:t>
            </a:r>
            <a:r>
              <a:rPr lang="en-IE" sz="2500" b="1" dirty="0">
                <a:solidFill>
                  <a:srgbClr val="FF0000"/>
                </a:solidFill>
              </a:rPr>
              <a:t>code reuse and parallel development</a:t>
            </a:r>
            <a:r>
              <a:rPr lang="en-IE" sz="2500" dirty="0" smtClean="0"/>
              <a:t>.</a:t>
            </a:r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34735190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2062</Words>
  <Application>Microsoft Office PowerPoint</Application>
  <PresentationFormat>On-screen Show (4:3)</PresentationFormat>
  <Paragraphs>292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MVC</vt:lpstr>
      <vt:lpstr>MVC Explained By Ordering a Drink</vt:lpstr>
      <vt:lpstr>Tying It Back to Web Development</vt:lpstr>
      <vt:lpstr>MVC for the Web</vt:lpstr>
      <vt:lpstr>Model</vt:lpstr>
      <vt:lpstr>View</vt:lpstr>
      <vt:lpstr>Controller</vt:lpstr>
      <vt:lpstr>DRY</vt:lpstr>
      <vt:lpstr>Include and Require</vt:lpstr>
      <vt:lpstr>PHP MVC Example</vt:lpstr>
      <vt:lpstr>PHP MVC Example</vt:lpstr>
      <vt:lpstr>PHP MVC Example</vt:lpstr>
      <vt:lpstr>PHP MVC Example</vt:lpstr>
      <vt:lpstr>Authentication</vt:lpstr>
      <vt:lpstr>Authentication</vt:lpstr>
      <vt:lpstr>MVC Authentication</vt:lpstr>
      <vt:lpstr>PHP MVC Authentication Example</vt:lpstr>
      <vt:lpstr>PHP MVC Authentication Example</vt:lpstr>
      <vt:lpstr>PHP MVC Authentication Example</vt:lpstr>
      <vt:lpstr>PHP MVC Authentication Example</vt:lpstr>
      <vt:lpstr>PHP MVC Authentication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960</cp:revision>
  <dcterms:created xsi:type="dcterms:W3CDTF">2013-10-15T00:01:08Z</dcterms:created>
  <dcterms:modified xsi:type="dcterms:W3CDTF">2018-10-23T09:22:27Z</dcterms:modified>
</cp:coreProperties>
</file>