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354" r:id="rId4"/>
    <p:sldId id="353" r:id="rId5"/>
    <p:sldId id="346" r:id="rId6"/>
    <p:sldId id="357" r:id="rId7"/>
    <p:sldId id="379" r:id="rId8"/>
    <p:sldId id="356" r:id="rId9"/>
    <p:sldId id="358" r:id="rId10"/>
    <p:sldId id="375" r:id="rId11"/>
    <p:sldId id="376" r:id="rId12"/>
    <p:sldId id="377" r:id="rId13"/>
    <p:sldId id="370" r:id="rId14"/>
    <p:sldId id="378" r:id="rId15"/>
    <p:sldId id="380" r:id="rId16"/>
    <p:sldId id="374" r:id="rId17"/>
    <p:sldId id="371" r:id="rId18"/>
    <p:sldId id="372" r:id="rId19"/>
    <p:sldId id="351" r:id="rId20"/>
    <p:sldId id="373" r:id="rId21"/>
    <p:sldId id="362" r:id="rId22"/>
    <p:sldId id="364" r:id="rId23"/>
    <p:sldId id="365" r:id="rId24"/>
    <p:sldId id="366" r:id="rId25"/>
    <p:sldId id="367" r:id="rId26"/>
    <p:sldId id="368" r:id="rId27"/>
    <p:sldId id="381" r:id="rId28"/>
    <p:sldId id="382" r:id="rId29"/>
    <p:sldId id="369" r:id="rId30"/>
    <p:sldId id="383" r:id="rId31"/>
    <p:sldId id="385" r:id="rId32"/>
    <p:sldId id="384" r:id="rId33"/>
    <p:sldId id="386" r:id="rId34"/>
    <p:sldId id="387" r:id="rId35"/>
    <p:sldId id="3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T" initials="T" lastIdx="2" clrIdx="0">
    <p:extLst>
      <p:ext uri="{19B8F6BF-5375-455C-9EA6-DF929625EA0E}">
        <p15:presenceInfo xmlns:p15="http://schemas.microsoft.com/office/powerpoint/2012/main" userId="Tan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229" autoAdjust="0"/>
  </p:normalViewPr>
  <p:slideViewPr>
    <p:cSldViewPr>
      <p:cViewPr varScale="1">
        <p:scale>
          <a:sx n="68" d="100"/>
          <a:sy n="68" d="100"/>
        </p:scale>
        <p:origin x="19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All modern browsers have a built-in </a:t>
            </a:r>
            <a:r>
              <a:rPr lang="en-IE" dirty="0" err="1" smtClean="0"/>
              <a:t>XMLHttpRequest</a:t>
            </a:r>
            <a:r>
              <a:rPr lang="en-IE" dirty="0" smtClean="0"/>
              <a:t> object to request data from a server. </a:t>
            </a:r>
          </a:p>
          <a:p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 err="1" smtClean="0"/>
              <a:t>XMLHttpRequest</a:t>
            </a:r>
            <a:r>
              <a:rPr lang="en-IE" dirty="0" smtClean="0"/>
              <a:t> object allows</a:t>
            </a:r>
            <a:r>
              <a:rPr lang="en-IE" baseline="0" dirty="0" smtClean="0"/>
              <a:t> developers to</a:t>
            </a:r>
            <a:r>
              <a:rPr lang="en-IE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Update </a:t>
            </a:r>
            <a:r>
              <a:rPr lang="en-IE" dirty="0" smtClean="0"/>
              <a:t>a web page without reloading the </a:t>
            </a:r>
            <a:r>
              <a:rPr lang="en-IE" dirty="0" smtClean="0"/>
              <a:t>page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Request </a:t>
            </a:r>
            <a:r>
              <a:rPr lang="en-IE" dirty="0" smtClean="0"/>
              <a:t>data from a server - after the page has loaded 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Receive </a:t>
            </a:r>
            <a:r>
              <a:rPr lang="en-IE" dirty="0" smtClean="0"/>
              <a:t>data from a server  - after the page has </a:t>
            </a:r>
            <a:r>
              <a:rPr lang="en-IE" dirty="0" smtClean="0"/>
              <a:t>loaded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Send </a:t>
            </a:r>
            <a:r>
              <a:rPr lang="en-IE" dirty="0" smtClean="0"/>
              <a:t>data to a server - in the </a:t>
            </a:r>
            <a:r>
              <a:rPr lang="en-IE" dirty="0" smtClean="0"/>
              <a:t>background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1626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3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885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1342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4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627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18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5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9153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6 see next page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6284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6 see next page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170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6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10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372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Ex 1 see next page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491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 1</a:t>
            </a:r>
          </a:p>
          <a:p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request finished and response is ready</a:t>
            </a:r>
          </a:p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200: "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OK“</a:t>
            </a:r>
          </a:p>
          <a:p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The </a:t>
            </a:r>
            <a:r>
              <a:rPr lang="en-IE" b="1" dirty="0" err="1" smtClean="0"/>
              <a:t>responseText</a:t>
            </a:r>
            <a:r>
              <a:rPr lang="en-IE" dirty="0" smtClean="0"/>
              <a:t> property returns the server response as a text string.</a:t>
            </a:r>
          </a:p>
          <a:p>
            <a:r>
              <a:rPr lang="en-IE" dirty="0" smtClean="0"/>
              <a:t>Use </a:t>
            </a:r>
            <a:r>
              <a:rPr lang="en-IE" b="1" dirty="0" err="1" smtClean="0"/>
              <a:t>JSON.parse</a:t>
            </a:r>
            <a:r>
              <a:rPr lang="en-IE" b="1" dirty="0" smtClean="0"/>
              <a:t>()</a:t>
            </a:r>
            <a:r>
              <a:rPr lang="en-IE" dirty="0" smtClean="0"/>
              <a:t> to convert text into a JavaScript object.</a:t>
            </a:r>
          </a:p>
          <a:p>
            <a:endParaRPr lang="en-IE" dirty="0" smtClean="0"/>
          </a:p>
          <a:p>
            <a:r>
              <a:rPr lang="en-IE" dirty="0" smtClean="0"/>
              <a:t>The HTTP request method to use, such as "GET", "POST", "PUT", "DELETE“</a:t>
            </a:r>
          </a:p>
          <a:p>
            <a:endParaRPr lang="en-IE" dirty="0" smtClean="0"/>
          </a:p>
          <a:p>
            <a:r>
              <a:rPr lang="en-US" altLang="en-US" sz="1200" b="1" i="0" dirty="0" smtClean="0"/>
              <a:t>Syntax</a:t>
            </a:r>
          </a:p>
          <a:p>
            <a:r>
              <a:rPr lang="en-US" altLang="en-US" sz="1200" i="0" dirty="0" err="1" smtClean="0"/>
              <a:t>XMLHttpRequest.open</a:t>
            </a:r>
            <a:r>
              <a:rPr lang="en-US" altLang="en-US" sz="1200" i="0" dirty="0" smtClean="0"/>
              <a:t>(method, </a:t>
            </a:r>
            <a:r>
              <a:rPr lang="en-US" altLang="en-US" sz="1200" i="0" dirty="0" err="1" smtClean="0"/>
              <a:t>url</a:t>
            </a:r>
            <a:r>
              <a:rPr lang="en-US" altLang="en-US" sz="1200" i="0" dirty="0" smtClean="0"/>
              <a:t>, </a:t>
            </a:r>
            <a:r>
              <a:rPr lang="en-US" altLang="en-US" sz="1200" i="0" dirty="0" err="1" smtClean="0"/>
              <a:t>async</a:t>
            </a:r>
            <a:r>
              <a:rPr lang="en-US" altLang="en-US" sz="1200" i="0" dirty="0" smtClean="0"/>
              <a:t> [opt], user [opt], password [opt])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293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Asynchronous</a:t>
            </a:r>
            <a:r>
              <a:rPr lang="en-IE" dirty="0" smtClean="0"/>
              <a:t>:</a:t>
            </a:r>
            <a:r>
              <a:rPr lang="en-IE" baseline="0" dirty="0" smtClean="0"/>
              <a:t> </a:t>
            </a:r>
            <a:r>
              <a:rPr lang="en-IE" dirty="0" smtClean="0"/>
              <a:t>chatrooms and video conferences</a:t>
            </a:r>
          </a:p>
          <a:p>
            <a:r>
              <a:rPr lang="en-IE" dirty="0" smtClean="0"/>
              <a:t>Synchronous :</a:t>
            </a:r>
            <a:r>
              <a:rPr lang="en-IE" baseline="0" dirty="0" smtClean="0"/>
              <a:t> emails and forums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428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686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XML is much more difficult to parse than JSON.</a:t>
            </a:r>
            <a:endParaRPr lang="en-IE" sz="1200" dirty="0" smtClean="0"/>
          </a:p>
          <a:p>
            <a:endParaRPr lang="en-IE" sz="1200" dirty="0" smtClean="0"/>
          </a:p>
          <a:p>
            <a:r>
              <a:rPr lang="en-IE" sz="1200" dirty="0" err="1" smtClean="0"/>
              <a:t>myArr</a:t>
            </a:r>
            <a:r>
              <a:rPr lang="en-IE" sz="1200" dirty="0" smtClean="0"/>
              <a:t> </a:t>
            </a:r>
            <a:r>
              <a:rPr lang="en-IE" sz="1200" b="1" dirty="0" smtClean="0"/>
              <a:t>= </a:t>
            </a:r>
            <a:r>
              <a:rPr lang="en-IE" sz="1200" b="1" dirty="0" err="1" smtClean="0"/>
              <a:t>JSON.parse</a:t>
            </a:r>
            <a:r>
              <a:rPr lang="en-IE" sz="1200" dirty="0" smtClean="0"/>
              <a:t>(</a:t>
            </a:r>
            <a:r>
              <a:rPr lang="en-IE" sz="1200" dirty="0" err="1" smtClean="0"/>
              <a:t>xmlhttp.</a:t>
            </a:r>
            <a:r>
              <a:rPr lang="en-IE" sz="1200" b="1" dirty="0" err="1" smtClean="0"/>
              <a:t>responseText</a:t>
            </a:r>
            <a:r>
              <a:rPr lang="en-IE" sz="1200" dirty="0" smtClean="0"/>
              <a:t>);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59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Old versions of Internet Explorer (IE5 and IE6) do not support the </a:t>
            </a:r>
            <a:r>
              <a:rPr lang="en-IE" dirty="0" err="1" smtClean="0"/>
              <a:t>XMLHttpRequest</a:t>
            </a:r>
            <a:r>
              <a:rPr lang="en-IE" dirty="0" smtClean="0"/>
              <a:t> object.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5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2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83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11/4/2018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jquery.g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jquery.getjs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2066925"/>
            <a:ext cx="42005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/>
          </a:bodyPr>
          <a:lstStyle/>
          <a:p>
            <a:r>
              <a:rPr lang="en-IE" dirty="0"/>
              <a:t>JSON (</a:t>
            </a:r>
            <a:r>
              <a:rPr lang="en-IE" b="1" dirty="0"/>
              <a:t>J</a:t>
            </a:r>
            <a:r>
              <a:rPr lang="en-IE" dirty="0"/>
              <a:t>ava</a:t>
            </a:r>
            <a:r>
              <a:rPr lang="en-IE" b="1" dirty="0"/>
              <a:t>S</a:t>
            </a:r>
            <a:r>
              <a:rPr lang="en-IE" dirty="0"/>
              <a:t>cript </a:t>
            </a:r>
            <a:r>
              <a:rPr lang="en-IE" b="1" dirty="0"/>
              <a:t>O</a:t>
            </a:r>
            <a:r>
              <a:rPr lang="en-IE" dirty="0"/>
              <a:t>bject </a:t>
            </a:r>
            <a:r>
              <a:rPr lang="en-IE" b="1" dirty="0"/>
              <a:t>N</a:t>
            </a:r>
            <a:r>
              <a:rPr lang="en-IE" dirty="0"/>
              <a:t>otation) is a lightweight text-based open standard designed for human-readable data interchange.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 smtClean="0"/>
              <a:t>extended </a:t>
            </a:r>
            <a:r>
              <a:rPr lang="en-IE" dirty="0"/>
              <a:t>from JavaScript </a:t>
            </a:r>
          </a:p>
          <a:p>
            <a:pPr lvl="1"/>
            <a:r>
              <a:rPr lang="en-GB" dirty="0"/>
              <a:t>the file type for JSON files is ".</a:t>
            </a:r>
            <a:r>
              <a:rPr lang="en-GB" dirty="0" err="1"/>
              <a:t>json</a:t>
            </a:r>
            <a:r>
              <a:rPr lang="en-GB" dirty="0"/>
              <a:t>"</a:t>
            </a:r>
          </a:p>
          <a:p>
            <a:pPr lvl="1"/>
            <a:r>
              <a:rPr lang="en-GB" dirty="0"/>
              <a:t>the MIME type for JSON text is "</a:t>
            </a:r>
            <a:r>
              <a:rPr lang="en-GB" dirty="0" smtClean="0"/>
              <a:t>application/</a:t>
            </a:r>
            <a:r>
              <a:rPr lang="en-GB" dirty="0" err="1" smtClean="0"/>
              <a:t>json</a:t>
            </a:r>
            <a:r>
              <a:rPr lang="en-GB" dirty="0" smtClean="0"/>
              <a:t>“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independent data interchange.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658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JSON Values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Strings </a:t>
            </a:r>
            <a:r>
              <a:rPr lang="en-US" dirty="0" smtClean="0"/>
              <a:t>	</a:t>
            </a:r>
            <a:r>
              <a:rPr lang="en-US" sz="2800" dirty="0"/>
              <a:t>// wrapped in "double </a:t>
            </a:r>
            <a:r>
              <a:rPr lang="en-US" sz="2800" dirty="0" smtClean="0"/>
              <a:t>quotes"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900" dirty="0" smtClean="0"/>
              <a:t>// </a:t>
            </a:r>
            <a:r>
              <a:rPr lang="en-US" sz="2900" dirty="0"/>
              <a:t>backslash used for escape </a:t>
            </a:r>
            <a:r>
              <a:rPr lang="en-US" sz="2900" dirty="0" smtClean="0"/>
              <a:t>characters</a:t>
            </a:r>
            <a:endParaRPr lang="en-US" dirty="0"/>
          </a:p>
          <a:p>
            <a:r>
              <a:rPr lang="en-US" dirty="0" smtClean="0"/>
              <a:t>Numbers  </a:t>
            </a:r>
          </a:p>
          <a:p>
            <a:r>
              <a:rPr lang="en-US" dirty="0" smtClean="0"/>
              <a:t>Booleans</a:t>
            </a:r>
          </a:p>
          <a:p>
            <a:endParaRPr lang="en-US" dirty="0"/>
          </a:p>
          <a:p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Arrays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latin typeface="Courier New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8286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{ "</a:t>
            </a:r>
            <a:r>
              <a:rPr lang="en-IE" dirty="0" err="1">
                <a:solidFill>
                  <a:srgbClr val="FF0000"/>
                </a:solidFill>
              </a:rPr>
              <a:t>name":"John</a:t>
            </a:r>
            <a:r>
              <a:rPr lang="en-IE" dirty="0">
                <a:solidFill>
                  <a:srgbClr val="FF0000"/>
                </a:solidFill>
              </a:rPr>
              <a:t>", "age":30, "</a:t>
            </a:r>
            <a:r>
              <a:rPr lang="en-IE" dirty="0" err="1">
                <a:solidFill>
                  <a:srgbClr val="FF0000"/>
                </a:solidFill>
              </a:rPr>
              <a:t>car":null</a:t>
            </a:r>
            <a:r>
              <a:rPr lang="en-IE" dirty="0">
                <a:solidFill>
                  <a:srgbClr val="FF0000"/>
                </a:solidFill>
              </a:rPr>
              <a:t> }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Objects </a:t>
            </a:r>
            <a:r>
              <a:rPr lang="en-US" dirty="0"/>
              <a:t>are unordered containers of key/value pairs</a:t>
            </a:r>
          </a:p>
          <a:p>
            <a:r>
              <a:rPr lang="en-US" dirty="0"/>
              <a:t>Objects are wrapped in </a:t>
            </a:r>
            <a:r>
              <a:rPr lang="en-US" b="1" dirty="0">
                <a:latin typeface="Courier New" pitchFamily="49" charset="0"/>
              </a:rPr>
              <a:t>{ }</a:t>
            </a:r>
          </a:p>
          <a:p>
            <a:r>
              <a:rPr lang="en-US" b="1" dirty="0">
                <a:latin typeface="Courier New" pitchFamily="49" charset="0"/>
              </a:rPr>
              <a:t>,</a:t>
            </a:r>
            <a:r>
              <a:rPr lang="en-US" dirty="0"/>
              <a:t> separates key/value pairs</a:t>
            </a:r>
          </a:p>
          <a:p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separates keys and values</a:t>
            </a:r>
          </a:p>
          <a:p>
            <a:r>
              <a:rPr lang="en-US" dirty="0"/>
              <a:t>Keys are strings </a:t>
            </a:r>
          </a:p>
          <a:p>
            <a:r>
              <a:rPr lang="en-US" dirty="0"/>
              <a:t>Values are JSON </a:t>
            </a:r>
            <a:r>
              <a:rPr lang="en-US" dirty="0" smtClean="0"/>
              <a:t>values</a:t>
            </a:r>
          </a:p>
          <a:p>
            <a:r>
              <a:rPr lang="en-IE" dirty="0"/>
              <a:t>Values in a JSON object can be another JSON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1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72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400" b="1" dirty="0">
                <a:latin typeface="Courier New" pitchFamily="49" charset="0"/>
              </a:rPr>
              <a:t>    "name":     "Jack Byrne", </a:t>
            </a:r>
          </a:p>
          <a:p>
            <a:r>
              <a:rPr lang="en-US" sz="2400" b="1" dirty="0">
                <a:latin typeface="Courier New" pitchFamily="49" charset="0"/>
              </a:rPr>
              <a:t>    "enrolled": true, </a:t>
            </a:r>
          </a:p>
          <a:p>
            <a:pPr lvl="2"/>
            <a:r>
              <a:rPr lang="en-US" sz="2400" b="1" dirty="0" smtClean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birthday": {</a:t>
            </a:r>
          </a:p>
          <a:p>
            <a:r>
              <a:rPr lang="en-US" sz="2400" b="1" dirty="0">
                <a:latin typeface="Courier New" pitchFamily="49" charset="0"/>
              </a:rPr>
              <a:t>        "day":      10, </a:t>
            </a:r>
          </a:p>
          <a:p>
            <a:r>
              <a:rPr lang="en-US" sz="2400" b="1" dirty="0">
                <a:latin typeface="Courier New" pitchFamily="49" charset="0"/>
              </a:rPr>
              <a:t>        "month":    "June", </a:t>
            </a:r>
          </a:p>
          <a:p>
            <a:r>
              <a:rPr lang="en-US" sz="2400" b="1" dirty="0">
                <a:latin typeface="Courier New" pitchFamily="49" charset="0"/>
              </a:rPr>
              <a:t>        "year":     1990, </a:t>
            </a:r>
          </a:p>
          <a:p>
            <a:pPr algn="l"/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},</a:t>
            </a:r>
          </a:p>
          <a:p>
            <a:pPr lvl="2"/>
            <a:r>
              <a:rPr lang="en-IE" sz="2400" b="1" dirty="0" smtClean="0">
                <a:latin typeface="Courier New" pitchFamily="49" charset="0"/>
              </a:rPr>
              <a:t>"modules":[</a:t>
            </a:r>
          </a:p>
          <a:p>
            <a:pPr lvl="2"/>
            <a:r>
              <a:rPr lang="en-IE" sz="2400" b="1" dirty="0">
                <a:latin typeface="Courier New" pitchFamily="49" charset="0"/>
              </a:rPr>
              <a:t>	</a:t>
            </a:r>
            <a:r>
              <a:rPr lang="en-IE" sz="2400" b="1" dirty="0" smtClean="0">
                <a:latin typeface="Courier New" pitchFamily="49" charset="0"/>
              </a:rPr>
              <a:t>"module1", </a:t>
            </a:r>
          </a:p>
          <a:p>
            <a:pPr lvl="2"/>
            <a:r>
              <a:rPr lang="en-IE" sz="2400" b="1" dirty="0">
                <a:latin typeface="Courier New" pitchFamily="49" charset="0"/>
              </a:rPr>
              <a:t>	</a:t>
            </a:r>
            <a:r>
              <a:rPr lang="en-IE" sz="2400" b="1" dirty="0" smtClean="0">
                <a:latin typeface="Courier New" pitchFamily="49" charset="0"/>
              </a:rPr>
              <a:t>"module2"</a:t>
            </a:r>
          </a:p>
          <a:p>
            <a:pPr lvl="2"/>
            <a:r>
              <a:rPr lang="en-IE" sz="2400" b="1" dirty="0" smtClean="0">
                <a:latin typeface="Courier New" pitchFamily="49" charset="0"/>
              </a:rPr>
              <a:t>]</a:t>
            </a:r>
            <a:endParaRPr lang="en-US" sz="2400" b="1" dirty="0">
              <a:latin typeface="Courier New" pitchFamily="49" charset="0"/>
            </a:endParaRPr>
          </a:p>
          <a:p>
            <a:pPr algn="l"/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60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Accessing JSON Objects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49251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 err="1">
                <a:solidFill>
                  <a:srgbClr val="FF0000"/>
                </a:solidFill>
              </a:rPr>
              <a:t>myObj</a:t>
            </a:r>
            <a:r>
              <a:rPr lang="en-IE" dirty="0">
                <a:solidFill>
                  <a:srgbClr val="FF0000"/>
                </a:solidFill>
              </a:rPr>
              <a:t> = { "</a:t>
            </a:r>
            <a:r>
              <a:rPr lang="en-IE" dirty="0" err="1">
                <a:solidFill>
                  <a:srgbClr val="FF0000"/>
                </a:solidFill>
              </a:rPr>
              <a:t>name":"John</a:t>
            </a:r>
            <a:r>
              <a:rPr lang="en-IE" dirty="0">
                <a:solidFill>
                  <a:srgbClr val="FF0000"/>
                </a:solidFill>
              </a:rPr>
              <a:t>", "age":30, "</a:t>
            </a:r>
            <a:r>
              <a:rPr lang="en-IE" dirty="0" err="1">
                <a:solidFill>
                  <a:srgbClr val="FF0000"/>
                </a:solidFill>
              </a:rPr>
              <a:t>car":null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Access object </a:t>
            </a:r>
            <a:r>
              <a:rPr lang="en-IE" dirty="0"/>
              <a:t>values </a:t>
            </a:r>
            <a:r>
              <a:rPr lang="en-IE" dirty="0" smtClean="0"/>
              <a:t>using </a:t>
            </a:r>
            <a:r>
              <a:rPr lang="en-IE" dirty="0"/>
              <a:t>dot (</a:t>
            </a:r>
            <a:r>
              <a:rPr lang="en-IE" dirty="0">
                <a:solidFill>
                  <a:srgbClr val="FF0000"/>
                </a:solidFill>
              </a:rPr>
              <a:t>.</a:t>
            </a:r>
            <a:r>
              <a:rPr lang="en-IE" dirty="0"/>
              <a:t>) </a:t>
            </a:r>
            <a:r>
              <a:rPr lang="en-IE" dirty="0" smtClean="0"/>
              <a:t>notation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IE" sz="2800" dirty="0" smtClean="0"/>
              <a:t>x </a:t>
            </a:r>
            <a:r>
              <a:rPr lang="en-IE" sz="2800" dirty="0"/>
              <a:t>= </a:t>
            </a:r>
            <a:r>
              <a:rPr lang="en-IE" sz="2800" dirty="0">
                <a:solidFill>
                  <a:srgbClr val="FF0000"/>
                </a:solidFill>
              </a:rPr>
              <a:t>myObj.name</a:t>
            </a:r>
            <a:r>
              <a:rPr lang="en-IE" sz="2800" dirty="0" smtClean="0"/>
              <a:t>; // returns ‘John’</a:t>
            </a:r>
            <a:br>
              <a:rPr lang="en-IE" sz="2800" dirty="0" smtClean="0"/>
            </a:br>
            <a:endParaRPr lang="en-IE" sz="2800" dirty="0" smtClean="0"/>
          </a:p>
          <a:p>
            <a:r>
              <a:rPr lang="en-IE" sz="2800" dirty="0" smtClean="0"/>
              <a:t>Access </a:t>
            </a:r>
            <a:r>
              <a:rPr lang="en-IE" sz="2800" dirty="0"/>
              <a:t>object values </a:t>
            </a:r>
            <a:r>
              <a:rPr lang="en-IE" sz="2800" dirty="0" smtClean="0"/>
              <a:t>using bracket (</a:t>
            </a:r>
            <a:r>
              <a:rPr lang="en-IE" sz="2800" dirty="0" smtClean="0">
                <a:solidFill>
                  <a:srgbClr val="FF0000"/>
                </a:solidFill>
              </a:rPr>
              <a:t>[]</a:t>
            </a:r>
            <a:r>
              <a:rPr lang="en-IE" sz="2800" dirty="0" smtClean="0"/>
              <a:t>) notation</a:t>
            </a:r>
            <a:br>
              <a:rPr lang="en-IE" sz="2800" dirty="0" smtClean="0"/>
            </a:br>
            <a:r>
              <a:rPr lang="en-IE" sz="2800" dirty="0" smtClean="0"/>
              <a:t>x </a:t>
            </a:r>
            <a:r>
              <a:rPr lang="en-IE" sz="2800" dirty="0"/>
              <a:t>= </a:t>
            </a:r>
            <a:r>
              <a:rPr lang="en-IE" sz="2800" dirty="0" err="1">
                <a:solidFill>
                  <a:srgbClr val="FF0000"/>
                </a:solidFill>
              </a:rPr>
              <a:t>myObj</a:t>
            </a:r>
            <a:r>
              <a:rPr lang="en-IE" sz="2800" dirty="0">
                <a:solidFill>
                  <a:srgbClr val="FF0000"/>
                </a:solidFill>
              </a:rPr>
              <a:t>["name</a:t>
            </a:r>
            <a:r>
              <a:rPr lang="en-IE" sz="2800" dirty="0" smtClean="0">
                <a:solidFill>
                  <a:srgbClr val="FF0000"/>
                </a:solidFill>
              </a:rPr>
              <a:t>"]</a:t>
            </a:r>
            <a:r>
              <a:rPr lang="en-IE" sz="2800" dirty="0" smtClean="0"/>
              <a:t>;</a:t>
            </a:r>
            <a:br>
              <a:rPr lang="en-IE" sz="2800" dirty="0" smtClean="0"/>
            </a:br>
            <a:endParaRPr lang="en-IE" sz="2800" dirty="0"/>
          </a:p>
          <a:p>
            <a:r>
              <a:rPr lang="en-IE" sz="2800" dirty="0" smtClean="0"/>
              <a:t>Loop </a:t>
            </a:r>
            <a:r>
              <a:rPr lang="en-IE" sz="2800" dirty="0"/>
              <a:t>through object properties by using the for-in </a:t>
            </a:r>
            <a:r>
              <a:rPr lang="en-IE" sz="2800" dirty="0" smtClean="0"/>
              <a:t>loop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sz="2800" dirty="0" smtClean="0">
                <a:solidFill>
                  <a:srgbClr val="FF0000"/>
                </a:solidFill>
              </a:rPr>
              <a:t>for </a:t>
            </a:r>
            <a:r>
              <a:rPr lang="en-IE" sz="2800" dirty="0">
                <a:solidFill>
                  <a:srgbClr val="FF0000"/>
                </a:solidFill>
              </a:rPr>
              <a:t>(x in </a:t>
            </a:r>
            <a:r>
              <a:rPr lang="en-IE" sz="2800" dirty="0" err="1">
                <a:solidFill>
                  <a:srgbClr val="FF0000"/>
                </a:solidFill>
              </a:rPr>
              <a:t>myObj</a:t>
            </a:r>
            <a:r>
              <a:rPr lang="en-IE" sz="2800" dirty="0">
                <a:solidFill>
                  <a:srgbClr val="FF0000"/>
                </a:solidFill>
              </a:rPr>
              <a:t>) </a:t>
            </a:r>
            <a:r>
              <a:rPr lang="en-IE" sz="2800" dirty="0"/>
              <a:t>{</a:t>
            </a:r>
            <a:r>
              <a:rPr lang="en-IE" sz="2800" dirty="0">
                <a:solidFill>
                  <a:srgbClr val="FF0000"/>
                </a:solidFill>
              </a:rPr>
              <a:t/>
            </a:r>
            <a:br>
              <a:rPr lang="en-IE" sz="2800" dirty="0">
                <a:solidFill>
                  <a:srgbClr val="FF0000"/>
                </a:solidFill>
              </a:rPr>
            </a:br>
            <a:r>
              <a:rPr lang="en-IE" sz="2800" dirty="0">
                <a:solidFill>
                  <a:srgbClr val="FF0000"/>
                </a:solidFill>
              </a:rPr>
              <a:t>    </a:t>
            </a:r>
            <a:r>
              <a:rPr lang="en-IE" sz="2800" dirty="0" err="1"/>
              <a:t>document.getElementById</a:t>
            </a:r>
            <a:r>
              <a:rPr lang="en-IE" sz="2800" dirty="0"/>
              <a:t>("demo").</a:t>
            </a:r>
            <a:r>
              <a:rPr lang="en-IE" sz="2800" dirty="0" err="1"/>
              <a:t>innerHTML</a:t>
            </a:r>
            <a:r>
              <a:rPr lang="en-IE" sz="2800" dirty="0"/>
              <a:t> += </a:t>
            </a:r>
            <a:r>
              <a:rPr lang="en-IE" sz="2800" dirty="0" err="1"/>
              <a:t>myObj</a:t>
            </a:r>
            <a:r>
              <a:rPr lang="en-IE" sz="2800" dirty="0"/>
              <a:t>[x];</a:t>
            </a:r>
            <a:br>
              <a:rPr lang="en-IE" sz="2800" dirty="0"/>
            </a:br>
            <a:r>
              <a:rPr lang="en-IE" sz="2800" dirty="0"/>
              <a:t>} </a:t>
            </a:r>
            <a:endParaRPr lang="en-IE" sz="2800" dirty="0" smtClean="0"/>
          </a:p>
          <a:p>
            <a:endParaRPr lang="en-IE" sz="2800" dirty="0">
              <a:solidFill>
                <a:srgbClr val="FF0000"/>
              </a:solidFill>
            </a:endParaRPr>
          </a:p>
          <a:p>
            <a:r>
              <a:rPr lang="en-IE" sz="3100" dirty="0"/>
              <a:t>Modify </a:t>
            </a:r>
            <a:r>
              <a:rPr lang="en-IE" sz="3100" dirty="0"/>
              <a:t>object values using </a:t>
            </a:r>
            <a:r>
              <a:rPr lang="en-IE" sz="3100" dirty="0"/>
              <a:t>either the dot </a:t>
            </a:r>
            <a:r>
              <a:rPr lang="en-IE" sz="3100" dirty="0"/>
              <a:t>(.) </a:t>
            </a:r>
            <a:r>
              <a:rPr lang="en-IE" sz="3100" dirty="0"/>
              <a:t>notation or bracket </a:t>
            </a:r>
            <a:r>
              <a:rPr lang="en-IE" sz="3100" dirty="0"/>
              <a:t>([]) notation</a:t>
            </a:r>
            <a:br>
              <a:rPr lang="en-IE" sz="3100" dirty="0"/>
            </a:br>
            <a:r>
              <a:rPr lang="en-IE" sz="2800" dirty="0" err="1" smtClean="0">
                <a:solidFill>
                  <a:srgbClr val="FF0000"/>
                </a:solidFill>
              </a:rPr>
              <a:t>myObj.car</a:t>
            </a:r>
            <a:r>
              <a:rPr lang="en-IE" sz="2800" dirty="0" smtClean="0"/>
              <a:t> </a:t>
            </a:r>
            <a:r>
              <a:rPr lang="en-IE" sz="2800" dirty="0"/>
              <a:t>= "Mercedes</a:t>
            </a:r>
            <a:r>
              <a:rPr lang="en-IE" sz="2800" dirty="0" smtClean="0"/>
              <a:t>";</a:t>
            </a:r>
            <a:br>
              <a:rPr lang="en-IE" sz="2800" dirty="0" smtClean="0"/>
            </a:br>
            <a:r>
              <a:rPr lang="en-IE" sz="2800" dirty="0" err="1" smtClean="0">
                <a:solidFill>
                  <a:srgbClr val="FF0000"/>
                </a:solidFill>
              </a:rPr>
              <a:t>myObj</a:t>
            </a:r>
            <a:r>
              <a:rPr lang="en-IE" sz="2800" dirty="0" smtClean="0">
                <a:solidFill>
                  <a:srgbClr val="FF0000"/>
                </a:solidFill>
              </a:rPr>
              <a:t>[</a:t>
            </a:r>
            <a:r>
              <a:rPr lang="en-IE" sz="2800" dirty="0">
                <a:solidFill>
                  <a:srgbClr val="FF0000"/>
                </a:solidFill>
              </a:rPr>
              <a:t>"</a:t>
            </a:r>
            <a:r>
              <a:rPr lang="en-IE" sz="2800" dirty="0" smtClean="0">
                <a:solidFill>
                  <a:srgbClr val="FF0000"/>
                </a:solidFill>
              </a:rPr>
              <a:t>car"]</a:t>
            </a:r>
            <a:r>
              <a:rPr lang="en-IE" sz="2800" dirty="0" smtClean="0"/>
              <a:t> </a:t>
            </a:r>
            <a:r>
              <a:rPr lang="en-IE" sz="2800" dirty="0"/>
              <a:t>= "Mercedes</a:t>
            </a:r>
            <a:r>
              <a:rPr lang="en-IE" sz="2800" dirty="0" smtClean="0"/>
              <a:t>";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0754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JSON Array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"employees":[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    {"</a:t>
            </a:r>
            <a:r>
              <a:rPr lang="en-GB" dirty="0" err="1">
                <a:solidFill>
                  <a:srgbClr val="FF0000"/>
                </a:solidFill>
              </a:rPr>
              <a:t>firstName</a:t>
            </a:r>
            <a:r>
              <a:rPr lang="en-GB" dirty="0">
                <a:solidFill>
                  <a:srgbClr val="FF0000"/>
                </a:solidFill>
              </a:rPr>
              <a:t>":"John", "</a:t>
            </a:r>
            <a:r>
              <a:rPr lang="en-GB" dirty="0" err="1">
                <a:solidFill>
                  <a:srgbClr val="FF0000"/>
                </a:solidFill>
              </a:rPr>
              <a:t>lastName</a:t>
            </a:r>
            <a:r>
              <a:rPr lang="en-GB" dirty="0">
                <a:solidFill>
                  <a:srgbClr val="FF0000"/>
                </a:solidFill>
              </a:rPr>
              <a:t>":"Doe"}, 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    {"</a:t>
            </a:r>
            <a:r>
              <a:rPr lang="en-GB" dirty="0" err="1">
                <a:solidFill>
                  <a:srgbClr val="FF0000"/>
                </a:solidFill>
              </a:rPr>
              <a:t>firstName</a:t>
            </a:r>
            <a:r>
              <a:rPr lang="en-GB" dirty="0">
                <a:solidFill>
                  <a:srgbClr val="FF0000"/>
                </a:solidFill>
              </a:rPr>
              <a:t>":"Anna", "</a:t>
            </a:r>
            <a:r>
              <a:rPr lang="en-GB" dirty="0" err="1">
                <a:solidFill>
                  <a:srgbClr val="FF0000"/>
                </a:solidFill>
              </a:rPr>
              <a:t>lastName</a:t>
            </a:r>
            <a:r>
              <a:rPr lang="en-GB" dirty="0">
                <a:solidFill>
                  <a:srgbClr val="FF0000"/>
                </a:solidFill>
              </a:rPr>
              <a:t>":"Smith"}, 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    {"</a:t>
            </a:r>
            <a:r>
              <a:rPr lang="en-GB" dirty="0" err="1">
                <a:solidFill>
                  <a:srgbClr val="FF0000"/>
                </a:solidFill>
              </a:rPr>
              <a:t>firstName</a:t>
            </a:r>
            <a:r>
              <a:rPr lang="en-GB" dirty="0">
                <a:solidFill>
                  <a:srgbClr val="FF0000"/>
                </a:solidFill>
              </a:rPr>
              <a:t>":"Peter","</a:t>
            </a:r>
            <a:r>
              <a:rPr lang="en-GB" dirty="0" err="1">
                <a:solidFill>
                  <a:srgbClr val="FF0000"/>
                </a:solidFill>
              </a:rPr>
              <a:t>lastName</a:t>
            </a:r>
            <a:r>
              <a:rPr lang="en-GB" dirty="0">
                <a:solidFill>
                  <a:srgbClr val="FF0000"/>
                </a:solidFill>
              </a:rPr>
              <a:t>":"Jones"}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Arrays </a:t>
            </a:r>
            <a:r>
              <a:rPr lang="en-US" dirty="0"/>
              <a:t>are ordered sequences of values</a:t>
            </a:r>
          </a:p>
          <a:p>
            <a:r>
              <a:rPr lang="en-US" dirty="0"/>
              <a:t>Arrays are wrapped in </a:t>
            </a:r>
            <a:r>
              <a:rPr lang="en-US" b="1" dirty="0">
                <a:latin typeface="Courier New" pitchFamily="49" charset="0"/>
              </a:rPr>
              <a:t>[]</a:t>
            </a:r>
          </a:p>
          <a:p>
            <a:r>
              <a:rPr lang="en-US" b="1" dirty="0">
                <a:latin typeface="Courier New" pitchFamily="49" charset="0"/>
              </a:rPr>
              <a:t>,</a:t>
            </a:r>
            <a:r>
              <a:rPr lang="en-US" dirty="0"/>
              <a:t> separates values </a:t>
            </a:r>
          </a:p>
          <a:p>
            <a:r>
              <a:rPr lang="en-GB" dirty="0"/>
              <a:t>Just like JavaScript, a JSON array can contain multiple </a:t>
            </a:r>
            <a:r>
              <a:rPr lang="en-GB" dirty="0" smtClean="0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757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 smtClean="0"/>
              <a:t>JSON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4006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A common use of JSON is to exchange data to/from a web server.</a:t>
            </a:r>
          </a:p>
          <a:p>
            <a:r>
              <a:rPr lang="en-IE" dirty="0"/>
              <a:t>When sending data to a web server, the data has to be a string.</a:t>
            </a:r>
          </a:p>
          <a:p>
            <a:r>
              <a:rPr lang="en-IE" b="1" dirty="0" err="1">
                <a:solidFill>
                  <a:srgbClr val="FF0000"/>
                </a:solidFill>
              </a:rPr>
              <a:t>JSON.stringify</a:t>
            </a:r>
            <a:r>
              <a:rPr lang="en-IE" b="1" dirty="0">
                <a:solidFill>
                  <a:srgbClr val="FF0000"/>
                </a:solidFill>
              </a:rPr>
              <a:t>() </a:t>
            </a:r>
            <a:r>
              <a:rPr lang="en-IE" b="1" dirty="0" smtClean="0">
                <a:solidFill>
                  <a:srgbClr val="FF0000"/>
                </a:solidFill>
              </a:rPr>
              <a:t>– </a:t>
            </a:r>
            <a:r>
              <a:rPr lang="en-IE" dirty="0" smtClean="0"/>
              <a:t>Used to convert JavaScript objects </a:t>
            </a:r>
            <a:r>
              <a:rPr lang="en-IE" dirty="0"/>
              <a:t>into </a:t>
            </a:r>
            <a:r>
              <a:rPr lang="en-IE" dirty="0" smtClean="0"/>
              <a:t>strings</a:t>
            </a:r>
            <a:r>
              <a:rPr lang="en-IE" b="1" dirty="0" smtClean="0">
                <a:solidFill>
                  <a:srgbClr val="FF0000"/>
                </a:solidFill>
              </a:rPr>
              <a:t/>
            </a:r>
            <a:br>
              <a:rPr lang="en-IE" b="1" dirty="0" smtClean="0">
                <a:solidFill>
                  <a:srgbClr val="FF0000"/>
                </a:solidFill>
              </a:rPr>
            </a:br>
            <a:r>
              <a:rPr lang="en-I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{ 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“John”,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age: 30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city: “New York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”};</a:t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 smtClean="0"/>
          </a:p>
          <a:p>
            <a:r>
              <a:rPr lang="en-IE" b="1" dirty="0" err="1">
                <a:solidFill>
                  <a:srgbClr val="FF0000"/>
                </a:solidFill>
              </a:rPr>
              <a:t>json_encode</a:t>
            </a:r>
            <a:r>
              <a:rPr lang="en-IE" b="1" dirty="0">
                <a:solidFill>
                  <a:srgbClr val="FF0000"/>
                </a:solidFill>
              </a:rPr>
              <a:t>() </a:t>
            </a:r>
            <a:r>
              <a:rPr lang="en-IE" b="1" dirty="0" smtClean="0">
                <a:solidFill>
                  <a:srgbClr val="FF0000"/>
                </a:solidFill>
              </a:rPr>
              <a:t>– </a:t>
            </a:r>
            <a:r>
              <a:rPr lang="en-IE" dirty="0" smtClean="0"/>
              <a:t>Used to convert objects and arrays in PHP into JSON</a:t>
            </a:r>
            <a:r>
              <a:rPr lang="en-IE" b="1" dirty="0" smtClean="0">
                <a:solidFill>
                  <a:srgbClr val="FF0000"/>
                </a:solidFill>
              </a:rPr>
              <a:t/>
            </a:r>
            <a:br>
              <a:rPr lang="en-IE" b="1" dirty="0" smtClean="0">
                <a:solidFill>
                  <a:srgbClr val="FF0000"/>
                </a:solidFill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I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I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-&gt;name = "John";</a:t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I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-&gt;age = 30;</a:t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I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-&gt;city = "New York";</a:t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IE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I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Returns{"name":"John","age":30,"city":"New York"}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2000" b="1" dirty="0" smtClean="0">
                <a:solidFill>
                  <a:srgbClr val="FF0000"/>
                </a:solidFill>
              </a:rPr>
              <a:t/>
            </a:r>
            <a:br>
              <a:rPr lang="en-IE" sz="2000" b="1" dirty="0" smtClean="0">
                <a:solidFill>
                  <a:srgbClr val="FF0000"/>
                </a:solidFill>
              </a:rPr>
            </a:b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I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I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array("John", "Mary", "Peter", "Sally");</a:t>
            </a:r>
            <a:b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IE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I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["</a:t>
            </a:r>
            <a:r>
              <a:rPr lang="en-I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John","Mary","Peter","Sally</a:t>
            </a: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b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IE" sz="2600" dirty="0" smtClean="0"/>
          </a:p>
        </p:txBody>
      </p:sp>
    </p:spTree>
    <p:extLst>
      <p:ext uri="{BB962C8B-B14F-4D97-AF65-F5344CB8AC3E}">
        <p14:creationId xmlns:p14="http://schemas.microsoft.com/office/powerpoint/2010/main" val="33253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685800" y="1828800"/>
            <a:ext cx="3876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320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494310" y="1387191"/>
            <a:ext cx="819249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JSON vs XML</a:t>
            </a:r>
          </a:p>
        </p:txBody>
      </p:sp>
    </p:spTree>
    <p:extLst>
      <p:ext uri="{BB962C8B-B14F-4D97-AF65-F5344CB8AC3E}">
        <p14:creationId xmlns:p14="http://schemas.microsoft.com/office/powerpoint/2010/main" val="3708600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JSON vs 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689" y="1412776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are plain text, can be parsed and used by multiple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are self describing (human readable)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are 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can be fetched with an </a:t>
            </a:r>
            <a:r>
              <a:rPr lang="en-IE" sz="2400" dirty="0" err="1"/>
              <a:t>XMLHttpRequest</a:t>
            </a:r>
            <a:r>
              <a:rPr lang="en-I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XML has to be parsed with an XML parser to extract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JSON  can be parsed by a standard JavaScript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JSON maps to JavaScript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JSON is potentially shorter, faster and easier to read and write, especially for AJAX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2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dirty="0"/>
              <a:t>XML: </a:t>
            </a:r>
            <a:endParaRPr lang="en-GB" dirty="0" smtClean="0"/>
          </a:p>
          <a:p>
            <a:pPr lvl="1"/>
            <a:r>
              <a:rPr lang="en-GB" dirty="0" smtClean="0"/>
              <a:t>Fetch </a:t>
            </a:r>
            <a:r>
              <a:rPr lang="en-GB" dirty="0"/>
              <a:t>an XML document</a:t>
            </a:r>
          </a:p>
          <a:p>
            <a:pPr lvl="1"/>
            <a:r>
              <a:rPr lang="en-GB" dirty="0"/>
              <a:t>Use the XML DOM to loop through the document</a:t>
            </a:r>
          </a:p>
          <a:p>
            <a:pPr lvl="1"/>
            <a:r>
              <a:rPr lang="en-GB" dirty="0"/>
              <a:t>Extract values and store in variables</a:t>
            </a:r>
          </a:p>
          <a:p>
            <a:r>
              <a:rPr lang="en-GB" dirty="0"/>
              <a:t>Using JSON:</a:t>
            </a:r>
          </a:p>
          <a:p>
            <a:pPr lvl="1"/>
            <a:r>
              <a:rPr lang="en-GB" dirty="0"/>
              <a:t>Fetch a JSON string</a:t>
            </a:r>
          </a:p>
          <a:p>
            <a:pPr lvl="1"/>
            <a:r>
              <a:rPr lang="en-GB" dirty="0" err="1"/>
              <a:t>JSON.parse</a:t>
            </a:r>
            <a:r>
              <a:rPr lang="en-GB" dirty="0"/>
              <a:t> the JSON string</a:t>
            </a:r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 smtClean="0"/>
              <a:t>JSON </a:t>
            </a:r>
            <a:r>
              <a:rPr lang="en-IE" dirty="0"/>
              <a:t>vs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AJAX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AJAX = </a:t>
            </a:r>
            <a:r>
              <a:rPr lang="en-IE" b="1" dirty="0"/>
              <a:t>A</a:t>
            </a:r>
            <a:r>
              <a:rPr lang="en-IE" dirty="0"/>
              <a:t>synchronous </a:t>
            </a:r>
            <a:r>
              <a:rPr lang="en-IE" b="1" dirty="0"/>
              <a:t>J</a:t>
            </a:r>
            <a:r>
              <a:rPr lang="en-IE" dirty="0"/>
              <a:t>avaScript </a:t>
            </a:r>
            <a:r>
              <a:rPr lang="en-IE" b="1" dirty="0"/>
              <a:t>A</a:t>
            </a:r>
            <a:r>
              <a:rPr lang="en-IE" dirty="0"/>
              <a:t>nd </a:t>
            </a:r>
            <a:r>
              <a:rPr lang="en-IE" b="1" dirty="0"/>
              <a:t>X</a:t>
            </a:r>
            <a:r>
              <a:rPr lang="en-IE" dirty="0"/>
              <a:t>ML.</a:t>
            </a:r>
          </a:p>
          <a:p>
            <a:r>
              <a:rPr lang="en-IE" dirty="0"/>
              <a:t>AJAX is not a programming language. It just uses:</a:t>
            </a:r>
          </a:p>
          <a:p>
            <a:pPr lvl="1"/>
            <a:r>
              <a:rPr lang="en-IE" dirty="0" smtClean="0"/>
              <a:t>A browser </a:t>
            </a:r>
            <a:r>
              <a:rPr lang="en-IE" dirty="0"/>
              <a:t>built-in </a:t>
            </a:r>
            <a:r>
              <a:rPr lang="en-IE" dirty="0" err="1"/>
              <a:t>XMLHttpRequest</a:t>
            </a:r>
            <a:r>
              <a:rPr lang="en-IE" dirty="0"/>
              <a:t> object (to request data from a web server)</a:t>
            </a:r>
          </a:p>
          <a:p>
            <a:pPr lvl="1"/>
            <a:r>
              <a:rPr lang="en-IE" dirty="0"/>
              <a:t>JavaScript and HTML DOM (to display or use the data)</a:t>
            </a:r>
          </a:p>
          <a:p>
            <a:r>
              <a:rPr lang="en-IE" dirty="0"/>
              <a:t>AJAX is a misleading name. AJAX applications might use </a:t>
            </a:r>
            <a:r>
              <a:rPr lang="en-IE" b="1" dirty="0">
                <a:solidFill>
                  <a:srgbClr val="FF0000"/>
                </a:solidFill>
              </a:rPr>
              <a:t>XML</a:t>
            </a:r>
            <a:r>
              <a:rPr lang="en-IE" dirty="0"/>
              <a:t> to transport data, but it is equally common to transport data as </a:t>
            </a:r>
            <a:r>
              <a:rPr lang="en-IE" b="1" dirty="0">
                <a:solidFill>
                  <a:srgbClr val="FF0000"/>
                </a:solidFill>
              </a:rPr>
              <a:t>plain text </a:t>
            </a:r>
            <a:r>
              <a:rPr lang="en-IE" dirty="0"/>
              <a:t>or</a:t>
            </a:r>
            <a:r>
              <a:rPr lang="en-IE" b="1" dirty="0">
                <a:solidFill>
                  <a:srgbClr val="FF0000"/>
                </a:solidFill>
              </a:rPr>
              <a:t> JSON text</a:t>
            </a:r>
            <a:r>
              <a:rPr lang="en-IE" dirty="0"/>
              <a:t>.</a:t>
            </a:r>
          </a:p>
          <a:p>
            <a:r>
              <a:rPr lang="en-IE" dirty="0"/>
              <a:t>AJAX allows web pages to be updated asynchronously by exchanging data with a web server behind the </a:t>
            </a:r>
            <a:r>
              <a:rPr lang="en-IE" dirty="0" smtClean="0"/>
              <a:t>scenes, meaning:</a:t>
            </a:r>
          </a:p>
          <a:p>
            <a:pPr lvl="1"/>
            <a:r>
              <a:rPr lang="en-IE" b="1" dirty="0" smtClean="0">
                <a:solidFill>
                  <a:srgbClr val="FF0000"/>
                </a:solidFill>
              </a:rPr>
              <a:t>It </a:t>
            </a:r>
            <a:r>
              <a:rPr lang="en-IE" b="1" dirty="0">
                <a:solidFill>
                  <a:srgbClr val="FF0000"/>
                </a:solidFill>
              </a:rPr>
              <a:t>is possible to update parts of a web page, without reloading the whole </a:t>
            </a:r>
            <a:r>
              <a:rPr lang="en-IE" b="1" dirty="0" smtClean="0">
                <a:solidFill>
                  <a:srgbClr val="FF0000"/>
                </a:solidFill>
              </a:rPr>
              <a:t>page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AJAX transfers only </a:t>
            </a:r>
            <a:r>
              <a:rPr lang="en-IE" dirty="0"/>
              <a:t>the updated information </a:t>
            </a:r>
            <a:r>
              <a:rPr lang="en-IE" dirty="0" smtClean="0"/>
              <a:t>between the browser and the </a:t>
            </a:r>
            <a:r>
              <a:rPr lang="en-IE" dirty="0"/>
              <a:t>server.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Parse JSON Text to JavaScript Object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256584"/>
          </a:xfrm>
        </p:spPr>
        <p:txBody>
          <a:bodyPr>
            <a:noAutofit/>
          </a:bodyPr>
          <a:lstStyle/>
          <a:p>
            <a:r>
              <a:rPr lang="en-IE" sz="2400" b="1" dirty="0" err="1"/>
              <a:t>JSON.parse</a:t>
            </a:r>
            <a:r>
              <a:rPr lang="en-IE" sz="2400" b="1" dirty="0"/>
              <a:t>(text)</a:t>
            </a:r>
            <a:r>
              <a:rPr lang="en-IE" sz="2400" dirty="0"/>
              <a:t> is supported by major browsers. </a:t>
            </a:r>
            <a:r>
              <a:rPr lang="en-IE" sz="2400" dirty="0" smtClean="0"/>
              <a:t/>
            </a:r>
            <a:br>
              <a:rPr lang="en-IE" sz="2400" dirty="0" smtClean="0"/>
            </a:br>
            <a:r>
              <a:rPr lang="en-IE" sz="2400" dirty="0" smtClean="0"/>
              <a:t>For </a:t>
            </a:r>
            <a:r>
              <a:rPr lang="en-IE" sz="2400" dirty="0"/>
              <a:t>older ones, a compatible JavaScript library is available at JSON.org.</a:t>
            </a:r>
          </a:p>
          <a:p>
            <a:r>
              <a:rPr lang="en-IE" sz="2400" dirty="0"/>
              <a:t>“text” String shall be in JSON syntax</a:t>
            </a:r>
          </a:p>
          <a:p>
            <a:r>
              <a:rPr lang="en-IE" sz="2400" dirty="0"/>
              <a:t>You can then access the object’s properties with the dot notation</a:t>
            </a:r>
            <a:r>
              <a:rPr lang="en-IE" sz="2400" dirty="0" smtClean="0"/>
              <a:t>:</a:t>
            </a:r>
            <a:br>
              <a:rPr lang="en-IE" sz="2400" dirty="0" smtClean="0"/>
            </a:br>
            <a:endParaRPr lang="en-IE" sz="2400" dirty="0"/>
          </a:p>
          <a:p>
            <a:pPr marL="0" indent="0">
              <a:buNone/>
            </a:pPr>
            <a:r>
              <a:rPr lang="en-IE" sz="2400" dirty="0"/>
              <a:t>	</a:t>
            </a:r>
            <a:r>
              <a:rPr lang="en-IE" sz="2400" dirty="0" err="1"/>
              <a:t>var</a:t>
            </a:r>
            <a:r>
              <a:rPr lang="en-IE" sz="2400" dirty="0"/>
              <a:t> text = ‘{“</a:t>
            </a:r>
            <a:r>
              <a:rPr lang="en-IE" sz="2400" dirty="0" err="1"/>
              <a:t>name”:“Jack</a:t>
            </a:r>
            <a:r>
              <a:rPr lang="en-IE" sz="2400" dirty="0"/>
              <a:t>”, “school”: “DIT”}’;</a:t>
            </a:r>
          </a:p>
          <a:p>
            <a:pPr marL="0" indent="0">
              <a:buNone/>
            </a:pPr>
            <a:r>
              <a:rPr lang="en-IE" sz="2400" dirty="0"/>
              <a:t>	</a:t>
            </a:r>
            <a:r>
              <a:rPr lang="en-IE" sz="2400" dirty="0" err="1"/>
              <a:t>var</a:t>
            </a:r>
            <a:r>
              <a:rPr lang="en-IE" sz="2400" dirty="0"/>
              <a:t> </a:t>
            </a:r>
            <a:r>
              <a:rPr lang="en-IE" sz="2400" dirty="0" err="1"/>
              <a:t>obj</a:t>
            </a:r>
            <a:r>
              <a:rPr lang="en-IE" sz="2400" dirty="0"/>
              <a:t> = </a:t>
            </a:r>
            <a:r>
              <a:rPr lang="en-IE" sz="2400" dirty="0" err="1"/>
              <a:t>JSON.parse</a:t>
            </a:r>
            <a:r>
              <a:rPr lang="en-IE" sz="2400" dirty="0"/>
              <a:t>(text);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	obj.name</a:t>
            </a:r>
          </a:p>
          <a:p>
            <a:pPr marL="0" indent="0">
              <a:buNone/>
            </a:pPr>
            <a:r>
              <a:rPr lang="en-IE" sz="2400" dirty="0"/>
              <a:t>	</a:t>
            </a:r>
            <a:r>
              <a:rPr lang="en-IE" sz="2400" dirty="0" err="1"/>
              <a:t>obj.school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09882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rmAutofit fontScale="62500" lnSpcReduction="20000"/>
          </a:bodyPr>
          <a:lstStyle/>
          <a:p>
            <a:r>
              <a:rPr lang="en-IE" sz="4500" dirty="0"/>
              <a:t>Writing regular AJAX code can be a bit tricky, because different browsers have different syntax for AJAX implementation. </a:t>
            </a:r>
          </a:p>
          <a:p>
            <a:r>
              <a:rPr lang="en-IE" sz="4500" dirty="0"/>
              <a:t>This means that you will have to write extra code to test for different browsers. Example:</a:t>
            </a:r>
          </a:p>
          <a:p>
            <a:pPr marL="0" indent="0">
              <a:buNone/>
            </a:pPr>
            <a:endParaRPr lang="en-IE" dirty="0"/>
          </a:p>
          <a:p>
            <a:pPr marL="400050" lvl="1" indent="0">
              <a:buNone/>
            </a:pPr>
            <a:r>
              <a:rPr lang="en-IE" dirty="0" err="1"/>
              <a:t>var</a:t>
            </a:r>
            <a:r>
              <a:rPr lang="en-IE" dirty="0"/>
              <a:t> </a:t>
            </a:r>
            <a:r>
              <a:rPr lang="en-IE" dirty="0" err="1"/>
              <a:t>xhttp</a:t>
            </a:r>
            <a:r>
              <a:rPr lang="en-IE" dirty="0"/>
              <a:t>;</a:t>
            </a:r>
          </a:p>
          <a:p>
            <a:pPr marL="400050" lvl="1" indent="0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>if (</a:t>
            </a:r>
            <a:r>
              <a:rPr lang="en-IE" dirty="0" err="1"/>
              <a:t>window.XMLHttpRequest</a:t>
            </a:r>
            <a:r>
              <a:rPr lang="en-IE" dirty="0"/>
              <a:t>)</a:t>
            </a:r>
            <a:br>
              <a:rPr lang="en-IE" dirty="0"/>
            </a:br>
            <a:r>
              <a:rPr lang="en-IE" dirty="0"/>
              <a:t>    </a:t>
            </a:r>
            <a:r>
              <a:rPr lang="en-IE" dirty="0" err="1"/>
              <a:t>xhttp</a:t>
            </a:r>
            <a:r>
              <a:rPr lang="en-IE" dirty="0"/>
              <a:t> = new </a:t>
            </a:r>
            <a:r>
              <a:rPr lang="en-IE" dirty="0" err="1"/>
              <a:t>XMLHttpRequest</a:t>
            </a:r>
            <a:r>
              <a:rPr lang="en-IE" dirty="0"/>
              <a:t>();</a:t>
            </a:r>
            <a:br>
              <a:rPr lang="en-IE" dirty="0"/>
            </a:br>
            <a:r>
              <a:rPr lang="en-IE" dirty="0"/>
              <a:t> else</a:t>
            </a:r>
            <a:br>
              <a:rPr lang="en-IE" dirty="0"/>
            </a:br>
            <a:r>
              <a:rPr lang="en-IE" dirty="0"/>
              <a:t>    // code for IE6, IE5</a:t>
            </a:r>
            <a:br>
              <a:rPr lang="en-IE" dirty="0"/>
            </a:br>
            <a:r>
              <a:rPr lang="en-IE" dirty="0"/>
              <a:t>    </a:t>
            </a:r>
            <a:r>
              <a:rPr lang="en-IE" dirty="0" err="1"/>
              <a:t>xhttp</a:t>
            </a:r>
            <a:r>
              <a:rPr lang="en-IE" dirty="0"/>
              <a:t> = new </a:t>
            </a:r>
            <a:r>
              <a:rPr lang="en-IE" dirty="0" err="1"/>
              <a:t>ActiveXObject</a:t>
            </a:r>
            <a:r>
              <a:rPr lang="en-IE" dirty="0"/>
              <a:t>("</a:t>
            </a:r>
            <a:r>
              <a:rPr lang="en-IE" dirty="0" err="1"/>
              <a:t>Microsoft.XMLHTTP</a:t>
            </a:r>
            <a:r>
              <a:rPr lang="en-IE" dirty="0"/>
              <a:t>");</a:t>
            </a:r>
          </a:p>
          <a:p>
            <a:pPr marL="400050" lvl="1" indent="0">
              <a:buNone/>
            </a:pPr>
            <a:endParaRPr lang="en-IE" dirty="0"/>
          </a:p>
          <a:p>
            <a:r>
              <a:rPr lang="en-IE" sz="4000" dirty="0"/>
              <a:t>However, the jQuery team has taken care of this for us, so that we can write AJAX functionality with a single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11218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jQuery: load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$(</a:t>
            </a:r>
            <a:r>
              <a:rPr lang="en-IE" i="1" dirty="0">
                <a:solidFill>
                  <a:srgbClr val="FF0000"/>
                </a:solidFill>
              </a:rPr>
              <a:t>selector</a:t>
            </a:r>
            <a:r>
              <a:rPr lang="en-IE" dirty="0">
                <a:solidFill>
                  <a:srgbClr val="FF0000"/>
                </a:solidFill>
              </a:rPr>
              <a:t>).load(URL</a:t>
            </a:r>
            <a:r>
              <a:rPr lang="en-IE" i="1" dirty="0">
                <a:solidFill>
                  <a:srgbClr val="FF0000"/>
                </a:solidFill>
              </a:rPr>
              <a:t>, data, </a:t>
            </a:r>
            <a:r>
              <a:rPr lang="en-IE" i="1" dirty="0" err="1">
                <a:solidFill>
                  <a:srgbClr val="FF0000"/>
                </a:solidFill>
              </a:rPr>
              <a:t>callback</a:t>
            </a:r>
            <a:r>
              <a:rPr lang="en-IE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IE" dirty="0" smtClean="0"/>
              <a:t>loads </a:t>
            </a:r>
            <a:r>
              <a:rPr lang="en-IE" dirty="0"/>
              <a:t>data from </a:t>
            </a:r>
            <a:r>
              <a:rPr lang="en-IE" dirty="0" smtClean="0"/>
              <a:t>the server </a:t>
            </a:r>
            <a:r>
              <a:rPr lang="en-IE" dirty="0"/>
              <a:t>and puts the returned data into the selected element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optional data parameter specifies a set of query string key/value pairs to send along with the request.</a:t>
            </a:r>
          </a:p>
          <a:p>
            <a:r>
              <a:rPr lang="en-IE" dirty="0"/>
              <a:t>$("#div1").load("test.txt");</a:t>
            </a:r>
          </a:p>
          <a:p>
            <a:pPr lvl="1"/>
            <a:r>
              <a:rPr lang="en-IE" dirty="0"/>
              <a:t>loads the content of the file </a:t>
            </a:r>
            <a:r>
              <a:rPr lang="en-IE" dirty="0" smtClean="0"/>
              <a:t>"test.txt</a:t>
            </a:r>
            <a:r>
              <a:rPr lang="en-IE" dirty="0"/>
              <a:t>", </a:t>
            </a:r>
            <a:r>
              <a:rPr lang="en-IE" dirty="0" smtClean="0"/>
              <a:t>and places it into the </a:t>
            </a:r>
            <a:r>
              <a:rPr lang="en-IE" dirty="0"/>
              <a:t>element with id </a:t>
            </a:r>
            <a:r>
              <a:rPr lang="en-IE" dirty="0" smtClean="0"/>
              <a:t>“div1</a:t>
            </a:r>
            <a:r>
              <a:rPr lang="en-I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8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jQuery: load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optional </a:t>
            </a:r>
            <a:r>
              <a:rPr lang="en-IE" dirty="0" err="1"/>
              <a:t>callback</a:t>
            </a:r>
            <a:r>
              <a:rPr lang="en-IE" dirty="0"/>
              <a:t> parameter is the name of a function to be executed after the load() method is completed.</a:t>
            </a:r>
          </a:p>
          <a:p>
            <a:r>
              <a:rPr lang="en-IE" dirty="0"/>
              <a:t>The </a:t>
            </a:r>
            <a:r>
              <a:rPr lang="en-IE" dirty="0" err="1"/>
              <a:t>callback</a:t>
            </a:r>
            <a:r>
              <a:rPr lang="en-IE" dirty="0"/>
              <a:t> function can have different parameters:</a:t>
            </a:r>
          </a:p>
          <a:p>
            <a:pPr lvl="1"/>
            <a:r>
              <a:rPr lang="en-IE" b="1" dirty="0" err="1"/>
              <a:t>responseTxt</a:t>
            </a:r>
            <a:r>
              <a:rPr lang="en-IE" dirty="0"/>
              <a:t> - contains the resulting content if the call succeeds</a:t>
            </a:r>
          </a:p>
          <a:p>
            <a:pPr lvl="1"/>
            <a:r>
              <a:rPr lang="en-IE" b="1" dirty="0" err="1"/>
              <a:t>statusTxt</a:t>
            </a:r>
            <a:r>
              <a:rPr lang="en-IE" dirty="0"/>
              <a:t> - contains the status of the call</a:t>
            </a:r>
          </a:p>
          <a:p>
            <a:pPr lvl="1"/>
            <a:r>
              <a:rPr lang="en-IE" b="1" dirty="0" err="1"/>
              <a:t>xhr</a:t>
            </a:r>
            <a:r>
              <a:rPr lang="en-IE" dirty="0"/>
              <a:t> - contains the </a:t>
            </a:r>
            <a:r>
              <a:rPr lang="en-IE" dirty="0" err="1"/>
              <a:t>XMLHttpRequest</a:t>
            </a:r>
            <a:r>
              <a:rPr lang="en-IE" dirty="0"/>
              <a:t> object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69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jQuery: load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2400" dirty="0"/>
              <a:t>    </a:t>
            </a:r>
            <a:r>
              <a:rPr lang="en-IE" sz="2400" dirty="0" smtClean="0"/>
              <a:t>&lt;</a:t>
            </a:r>
            <a:r>
              <a:rPr lang="en-IE" sz="2400" dirty="0"/>
              <a:t>div id="div1"&gt;&lt;/div&gt;</a:t>
            </a:r>
          </a:p>
          <a:p>
            <a:pPr marL="0" indent="0">
              <a:buNone/>
            </a:pPr>
            <a:r>
              <a:rPr lang="en-IE" sz="2400" dirty="0"/>
              <a:t>    </a:t>
            </a:r>
            <a:r>
              <a:rPr lang="en-IE" sz="2400" dirty="0" smtClean="0"/>
              <a:t>&lt;</a:t>
            </a:r>
            <a:r>
              <a:rPr lang="en-IE" sz="2400" dirty="0"/>
              <a:t>script </a:t>
            </a:r>
            <a:r>
              <a:rPr lang="en-IE" sz="2400" dirty="0" err="1"/>
              <a:t>src</a:t>
            </a:r>
            <a:r>
              <a:rPr lang="en-IE" sz="2400" dirty="0"/>
              <a:t>="jquery-1.11.2.min.js"&gt;&lt;/script</a:t>
            </a:r>
            <a:r>
              <a:rPr lang="en-IE" sz="2400" dirty="0" smtClean="0"/>
              <a:t>&gt;</a:t>
            </a:r>
            <a:br>
              <a:rPr lang="en-IE" sz="2400" dirty="0" smtClean="0"/>
            </a:br>
            <a:endParaRPr lang="en-IE" sz="2400" dirty="0" smtClean="0"/>
          </a:p>
          <a:p>
            <a:pPr marL="0" indent="0">
              <a:buNone/>
            </a:pPr>
            <a:r>
              <a:rPr lang="en-IE" sz="2400" dirty="0"/>
              <a:t>    </a:t>
            </a:r>
            <a:r>
              <a:rPr lang="en-IE" sz="2400" dirty="0" smtClean="0"/>
              <a:t>&lt;script&gt;</a:t>
            </a:r>
            <a:br>
              <a:rPr lang="en-IE" sz="2400" dirty="0" smtClean="0"/>
            </a:br>
            <a:r>
              <a:rPr lang="en-IE" sz="2400" dirty="0"/>
              <a:t/>
            </a:r>
            <a:br>
              <a:rPr lang="en-IE" sz="2400" dirty="0"/>
            </a:br>
            <a:r>
              <a:rPr lang="en-IE" sz="2400" dirty="0"/>
              <a:t>    </a:t>
            </a:r>
            <a:r>
              <a:rPr lang="en-IE" sz="2200" dirty="0" smtClean="0"/>
              <a:t>$("#</a:t>
            </a:r>
            <a:r>
              <a:rPr lang="en-IE" sz="2200" dirty="0"/>
              <a:t>div1").</a:t>
            </a:r>
            <a:r>
              <a:rPr lang="en-IE" sz="2200" b="1" dirty="0">
                <a:solidFill>
                  <a:srgbClr val="FF0000"/>
                </a:solidFill>
              </a:rPr>
              <a:t>load</a:t>
            </a:r>
            <a:r>
              <a:rPr lang="en-IE" sz="2200" dirty="0" smtClean="0"/>
              <a:t>("myTutorials.txt",</a:t>
            </a:r>
            <a:r>
              <a:rPr lang="en-IE" sz="2200" dirty="0"/>
              <a:t> function(</a:t>
            </a:r>
            <a:r>
              <a:rPr lang="en-IE" sz="2200" dirty="0" err="1"/>
              <a:t>responseTxt</a:t>
            </a:r>
            <a:r>
              <a:rPr lang="en-IE" sz="2200" dirty="0"/>
              <a:t>, </a:t>
            </a:r>
            <a:r>
              <a:rPr lang="en-IE" sz="2200" dirty="0" err="1"/>
              <a:t>statusTxt</a:t>
            </a:r>
            <a:r>
              <a:rPr lang="en-IE" sz="2200" dirty="0"/>
              <a:t>, </a:t>
            </a:r>
            <a:r>
              <a:rPr lang="en-IE" sz="2200" dirty="0" err="1"/>
              <a:t>xhr</a:t>
            </a:r>
            <a:r>
              <a:rPr lang="en-IE" sz="2200" dirty="0"/>
              <a:t>){</a:t>
            </a:r>
            <a:br>
              <a:rPr lang="en-IE" sz="2200" dirty="0"/>
            </a:br>
            <a:r>
              <a:rPr lang="en-IE" sz="2200" dirty="0"/>
              <a:t>        if(</a:t>
            </a:r>
            <a:r>
              <a:rPr lang="en-IE" sz="2200" dirty="0" err="1"/>
              <a:t>statusTxt</a:t>
            </a:r>
            <a:r>
              <a:rPr lang="en-IE" sz="2200" dirty="0"/>
              <a:t> == "success")</a:t>
            </a:r>
            <a:br>
              <a:rPr lang="en-IE" sz="2200" dirty="0"/>
            </a:br>
            <a:r>
              <a:rPr lang="en-IE" sz="2200" dirty="0"/>
              <a:t>            alert("External content loaded successfully!");</a:t>
            </a:r>
            <a:br>
              <a:rPr lang="en-IE" sz="2200" dirty="0"/>
            </a:br>
            <a:r>
              <a:rPr lang="en-IE" sz="2200" dirty="0"/>
              <a:t>        if(</a:t>
            </a:r>
            <a:r>
              <a:rPr lang="en-IE" sz="2200" dirty="0" err="1"/>
              <a:t>statusTxt</a:t>
            </a:r>
            <a:r>
              <a:rPr lang="en-IE" sz="2200" dirty="0"/>
              <a:t> == "error")</a:t>
            </a:r>
            <a:br>
              <a:rPr lang="en-IE" sz="2200" dirty="0"/>
            </a:br>
            <a:r>
              <a:rPr lang="en-IE" sz="2200" dirty="0"/>
              <a:t>            alert("Error: " + </a:t>
            </a:r>
            <a:r>
              <a:rPr lang="en-IE" sz="2200" dirty="0" err="1"/>
              <a:t>xhr.status</a:t>
            </a:r>
            <a:r>
              <a:rPr lang="en-IE" sz="2200" dirty="0"/>
              <a:t> + ": " + </a:t>
            </a:r>
            <a:r>
              <a:rPr lang="en-IE" sz="2200" dirty="0" err="1"/>
              <a:t>xhr.statusText</a:t>
            </a:r>
            <a:r>
              <a:rPr lang="en-IE" sz="2200" dirty="0"/>
              <a:t>);</a:t>
            </a:r>
            <a:br>
              <a:rPr lang="en-IE" sz="2200" dirty="0"/>
            </a:br>
            <a:r>
              <a:rPr lang="en-IE" sz="2200" dirty="0"/>
              <a:t>    </a:t>
            </a:r>
            <a:r>
              <a:rPr lang="en-IE" sz="2200" dirty="0" smtClean="0"/>
              <a:t>});</a:t>
            </a:r>
            <a:br>
              <a:rPr lang="en-IE" sz="2200" dirty="0" smtClean="0"/>
            </a:br>
            <a:endParaRPr lang="en-IE" sz="2200" dirty="0" smtClean="0"/>
          </a:p>
          <a:p>
            <a:pPr marL="0" indent="0">
              <a:buNone/>
            </a:pPr>
            <a:r>
              <a:rPr lang="en-IE" sz="2000" dirty="0"/>
              <a:t>    </a:t>
            </a:r>
            <a:r>
              <a:rPr lang="en-IE" sz="2400" dirty="0"/>
              <a:t>&lt;/</a:t>
            </a:r>
            <a:r>
              <a:rPr lang="en-IE" sz="2400" dirty="0"/>
              <a:t>script&gt;</a:t>
            </a:r>
            <a:br>
              <a:rPr lang="en-IE" sz="2400" dirty="0"/>
            </a:b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1658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jQuery: GET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$.get(</a:t>
            </a:r>
            <a:r>
              <a:rPr lang="en-IE" i="1" dirty="0">
                <a:solidFill>
                  <a:srgbClr val="FF0000"/>
                </a:solidFill>
              </a:rPr>
              <a:t>URL, </a:t>
            </a:r>
            <a:r>
              <a:rPr lang="en-IE" i="1" dirty="0" err="1" smtClean="0">
                <a:solidFill>
                  <a:srgbClr val="FF0000"/>
                </a:solidFill>
              </a:rPr>
              <a:t>callback</a:t>
            </a:r>
            <a:r>
              <a:rPr lang="en-IE" i="1" dirty="0" smtClean="0">
                <a:solidFill>
                  <a:srgbClr val="FF0000"/>
                </a:solidFill>
              </a:rPr>
              <a:t> [opt]</a:t>
            </a:r>
            <a:r>
              <a:rPr lang="en-IE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E" sz="2400" dirty="0" smtClean="0"/>
              <a:t>Retrieve data </a:t>
            </a:r>
            <a:r>
              <a:rPr lang="en-IE" sz="2400" dirty="0"/>
              <a:t>from a server using an AJAX HTTP GET request</a:t>
            </a:r>
            <a:endParaRPr lang="en-IE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button").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click(function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$.</a:t>
            </a:r>
            <a:r>
              <a:rPr lang="en-IE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example.php</a:t>
            </a: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function(</a:t>
            </a:r>
            <a:r>
              <a:rPr lang="en-IE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 status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alert("Data: " + data + "\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nStatus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" + status);</a:t>
            </a:r>
            <a:b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sz="2600" dirty="0"/>
          </a:p>
          <a:p>
            <a:r>
              <a:rPr lang="en-IE" sz="2200" b="1" dirty="0" smtClean="0"/>
              <a:t>URL</a:t>
            </a:r>
            <a:r>
              <a:rPr lang="en-IE" sz="2200" dirty="0" smtClean="0"/>
              <a:t/>
            </a:r>
            <a:br>
              <a:rPr lang="en-IE" sz="2200" dirty="0" smtClean="0"/>
            </a:br>
            <a:r>
              <a:rPr lang="en-IE" sz="2200" dirty="0" smtClean="0"/>
              <a:t>The URL </a:t>
            </a:r>
            <a:r>
              <a:rPr lang="en-IE" sz="2200" dirty="0"/>
              <a:t>you wish to </a:t>
            </a:r>
            <a:r>
              <a:rPr lang="en-IE" sz="2200" dirty="0" smtClean="0"/>
              <a:t>request</a:t>
            </a:r>
          </a:p>
          <a:p>
            <a:r>
              <a:rPr lang="en-IE" sz="2200" b="1" dirty="0" err="1" smtClean="0"/>
              <a:t>callback</a:t>
            </a:r>
            <a:r>
              <a:rPr lang="en-IE" sz="2200" b="1" dirty="0" smtClean="0"/>
              <a:t> (optional)</a:t>
            </a:r>
            <a:endParaRPr lang="en-IE" sz="2200" dirty="0" smtClean="0"/>
          </a:p>
          <a:p>
            <a:pPr lvl="1"/>
            <a:r>
              <a:rPr lang="en-IE" sz="2200" dirty="0"/>
              <a:t>The </a:t>
            </a:r>
            <a:r>
              <a:rPr lang="en-IE" sz="2200" dirty="0"/>
              <a:t>name of a function to be executed if the request </a:t>
            </a:r>
            <a:r>
              <a:rPr lang="en-IE" sz="2200" dirty="0"/>
              <a:t>succeeds. </a:t>
            </a:r>
            <a:endParaRPr lang="en-IE" sz="2200" dirty="0"/>
          </a:p>
          <a:p>
            <a:pPr lvl="1"/>
            <a:r>
              <a:rPr lang="en-IE" sz="2200" dirty="0"/>
              <a:t>The </a:t>
            </a:r>
            <a:r>
              <a:rPr lang="en-IE" sz="2200" dirty="0"/>
              <a:t>first </a:t>
            </a:r>
            <a:r>
              <a:rPr lang="en-IE" sz="2200" dirty="0" err="1"/>
              <a:t>callback</a:t>
            </a:r>
            <a:r>
              <a:rPr lang="en-IE" sz="2200" dirty="0"/>
              <a:t> parameter holds the content of the page </a:t>
            </a:r>
            <a:r>
              <a:rPr lang="en-IE" sz="2200" dirty="0" smtClean="0"/>
              <a:t>requested.</a:t>
            </a:r>
            <a:endParaRPr lang="en-IE" sz="2200" dirty="0"/>
          </a:p>
          <a:p>
            <a:pPr lvl="1"/>
            <a:r>
              <a:rPr lang="en-IE" sz="2200" dirty="0"/>
              <a:t>The </a:t>
            </a:r>
            <a:r>
              <a:rPr lang="en-IE" sz="2200" dirty="0"/>
              <a:t>second </a:t>
            </a:r>
            <a:r>
              <a:rPr lang="en-IE" sz="2200" dirty="0" err="1"/>
              <a:t>callback</a:t>
            </a:r>
            <a:r>
              <a:rPr lang="en-IE" sz="2200" dirty="0"/>
              <a:t> parameter holds the status of the request.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176" y="3717032"/>
            <a:ext cx="2088232" cy="1046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b="1" dirty="0" err="1" smtClean="0"/>
              <a:t>example.php</a:t>
            </a:r>
            <a:endParaRPr lang="en-IE" b="1" dirty="0" smtClean="0"/>
          </a:p>
          <a:p>
            <a:endParaRPr lang="en-IE" sz="600" dirty="0" smtClean="0"/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echo 'test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jQuery: POST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15616"/>
            <a:ext cx="8229600" cy="5742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$.post(URL</a:t>
            </a:r>
            <a:r>
              <a:rPr lang="en-IE" i="1" dirty="0">
                <a:solidFill>
                  <a:srgbClr val="FF0000"/>
                </a:solidFill>
              </a:rPr>
              <a:t>, </a:t>
            </a:r>
            <a:r>
              <a:rPr lang="en-IE" i="1" dirty="0" smtClean="0">
                <a:solidFill>
                  <a:srgbClr val="FF0000"/>
                </a:solidFill>
              </a:rPr>
              <a:t>data [opt], </a:t>
            </a:r>
            <a:r>
              <a:rPr lang="en-IE" i="1" dirty="0" err="1" smtClean="0">
                <a:solidFill>
                  <a:srgbClr val="FF0000"/>
                </a:solidFill>
              </a:rPr>
              <a:t>callback</a:t>
            </a:r>
            <a:r>
              <a:rPr lang="en-IE" i="1" dirty="0">
                <a:solidFill>
                  <a:srgbClr val="FF0000"/>
                </a:solidFill>
              </a:rPr>
              <a:t> [opt]</a:t>
            </a:r>
            <a:r>
              <a:rPr lang="en-IE" dirty="0" smtClean="0">
                <a:solidFill>
                  <a:srgbClr val="FF0000"/>
                </a:solidFill>
              </a:rPr>
              <a:t>);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2800" dirty="0" smtClean="0"/>
              <a:t>Retrieve data </a:t>
            </a:r>
            <a:r>
              <a:rPr lang="en-IE" sz="2800" dirty="0"/>
              <a:t>from a server using an AJAX HTTP POST request</a:t>
            </a:r>
            <a:endParaRPr lang="en-IE" sz="2800" dirty="0"/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I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btn1").</a:t>
            </a: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click(function(){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 $.</a:t>
            </a:r>
            <a:r>
              <a:rPr lang="en-IE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("demo_test_post.asp",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name: "Donald Duck",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city: "</a:t>
            </a:r>
            <a:r>
              <a:rPr lang="en-I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},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function(data, status){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alert("Data: " + data + "\</a:t>
            </a:r>
            <a:r>
              <a:rPr lang="en-I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nStatus</a:t>
            </a: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 " + status);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});</a:t>
            </a:r>
            <a:b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IE" sz="2600" dirty="0"/>
          </a:p>
          <a:p>
            <a:r>
              <a:rPr lang="en-IE" sz="2200" b="1" dirty="0"/>
              <a:t>URL</a:t>
            </a: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The URL you wish to request</a:t>
            </a:r>
          </a:p>
          <a:p>
            <a:r>
              <a:rPr lang="en-IE" sz="2200" b="1" dirty="0" smtClean="0"/>
              <a:t>data (optional</a:t>
            </a:r>
            <a:r>
              <a:rPr lang="en-IE" sz="2200" b="1" dirty="0"/>
              <a:t>)</a:t>
            </a:r>
            <a:endParaRPr lang="en-IE" sz="2200" dirty="0"/>
          </a:p>
          <a:p>
            <a:pPr lvl="1"/>
            <a:r>
              <a:rPr lang="en-IE" sz="2400" dirty="0" smtClean="0"/>
              <a:t>Specifies key/value </a:t>
            </a:r>
            <a:r>
              <a:rPr lang="en-IE" sz="2400" dirty="0"/>
              <a:t>parameters to send along with the request</a:t>
            </a:r>
            <a:r>
              <a:rPr lang="en-IE" sz="2200" dirty="0" smtClean="0"/>
              <a:t>. </a:t>
            </a:r>
            <a:endParaRPr lang="en-IE" sz="2200" dirty="0"/>
          </a:p>
          <a:p>
            <a:r>
              <a:rPr lang="en-IE" sz="2200" b="1" dirty="0" err="1" smtClean="0"/>
              <a:t>callback</a:t>
            </a:r>
            <a:r>
              <a:rPr lang="en-IE" sz="2200" b="1" dirty="0" smtClean="0"/>
              <a:t> </a:t>
            </a:r>
            <a:r>
              <a:rPr lang="en-IE" sz="2200" b="1" dirty="0"/>
              <a:t>(optional)</a:t>
            </a:r>
            <a:endParaRPr lang="en-IE" sz="2200" dirty="0"/>
          </a:p>
          <a:p>
            <a:pPr lvl="1"/>
            <a:r>
              <a:rPr lang="en-IE" sz="2200" dirty="0"/>
              <a:t>The name of a function to be executed if the request succeeds. </a:t>
            </a:r>
            <a:endParaRPr lang="en-IE" sz="2200" dirty="0" smtClean="0"/>
          </a:p>
          <a:p>
            <a:pPr lvl="1"/>
            <a:r>
              <a:rPr lang="en-IE" sz="2200" dirty="0"/>
              <a:t>The first </a:t>
            </a:r>
            <a:r>
              <a:rPr lang="en-IE" sz="2200" dirty="0" err="1"/>
              <a:t>callback</a:t>
            </a:r>
            <a:r>
              <a:rPr lang="en-IE" sz="2200" dirty="0"/>
              <a:t> parameter holds the content of the page requested.</a:t>
            </a:r>
          </a:p>
          <a:p>
            <a:pPr lvl="1"/>
            <a:r>
              <a:rPr lang="en-IE" sz="2200" dirty="0"/>
              <a:t>The second </a:t>
            </a:r>
            <a:r>
              <a:rPr lang="en-IE" sz="2200" dirty="0" err="1"/>
              <a:t>callback</a:t>
            </a:r>
            <a:r>
              <a:rPr lang="en-IE" sz="2200" dirty="0"/>
              <a:t> parameter holds the status of the </a:t>
            </a:r>
            <a:r>
              <a:rPr lang="en-IE" sz="2200" dirty="0" smtClean="0"/>
              <a:t>request</a:t>
            </a:r>
            <a:r>
              <a:rPr lang="en-I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3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AJAX and jQuery: </a:t>
            </a:r>
            <a:r>
              <a:rPr lang="en-IE" dirty="0" err="1" smtClean="0"/>
              <a:t>XMLHttpRequest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All </a:t>
            </a:r>
            <a:r>
              <a:rPr lang="en-IE" dirty="0"/>
              <a:t>of jQuery's Ajax methods return a superset of the </a:t>
            </a:r>
            <a:r>
              <a:rPr lang="en-IE" dirty="0" err="1"/>
              <a:t>XMLHTTPRequest</a:t>
            </a:r>
            <a:r>
              <a:rPr lang="en-IE" dirty="0"/>
              <a:t> </a:t>
            </a:r>
            <a:r>
              <a:rPr lang="en-IE" dirty="0" smtClean="0"/>
              <a:t>object.</a:t>
            </a:r>
          </a:p>
          <a:p>
            <a:r>
              <a:rPr lang="en-IE" dirty="0" smtClean="0"/>
              <a:t>It implements a Promise interface which allows jQuery's </a:t>
            </a:r>
            <a:r>
              <a:rPr lang="en-IE" dirty="0"/>
              <a:t>Ajax </a:t>
            </a:r>
            <a:r>
              <a:rPr lang="en-IE" dirty="0" smtClean="0"/>
              <a:t>methods</a:t>
            </a:r>
            <a:r>
              <a:rPr lang="en-IE" dirty="0"/>
              <a:t> </a:t>
            </a:r>
            <a:r>
              <a:rPr lang="en-IE" dirty="0" smtClean="0"/>
              <a:t>(e.g., $.</a:t>
            </a:r>
            <a:r>
              <a:rPr lang="en-IE" dirty="0"/>
              <a:t>get</a:t>
            </a:r>
            <a:r>
              <a:rPr lang="en-IE" dirty="0" smtClean="0"/>
              <a:t>() and $.post()) to:</a:t>
            </a:r>
          </a:p>
          <a:p>
            <a:pPr lvl="1"/>
            <a:r>
              <a:rPr lang="en-IE" dirty="0" smtClean="0"/>
              <a:t>Chain </a:t>
            </a:r>
            <a:r>
              <a:rPr lang="en-IE" dirty="0"/>
              <a:t>multiple .done(), .fail(), and .always() </a:t>
            </a:r>
            <a:r>
              <a:rPr lang="en-IE" dirty="0" err="1"/>
              <a:t>callbacks</a:t>
            </a:r>
            <a:r>
              <a:rPr lang="en-IE" dirty="0"/>
              <a:t> on a single </a:t>
            </a:r>
            <a:r>
              <a:rPr lang="en-IE" dirty="0" smtClean="0"/>
              <a:t>request</a:t>
            </a:r>
          </a:p>
          <a:p>
            <a:pPr lvl="1"/>
            <a:r>
              <a:rPr lang="en-IE" dirty="0" smtClean="0"/>
              <a:t>Assign </a:t>
            </a:r>
            <a:r>
              <a:rPr lang="en-IE" dirty="0"/>
              <a:t>these </a:t>
            </a:r>
            <a:r>
              <a:rPr lang="en-IE" dirty="0" err="1"/>
              <a:t>callbacks</a:t>
            </a:r>
            <a:r>
              <a:rPr lang="en-IE" dirty="0"/>
              <a:t> after the request may have </a:t>
            </a:r>
            <a:r>
              <a:rPr lang="en-IE" dirty="0" smtClean="0"/>
              <a:t>completed. If </a:t>
            </a:r>
            <a:r>
              <a:rPr lang="en-IE" dirty="0"/>
              <a:t>the request is already complete, the </a:t>
            </a:r>
            <a:r>
              <a:rPr lang="en-IE" dirty="0" err="1"/>
              <a:t>callback</a:t>
            </a:r>
            <a:r>
              <a:rPr lang="en-IE" dirty="0"/>
              <a:t> is fired immediately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IE" b="1" dirty="0" smtClean="0"/>
          </a:p>
          <a:p>
            <a:pPr marL="0" indent="0">
              <a:buNone/>
            </a:pPr>
            <a:r>
              <a:rPr lang="en-IE" b="1" dirty="0" smtClean="0"/>
              <a:t>Promises</a:t>
            </a:r>
          </a:p>
          <a:p>
            <a:pPr lvl="1"/>
            <a:r>
              <a:rPr lang="en-IE" dirty="0" smtClean="0"/>
              <a:t>Placeholders </a:t>
            </a:r>
            <a:r>
              <a:rPr lang="en-IE" dirty="0"/>
              <a:t>for the eventual result of an asynchronous </a:t>
            </a:r>
            <a:r>
              <a:rPr lang="en-IE" dirty="0" smtClean="0"/>
              <a:t>operation.</a:t>
            </a:r>
          </a:p>
          <a:p>
            <a:pPr lvl="1"/>
            <a:r>
              <a:rPr lang="en-IE" dirty="0" smtClean="0"/>
              <a:t>Hold the value of any successful </a:t>
            </a:r>
            <a:r>
              <a:rPr lang="en-IE" dirty="0"/>
              <a:t>result </a:t>
            </a:r>
            <a:r>
              <a:rPr lang="en-IE" dirty="0" smtClean="0"/>
              <a:t>or </a:t>
            </a:r>
            <a:r>
              <a:rPr lang="en-IE" dirty="0"/>
              <a:t>reason for </a:t>
            </a:r>
            <a:r>
              <a:rPr lang="en-IE" dirty="0" smtClean="0"/>
              <a:t>failure.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6338574"/>
            <a:ext cx="50405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Learn more at: </a:t>
            </a:r>
            <a:r>
              <a:rPr lang="en-IE" dirty="0">
                <a:hlinkClick r:id="rId3"/>
              </a:rPr>
              <a:t>https://api.jquery.com/jquery.get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AJAX and jQuery: </a:t>
            </a:r>
            <a:r>
              <a:rPr lang="en-IE" dirty="0" err="1" smtClean="0"/>
              <a:t>XMLHttpRequest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button").click(function(){</a:t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$.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example.php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", function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alert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("success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"second success" 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"error" 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“finished"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another completion function for the request above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 "second finished" 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30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F1C373-0E16-48E7-B300-C2F2A858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jQuery: </a:t>
            </a:r>
            <a:r>
              <a:rPr lang="en-IE" dirty="0" err="1"/>
              <a:t>getJSON</a:t>
            </a:r>
            <a:r>
              <a:rPr lang="en-IE" dirty="0"/>
              <a:t>()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9C43B366-1E23-4D7D-8539-B9D7BC66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200" dirty="0" smtClean="0">
                <a:solidFill>
                  <a:srgbClr val="FF0000"/>
                </a:solidFill>
              </a:rPr>
              <a:t>$(</a:t>
            </a:r>
            <a:r>
              <a:rPr lang="en-IE" sz="2200" i="1" dirty="0">
                <a:solidFill>
                  <a:srgbClr val="FF0000"/>
                </a:solidFill>
              </a:rPr>
              <a:t>selector</a:t>
            </a:r>
            <a:r>
              <a:rPr lang="en-IE" sz="2200" dirty="0">
                <a:solidFill>
                  <a:srgbClr val="FF0000"/>
                </a:solidFill>
              </a:rPr>
              <a:t>).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getJSON</a:t>
            </a:r>
            <a:r>
              <a:rPr lang="en-IE" sz="2200" dirty="0">
                <a:solidFill>
                  <a:srgbClr val="FF0000"/>
                </a:solidFill>
              </a:rPr>
              <a:t>(</a:t>
            </a:r>
            <a:r>
              <a:rPr lang="en-IE" sz="2200" i="1" dirty="0" err="1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IE" sz="2200" i="1" dirty="0" smtClean="0">
                <a:solidFill>
                  <a:srgbClr val="FF0000"/>
                </a:solidFill>
              </a:rPr>
              <a:t>, </a:t>
            </a:r>
            <a:r>
              <a:rPr lang="en-IE" sz="2200" i="1" dirty="0" smtClean="0"/>
              <a:t>data [opt]</a:t>
            </a:r>
            <a:r>
              <a:rPr lang="en-IE" sz="2200" i="1" dirty="0" smtClean="0">
                <a:solidFill>
                  <a:srgbClr val="FF0000"/>
                </a:solidFill>
              </a:rPr>
              <a:t>, </a:t>
            </a:r>
            <a:r>
              <a:rPr lang="en-IE" sz="2200" i="1" dirty="0" smtClean="0">
                <a:solidFill>
                  <a:schemeClr val="accent6">
                    <a:lumMod val="75000"/>
                  </a:schemeClr>
                </a:solidFill>
              </a:rPr>
              <a:t>success(</a:t>
            </a:r>
            <a:r>
              <a:rPr lang="en-IE" sz="2200" i="1" dirty="0" err="1" smtClean="0">
                <a:solidFill>
                  <a:srgbClr val="7030A0"/>
                </a:solidFill>
              </a:rPr>
              <a:t>data</a:t>
            </a:r>
            <a:r>
              <a:rPr lang="en-IE" sz="2200" i="1" dirty="0" err="1" smtClean="0"/>
              <a:t>,status,xhr</a:t>
            </a:r>
            <a:r>
              <a:rPr lang="en-IE" sz="2200" i="1" dirty="0" smtClean="0"/>
              <a:t>)</a:t>
            </a:r>
            <a:r>
              <a:rPr lang="en-IE" sz="2200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IE" sz="2200" i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IE" sz="2200" dirty="0"/>
              <a:t>Loads JSON-encoded data from a server using a HTTP GET </a:t>
            </a:r>
            <a:r>
              <a:rPr lang="en-IE" sz="2200" dirty="0" smtClean="0"/>
              <a:t>request</a:t>
            </a:r>
          </a:p>
          <a:p>
            <a:pPr marL="0" indent="0">
              <a:buNone/>
            </a:pPr>
            <a:endParaRPr lang="en-IE" sz="7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E" sz="2200" b="1" dirty="0"/>
              <a:t>URL</a:t>
            </a: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The URL you wish to request</a:t>
            </a:r>
          </a:p>
          <a:p>
            <a:r>
              <a:rPr lang="en-IE" sz="2200" b="1" dirty="0"/>
              <a:t>data (optional)</a:t>
            </a:r>
            <a:endParaRPr lang="en-IE" sz="2200" dirty="0"/>
          </a:p>
          <a:p>
            <a:pPr lvl="1"/>
            <a:r>
              <a:rPr lang="en-IE" sz="2400" dirty="0"/>
              <a:t>Specifies </a:t>
            </a:r>
            <a:r>
              <a:rPr lang="en-IE" sz="2400" dirty="0" smtClean="0"/>
              <a:t>data </a:t>
            </a:r>
            <a:r>
              <a:rPr lang="en-IE" sz="2400" dirty="0"/>
              <a:t>to </a:t>
            </a:r>
            <a:r>
              <a:rPr lang="en-IE" sz="2400" dirty="0" smtClean="0"/>
              <a:t>be sent to the server</a:t>
            </a:r>
            <a:r>
              <a:rPr lang="en-IE" sz="2200" dirty="0" smtClean="0"/>
              <a:t>. </a:t>
            </a:r>
            <a:endParaRPr lang="en-IE" sz="2200" dirty="0"/>
          </a:p>
          <a:p>
            <a:r>
              <a:rPr lang="en-IE" sz="2200" b="1" dirty="0"/>
              <a:t>success(</a:t>
            </a:r>
            <a:r>
              <a:rPr lang="en-IE" sz="2200" b="1" dirty="0" err="1"/>
              <a:t>data,status,xhr</a:t>
            </a:r>
            <a:r>
              <a:rPr lang="en-IE" sz="2200" b="1" dirty="0" smtClean="0"/>
              <a:t>) (</a:t>
            </a:r>
            <a:r>
              <a:rPr lang="en-IE" sz="2200" b="1" dirty="0"/>
              <a:t>optional)</a:t>
            </a:r>
            <a:endParaRPr lang="en-IE" sz="2200" dirty="0"/>
          </a:p>
          <a:p>
            <a:pPr lvl="1"/>
            <a:r>
              <a:rPr lang="en-IE" sz="2200" dirty="0"/>
              <a:t>The name of a function to be executed if the request succeeds. </a:t>
            </a:r>
          </a:p>
          <a:p>
            <a:pPr lvl="1"/>
            <a:r>
              <a:rPr lang="en-IE" sz="2200" dirty="0"/>
              <a:t>The first </a:t>
            </a:r>
            <a:r>
              <a:rPr lang="en-IE" sz="2200" dirty="0" smtClean="0"/>
              <a:t>parameter </a:t>
            </a:r>
            <a:r>
              <a:rPr lang="en-IE" sz="2200" dirty="0"/>
              <a:t>holds the content of the </a:t>
            </a:r>
            <a:r>
              <a:rPr lang="en-IE" sz="2200" dirty="0" smtClean="0"/>
              <a:t>data returned.</a:t>
            </a:r>
            <a:endParaRPr lang="en-IE" sz="2200" dirty="0"/>
          </a:p>
          <a:p>
            <a:pPr lvl="1"/>
            <a:r>
              <a:rPr lang="en-IE" sz="2200" dirty="0"/>
              <a:t>The </a:t>
            </a:r>
            <a:r>
              <a:rPr lang="en-IE" sz="2200" dirty="0"/>
              <a:t>second parameter contains a string containing </a:t>
            </a:r>
            <a:r>
              <a:rPr lang="en-IE" sz="2200" dirty="0"/>
              <a:t>the request </a:t>
            </a:r>
            <a:r>
              <a:rPr lang="en-IE" sz="2200" dirty="0"/>
              <a:t>status </a:t>
            </a:r>
            <a:r>
              <a:rPr lang="en-IE" sz="2200" dirty="0"/>
              <a:t>(e.g., "success</a:t>
            </a:r>
            <a:r>
              <a:rPr lang="en-IE" sz="2200" dirty="0"/>
              <a:t>", "</a:t>
            </a:r>
            <a:r>
              <a:rPr lang="en-IE" sz="2200" dirty="0" err="1"/>
              <a:t>notmodified</a:t>
            </a:r>
            <a:r>
              <a:rPr lang="en-IE" sz="2200" dirty="0"/>
              <a:t>", "error", "timeout", or "</a:t>
            </a:r>
            <a:r>
              <a:rPr lang="en-IE" sz="2200" dirty="0" err="1"/>
              <a:t>parsererror</a:t>
            </a:r>
            <a:r>
              <a:rPr lang="en-IE" sz="2200" dirty="0"/>
              <a:t>").</a:t>
            </a:r>
          </a:p>
          <a:p>
            <a:pPr lvl="1"/>
            <a:r>
              <a:rPr lang="en-IE" sz="2200" dirty="0"/>
              <a:t>The third </a:t>
            </a:r>
            <a:r>
              <a:rPr lang="en-IE" sz="2200" dirty="0"/>
              <a:t>parameter contains the </a:t>
            </a:r>
            <a:r>
              <a:rPr lang="en-IE" sz="2200" dirty="0" err="1"/>
              <a:t>XMLHttpRequest</a:t>
            </a:r>
            <a:r>
              <a:rPr lang="en-IE" sz="2200" dirty="0"/>
              <a:t> </a:t>
            </a:r>
            <a:r>
              <a:rPr lang="en-IE" sz="2200" dirty="0" smtClean="0"/>
              <a:t>object.</a:t>
            </a:r>
            <a:endParaRPr lang="en-IE" sz="2200" dirty="0"/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endParaRPr lang="en-IE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6338574"/>
            <a:ext cx="54726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Learn more at: </a:t>
            </a:r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api.jquery.com/jquery.getjson/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65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IE" dirty="0"/>
              <a:t>AJAX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2060848"/>
            <a:ext cx="7132164" cy="40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F1C373-0E16-48E7-B300-C2F2A858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jQuery: </a:t>
            </a:r>
            <a:r>
              <a:rPr lang="en-IE" dirty="0" err="1"/>
              <a:t>getJSON</a:t>
            </a:r>
            <a:r>
              <a:rPr lang="en-IE" dirty="0"/>
              <a:t>()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9C43B366-1E23-4D7D-8539-B9D7BC66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200" dirty="0" smtClean="0">
                <a:solidFill>
                  <a:srgbClr val="FF0000"/>
                </a:solidFill>
              </a:rPr>
              <a:t>$(</a:t>
            </a:r>
            <a:r>
              <a:rPr lang="en-IE" sz="2200" i="1" dirty="0">
                <a:solidFill>
                  <a:srgbClr val="FF0000"/>
                </a:solidFill>
              </a:rPr>
              <a:t>selector</a:t>
            </a:r>
            <a:r>
              <a:rPr lang="en-IE" sz="2200" dirty="0">
                <a:solidFill>
                  <a:srgbClr val="FF0000"/>
                </a:solidFill>
              </a:rPr>
              <a:t>).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getJSON</a:t>
            </a:r>
            <a:r>
              <a:rPr lang="en-IE" sz="2200" dirty="0">
                <a:solidFill>
                  <a:srgbClr val="FF0000"/>
                </a:solidFill>
              </a:rPr>
              <a:t>(</a:t>
            </a:r>
            <a:r>
              <a:rPr lang="en-IE" sz="2200" i="1" dirty="0" err="1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IE" sz="2200" i="1" dirty="0" smtClean="0">
                <a:solidFill>
                  <a:srgbClr val="FF0000"/>
                </a:solidFill>
              </a:rPr>
              <a:t>, </a:t>
            </a:r>
            <a:r>
              <a:rPr lang="en-IE" sz="2200" i="1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en-IE" sz="2200" i="1" dirty="0" smtClean="0">
                <a:solidFill>
                  <a:srgbClr val="FF0000"/>
                </a:solidFill>
              </a:rPr>
              <a:t>, </a:t>
            </a:r>
            <a:r>
              <a:rPr lang="en-IE" sz="2200" i="1" dirty="0" smtClean="0">
                <a:solidFill>
                  <a:schemeClr val="accent6">
                    <a:lumMod val="75000"/>
                  </a:schemeClr>
                </a:solidFill>
              </a:rPr>
              <a:t>success(</a:t>
            </a:r>
            <a:r>
              <a:rPr lang="en-IE" sz="2200" i="1" dirty="0" err="1" smtClean="0">
                <a:solidFill>
                  <a:srgbClr val="7030A0"/>
                </a:solidFill>
              </a:rPr>
              <a:t>data</a:t>
            </a:r>
            <a:r>
              <a:rPr lang="en-IE" sz="2200" i="1" dirty="0" err="1" smtClean="0">
                <a:solidFill>
                  <a:srgbClr val="FF0000"/>
                </a:solidFill>
              </a:rPr>
              <a:t>,</a:t>
            </a:r>
            <a:r>
              <a:rPr lang="en-IE" sz="2200" i="1" dirty="0" err="1" smtClean="0">
                <a:solidFill>
                  <a:schemeClr val="bg1">
                    <a:lumMod val="75000"/>
                  </a:schemeClr>
                </a:solidFill>
              </a:rPr>
              <a:t>status,xhr</a:t>
            </a:r>
            <a:r>
              <a:rPr lang="en-IE" sz="2200" i="1" dirty="0" smtClean="0">
                <a:solidFill>
                  <a:schemeClr val="bg1">
                    <a:lumMod val="75000"/>
                  </a:schemeClr>
                </a:solidFill>
              </a:rPr>
              <a:t>))</a:t>
            </a:r>
            <a:br>
              <a:rPr lang="en-IE" sz="2200" i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IE" sz="2200" dirty="0"/>
              <a:t>Loads JSON-encoded data from a server using a HTTP GET request</a:t>
            </a:r>
            <a:endParaRPr lang="en-IE" sz="2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dirty="0" smtClean="0">
                <a:solidFill>
                  <a:srgbClr val="FF0000"/>
                </a:solidFill>
              </a:rPr>
              <a:t>$(“button")</a:t>
            </a:r>
            <a:r>
              <a:rPr lang="en-IE" sz="2200" dirty="0" smtClean="0"/>
              <a:t>.</a:t>
            </a:r>
            <a:r>
              <a:rPr lang="en-IE" sz="2200" dirty="0"/>
              <a:t>click(function(){</a:t>
            </a:r>
            <a:br>
              <a:rPr lang="en-IE" sz="2200" dirty="0"/>
            </a:br>
            <a:r>
              <a:rPr lang="en-IE" sz="2200" dirty="0"/>
              <a:t>    $.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getJSON</a:t>
            </a:r>
            <a:r>
              <a:rPr lang="en-IE" sz="2200" dirty="0" smtClean="0"/>
              <a:t>(“</a:t>
            </a:r>
            <a:r>
              <a:rPr lang="en-IE" sz="2200" dirty="0" err="1" smtClean="0">
                <a:solidFill>
                  <a:schemeClr val="tx2">
                    <a:lumMod val="75000"/>
                  </a:schemeClr>
                </a:solidFill>
              </a:rPr>
              <a:t>test.json</a:t>
            </a:r>
            <a:r>
              <a:rPr lang="en-IE" sz="2200" dirty="0" smtClean="0"/>
              <a:t>",</a:t>
            </a:r>
            <a:r>
              <a:rPr lang="en-IE" sz="2200" dirty="0"/>
              <a:t> </a:t>
            </a:r>
            <a:r>
              <a:rPr lang="en-IE" sz="2200" dirty="0">
                <a:solidFill>
                  <a:schemeClr val="accent6">
                    <a:lumMod val="75000"/>
                  </a:schemeClr>
                </a:solidFill>
              </a:rPr>
              <a:t>function(</a:t>
            </a:r>
            <a:r>
              <a:rPr lang="en-IE" sz="2200" dirty="0">
                <a:solidFill>
                  <a:srgbClr val="7030A0"/>
                </a:solidFill>
              </a:rPr>
              <a:t>result</a:t>
            </a:r>
            <a:r>
              <a:rPr lang="en-IE" sz="2200" dirty="0"/>
              <a:t>){</a:t>
            </a:r>
            <a:br>
              <a:rPr lang="en-IE" sz="2200" dirty="0"/>
            </a:br>
            <a:r>
              <a:rPr lang="en-IE" sz="2200" dirty="0"/>
              <a:t>        $.each(result, </a:t>
            </a:r>
            <a:r>
              <a:rPr lang="en-IE" sz="2200" dirty="0" smtClean="0"/>
              <a:t>function(key, value){</a:t>
            </a: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            $("div"). append("</a:t>
            </a:r>
            <a:r>
              <a:rPr lang="en-IE" sz="2200" dirty="0" err="1"/>
              <a:t>param</a:t>
            </a:r>
            <a:r>
              <a:rPr lang="en-IE" sz="2200" dirty="0"/>
              <a:t>: " + </a:t>
            </a:r>
            <a:r>
              <a:rPr lang="en-IE" sz="2200" dirty="0" smtClean="0"/>
              <a:t>key + </a:t>
            </a:r>
            <a:r>
              <a:rPr lang="en-IE" sz="2200" dirty="0"/>
              <a:t>" data: " + </a:t>
            </a:r>
            <a:r>
              <a:rPr lang="en-IE" sz="2200" dirty="0" smtClean="0"/>
              <a:t>value+</a:t>
            </a:r>
            <a:r>
              <a:rPr lang="en-IE" sz="2200" dirty="0"/>
              <a:t> "&lt;</a:t>
            </a:r>
            <a:r>
              <a:rPr lang="en-IE" sz="2200" dirty="0" err="1"/>
              <a:t>br</a:t>
            </a:r>
            <a:r>
              <a:rPr lang="en-IE" sz="2200" dirty="0"/>
              <a:t>&gt;");</a:t>
            </a:r>
            <a:br>
              <a:rPr lang="en-IE" sz="2200" dirty="0"/>
            </a:br>
            <a:r>
              <a:rPr lang="en-IE" sz="2200" dirty="0"/>
              <a:t>        });</a:t>
            </a:r>
            <a:br>
              <a:rPr lang="en-IE" sz="2200" dirty="0"/>
            </a:br>
            <a:r>
              <a:rPr lang="en-IE" sz="2200" dirty="0"/>
              <a:t>    });</a:t>
            </a:r>
            <a:br>
              <a:rPr lang="en-IE" sz="2200" dirty="0"/>
            </a:br>
            <a:r>
              <a:rPr lang="en-IE" sz="2200" dirty="0"/>
              <a:t>});</a:t>
            </a:r>
          </a:p>
          <a:p>
            <a:pPr marL="0" indent="0">
              <a:buNone/>
            </a:pPr>
            <a:endParaRPr lang="en-IE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869160"/>
            <a:ext cx="8075240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b="1" dirty="0" err="1" smtClean="0"/>
              <a:t>test.json</a:t>
            </a:r>
            <a:endParaRPr lang="en-IE" b="1" dirty="0" smtClean="0"/>
          </a:p>
          <a:p>
            <a:endParaRPr lang="en-IE" sz="600" dirty="0" smtClean="0"/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"one": "Little Bo Beep",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"two": "Mary has a little lamb",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"three": "Hey Diddle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Diddle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AJAX and jQuery: </a:t>
            </a:r>
            <a:br>
              <a:rPr lang="en-IE" dirty="0" smtClean="0"/>
            </a:br>
            <a:r>
              <a:rPr lang="en-IE" dirty="0" smtClean="0"/>
              <a:t>Retrieve data from MySQL using PHP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 smtClean="0"/>
              <a:t>&lt;!DOCTYPE html&gt;</a:t>
            </a:r>
          </a:p>
          <a:p>
            <a:pPr marL="0" indent="0">
              <a:buNone/>
            </a:pPr>
            <a:r>
              <a:rPr lang="en-IE" sz="2000" dirty="0" smtClean="0"/>
              <a:t>&lt;html </a:t>
            </a:r>
            <a:r>
              <a:rPr lang="en-IE" sz="2000" dirty="0" err="1" smtClean="0"/>
              <a:t>lang</a:t>
            </a:r>
            <a:r>
              <a:rPr lang="en-IE" sz="2000" dirty="0" smtClean="0"/>
              <a:t>="</a:t>
            </a:r>
            <a:r>
              <a:rPr lang="en-IE" sz="2000" dirty="0" err="1" smtClean="0"/>
              <a:t>en</a:t>
            </a:r>
            <a:r>
              <a:rPr lang="en-IE" sz="2000" dirty="0" smtClean="0"/>
              <a:t>"&gt;</a:t>
            </a:r>
          </a:p>
          <a:p>
            <a:pPr marL="0" indent="0">
              <a:buNone/>
            </a:pPr>
            <a:r>
              <a:rPr lang="en-IE" sz="2000" dirty="0" smtClean="0"/>
              <a:t>    &lt;body&gt;	</a:t>
            </a:r>
          </a:p>
          <a:p>
            <a:pPr marL="0" indent="0">
              <a:buNone/>
            </a:pPr>
            <a:r>
              <a:rPr lang="en-IE" sz="2000" dirty="0" smtClean="0"/>
              <a:t>        &lt;input type="text" id="guest"&gt;&lt;</a:t>
            </a:r>
            <a:r>
              <a:rPr lang="en-IE" sz="2000" dirty="0" err="1" smtClean="0"/>
              <a:t>br</a:t>
            </a:r>
            <a:r>
              <a:rPr lang="en-IE" sz="2000" dirty="0" smtClean="0"/>
              <a:t>&gt; </a:t>
            </a:r>
          </a:p>
          <a:p>
            <a:pPr marL="0" indent="0">
              <a:buNone/>
            </a:pPr>
            <a:r>
              <a:rPr lang="en-IE" sz="2000" dirty="0" smtClean="0"/>
              <a:t>		&lt;div&gt;&lt;/div&gt;</a:t>
            </a:r>
          </a:p>
          <a:p>
            <a:pPr marL="0" indent="0">
              <a:buNone/>
            </a:pPr>
            <a:r>
              <a:rPr lang="en-IE" sz="2000" dirty="0" smtClean="0"/>
              <a:t>		&lt;script </a:t>
            </a:r>
            <a:r>
              <a:rPr lang="en-IE" sz="2000" dirty="0" err="1" smtClean="0"/>
              <a:t>src</a:t>
            </a:r>
            <a:r>
              <a:rPr lang="en-IE" sz="2000" dirty="0" smtClean="0"/>
              <a:t>="jquery-1.11.2.min.js"&gt;&lt;/script&gt;</a:t>
            </a:r>
          </a:p>
          <a:p>
            <a:pPr marL="0" indent="0">
              <a:buNone/>
            </a:pPr>
            <a:r>
              <a:rPr lang="en-IE" sz="2000" dirty="0" smtClean="0"/>
              <a:t>		&lt;script </a:t>
            </a:r>
            <a:r>
              <a:rPr lang="en-IE" sz="2000" dirty="0" err="1" smtClean="0"/>
              <a:t>src</a:t>
            </a:r>
            <a:r>
              <a:rPr lang="en-IE" sz="2000" dirty="0" smtClean="0"/>
              <a:t>="getGuests.js"&gt;&lt;/script&gt;	</a:t>
            </a:r>
          </a:p>
          <a:p>
            <a:pPr marL="0" indent="0">
              <a:buNone/>
            </a:pPr>
            <a:r>
              <a:rPr lang="en-IE" sz="2000" dirty="0" smtClean="0"/>
              <a:t>    &lt;/body&gt;</a:t>
            </a:r>
          </a:p>
          <a:p>
            <a:pPr marL="0" indent="0">
              <a:buNone/>
            </a:pPr>
            <a:r>
              <a:rPr lang="en-IE" sz="2000" dirty="0" smtClean="0"/>
              <a:t>&lt;/html&gt;</a:t>
            </a:r>
            <a:endParaRPr lang="en-IE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2420888"/>
            <a:ext cx="208823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200" b="1" dirty="0" err="1" smtClean="0"/>
              <a:t>index.php</a:t>
            </a:r>
            <a:endParaRPr lang="en-IE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1049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219" y="2276872"/>
            <a:ext cx="4865781" cy="1863080"/>
          </a:xfrm>
        </p:spPr>
        <p:txBody>
          <a:bodyPr>
            <a:normAutofit fontScale="90000"/>
          </a:bodyPr>
          <a:lstStyle/>
          <a:p>
            <a:r>
              <a:rPr lang="en-IE" dirty="0"/>
              <a:t>AJAX and </a:t>
            </a:r>
            <a:r>
              <a:rPr lang="en-IE" dirty="0" smtClean="0"/>
              <a:t>jQuery: </a:t>
            </a:r>
            <a:br>
              <a:rPr lang="en-IE" dirty="0" smtClean="0"/>
            </a:br>
            <a:r>
              <a:rPr lang="en-IE" dirty="0" smtClean="0"/>
              <a:t>Retrieve data from MySQL </a:t>
            </a:r>
            <a:r>
              <a:rPr lang="en-IE" dirty="0"/>
              <a:t> using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0"/>
            <a:ext cx="8229600" cy="67056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/>
              <a:t>$(function () {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$('#guest').on('blur', function (e) { // Define function event On Button click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var</a:t>
            </a:r>
            <a:r>
              <a:rPr lang="en-IE" dirty="0"/>
              <a:t> </a:t>
            </a:r>
            <a:r>
              <a:rPr lang="en-IE" dirty="0" err="1"/>
              <a:t>queryGuest</a:t>
            </a:r>
            <a:r>
              <a:rPr lang="en-IE" dirty="0"/>
              <a:t> = 'id=' + $('#guest').</a:t>
            </a:r>
            <a:r>
              <a:rPr lang="en-IE" dirty="0" err="1"/>
              <a:t>val</a:t>
            </a:r>
            <a:r>
              <a:rPr lang="en-IE" dirty="0"/>
              <a:t>();   // prepare query</a:t>
            </a:r>
          </a:p>
          <a:p>
            <a:pPr marL="0" indent="0">
              <a:buNone/>
            </a:pPr>
            <a:r>
              <a:rPr lang="en-IE" dirty="0"/>
              <a:t>    // GET JSON array with the specified guest record</a:t>
            </a:r>
          </a:p>
          <a:p>
            <a:pPr marL="0" indent="0">
              <a:buNone/>
            </a:pPr>
            <a:r>
              <a:rPr lang="en-IE" dirty="0"/>
              <a:t>    $.</a:t>
            </a:r>
            <a:r>
              <a:rPr lang="en-IE" dirty="0" err="1"/>
              <a:t>getJSON</a:t>
            </a:r>
            <a:r>
              <a:rPr lang="en-IE" dirty="0"/>
              <a:t>('</a:t>
            </a:r>
            <a:r>
              <a:rPr lang="en-IE" dirty="0" err="1"/>
              <a:t>guests.php</a:t>
            </a:r>
            <a:r>
              <a:rPr lang="en-IE" dirty="0"/>
              <a:t>?' + </a:t>
            </a:r>
            <a:r>
              <a:rPr lang="en-IE" dirty="0" err="1"/>
              <a:t>queryGuest</a:t>
            </a:r>
            <a:r>
              <a:rPr lang="en-IE" dirty="0"/>
              <a:t>) </a:t>
            </a:r>
          </a:p>
          <a:p>
            <a:pPr marL="0" indent="0">
              <a:buNone/>
            </a:pPr>
            <a:r>
              <a:rPr lang="en-IE" dirty="0"/>
              <a:t>        .done(function (data) { // GET is </a:t>
            </a:r>
            <a:r>
              <a:rPr lang="en-IE" dirty="0" err="1"/>
              <a:t>sucessful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      $.each(data, function (index, value) {</a:t>
            </a:r>
          </a:p>
          <a:p>
            <a:pPr marL="0" indent="0">
              <a:buNone/>
            </a:pPr>
            <a:r>
              <a:rPr lang="en-IE" dirty="0"/>
              <a:t>            if (</a:t>
            </a:r>
            <a:r>
              <a:rPr lang="en-IE" dirty="0" err="1"/>
              <a:t>typeof</a:t>
            </a:r>
            <a:r>
              <a:rPr lang="en-IE" dirty="0"/>
              <a:t> value === "string")</a:t>
            </a:r>
          </a:p>
          <a:p>
            <a:pPr marL="0" indent="0">
              <a:buNone/>
            </a:pPr>
            <a:r>
              <a:rPr lang="en-IE" dirty="0"/>
              <a:t>            {</a:t>
            </a:r>
          </a:p>
          <a:p>
            <a:pPr marL="0" indent="0">
              <a:buNone/>
            </a:pPr>
            <a:r>
              <a:rPr lang="en-IE" dirty="0"/>
              <a:t>              alert(data);</a:t>
            </a:r>
          </a:p>
          <a:p>
            <a:pPr marL="0" indent="0">
              <a:buNone/>
            </a:pPr>
            <a:r>
              <a:rPr lang="en-IE" dirty="0"/>
              <a:t>            }</a:t>
            </a:r>
          </a:p>
          <a:p>
            <a:pPr marL="0" indent="0">
              <a:buNone/>
            </a:pPr>
            <a:r>
              <a:rPr lang="en-IE" dirty="0"/>
              <a:t>            else</a:t>
            </a:r>
          </a:p>
          <a:p>
            <a:pPr marL="0" indent="0">
              <a:buNone/>
            </a:pPr>
            <a:r>
              <a:rPr lang="en-IE" dirty="0"/>
              <a:t>            {</a:t>
            </a:r>
          </a:p>
          <a:p>
            <a:pPr marL="0" indent="0">
              <a:buNone/>
            </a:pPr>
            <a:r>
              <a:rPr lang="en-IE" dirty="0"/>
              <a:t>              $("div"). append("Id: " + value.id + " Name: " + </a:t>
            </a:r>
            <a:r>
              <a:rPr lang="en-IE" dirty="0" err="1"/>
              <a:t>value.firstname</a:t>
            </a:r>
            <a:r>
              <a:rPr lang="en-IE" dirty="0"/>
              <a:t> + ' ' + </a:t>
            </a:r>
            <a:r>
              <a:rPr lang="en-IE" dirty="0" err="1"/>
              <a:t>value.lastname</a:t>
            </a:r>
            <a:r>
              <a:rPr lang="en-IE" dirty="0"/>
              <a:t> + "&lt;</a:t>
            </a:r>
            <a:r>
              <a:rPr lang="en-IE" dirty="0" err="1"/>
              <a:t>br</a:t>
            </a:r>
            <a:r>
              <a:rPr lang="en-IE" dirty="0"/>
              <a:t>&gt;");</a:t>
            </a:r>
          </a:p>
          <a:p>
            <a:pPr marL="0" indent="0">
              <a:buNone/>
            </a:pPr>
            <a:r>
              <a:rPr lang="en-IE" dirty="0"/>
              <a:t>            }</a:t>
            </a:r>
          </a:p>
          <a:p>
            <a:pPr marL="0" indent="0">
              <a:buNone/>
            </a:pPr>
            <a:r>
              <a:rPr lang="en-IE" dirty="0"/>
              <a:t>          });  </a:t>
            </a:r>
          </a:p>
          <a:p>
            <a:pPr marL="0" indent="0">
              <a:buNone/>
            </a:pPr>
            <a:r>
              <a:rPr lang="en-IE" dirty="0"/>
              <a:t>    }).fail(function (</a:t>
            </a:r>
            <a:r>
              <a:rPr lang="en-IE" dirty="0" err="1"/>
              <a:t>xhr</a:t>
            </a:r>
            <a:r>
              <a:rPr lang="en-IE" dirty="0"/>
              <a:t>, </a:t>
            </a:r>
            <a:r>
              <a:rPr lang="en-IE" dirty="0" err="1"/>
              <a:t>textStatus</a:t>
            </a:r>
            <a:r>
              <a:rPr lang="en-IE" dirty="0"/>
              <a:t>, </a:t>
            </a:r>
            <a:r>
              <a:rPr lang="en-IE" dirty="0" err="1"/>
              <a:t>errorThrown</a:t>
            </a:r>
            <a:r>
              <a:rPr lang="en-IE" dirty="0"/>
              <a:t>) { // GET failed</a:t>
            </a:r>
          </a:p>
          <a:p>
            <a:pPr marL="0" indent="0">
              <a:buNone/>
            </a:pPr>
            <a:r>
              <a:rPr lang="en-IE" dirty="0"/>
              <a:t>        alert("An error </a:t>
            </a:r>
            <a:r>
              <a:rPr lang="en-IE" dirty="0" err="1"/>
              <a:t>occured</a:t>
            </a:r>
            <a:r>
              <a:rPr lang="en-IE" dirty="0"/>
              <a:t>: " + </a:t>
            </a:r>
            <a:r>
              <a:rPr lang="en-IE" dirty="0" err="1"/>
              <a:t>textStatus</a:t>
            </a:r>
            <a:r>
              <a:rPr lang="en-IE" dirty="0"/>
              <a:t> + ' '  + </a:t>
            </a:r>
            <a:r>
              <a:rPr lang="en-IE" dirty="0" err="1"/>
              <a:t>errorThrown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  });</a:t>
            </a:r>
          </a:p>
          <a:p>
            <a:pPr marL="0" indent="0">
              <a:buNone/>
            </a:pPr>
            <a:r>
              <a:rPr lang="en-IE" dirty="0"/>
              <a:t>    });  </a:t>
            </a:r>
          </a:p>
          <a:p>
            <a:pPr marL="0" indent="0">
              <a:buNone/>
            </a:pPr>
            <a:r>
              <a:rPr lang="en-IE" dirty="0"/>
              <a:t>})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152390"/>
            <a:ext cx="20882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b="1" dirty="0" smtClean="0"/>
              <a:t>getGuests.js</a:t>
            </a:r>
          </a:p>
        </p:txBody>
      </p:sp>
    </p:spTree>
    <p:extLst>
      <p:ext uri="{BB962C8B-B14F-4D97-AF65-F5344CB8AC3E}">
        <p14:creationId xmlns:p14="http://schemas.microsoft.com/office/powerpoint/2010/main" val="29306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dirty="0"/>
              <a:t>&lt;?</a:t>
            </a:r>
            <a:r>
              <a:rPr lang="en-IE" dirty="0" err="1"/>
              <a:t>php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try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r>
              <a:rPr lang="en-IE" dirty="0"/>
              <a:t>    $</a:t>
            </a:r>
            <a:r>
              <a:rPr lang="en-IE" dirty="0" err="1"/>
              <a:t>pdo</a:t>
            </a:r>
            <a:r>
              <a:rPr lang="en-IE" dirty="0"/>
              <a:t> = new PDO(</a:t>
            </a:r>
            <a:r>
              <a:rPr lang="en-IE" dirty="0" smtClean="0"/>
              <a:t>'</a:t>
            </a:r>
            <a:r>
              <a:rPr lang="en-IE" dirty="0" err="1" smtClean="0"/>
              <a:t>mysql:host</a:t>
            </a:r>
            <a:r>
              <a:rPr lang="en-IE" dirty="0" smtClean="0"/>
              <a:t>=</a:t>
            </a:r>
            <a:r>
              <a:rPr lang="en-IE" dirty="0" err="1" smtClean="0"/>
              <a:t>localhost;dbname</a:t>
            </a:r>
            <a:r>
              <a:rPr lang="en-IE" dirty="0" smtClean="0"/>
              <a:t>=</a:t>
            </a:r>
            <a:r>
              <a:rPr lang="en-IE" dirty="0" err="1" smtClean="0"/>
              <a:t>dbName</a:t>
            </a:r>
            <a:r>
              <a:rPr lang="en-IE" dirty="0" smtClean="0"/>
              <a:t>', ‘user', ‘password');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 $</a:t>
            </a:r>
            <a:r>
              <a:rPr lang="en-IE" dirty="0" err="1"/>
              <a:t>pdo</a:t>
            </a:r>
            <a:r>
              <a:rPr lang="en-IE" dirty="0"/>
              <a:t>-&gt;</a:t>
            </a:r>
            <a:r>
              <a:rPr lang="en-IE" dirty="0" err="1"/>
              <a:t>setAttribute</a:t>
            </a:r>
            <a:r>
              <a:rPr lang="en-IE" dirty="0"/>
              <a:t>(PDO::ATTR_ERRMODE, PDO::ERRMODE_EXCEPTION);</a:t>
            </a:r>
          </a:p>
          <a:p>
            <a:pPr marL="0" indent="0">
              <a:buNone/>
            </a:pPr>
            <a:r>
              <a:rPr lang="en-IE" dirty="0"/>
              <a:t>    $</a:t>
            </a:r>
            <a:r>
              <a:rPr lang="en-IE" dirty="0" err="1"/>
              <a:t>pdo</a:t>
            </a:r>
            <a:r>
              <a:rPr lang="en-IE" dirty="0"/>
              <a:t>-&gt;exec('SET NAMES "utf8"');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catch(</a:t>
            </a:r>
            <a:r>
              <a:rPr lang="en-IE" dirty="0" err="1"/>
              <a:t>PDOException</a:t>
            </a:r>
            <a:r>
              <a:rPr lang="en-IE" dirty="0"/>
              <a:t> $e)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r>
              <a:rPr lang="en-IE" dirty="0"/>
              <a:t>    echo </a:t>
            </a:r>
            <a:r>
              <a:rPr lang="en-IE" dirty="0" err="1"/>
              <a:t>json_encode</a:t>
            </a:r>
            <a:r>
              <a:rPr lang="en-IE" dirty="0"/>
              <a:t>(['Unable to connect to the database server']);</a:t>
            </a:r>
          </a:p>
          <a:p>
            <a:pPr marL="0" indent="0">
              <a:buNone/>
            </a:pPr>
            <a:r>
              <a:rPr lang="en-IE" dirty="0"/>
              <a:t>    exit;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if(</a:t>
            </a:r>
            <a:r>
              <a:rPr lang="en-IE" dirty="0" err="1"/>
              <a:t>isset</a:t>
            </a:r>
            <a:r>
              <a:rPr lang="en-IE" dirty="0"/>
              <a:t>($_GET['id']))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r>
              <a:rPr lang="en-IE" dirty="0"/>
              <a:t>  $guest = </a:t>
            </a:r>
            <a:r>
              <a:rPr lang="en-IE" dirty="0" err="1"/>
              <a:t>intval</a:t>
            </a:r>
            <a:r>
              <a:rPr lang="en-IE" dirty="0"/>
              <a:t>($_GET['id</a:t>
            </a:r>
            <a:r>
              <a:rPr lang="en-IE" dirty="0" smtClean="0"/>
              <a:t>']);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try</a:t>
            </a:r>
          </a:p>
          <a:p>
            <a:pPr marL="0" indent="0">
              <a:buNone/>
            </a:pPr>
            <a:r>
              <a:rPr lang="en-IE" dirty="0"/>
              <a:t>  {</a:t>
            </a:r>
          </a:p>
          <a:p>
            <a:pPr marL="0" indent="0">
              <a:buNone/>
            </a:pPr>
            <a:r>
              <a:rPr lang="en-IE" dirty="0"/>
              <a:t>    $</a:t>
            </a:r>
            <a:r>
              <a:rPr lang="en-IE" dirty="0" err="1"/>
              <a:t>sql</a:t>
            </a:r>
            <a:r>
              <a:rPr lang="en-IE" dirty="0"/>
              <a:t> = 'SELECT id, </a:t>
            </a:r>
            <a:r>
              <a:rPr lang="en-IE" dirty="0" err="1"/>
              <a:t>firstname</a:t>
            </a:r>
            <a:r>
              <a:rPr lang="en-IE" dirty="0"/>
              <a:t>, </a:t>
            </a:r>
            <a:r>
              <a:rPr lang="en-IE" dirty="0" err="1"/>
              <a:t>lastname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FROM </a:t>
            </a:r>
            <a:r>
              <a:rPr lang="en-IE" dirty="0" err="1"/>
              <a:t>myguests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WHERE id = :guest';</a:t>
            </a:r>
          </a:p>
          <a:p>
            <a:pPr marL="0" indent="0">
              <a:buNone/>
            </a:pPr>
            <a:r>
              <a:rPr lang="en-IE" dirty="0"/>
              <a:t>    $s = $</a:t>
            </a:r>
            <a:r>
              <a:rPr lang="en-IE" dirty="0" err="1"/>
              <a:t>pdo</a:t>
            </a:r>
            <a:r>
              <a:rPr lang="en-IE" dirty="0"/>
              <a:t>-&gt;prepare($</a:t>
            </a:r>
            <a:r>
              <a:rPr lang="en-IE" dirty="0" err="1"/>
              <a:t>sql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    $s-&gt;</a:t>
            </a:r>
            <a:r>
              <a:rPr lang="en-IE" dirty="0" err="1"/>
              <a:t>bindValue</a:t>
            </a:r>
            <a:r>
              <a:rPr lang="en-IE" dirty="0"/>
              <a:t>(':guest', $guest);</a:t>
            </a:r>
          </a:p>
          <a:p>
            <a:pPr marL="0" indent="0">
              <a:buNone/>
            </a:pPr>
            <a:r>
              <a:rPr lang="en-IE" dirty="0"/>
              <a:t>    $s-&gt;execute();</a:t>
            </a:r>
          </a:p>
          <a:p>
            <a:pPr marL="0" indent="0">
              <a:buNone/>
            </a:pPr>
            <a:r>
              <a:rPr lang="en-IE" dirty="0"/>
              <a:t>  }</a:t>
            </a:r>
          </a:p>
          <a:p>
            <a:pPr marL="0" indent="0">
              <a:buNone/>
            </a:pPr>
            <a:r>
              <a:rPr lang="en-IE" dirty="0"/>
              <a:t>  catch(</a:t>
            </a:r>
            <a:r>
              <a:rPr lang="en-IE" dirty="0" err="1"/>
              <a:t>PDOException</a:t>
            </a:r>
            <a:r>
              <a:rPr lang="en-IE" dirty="0"/>
              <a:t> $e)</a:t>
            </a:r>
          </a:p>
          <a:p>
            <a:pPr marL="0" indent="0">
              <a:buNone/>
            </a:pPr>
            <a:r>
              <a:rPr lang="en-IE" dirty="0"/>
              <a:t>  {</a:t>
            </a:r>
          </a:p>
          <a:p>
            <a:pPr marL="0" indent="0">
              <a:buNone/>
            </a:pPr>
            <a:r>
              <a:rPr lang="en-IE" dirty="0"/>
              <a:t>      echo </a:t>
            </a:r>
            <a:r>
              <a:rPr lang="en-IE" dirty="0" err="1"/>
              <a:t>json_encode</a:t>
            </a:r>
            <a:r>
              <a:rPr lang="en-IE" dirty="0"/>
              <a:t>(['Could not get guest records']);</a:t>
            </a:r>
          </a:p>
          <a:p>
            <a:pPr marL="0" indent="0">
              <a:buNone/>
            </a:pPr>
            <a:r>
              <a:rPr lang="en-IE" dirty="0"/>
              <a:t>      exit;</a:t>
            </a:r>
          </a:p>
          <a:p>
            <a:pPr marL="0" indent="0">
              <a:buNone/>
            </a:pPr>
            <a:r>
              <a:rPr lang="en-IE" dirty="0"/>
              <a:t>  }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  <a:p>
            <a:pPr marL="0" indent="0">
              <a:buNone/>
            </a:pPr>
            <a:r>
              <a:rPr lang="en-IE" dirty="0"/>
              <a:t>  $rows = $s-&gt;</a:t>
            </a:r>
            <a:r>
              <a:rPr lang="en-IE" dirty="0" err="1"/>
              <a:t>fetchAll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  echo </a:t>
            </a:r>
            <a:r>
              <a:rPr lang="en-IE" dirty="0" err="1"/>
              <a:t>json_encode</a:t>
            </a:r>
            <a:r>
              <a:rPr lang="en-IE" dirty="0"/>
              <a:t>($rows);</a:t>
            </a:r>
          </a:p>
          <a:p>
            <a:pPr marL="0" indent="0">
              <a:buNone/>
            </a:pPr>
            <a:r>
              <a:rPr lang="en-IE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152390"/>
            <a:ext cx="20882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b="1" dirty="0" err="1" smtClean="0"/>
              <a:t>guests.php</a:t>
            </a:r>
            <a:endParaRPr lang="en-IE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0" y="2276872"/>
            <a:ext cx="4258816" cy="2295128"/>
          </a:xfrm>
        </p:spPr>
        <p:txBody>
          <a:bodyPr>
            <a:normAutofit fontScale="90000"/>
          </a:bodyPr>
          <a:lstStyle/>
          <a:p>
            <a:r>
              <a:rPr lang="en-IE" dirty="0"/>
              <a:t>AJAX and jQuery: </a:t>
            </a:r>
            <a:br>
              <a:rPr lang="en-IE" dirty="0"/>
            </a:br>
            <a:r>
              <a:rPr lang="en-IE" dirty="0"/>
              <a:t>Retrieve data from MySQL  using </a:t>
            </a:r>
            <a:r>
              <a:rPr lang="en-IE" dirty="0" smtClean="0"/>
              <a:t>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4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</a:t>
            </a:r>
            <a:r>
              <a:rPr lang="en-IE" dirty="0"/>
              <a:t>jQuery: </a:t>
            </a:r>
            <a:r>
              <a:rPr lang="en-IE" dirty="0"/>
              <a:t>$.ajax</a:t>
            </a:r>
            <a:endParaRPr lang="en-IE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15616"/>
            <a:ext cx="8229600" cy="5193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100" dirty="0" smtClean="0"/>
              <a:t>The </a:t>
            </a:r>
            <a:r>
              <a:rPr lang="en-IE" sz="3100" b="1" dirty="0" smtClean="0">
                <a:solidFill>
                  <a:srgbClr val="FF0000"/>
                </a:solidFill>
              </a:rPr>
              <a:t>$.ajax() </a:t>
            </a:r>
            <a:r>
              <a:rPr lang="en-IE" sz="3100" dirty="0" smtClean="0"/>
              <a:t>method:</a:t>
            </a:r>
          </a:p>
          <a:p>
            <a:r>
              <a:rPr lang="en-IE" sz="3100" dirty="0" smtClean="0"/>
              <a:t>Gives greater control over </a:t>
            </a:r>
            <a:r>
              <a:rPr lang="en-IE" sz="3100" dirty="0"/>
              <a:t>Ajax </a:t>
            </a:r>
            <a:r>
              <a:rPr lang="en-IE" sz="3100" dirty="0" smtClean="0"/>
              <a:t>requests.</a:t>
            </a:r>
          </a:p>
          <a:p>
            <a:r>
              <a:rPr lang="en-IE" sz="3100" dirty="0" smtClean="0"/>
              <a:t>Has over 30 different settings that can be used. </a:t>
            </a:r>
          </a:p>
          <a:p>
            <a:r>
              <a:rPr lang="en-IE" sz="3100" dirty="0" smtClean="0"/>
              <a:t>Is the method used by all other jQuery Ajax shorthand methods.</a:t>
            </a:r>
          </a:p>
          <a:p>
            <a:endParaRPr lang="en-IE" sz="2800" dirty="0"/>
          </a:p>
          <a:p>
            <a:pPr marL="0" indent="0">
              <a:buNone/>
            </a:pPr>
            <a:r>
              <a:rPr lang="en-IE" sz="2800" b="1" dirty="0" smtClean="0"/>
              <a:t>Settings</a:t>
            </a:r>
          </a:p>
          <a:p>
            <a:r>
              <a:rPr lang="en-IE" sz="2900" b="1" dirty="0">
                <a:solidFill>
                  <a:srgbClr val="FF0000"/>
                </a:solidFill>
              </a:rPr>
              <a:t>type</a:t>
            </a:r>
            <a:r>
              <a:rPr lang="en-IE" sz="2900" dirty="0" smtClean="0"/>
              <a:t>: take values GET or POST.</a:t>
            </a:r>
          </a:p>
          <a:p>
            <a:r>
              <a:rPr lang="en-IE" sz="2900" b="1" dirty="0">
                <a:solidFill>
                  <a:srgbClr val="FF0000"/>
                </a:solidFill>
              </a:rPr>
              <a:t>url</a:t>
            </a:r>
            <a:r>
              <a:rPr lang="en-IE" sz="2900" dirty="0"/>
              <a:t>: The URL </a:t>
            </a:r>
            <a:r>
              <a:rPr lang="en-IE" sz="2900" dirty="0" smtClean="0"/>
              <a:t>to be requested.</a:t>
            </a:r>
          </a:p>
          <a:p>
            <a:r>
              <a:rPr lang="en-IE" sz="2900" b="1" dirty="0">
                <a:solidFill>
                  <a:srgbClr val="FF0000"/>
                </a:solidFill>
              </a:rPr>
              <a:t>data</a:t>
            </a:r>
            <a:r>
              <a:rPr lang="en-IE" sz="2900" dirty="0" smtClean="0"/>
              <a:t>: The data that is being sent to the server with the request.</a:t>
            </a:r>
          </a:p>
          <a:p>
            <a:r>
              <a:rPr lang="en-IE" sz="2900" b="1" dirty="0">
                <a:solidFill>
                  <a:srgbClr val="FF0000"/>
                </a:solidFill>
              </a:rPr>
              <a:t>success</a:t>
            </a:r>
            <a:r>
              <a:rPr lang="en-IE" sz="2900" dirty="0" smtClean="0"/>
              <a:t>: A function that runs if the request completes successfully ( as per the </a:t>
            </a:r>
            <a:r>
              <a:rPr lang="en-IE" sz="2900" b="1" dirty="0" smtClean="0"/>
              <a:t>.done()</a:t>
            </a:r>
            <a:r>
              <a:rPr lang="en-IE" sz="2900" dirty="0" smtClean="0"/>
              <a:t> method).</a:t>
            </a:r>
          </a:p>
          <a:p>
            <a:r>
              <a:rPr lang="en-IE" sz="2900" b="1" dirty="0">
                <a:solidFill>
                  <a:srgbClr val="FF0000"/>
                </a:solidFill>
              </a:rPr>
              <a:t>error</a:t>
            </a:r>
            <a:r>
              <a:rPr lang="en-IE" sz="2900" dirty="0"/>
              <a:t>: A function that runs if </a:t>
            </a:r>
            <a:r>
              <a:rPr lang="en-IE" sz="2900" dirty="0" smtClean="0"/>
              <a:t>there is an error with the request </a:t>
            </a:r>
            <a:r>
              <a:rPr lang="en-IE" sz="2900" dirty="0"/>
              <a:t>( as per the </a:t>
            </a:r>
            <a:r>
              <a:rPr lang="en-IE" sz="2900" b="1" dirty="0" smtClean="0"/>
              <a:t>.fail()</a:t>
            </a:r>
            <a:r>
              <a:rPr lang="en-IE" sz="2900" dirty="0" smtClean="0"/>
              <a:t> </a:t>
            </a:r>
            <a:r>
              <a:rPr lang="en-IE" sz="2900" dirty="0"/>
              <a:t>method</a:t>
            </a:r>
            <a:r>
              <a:rPr lang="en-IE" sz="2900" dirty="0" smtClean="0"/>
              <a:t>).</a:t>
            </a:r>
          </a:p>
          <a:p>
            <a:r>
              <a:rPr lang="en-IE" sz="2900" b="1" dirty="0" err="1">
                <a:solidFill>
                  <a:srgbClr val="FF0000"/>
                </a:solidFill>
              </a:rPr>
              <a:t>beforeSend</a:t>
            </a:r>
            <a:r>
              <a:rPr lang="en-IE" sz="2900" dirty="0" smtClean="0"/>
              <a:t>: A function that is run before the request starts.</a:t>
            </a:r>
          </a:p>
          <a:p>
            <a:r>
              <a:rPr lang="en-IE" sz="2900" b="1" dirty="0">
                <a:solidFill>
                  <a:srgbClr val="FF0000"/>
                </a:solidFill>
              </a:rPr>
              <a:t>complete</a:t>
            </a:r>
            <a:r>
              <a:rPr lang="en-IE" sz="2900" dirty="0" smtClean="0"/>
              <a:t>: A function that runs after success / error events (as per the </a:t>
            </a:r>
            <a:r>
              <a:rPr lang="en-IE" sz="2900" b="1" dirty="0" smtClean="0"/>
              <a:t>.always() </a:t>
            </a:r>
            <a:r>
              <a:rPr lang="en-IE" sz="2900" dirty="0" smtClean="0"/>
              <a:t>method).</a:t>
            </a:r>
          </a:p>
          <a:p>
            <a:r>
              <a:rPr lang="en-IE" sz="2900" b="1" dirty="0">
                <a:solidFill>
                  <a:srgbClr val="FF0000"/>
                </a:solidFill>
              </a:rPr>
              <a:t>t</a:t>
            </a:r>
            <a:r>
              <a:rPr lang="en-IE" sz="2900" b="1" dirty="0" smtClean="0">
                <a:solidFill>
                  <a:srgbClr val="FF0000"/>
                </a:solidFill>
              </a:rPr>
              <a:t>imeout</a:t>
            </a:r>
            <a:r>
              <a:rPr lang="en-IE" sz="2900" dirty="0" smtClean="0"/>
              <a:t>: The number of milliseconds to wait before the event should fail.</a:t>
            </a:r>
          </a:p>
        </p:txBody>
      </p:sp>
    </p:spTree>
    <p:extLst>
      <p:ext uri="{BB962C8B-B14F-4D97-AF65-F5344CB8AC3E}">
        <p14:creationId xmlns:p14="http://schemas.microsoft.com/office/powerpoint/2010/main" val="29834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AJAX and </a:t>
            </a:r>
            <a:r>
              <a:rPr lang="en-IE" dirty="0"/>
              <a:t>jQuery: </a:t>
            </a:r>
            <a:r>
              <a:rPr lang="en-IE" dirty="0"/>
              <a:t>$.ajax</a:t>
            </a:r>
            <a:endParaRPr lang="en-IE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15616"/>
            <a:ext cx="8229600" cy="5742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button").click(function(){</a:t>
            </a:r>
          </a:p>
          <a:p>
            <a:pPr marL="0" indent="0">
              <a:buNone/>
              <a:tabLst>
                <a:tab pos="365125" algn="l"/>
              </a:tabLst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n-I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"demo.txt",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2000,  </a:t>
            </a:r>
          </a:p>
          <a:p>
            <a:pPr marL="0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beforeSend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$("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body").append('&lt;div id="load"&gt;Loading&lt;/div&gt;')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 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function(result) 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$("body").append('&lt;div id="success"&gt;&lt;/div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$("#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success").html(result).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(4000);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$("#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load").remove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},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1000);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65125" algn="l"/>
              </a:tabLst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6338574"/>
            <a:ext cx="50405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/>
              <a:t>Learn more at: </a:t>
            </a:r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api.jquery.com/jquery.ajax/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94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XMLHttpRequest</a:t>
            </a:r>
            <a:r>
              <a:rPr lang="en-IE" dirty="0"/>
              <a:t>(): </a:t>
            </a:r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 dirty="0"/>
              <a:t>[</a:t>
            </a:r>
          </a:p>
          <a:p>
            <a:pPr marL="0" indent="0">
              <a:buNone/>
            </a:pPr>
            <a:r>
              <a:rPr lang="en-IE" sz="1600" dirty="0"/>
              <a:t>{</a:t>
            </a:r>
          </a:p>
          <a:p>
            <a:pPr marL="0" indent="0">
              <a:buNone/>
            </a:pPr>
            <a:r>
              <a:rPr lang="en-IE" sz="1600" dirty="0"/>
              <a:t>"display": "HTML Tutorial",</a:t>
            </a:r>
          </a:p>
          <a:p>
            <a:pPr marL="0" indent="0">
              <a:buNone/>
            </a:pPr>
            <a:r>
              <a:rPr lang="en-IE" sz="1600" dirty="0"/>
              <a:t>"</a:t>
            </a:r>
            <a:r>
              <a:rPr lang="en-IE" sz="1600" dirty="0" err="1"/>
              <a:t>url</a:t>
            </a:r>
            <a:r>
              <a:rPr lang="en-IE" sz="1600" dirty="0"/>
              <a:t>": "https://www.w3schools.com/html/default.asp"</a:t>
            </a:r>
          </a:p>
          <a:p>
            <a:pPr marL="0" indent="0">
              <a:buNone/>
            </a:pPr>
            <a:r>
              <a:rPr lang="en-IE" sz="1600" dirty="0"/>
              <a:t>},</a:t>
            </a:r>
          </a:p>
          <a:p>
            <a:pPr marL="0" indent="0">
              <a:buNone/>
            </a:pPr>
            <a:r>
              <a:rPr lang="en-IE" sz="1600" dirty="0"/>
              <a:t>{</a:t>
            </a:r>
          </a:p>
          <a:p>
            <a:pPr marL="0" indent="0">
              <a:buNone/>
            </a:pPr>
            <a:r>
              <a:rPr lang="en-IE" sz="1600" dirty="0"/>
              <a:t>"display": "CSS Tutorial",</a:t>
            </a:r>
          </a:p>
          <a:p>
            <a:pPr marL="0" indent="0">
              <a:buNone/>
            </a:pPr>
            <a:r>
              <a:rPr lang="en-IE" sz="1600" dirty="0"/>
              <a:t>"</a:t>
            </a:r>
            <a:r>
              <a:rPr lang="en-IE" sz="1600" dirty="0" err="1"/>
              <a:t>url</a:t>
            </a:r>
            <a:r>
              <a:rPr lang="en-IE" sz="1600" dirty="0"/>
              <a:t>": "https://www.w3schools.com/css/default.asp"</a:t>
            </a:r>
          </a:p>
          <a:p>
            <a:pPr marL="0" indent="0">
              <a:buNone/>
            </a:pPr>
            <a:r>
              <a:rPr lang="en-IE" sz="1600" dirty="0"/>
              <a:t>},</a:t>
            </a:r>
          </a:p>
          <a:p>
            <a:pPr marL="0" indent="0">
              <a:buNone/>
            </a:pPr>
            <a:r>
              <a:rPr lang="en-IE" sz="1600" dirty="0"/>
              <a:t>{</a:t>
            </a:r>
          </a:p>
          <a:p>
            <a:pPr marL="0" indent="0">
              <a:buNone/>
            </a:pPr>
            <a:r>
              <a:rPr lang="en-IE" sz="1600" dirty="0"/>
              <a:t>"display": "JavaScript Tutorial",</a:t>
            </a:r>
          </a:p>
          <a:p>
            <a:pPr marL="0" indent="0">
              <a:buNone/>
            </a:pPr>
            <a:r>
              <a:rPr lang="en-IE" sz="1600" dirty="0"/>
              <a:t>"</a:t>
            </a:r>
            <a:r>
              <a:rPr lang="en-IE" sz="1600" dirty="0" err="1"/>
              <a:t>url</a:t>
            </a:r>
            <a:r>
              <a:rPr lang="en-IE" sz="1600" dirty="0"/>
              <a:t>": "https://www.w3schools.com/js/default.asp"</a:t>
            </a:r>
          </a:p>
          <a:p>
            <a:pPr marL="0" indent="0">
              <a:buNone/>
            </a:pPr>
            <a:r>
              <a:rPr lang="en-IE" sz="1600" dirty="0"/>
              <a:t>},</a:t>
            </a:r>
          </a:p>
          <a:p>
            <a:pPr marL="0" indent="0">
              <a:buNone/>
            </a:pPr>
            <a:r>
              <a:rPr lang="en-IE" sz="1600" dirty="0"/>
              <a:t>{</a:t>
            </a:r>
          </a:p>
          <a:p>
            <a:pPr marL="0" indent="0">
              <a:buNone/>
            </a:pPr>
            <a:r>
              <a:rPr lang="en-IE" sz="1600" dirty="0"/>
              <a:t>"display": "jQuery Tutorial",</a:t>
            </a:r>
          </a:p>
          <a:p>
            <a:pPr marL="0" indent="0">
              <a:buNone/>
            </a:pPr>
            <a:r>
              <a:rPr lang="en-IE" sz="1600" dirty="0"/>
              <a:t>"</a:t>
            </a:r>
            <a:r>
              <a:rPr lang="en-IE" sz="1600" dirty="0" err="1"/>
              <a:t>url</a:t>
            </a:r>
            <a:r>
              <a:rPr lang="en-IE" sz="1600" dirty="0"/>
              <a:t>": "https://www.w3schools.com/jquery/default.asp"</a:t>
            </a:r>
          </a:p>
          <a:p>
            <a:pPr marL="0" indent="0">
              <a:buNone/>
            </a:pPr>
            <a:r>
              <a:rPr lang="en-IE" sz="1600" dirty="0"/>
              <a:t>}</a:t>
            </a:r>
          </a:p>
          <a:p>
            <a:pPr marL="0" indent="0">
              <a:buNone/>
            </a:pPr>
            <a:r>
              <a:rPr lang="en-IE" sz="1600" dirty="0"/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1405527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myTutorials.txt</a:t>
            </a:r>
          </a:p>
        </p:txBody>
      </p:sp>
    </p:spTree>
    <p:extLst>
      <p:ext uri="{BB962C8B-B14F-4D97-AF65-F5344CB8AC3E}">
        <p14:creationId xmlns:p14="http://schemas.microsoft.com/office/powerpoint/2010/main" val="25864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 err="1"/>
              <a:t>XMLHttpRequest</a:t>
            </a:r>
            <a:r>
              <a:rPr lang="en-IE" dirty="0"/>
              <a:t>(): Example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864096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500" dirty="0"/>
              <a:t>&lt;div id="id01"&gt;&lt;/div&gt;</a:t>
            </a:r>
            <a:br>
              <a:rPr lang="en-IE" sz="1500" dirty="0"/>
            </a:br>
            <a:r>
              <a:rPr lang="en-IE" sz="1500" dirty="0"/>
              <a:t>&lt;script&gt;</a:t>
            </a:r>
            <a:br>
              <a:rPr lang="en-IE" sz="1500" dirty="0"/>
            </a:br>
            <a:r>
              <a:rPr lang="en-IE" sz="1500" dirty="0"/>
              <a:t>	</a:t>
            </a:r>
            <a:r>
              <a:rPr lang="en-IE" sz="1500" dirty="0" err="1"/>
              <a:t>xmlhttp</a:t>
            </a:r>
            <a:r>
              <a:rPr lang="en-IE" sz="1500" dirty="0"/>
              <a:t> = </a:t>
            </a:r>
            <a:r>
              <a:rPr lang="en-IE" sz="1500" b="1" dirty="0"/>
              <a:t>new </a:t>
            </a:r>
            <a:r>
              <a:rPr lang="en-IE" sz="1500" b="1" dirty="0" err="1"/>
              <a:t>XMLHttpRequest</a:t>
            </a:r>
            <a:r>
              <a:rPr lang="en-IE" sz="1500" b="1" dirty="0" smtClean="0"/>
              <a:t>(); </a:t>
            </a:r>
            <a:r>
              <a:rPr lang="en-IE" sz="1600" dirty="0"/>
              <a:t>// </a:t>
            </a:r>
            <a:r>
              <a:rPr lang="en-IE" sz="1600" dirty="0" smtClean="0"/>
              <a:t>create </a:t>
            </a:r>
            <a:r>
              <a:rPr lang="en-IE" sz="1600" dirty="0"/>
              <a:t>a </a:t>
            </a:r>
            <a:r>
              <a:rPr lang="en-IE" sz="1600" dirty="0" err="1"/>
              <a:t>XMLHttpRequest</a:t>
            </a:r>
            <a:r>
              <a:rPr lang="en-IE" sz="1600" dirty="0"/>
              <a:t> object</a:t>
            </a:r>
            <a:r>
              <a:rPr lang="en-IE" sz="1500" dirty="0"/>
              <a:t/>
            </a:r>
            <a:br>
              <a:rPr lang="en-IE" sz="1500" dirty="0"/>
            </a:br>
            <a:r>
              <a:rPr lang="en-IE" sz="1500" dirty="0"/>
              <a:t>	</a:t>
            </a:r>
            <a:r>
              <a:rPr lang="en-IE" sz="1500" dirty="0" err="1"/>
              <a:t>url</a:t>
            </a:r>
            <a:r>
              <a:rPr lang="en-IE" sz="1500" dirty="0"/>
              <a:t> = "myTutorials.txt</a:t>
            </a:r>
            <a:r>
              <a:rPr lang="en-IE" sz="1500" dirty="0" smtClean="0"/>
              <a:t>";</a:t>
            </a:r>
          </a:p>
          <a:p>
            <a:pPr marL="0" indent="0">
              <a:buNone/>
            </a:pPr>
            <a:endParaRPr lang="en-IE" sz="900" dirty="0" smtClean="0"/>
          </a:p>
          <a:p>
            <a:pPr marL="0" indent="0">
              <a:buNone/>
            </a:pPr>
            <a:r>
              <a:rPr lang="en-IE" sz="1400" b="1" dirty="0" smtClean="0"/>
              <a:t>	</a:t>
            </a:r>
            <a:r>
              <a:rPr lang="en-IE" sz="1600" dirty="0" smtClean="0"/>
              <a:t>// </a:t>
            </a:r>
            <a:r>
              <a:rPr lang="en-IE" sz="1600" dirty="0"/>
              <a:t>create a function to be executed </a:t>
            </a:r>
            <a:r>
              <a:rPr lang="en-IE" sz="1600" dirty="0" smtClean="0"/>
              <a:t>whenever the status of the object changes</a:t>
            </a:r>
            <a:r>
              <a:rPr lang="en-IE" sz="1500" dirty="0"/>
              <a:t/>
            </a:r>
            <a:br>
              <a:rPr lang="en-IE" sz="1500" dirty="0"/>
            </a:br>
            <a:r>
              <a:rPr lang="en-IE" sz="1500" dirty="0"/>
              <a:t>	</a:t>
            </a:r>
            <a:r>
              <a:rPr lang="en-IE" sz="1500" b="1" dirty="0" err="1"/>
              <a:t>xmlhttp.onreadystatechange</a:t>
            </a:r>
            <a:r>
              <a:rPr lang="en-IE" sz="1500" b="1" dirty="0"/>
              <a:t> = function() </a:t>
            </a:r>
            <a:r>
              <a:rPr lang="en-IE" sz="1500" b="1" dirty="0" smtClean="0"/>
              <a:t>{ </a:t>
            </a:r>
            <a:r>
              <a:rPr lang="en-IE" sz="1500" b="1" dirty="0"/>
              <a:t/>
            </a:r>
            <a:br>
              <a:rPr lang="en-IE" sz="1500" b="1" dirty="0"/>
            </a:br>
            <a:r>
              <a:rPr lang="en-IE" sz="1500" b="1" dirty="0"/>
              <a:t>   		if (</a:t>
            </a:r>
            <a:r>
              <a:rPr lang="en-IE" sz="1500" b="1" dirty="0" err="1"/>
              <a:t>xmlhttp.readyState</a:t>
            </a:r>
            <a:r>
              <a:rPr lang="en-IE" sz="1500" b="1" dirty="0"/>
              <a:t> == 4 &amp;&amp; </a:t>
            </a:r>
            <a:r>
              <a:rPr lang="en-IE" sz="1500" b="1" dirty="0" err="1"/>
              <a:t>xmlhttp.status</a:t>
            </a:r>
            <a:r>
              <a:rPr lang="en-IE" sz="1500" b="1" dirty="0"/>
              <a:t> == 200) </a:t>
            </a:r>
            <a:r>
              <a:rPr lang="en-IE" sz="1500" b="1" dirty="0" smtClean="0"/>
              <a:t>{ </a:t>
            </a:r>
            <a:r>
              <a:rPr lang="en-IE" sz="1600" dirty="0"/>
              <a:t/>
            </a:r>
            <a:br>
              <a:rPr lang="en-IE" sz="1600" dirty="0"/>
            </a:br>
            <a:r>
              <a:rPr lang="en-IE" sz="1500" dirty="0"/>
              <a:t>       			</a:t>
            </a:r>
            <a:r>
              <a:rPr lang="en-IE" sz="1500" dirty="0" err="1"/>
              <a:t>myArr</a:t>
            </a:r>
            <a:r>
              <a:rPr lang="en-IE" sz="1500" dirty="0"/>
              <a:t> </a:t>
            </a:r>
            <a:r>
              <a:rPr lang="en-IE" sz="1500" b="1" dirty="0"/>
              <a:t>= </a:t>
            </a:r>
            <a:r>
              <a:rPr lang="en-IE" sz="1500" b="1" dirty="0" err="1"/>
              <a:t>JSON.parse</a:t>
            </a:r>
            <a:r>
              <a:rPr lang="en-IE" sz="1500" dirty="0"/>
              <a:t>(</a:t>
            </a:r>
            <a:r>
              <a:rPr lang="en-IE" sz="1500" dirty="0" err="1"/>
              <a:t>xmlhttp.</a:t>
            </a:r>
            <a:r>
              <a:rPr lang="en-IE" sz="1500" b="1" dirty="0" err="1"/>
              <a:t>responseText</a:t>
            </a:r>
            <a:r>
              <a:rPr lang="en-IE" sz="1500" dirty="0"/>
              <a:t>); </a:t>
            </a:r>
            <a:r>
              <a:rPr lang="en-IE" sz="1500" dirty="0"/>
              <a:t>// return </a:t>
            </a:r>
            <a:r>
              <a:rPr lang="en-IE" sz="1500" dirty="0" smtClean="0"/>
              <a:t>response</a:t>
            </a:r>
            <a:r>
              <a:rPr lang="en-IE" sz="1500" dirty="0"/>
              <a:t/>
            </a:r>
            <a:br>
              <a:rPr lang="en-IE" sz="1500" dirty="0"/>
            </a:br>
            <a:r>
              <a:rPr lang="en-IE" sz="1500" dirty="0"/>
              <a:t>        			</a:t>
            </a:r>
            <a:r>
              <a:rPr lang="en-IE" sz="1500" dirty="0" err="1"/>
              <a:t>myFunction</a:t>
            </a:r>
            <a:r>
              <a:rPr lang="en-IE" sz="1500" dirty="0"/>
              <a:t>(</a:t>
            </a:r>
            <a:r>
              <a:rPr lang="en-IE" sz="1500" dirty="0" err="1"/>
              <a:t>myArr</a:t>
            </a:r>
            <a:r>
              <a:rPr lang="en-IE" sz="1500" dirty="0"/>
              <a:t>); //</a:t>
            </a:r>
            <a:r>
              <a:rPr lang="en-IE" sz="1500" dirty="0" err="1"/>
              <a:t>callback</a:t>
            </a:r>
            <a:r>
              <a:rPr lang="en-IE" sz="1500" dirty="0"/>
              <a:t> </a:t>
            </a:r>
            <a:r>
              <a:rPr lang="en-IE" sz="1500" dirty="0" smtClean="0"/>
              <a:t>function to handle the server response</a:t>
            </a:r>
            <a:r>
              <a:rPr lang="en-IE" sz="1500" dirty="0"/>
              <a:t/>
            </a:r>
            <a:br>
              <a:rPr lang="en-IE" sz="1500" dirty="0"/>
            </a:br>
            <a:r>
              <a:rPr lang="en-IE" sz="1500" dirty="0"/>
              <a:t>   		}</a:t>
            </a:r>
            <a:br>
              <a:rPr lang="en-IE" sz="1500" dirty="0"/>
            </a:br>
            <a:r>
              <a:rPr lang="en-IE" sz="1500" dirty="0"/>
              <a:t>	</a:t>
            </a:r>
            <a:r>
              <a:rPr lang="en-IE" sz="1500" dirty="0" smtClean="0"/>
              <a:t>}</a:t>
            </a:r>
            <a:r>
              <a:rPr lang="en-IE" sz="1500" dirty="0"/>
              <a:t/>
            </a:r>
            <a:br>
              <a:rPr lang="en-IE" sz="1500" dirty="0"/>
            </a:br>
            <a:r>
              <a:rPr lang="en-IE" sz="1500" dirty="0"/>
              <a:t>	</a:t>
            </a:r>
            <a:r>
              <a:rPr lang="en-IE" sz="1500" b="1" dirty="0" err="1"/>
              <a:t>xmlhttp.open</a:t>
            </a:r>
            <a:r>
              <a:rPr lang="en-IE" sz="1500" dirty="0"/>
              <a:t>("GET", </a:t>
            </a:r>
            <a:r>
              <a:rPr lang="en-IE" sz="1500" dirty="0" err="1"/>
              <a:t>url</a:t>
            </a:r>
            <a:r>
              <a:rPr lang="en-IE" sz="1500" dirty="0"/>
              <a:t>, true); </a:t>
            </a:r>
            <a:r>
              <a:rPr lang="en-IE" sz="1600" dirty="0"/>
              <a:t>// </a:t>
            </a:r>
            <a:r>
              <a:rPr lang="en-IE" sz="1600" dirty="0" smtClean="0"/>
              <a:t>initialise an asynchronous </a:t>
            </a:r>
            <a:r>
              <a:rPr lang="en-IE" sz="1600" dirty="0"/>
              <a:t>request to send to the server</a:t>
            </a:r>
          </a:p>
          <a:p>
            <a:pPr marL="0" indent="0">
              <a:buNone/>
            </a:pPr>
            <a:r>
              <a:rPr lang="en-IE" sz="1400" dirty="0"/>
              <a:t>	</a:t>
            </a:r>
            <a:r>
              <a:rPr lang="en-IE" sz="1600" dirty="0"/>
              <a:t>// specify the HTTP request method, </a:t>
            </a:r>
            <a:r>
              <a:rPr lang="en-IE" sz="1600" dirty="0"/>
              <a:t>server </a:t>
            </a:r>
            <a:r>
              <a:rPr lang="en-IE" sz="1600" dirty="0"/>
              <a:t>location, </a:t>
            </a:r>
            <a:r>
              <a:rPr lang="en-IE" sz="1600" dirty="0"/>
              <a:t>and </a:t>
            </a:r>
            <a:r>
              <a:rPr lang="en-IE" sz="1600" dirty="0"/>
              <a:t>if asynchronous </a:t>
            </a:r>
            <a:r>
              <a:rPr lang="en-IE" sz="1600" dirty="0"/>
              <a:t>or synchronous</a:t>
            </a:r>
            <a:r>
              <a:rPr lang="en-IE" sz="1600" dirty="0"/>
              <a:t/>
            </a:r>
            <a:br>
              <a:rPr lang="en-IE" sz="1600" dirty="0"/>
            </a:br>
            <a:r>
              <a:rPr lang="en-IE" sz="1600" dirty="0"/>
              <a:t>	</a:t>
            </a:r>
            <a:r>
              <a:rPr lang="en-IE" sz="1500" b="1" dirty="0" err="1"/>
              <a:t>xmlhttp.send</a:t>
            </a:r>
            <a:r>
              <a:rPr lang="en-IE" sz="1500" b="1" dirty="0" smtClean="0"/>
              <a:t>(); </a:t>
            </a:r>
            <a:r>
              <a:rPr lang="en-IE" sz="1600" dirty="0"/>
              <a:t>// send </a:t>
            </a:r>
            <a:r>
              <a:rPr lang="en-IE" sz="1600" dirty="0"/>
              <a:t>the request </a:t>
            </a:r>
            <a:r>
              <a:rPr lang="en-IE" sz="1600" dirty="0"/>
              <a:t>to the server</a:t>
            </a:r>
            <a:br>
              <a:rPr lang="en-IE" sz="1600" dirty="0"/>
            </a:br>
            <a:r>
              <a:rPr lang="en-IE" sz="1500" dirty="0"/>
              <a:t/>
            </a:r>
            <a:br>
              <a:rPr lang="en-IE" sz="1500" dirty="0"/>
            </a:br>
            <a:r>
              <a:rPr lang="en-IE" sz="1500" dirty="0"/>
              <a:t>	function </a:t>
            </a:r>
            <a:r>
              <a:rPr lang="en-IE" sz="1500" dirty="0" err="1"/>
              <a:t>myFunction</a:t>
            </a:r>
            <a:r>
              <a:rPr lang="en-IE" sz="1500" dirty="0"/>
              <a:t>(</a:t>
            </a:r>
            <a:r>
              <a:rPr lang="en-IE" sz="1500" dirty="0" err="1"/>
              <a:t>arr</a:t>
            </a:r>
            <a:r>
              <a:rPr lang="en-IE" sz="1500" dirty="0"/>
              <a:t>) {</a:t>
            </a:r>
            <a:br>
              <a:rPr lang="en-IE" sz="1500" dirty="0"/>
            </a:br>
            <a:r>
              <a:rPr lang="en-IE" sz="1500" dirty="0"/>
              <a:t>   		out = "";</a:t>
            </a:r>
            <a:br>
              <a:rPr lang="en-IE" sz="1500" dirty="0"/>
            </a:br>
            <a:r>
              <a:rPr lang="en-IE" sz="1500" dirty="0"/>
              <a:t>   		</a:t>
            </a:r>
            <a:r>
              <a:rPr lang="en-IE" sz="1500" dirty="0" smtClean="0"/>
              <a:t>for(</a:t>
            </a:r>
            <a:r>
              <a:rPr lang="en-IE" sz="1500" dirty="0" err="1" smtClean="0"/>
              <a:t>i</a:t>
            </a:r>
            <a:r>
              <a:rPr lang="en-IE" sz="1500" dirty="0" smtClean="0"/>
              <a:t> </a:t>
            </a:r>
            <a:r>
              <a:rPr lang="en-IE" sz="1500" dirty="0"/>
              <a:t>= 0; </a:t>
            </a:r>
            <a:r>
              <a:rPr lang="en-IE" sz="1500" dirty="0" err="1"/>
              <a:t>i</a:t>
            </a:r>
            <a:r>
              <a:rPr lang="en-IE" sz="1500" dirty="0"/>
              <a:t> &lt; </a:t>
            </a:r>
            <a:r>
              <a:rPr lang="en-IE" sz="1500" dirty="0" err="1"/>
              <a:t>arr.length</a:t>
            </a:r>
            <a:r>
              <a:rPr lang="en-IE" sz="1500" dirty="0"/>
              <a:t>; </a:t>
            </a:r>
            <a:r>
              <a:rPr lang="en-IE" sz="1500" dirty="0" err="1"/>
              <a:t>i</a:t>
            </a:r>
            <a:r>
              <a:rPr lang="en-IE" sz="1500" dirty="0"/>
              <a:t>++) {</a:t>
            </a:r>
            <a:br>
              <a:rPr lang="en-IE" sz="1500" dirty="0"/>
            </a:br>
            <a:r>
              <a:rPr lang="en-IE" sz="1500" dirty="0"/>
              <a:t>        			out += '&lt;a </a:t>
            </a:r>
            <a:r>
              <a:rPr lang="en-IE" sz="1500" dirty="0" err="1"/>
              <a:t>href</a:t>
            </a:r>
            <a:r>
              <a:rPr lang="en-IE" sz="1500" dirty="0"/>
              <a:t>="' + arr[i].url + '"&gt;' + </a:t>
            </a:r>
            <a:r>
              <a:rPr lang="en-IE" sz="1500" dirty="0" err="1"/>
              <a:t>arr</a:t>
            </a:r>
            <a:r>
              <a:rPr lang="en-IE" sz="1500" dirty="0"/>
              <a:t>[</a:t>
            </a:r>
            <a:r>
              <a:rPr lang="en-IE" sz="1500" dirty="0" err="1"/>
              <a:t>i</a:t>
            </a:r>
            <a:r>
              <a:rPr lang="en-IE" sz="1500" dirty="0"/>
              <a:t>].display + '&lt;/a&gt;&lt;</a:t>
            </a:r>
            <a:r>
              <a:rPr lang="en-IE" sz="1500" dirty="0" err="1"/>
              <a:t>br</a:t>
            </a:r>
            <a:r>
              <a:rPr lang="en-IE" sz="1500" dirty="0"/>
              <a:t>&gt;';</a:t>
            </a:r>
          </a:p>
          <a:p>
            <a:pPr marL="0" indent="0">
              <a:buNone/>
            </a:pPr>
            <a:r>
              <a:rPr lang="en-IE" sz="1500" dirty="0"/>
              <a:t>			// &lt;a </a:t>
            </a:r>
            <a:r>
              <a:rPr lang="en-IE" sz="1500" dirty="0" err="1"/>
              <a:t>href</a:t>
            </a:r>
            <a:r>
              <a:rPr lang="en-IE" sz="1500" dirty="0"/>
              <a:t>="http://www.w3schools.com"&gt;Visit W3Schools&lt;/a&gt;&lt;</a:t>
            </a:r>
            <a:r>
              <a:rPr lang="en-IE" sz="1500" dirty="0" err="1"/>
              <a:t>br</a:t>
            </a:r>
            <a:r>
              <a:rPr lang="en-IE" sz="1500" dirty="0"/>
              <a:t>&gt;</a:t>
            </a:r>
            <a:br>
              <a:rPr lang="en-IE" sz="1500" dirty="0"/>
            </a:br>
            <a:r>
              <a:rPr lang="en-IE" sz="1500" dirty="0"/>
              <a:t>    		}</a:t>
            </a:r>
            <a:br>
              <a:rPr lang="en-IE" sz="1500" dirty="0"/>
            </a:br>
            <a:r>
              <a:rPr lang="en-IE" sz="1500" dirty="0"/>
              <a:t>    		</a:t>
            </a:r>
            <a:r>
              <a:rPr lang="en-IE" sz="1500" dirty="0" err="1"/>
              <a:t>document.getElementById</a:t>
            </a:r>
            <a:r>
              <a:rPr lang="en-IE" sz="1500" dirty="0"/>
              <a:t>("id01").</a:t>
            </a:r>
            <a:r>
              <a:rPr lang="en-IE" sz="1500" dirty="0" err="1"/>
              <a:t>innerHTML</a:t>
            </a:r>
            <a:r>
              <a:rPr lang="en-IE" sz="1500" dirty="0"/>
              <a:t> = out</a:t>
            </a:r>
            <a:r>
              <a:rPr lang="en-IE" sz="1500" dirty="0"/>
              <a:t>; </a:t>
            </a:r>
            <a:endParaRPr lang="en-IE" sz="1500" dirty="0" smtClean="0"/>
          </a:p>
          <a:p>
            <a:pPr marL="0" indent="0">
              <a:buNone/>
            </a:pPr>
            <a:r>
              <a:rPr lang="en-IE" sz="1500" dirty="0"/>
              <a:t>	}</a:t>
            </a:r>
            <a:br>
              <a:rPr lang="en-IE" sz="1500" dirty="0"/>
            </a:br>
            <a:r>
              <a:rPr lang="en-IE" sz="1500" dirty="0"/>
              <a:t>&lt;/script&gt;</a:t>
            </a:r>
            <a:endParaRPr lang="en-IE" sz="15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GET or POST?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008" y="1600200"/>
            <a:ext cx="8964488" cy="5069160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GET is simpler and faster than POST, but it can return cached data (there’s a workaround to it, though).</a:t>
            </a:r>
            <a:br>
              <a:rPr lang="en-IE" dirty="0" smtClean="0"/>
            </a:br>
            <a:endParaRPr lang="en-IE" sz="1600" dirty="0" smtClean="0"/>
          </a:p>
          <a:p>
            <a:pPr marL="457200" lvl="1" indent="0">
              <a:buNone/>
            </a:pPr>
            <a:r>
              <a:rPr lang="en-IE" dirty="0" smtClean="0"/>
              <a:t>// </a:t>
            </a:r>
            <a:r>
              <a:rPr lang="en-IE" dirty="0"/>
              <a:t>add a unique ID to the </a:t>
            </a:r>
            <a:r>
              <a:rPr lang="en-IE" dirty="0" smtClean="0"/>
              <a:t>URL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err="1" smtClean="0"/>
              <a:t>xhttp.open</a:t>
            </a:r>
            <a:r>
              <a:rPr lang="en-IE" dirty="0"/>
              <a:t>("GET", "</a:t>
            </a:r>
            <a:r>
              <a:rPr lang="en-IE" dirty="0" smtClean="0"/>
              <a:t>demo_get2.asp</a:t>
            </a:r>
            <a:r>
              <a:rPr lang="en-IE" dirty="0" smtClean="0">
                <a:solidFill>
                  <a:srgbClr val="FF0000"/>
                </a:solidFill>
              </a:rPr>
              <a:t>?</a:t>
            </a:r>
            <a:r>
              <a:rPr lang="en-IE" dirty="0">
                <a:solidFill>
                  <a:srgbClr val="FF0000"/>
                </a:solidFill>
              </a:rPr>
              <a:t> t=" + </a:t>
            </a:r>
            <a:r>
              <a:rPr lang="en-IE" dirty="0" err="1">
                <a:solidFill>
                  <a:srgbClr val="FF0000"/>
                </a:solidFill>
              </a:rPr>
              <a:t>Math.random</a:t>
            </a:r>
            <a:r>
              <a:rPr lang="en-IE" dirty="0">
                <a:solidFill>
                  <a:srgbClr val="FF0000"/>
                </a:solidFill>
              </a:rPr>
              <a:t>()</a:t>
            </a:r>
            <a:r>
              <a:rPr lang="en-IE" dirty="0"/>
              <a:t>, true</a:t>
            </a:r>
            <a:r>
              <a:rPr lang="en-IE" dirty="0" smtClean="0"/>
              <a:t>);</a:t>
            </a:r>
            <a:endParaRPr lang="en-IE" dirty="0"/>
          </a:p>
          <a:p>
            <a:pPr marL="457200" lvl="1" indent="0">
              <a:buNone/>
            </a:pPr>
            <a:r>
              <a:rPr lang="en-IE" dirty="0" err="1"/>
              <a:t>xhttp.send</a:t>
            </a:r>
            <a:r>
              <a:rPr lang="en-IE" dirty="0" smtClean="0"/>
              <a:t>();</a:t>
            </a:r>
          </a:p>
          <a:p>
            <a:pPr marL="457200" lvl="1" indent="0">
              <a:buNone/>
            </a:pPr>
            <a:endParaRPr lang="en-IE" sz="1400" dirty="0" smtClean="0"/>
          </a:p>
          <a:p>
            <a:pPr marL="457200" lvl="1" indent="0">
              <a:buNone/>
            </a:pPr>
            <a:r>
              <a:rPr lang="en-IE" dirty="0" smtClean="0"/>
              <a:t>// send </a:t>
            </a:r>
            <a:r>
              <a:rPr lang="en-IE" dirty="0"/>
              <a:t>information with the GET method, add the information to the URL</a:t>
            </a:r>
          </a:p>
          <a:p>
            <a:pPr marL="457200" lvl="1" indent="0">
              <a:buNone/>
            </a:pPr>
            <a:r>
              <a:rPr lang="en-IE" dirty="0" err="1"/>
              <a:t>xhttp.open</a:t>
            </a:r>
            <a:r>
              <a:rPr lang="en-IE" dirty="0"/>
              <a:t>("GET", "demo_get2.asp</a:t>
            </a:r>
            <a:r>
              <a:rPr lang="en-IE" dirty="0">
                <a:solidFill>
                  <a:srgbClr val="FF0000"/>
                </a:solidFill>
              </a:rPr>
              <a:t>?fname=</a:t>
            </a:r>
            <a:r>
              <a:rPr lang="en-IE" dirty="0" err="1">
                <a:solidFill>
                  <a:srgbClr val="FF0000"/>
                </a:solidFill>
              </a:rPr>
              <a:t>Henry&amp;lname</a:t>
            </a:r>
            <a:r>
              <a:rPr lang="en-IE" dirty="0">
                <a:solidFill>
                  <a:srgbClr val="FF0000"/>
                </a:solidFill>
              </a:rPr>
              <a:t>=Ford"</a:t>
            </a:r>
            <a:r>
              <a:rPr lang="en-IE" dirty="0"/>
              <a:t>, true);</a:t>
            </a:r>
            <a:br>
              <a:rPr lang="en-IE" dirty="0"/>
            </a:br>
            <a:r>
              <a:rPr lang="en-IE" dirty="0" err="1"/>
              <a:t>xhttp.send</a:t>
            </a:r>
            <a:r>
              <a:rPr lang="en-IE" dirty="0"/>
              <a:t>(); </a:t>
            </a: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 smtClean="0"/>
              <a:t>Always </a:t>
            </a:r>
            <a:r>
              <a:rPr lang="en-IE" dirty="0"/>
              <a:t>use POST requests when:</a:t>
            </a:r>
          </a:p>
          <a:p>
            <a:pPr lvl="1"/>
            <a:r>
              <a:rPr lang="en-IE" dirty="0"/>
              <a:t>A cached file is not an option (update a file or database on the server).</a:t>
            </a:r>
          </a:p>
          <a:p>
            <a:pPr lvl="1"/>
            <a:r>
              <a:rPr lang="en-IE" dirty="0"/>
              <a:t>Sending a large amount of data to the server (POST has no size limitations).</a:t>
            </a:r>
          </a:p>
          <a:p>
            <a:pPr lvl="1"/>
            <a:r>
              <a:rPr lang="en-IE" dirty="0"/>
              <a:t>Sending user input (which can contain unknown characters), POST is more robust and secure than </a:t>
            </a:r>
            <a:r>
              <a:rPr lang="en-IE" dirty="0" smtClean="0"/>
              <a:t>GET.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r>
              <a:rPr lang="it-IT" dirty="0"/>
              <a:t>xhttp.open("</a:t>
            </a:r>
            <a:r>
              <a:rPr lang="it-IT" dirty="0">
                <a:solidFill>
                  <a:srgbClr val="FF0000"/>
                </a:solidFill>
              </a:rPr>
              <a:t>POST</a:t>
            </a:r>
            <a:r>
              <a:rPr lang="it-IT" dirty="0"/>
              <a:t>", "demo_post.asp", true);</a:t>
            </a:r>
            <a:br>
              <a:rPr lang="it-IT" dirty="0"/>
            </a:br>
            <a:r>
              <a:rPr lang="it-IT" dirty="0"/>
              <a:t>xhttp.send();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3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Asynchronous or Synchronous?</a:t>
            </a:r>
            <a:endParaRPr lang="en-IE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008" y="1412776"/>
            <a:ext cx="8964488" cy="54452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altLang="en-US" dirty="0"/>
              <a:t>Communication between hosts can be s</a:t>
            </a:r>
            <a:r>
              <a:rPr lang="en-IE" dirty="0"/>
              <a:t>ynchronous or </a:t>
            </a:r>
            <a:r>
              <a:rPr lang="en-IE" dirty="0" smtClean="0"/>
              <a:t>asynchronous.</a:t>
            </a:r>
          </a:p>
          <a:p>
            <a:r>
              <a:rPr lang="en-IE" b="1" dirty="0" smtClean="0"/>
              <a:t>Synchronous</a:t>
            </a:r>
            <a:endParaRPr lang="en-IE" b="1" dirty="0"/>
          </a:p>
          <a:p>
            <a:pPr lvl="1"/>
            <a:r>
              <a:rPr lang="en-IE" dirty="0" smtClean="0"/>
              <a:t>All </a:t>
            </a:r>
            <a:r>
              <a:rPr lang="en-IE" dirty="0"/>
              <a:t>sending and receiving </a:t>
            </a:r>
            <a:r>
              <a:rPr lang="en-IE" altLang="en-US" dirty="0"/>
              <a:t>messages are synchronised to provide </a:t>
            </a:r>
            <a:r>
              <a:rPr lang="en-IE" dirty="0"/>
              <a:t>real-time </a:t>
            </a:r>
            <a:r>
              <a:rPr lang="en-IE" dirty="0" smtClean="0"/>
              <a:t>communication.</a:t>
            </a:r>
          </a:p>
          <a:p>
            <a:pPr lvl="1"/>
            <a:r>
              <a:rPr lang="en-IE" altLang="en-US" dirty="0" smtClean="0"/>
              <a:t>When the </a:t>
            </a:r>
            <a:r>
              <a:rPr lang="en-IE" altLang="en-US" dirty="0"/>
              <a:t>s</a:t>
            </a:r>
            <a:r>
              <a:rPr lang="en-IE" dirty="0"/>
              <a:t>ender sends a message to </a:t>
            </a:r>
            <a:r>
              <a:rPr lang="en-IE" dirty="0" smtClean="0"/>
              <a:t>the receiver</a:t>
            </a:r>
            <a:r>
              <a:rPr lang="en-IE" dirty="0"/>
              <a:t>, the receiver receives this message and gives reply to the sender. 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sender will not send another message until it gets a reply from the </a:t>
            </a:r>
            <a:r>
              <a:rPr lang="en-IE" dirty="0" smtClean="0"/>
              <a:t>receiver. </a:t>
            </a:r>
          </a:p>
          <a:p>
            <a:r>
              <a:rPr lang="en-IE" b="1" dirty="0" smtClean="0"/>
              <a:t>Asynchronous</a:t>
            </a:r>
          </a:p>
          <a:p>
            <a:pPr lvl="1"/>
            <a:r>
              <a:rPr lang="en-IE" dirty="0" smtClean="0"/>
              <a:t>There is no 2-way communication.</a:t>
            </a:r>
          </a:p>
          <a:p>
            <a:pPr lvl="1"/>
            <a:r>
              <a:rPr lang="en-IE" dirty="0" smtClean="0"/>
              <a:t>Messages </a:t>
            </a:r>
            <a:r>
              <a:rPr lang="en-IE" dirty="0"/>
              <a:t>are sent as soon as they are allowed to proceed. 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Note:</a:t>
            </a:r>
          </a:p>
          <a:p>
            <a:r>
              <a:rPr lang="en-IE" dirty="0" smtClean="0"/>
              <a:t>Synchronous </a:t>
            </a:r>
            <a:r>
              <a:rPr lang="en-IE" dirty="0" err="1"/>
              <a:t>XMLHttpRequest</a:t>
            </a:r>
            <a:r>
              <a:rPr lang="en-IE" dirty="0"/>
              <a:t> (</a:t>
            </a:r>
            <a:r>
              <a:rPr lang="en-IE" dirty="0" err="1"/>
              <a:t>async</a:t>
            </a:r>
            <a:r>
              <a:rPr lang="en-IE" dirty="0"/>
              <a:t> = false) is not recommended because the JavaScript will stop executing until the server response is ready.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the server is busy or slow, the application will hang or stop</a:t>
            </a:r>
            <a:r>
              <a:rPr lang="en-I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6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err="1"/>
              <a:t>XMLHttpRequest</a:t>
            </a:r>
            <a:r>
              <a:rPr lang="en-IE" dirty="0"/>
              <a:t> Object Properties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5350" t="30390" r="24013" b="12182"/>
          <a:stretch/>
        </p:blipFill>
        <p:spPr>
          <a:xfrm>
            <a:off x="717816" y="2060848"/>
            <a:ext cx="7708368" cy="4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E" dirty="0"/>
              <a:t>Server Response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The </a:t>
            </a:r>
            <a:r>
              <a:rPr lang="en-IE" b="1" dirty="0" err="1"/>
              <a:t>readyState</a:t>
            </a:r>
            <a:r>
              <a:rPr lang="en-IE" dirty="0"/>
              <a:t> property holds the status of the </a:t>
            </a:r>
            <a:r>
              <a:rPr lang="en-IE" dirty="0" err="1"/>
              <a:t>XMLHttpRequest</a:t>
            </a:r>
            <a:r>
              <a:rPr lang="en-IE" dirty="0"/>
              <a:t>.</a:t>
            </a:r>
          </a:p>
          <a:p>
            <a:r>
              <a:rPr lang="en-IE" dirty="0"/>
              <a:t>The </a:t>
            </a:r>
            <a:r>
              <a:rPr lang="en-IE" b="1" dirty="0" err="1"/>
              <a:t>onreadystatechange</a:t>
            </a:r>
            <a:r>
              <a:rPr lang="en-IE" dirty="0"/>
              <a:t> property defines a function to be executed when the </a:t>
            </a:r>
            <a:r>
              <a:rPr lang="en-IE" dirty="0" err="1"/>
              <a:t>readyState</a:t>
            </a:r>
            <a:r>
              <a:rPr lang="en-IE" dirty="0"/>
              <a:t> changes.</a:t>
            </a:r>
          </a:p>
          <a:p>
            <a:r>
              <a:rPr lang="en-IE" dirty="0"/>
              <a:t>The </a:t>
            </a:r>
            <a:r>
              <a:rPr lang="en-IE" b="1" dirty="0"/>
              <a:t>status</a:t>
            </a:r>
            <a:r>
              <a:rPr lang="en-IE" dirty="0"/>
              <a:t> property and the </a:t>
            </a:r>
            <a:r>
              <a:rPr lang="en-IE" b="1" dirty="0" err="1"/>
              <a:t>statusText</a:t>
            </a:r>
            <a:r>
              <a:rPr lang="en-IE" dirty="0"/>
              <a:t> property holds the status of the </a:t>
            </a:r>
            <a:r>
              <a:rPr lang="en-IE" dirty="0" err="1"/>
              <a:t>XMLHttpRequest</a:t>
            </a:r>
            <a:r>
              <a:rPr lang="en-IE" dirty="0"/>
              <a:t> object.</a:t>
            </a:r>
          </a:p>
          <a:p>
            <a:r>
              <a:rPr lang="en-IE" dirty="0"/>
              <a:t>The </a:t>
            </a:r>
            <a:r>
              <a:rPr lang="en-IE" dirty="0" err="1"/>
              <a:t>onreadystatechange</a:t>
            </a:r>
            <a:r>
              <a:rPr lang="en-IE" dirty="0"/>
              <a:t> function is called every time the </a:t>
            </a:r>
            <a:r>
              <a:rPr lang="en-IE" dirty="0" err="1"/>
              <a:t>readyState</a:t>
            </a:r>
            <a:r>
              <a:rPr lang="en-IE" dirty="0"/>
              <a:t> changes.</a:t>
            </a:r>
          </a:p>
          <a:p>
            <a:r>
              <a:rPr lang="en-IE" dirty="0"/>
              <a:t>When </a:t>
            </a:r>
            <a:r>
              <a:rPr lang="en-IE" dirty="0" err="1"/>
              <a:t>readyState</a:t>
            </a:r>
            <a:r>
              <a:rPr lang="en-IE" dirty="0"/>
              <a:t> is 4 and status is 200, the response is ready.</a:t>
            </a:r>
          </a:p>
          <a:p>
            <a:r>
              <a:rPr lang="en-IE" dirty="0"/>
              <a:t>The </a:t>
            </a:r>
            <a:r>
              <a:rPr lang="en-IE" dirty="0" err="1"/>
              <a:t>onreadystatechange</a:t>
            </a:r>
            <a:r>
              <a:rPr lang="en-IE" dirty="0"/>
              <a:t> event is triggered four times (1-4), one time for each change in the </a:t>
            </a:r>
            <a:r>
              <a:rPr lang="en-IE" dirty="0" err="1"/>
              <a:t>readyState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33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1706</Words>
  <Application>Microsoft Office PowerPoint</Application>
  <PresentationFormat>On-screen Show (4:3)</PresentationFormat>
  <Paragraphs>418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Courier New</vt:lpstr>
      <vt:lpstr>Office Theme</vt:lpstr>
      <vt:lpstr>PowerPoint Presentation</vt:lpstr>
      <vt:lpstr>AJAX</vt:lpstr>
      <vt:lpstr>AJAX</vt:lpstr>
      <vt:lpstr>XMLHttpRequest(): Example</vt:lpstr>
      <vt:lpstr>XMLHttpRequest(): Example</vt:lpstr>
      <vt:lpstr>GET or POST?</vt:lpstr>
      <vt:lpstr>Asynchronous or Synchronous?</vt:lpstr>
      <vt:lpstr>XMLHttpRequest Object Properties</vt:lpstr>
      <vt:lpstr>Server Response</vt:lpstr>
      <vt:lpstr>JSON</vt:lpstr>
      <vt:lpstr>JSON Values</vt:lpstr>
      <vt:lpstr>JSON Objects</vt:lpstr>
      <vt:lpstr>JSON Objects</vt:lpstr>
      <vt:lpstr>Accessing JSON Objects</vt:lpstr>
      <vt:lpstr>JSON Array</vt:lpstr>
      <vt:lpstr>JSON conversion</vt:lpstr>
      <vt:lpstr>JSON vs XML</vt:lpstr>
      <vt:lpstr>JSON vs XML</vt:lpstr>
      <vt:lpstr>JSON vs XML</vt:lpstr>
      <vt:lpstr>Parse JSON Text to JavaScript Object</vt:lpstr>
      <vt:lpstr>AJAX and jQuery</vt:lpstr>
      <vt:lpstr>AJAX and jQuery: load</vt:lpstr>
      <vt:lpstr>AJAX and jQuery: load</vt:lpstr>
      <vt:lpstr>AJAX and jQuery: load</vt:lpstr>
      <vt:lpstr>AJAX and jQuery: GET</vt:lpstr>
      <vt:lpstr>AJAX and jQuery: POST</vt:lpstr>
      <vt:lpstr>AJAX and jQuery: XMLHttpRequest </vt:lpstr>
      <vt:lpstr>AJAX and jQuery: XMLHttpRequest </vt:lpstr>
      <vt:lpstr>AJAX and jQuery: getJSON()</vt:lpstr>
      <vt:lpstr>AJAX and jQuery: getJSON()</vt:lpstr>
      <vt:lpstr>AJAX and jQuery:  Retrieve data from MySQL using PHP</vt:lpstr>
      <vt:lpstr>AJAX and jQuery:  Retrieve data from MySQL  using PHP</vt:lpstr>
      <vt:lpstr>AJAX and jQuery:  Retrieve data from MySQL  using PHP</vt:lpstr>
      <vt:lpstr>AJAX and jQuery: $.ajax</vt:lpstr>
      <vt:lpstr>AJAX and jQuery: $.ajax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929</cp:revision>
  <dcterms:created xsi:type="dcterms:W3CDTF">2013-10-15T00:01:08Z</dcterms:created>
  <dcterms:modified xsi:type="dcterms:W3CDTF">2018-11-04T14:24:47Z</dcterms:modified>
</cp:coreProperties>
</file>