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4" r:id="rId3"/>
    <p:sldId id="258" r:id="rId4"/>
    <p:sldId id="259" r:id="rId5"/>
    <p:sldId id="286" r:id="rId6"/>
    <p:sldId id="287" r:id="rId7"/>
    <p:sldId id="285" r:id="rId8"/>
    <p:sldId id="288" r:id="rId9"/>
    <p:sldId id="289" r:id="rId10"/>
    <p:sldId id="268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79316-D6E5-49A0-89C6-CD37338ED817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42EEC-89ED-4819-9C89-E541157FB7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459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5597-A6D3-4E11-9889-EF7F0C6FBF09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E23-1088-4B98-9663-CF4581BA3F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452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5597-A6D3-4E11-9889-EF7F0C6FBF09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E23-1088-4B98-9663-CF4581BA3F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014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5597-A6D3-4E11-9889-EF7F0C6FBF09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E23-1088-4B98-9663-CF4581BA3F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106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5597-A6D3-4E11-9889-EF7F0C6FBF09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E23-1088-4B98-9663-CF4581BA3F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72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5597-A6D3-4E11-9889-EF7F0C6FBF09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E23-1088-4B98-9663-CF4581BA3F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573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5597-A6D3-4E11-9889-EF7F0C6FBF09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E23-1088-4B98-9663-CF4581BA3F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33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5597-A6D3-4E11-9889-EF7F0C6FBF09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E23-1088-4B98-9663-CF4581BA3F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372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5597-A6D3-4E11-9889-EF7F0C6FBF09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E23-1088-4B98-9663-CF4581BA3F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94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5597-A6D3-4E11-9889-EF7F0C6FBF09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E23-1088-4B98-9663-CF4581BA3F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714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5597-A6D3-4E11-9889-EF7F0C6FBF09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E23-1088-4B98-9663-CF4581BA3F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564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5597-A6D3-4E11-9889-EF7F0C6FBF09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E23-1088-4B98-9663-CF4581BA3F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00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5597-A6D3-4E11-9889-EF7F0C6FBF09}" type="datetimeFigureOut">
              <a:rPr lang="id-ID" smtClean="0"/>
              <a:t>14/11/2022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4EE23-1088-4B98-9663-CF4581BA3F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184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microsoft.com/office/2007/relationships/hdphoto" Target="../media/hdphoto2.wdp"/><Relationship Id="rId5" Type="http://schemas.openxmlformats.org/officeDocument/2006/relationships/image" Target="../media/image6.jpe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7" name="Picture 2" descr="21,867 Data Mining Photos - Free &amp; Royalty-Free Stock Photos from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899"/>
            <a:ext cx="12192000" cy="686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"/>
            <a:ext cx="1330387" cy="114534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064934" y="199032"/>
            <a:ext cx="387712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gency FB" panose="020B0503020202020204" pitchFamily="34" charset="0"/>
              </a:rPr>
              <a:t>DATA MINING</a:t>
            </a:r>
            <a:endParaRPr lang="en-US" sz="6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14032" y="1144879"/>
            <a:ext cx="48280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d-ID" sz="28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 – Algoritma </a:t>
            </a:r>
            <a:r>
              <a:rPr lang="id-ID" sz="280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endParaRPr lang="en-US" sz="28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64933" y="1742646"/>
            <a:ext cx="38771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d-ID" sz="2000" dirty="0" smtClean="0">
                <a:ln w="6600">
                  <a:noFill/>
                  <a:prstDash val="solid"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Oleh: </a:t>
            </a:r>
            <a:r>
              <a:rPr lang="id-ID" sz="2000" dirty="0" err="1" smtClean="0">
                <a:ln w="6600">
                  <a:noFill/>
                  <a:prstDash val="solid"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Leny</a:t>
            </a:r>
            <a:r>
              <a:rPr lang="id-ID" sz="2000" dirty="0" smtClean="0">
                <a:ln w="6600">
                  <a:noFill/>
                  <a:prstDash val="solid"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err="1" smtClean="0">
                <a:ln w="6600">
                  <a:noFill/>
                  <a:prstDash val="solid"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Tritanto</a:t>
            </a:r>
            <a:r>
              <a:rPr lang="id-ID" sz="2000" dirty="0" smtClean="0">
                <a:ln w="6600">
                  <a:noFill/>
                  <a:prstDash val="solid"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N., </a:t>
            </a:r>
            <a:r>
              <a:rPr lang="id-ID" sz="2000" dirty="0" err="1" smtClean="0">
                <a:ln w="6600">
                  <a:noFill/>
                  <a:prstDash val="solid"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r>
              <a:rPr lang="id-ID" sz="2000" dirty="0" smtClean="0">
                <a:ln w="6600">
                  <a:noFill/>
                  <a:prstDash val="solid"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n w="6600">
                <a:noFill/>
                <a:prstDash val="solid"/>
              </a:ln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26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52703" y="4454130"/>
            <a:ext cx="3459793" cy="10136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1" y="0"/>
            <a:ext cx="1838960" cy="1583187"/>
          </a:xfrm>
          <a:prstGeom prst="rect">
            <a:avLst/>
          </a:prstGeom>
        </p:spPr>
      </p:pic>
      <p:pic>
        <p:nvPicPr>
          <p:cNvPr id="2056" name="Picture 8" descr="Top 14 Most Important Data Mining Techniques to Use – NIX Unit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651" y="195485"/>
            <a:ext cx="2327863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est Data Mining and Visualization Tools to use | by Nikhil Adithyan |  CodeX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18" y="183191"/>
            <a:ext cx="2224067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et Machine Learning Versus Data Mining Pics - Congrel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0" y="195485"/>
            <a:ext cx="2588600" cy="14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remium Vector | Data mining illustration concept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0" b="15605"/>
          <a:stretch/>
        </p:blipFill>
        <p:spPr bwMode="auto">
          <a:xfrm>
            <a:off x="2407920" y="183191"/>
            <a:ext cx="1987932" cy="145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3911" y="1884045"/>
            <a:ext cx="11663965" cy="906420"/>
          </a:xfrm>
        </p:spPr>
        <p:txBody>
          <a:bodyPr>
            <a:noAutofit/>
          </a:bodyPr>
          <a:lstStyle/>
          <a:p>
            <a:pPr algn="ctr"/>
            <a:r>
              <a:rPr lang="id-ID" sz="4000" b="1" dirty="0" err="1" smtClean="0">
                <a:solidFill>
                  <a:srgbClr val="0070C0"/>
                </a:solidFill>
              </a:rPr>
              <a:t>Sample</a:t>
            </a:r>
            <a:r>
              <a:rPr lang="id-ID" sz="4000" b="1" dirty="0" smtClean="0">
                <a:solidFill>
                  <a:srgbClr val="0070C0"/>
                </a:solidFill>
              </a:rPr>
              <a:t> Data of </a:t>
            </a:r>
            <a:r>
              <a:rPr lang="id-ID" sz="4000" b="1" dirty="0" err="1" smtClean="0">
                <a:solidFill>
                  <a:srgbClr val="0070C0"/>
                </a:solidFill>
              </a:rPr>
              <a:t>Clustering</a:t>
            </a:r>
            <a:r>
              <a:rPr lang="id-ID" sz="4000" b="1" dirty="0" smtClean="0">
                <a:solidFill>
                  <a:srgbClr val="0070C0"/>
                </a:solidFill>
              </a:rPr>
              <a:t> </a:t>
            </a:r>
            <a:r>
              <a:rPr lang="id-ID" sz="4000" b="1" dirty="0" err="1" smtClean="0">
                <a:solidFill>
                  <a:srgbClr val="0070C0"/>
                </a:solidFill>
              </a:rPr>
              <a:t>Technique</a:t>
            </a:r>
            <a:endParaRPr lang="id-ID" sz="4000" b="1" dirty="0">
              <a:solidFill>
                <a:srgbClr val="0070C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13617" y="1892808"/>
            <a:ext cx="113098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62188"/>
              </p:ext>
            </p:extLst>
          </p:nvPr>
        </p:nvGraphicFramePr>
        <p:xfrm>
          <a:off x="543911" y="2850972"/>
          <a:ext cx="3324002" cy="3230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8918"/>
                <a:gridCol w="919169"/>
                <a:gridCol w="794317"/>
                <a:gridCol w="8415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Data ke-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Jumlah MK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Total SKS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Kelas</a:t>
                      </a:r>
                      <a:endParaRPr lang="id-ID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</a:tr>
              <a:tr h="35646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0" descr="Panah hijau, hijau, ke kanan png | PNGEg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388" b="90710" l="37344" r="62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15" t="7097" r="34496"/>
          <a:stretch/>
        </p:blipFill>
        <p:spPr bwMode="auto">
          <a:xfrm>
            <a:off x="4010096" y="3627458"/>
            <a:ext cx="1449332" cy="114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52703" y="4454130"/>
            <a:ext cx="34597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KLASTER YANG DIHASILKAN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Data ke 1, 4, dan 6 =&gt; </a:t>
            </a:r>
            <a:r>
              <a:rPr lang="id-ID" dirty="0" err="1" smtClean="0"/>
              <a:t>klaster</a:t>
            </a:r>
            <a:r>
              <a:rPr lang="id-ID" dirty="0" smtClean="0"/>
              <a:t> 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Data ke 2,3,5, dan 7 =&gt; </a:t>
            </a:r>
            <a:r>
              <a:rPr lang="id-ID" dirty="0" err="1" smtClean="0"/>
              <a:t>klaster</a:t>
            </a:r>
            <a:r>
              <a:rPr lang="id-ID" dirty="0" smtClean="0"/>
              <a:t> 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5601611" y="2799228"/>
            <a:ext cx="6121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 smtClean="0"/>
              <a:t>Berdasarkan data </a:t>
            </a:r>
            <a:r>
              <a:rPr lang="id-ID" dirty="0" err="1" smtClean="0"/>
              <a:t>disamping</a:t>
            </a:r>
            <a:r>
              <a:rPr lang="id-ID" dirty="0" smtClean="0"/>
              <a:t> akan ditentukan 2 </a:t>
            </a:r>
            <a:r>
              <a:rPr lang="id-ID" dirty="0" err="1" smtClean="0"/>
              <a:t>klaster</a:t>
            </a:r>
            <a:r>
              <a:rPr lang="id-ID" dirty="0" smtClean="0"/>
              <a:t> (kelompok) berdasarkan semester.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 err="1" smtClean="0"/>
              <a:t>Dimana</a:t>
            </a:r>
            <a:r>
              <a:rPr lang="id-ID" dirty="0" smtClean="0"/>
              <a:t> </a:t>
            </a:r>
            <a:r>
              <a:rPr lang="id-ID" dirty="0" err="1" smtClean="0"/>
              <a:t>klaster</a:t>
            </a:r>
            <a:r>
              <a:rPr lang="id-ID" dirty="0" smtClean="0"/>
              <a:t> 1 termasuk ke dalam kelompok data semester 5 dan </a:t>
            </a:r>
            <a:r>
              <a:rPr lang="id-ID" dirty="0" err="1" smtClean="0"/>
              <a:t>klaster</a:t>
            </a:r>
            <a:r>
              <a:rPr lang="id-ID" dirty="0" smtClean="0"/>
              <a:t> 2 termasuk ke dalam kelompok data semester 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895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41" y="165000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d-ID" sz="3200" b="1" u="sng" dirty="0" smtClean="0"/>
              <a:t>Algoritma </a:t>
            </a:r>
            <a:r>
              <a:rPr lang="id-ID" sz="3200" b="1" u="sng" dirty="0" err="1" smtClean="0"/>
              <a:t>Supervised</a:t>
            </a:r>
            <a:r>
              <a:rPr lang="id-ID" sz="3200" b="1" u="sng" dirty="0" smtClean="0"/>
              <a:t> dan </a:t>
            </a:r>
            <a:r>
              <a:rPr lang="id-ID" sz="3200" b="1" u="sng" dirty="0" err="1" smtClean="0"/>
              <a:t>Unsupervised</a:t>
            </a:r>
            <a:r>
              <a:rPr lang="id-ID" sz="3200" b="1" u="sng" dirty="0" smtClean="0"/>
              <a:t>	</a:t>
            </a:r>
            <a:r>
              <a:rPr lang="id-ID" sz="3200" b="1" u="sng" dirty="0" err="1" smtClean="0"/>
              <a:t>Learning</a:t>
            </a:r>
            <a:r>
              <a:rPr lang="id-ID" sz="3200" b="1" u="sng" dirty="0" smtClean="0"/>
              <a:t>:</a:t>
            </a:r>
            <a:endParaRPr lang="id-ID" sz="32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1" y="0"/>
            <a:ext cx="1838960" cy="1583187"/>
          </a:xfrm>
          <a:prstGeom prst="rect">
            <a:avLst/>
          </a:prstGeom>
        </p:spPr>
      </p:pic>
      <p:pic>
        <p:nvPicPr>
          <p:cNvPr id="2056" name="Picture 8" descr="Top 14 Most Important Data Mining Techniques to Use – NIX Unit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651" y="195485"/>
            <a:ext cx="2327863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est Data Mining and Visualization Tools to use | by Nikhil Adithyan |  CodeX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18" y="183191"/>
            <a:ext cx="2224067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et Machine Learning Versus Data Mining Pics - Congrel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0" y="195485"/>
            <a:ext cx="2588600" cy="14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remium Vector | Data mining illustration concept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0" b="15605"/>
          <a:stretch/>
        </p:blipFill>
        <p:spPr bwMode="auto">
          <a:xfrm>
            <a:off x="2407920" y="183191"/>
            <a:ext cx="1987932" cy="145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6471"/>
              </p:ext>
            </p:extLst>
          </p:nvPr>
        </p:nvGraphicFramePr>
        <p:xfrm>
          <a:off x="1808480" y="2846354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err="1" smtClean="0"/>
                        <a:t>Supervised</a:t>
                      </a:r>
                      <a:r>
                        <a:rPr lang="id-ID" dirty="0" smtClean="0"/>
                        <a:t> </a:t>
                      </a:r>
                      <a:r>
                        <a:rPr lang="id-ID" dirty="0" err="1" smtClean="0"/>
                        <a:t>Learning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 smtClean="0"/>
                        <a:t>Unsupervised</a:t>
                      </a:r>
                      <a:r>
                        <a:rPr lang="id-ID" dirty="0" smtClean="0"/>
                        <a:t> </a:t>
                      </a:r>
                      <a:r>
                        <a:rPr lang="id-ID" dirty="0" err="1" smtClean="0"/>
                        <a:t>Learning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id-ID" dirty="0" smtClean="0"/>
                        <a:t>Linear </a:t>
                      </a:r>
                      <a:r>
                        <a:rPr lang="id-ID" dirty="0" err="1" smtClean="0"/>
                        <a:t>Regression</a:t>
                      </a:r>
                      <a:endParaRPr lang="id-ID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id-ID" dirty="0" err="1" smtClean="0"/>
                        <a:t>Decision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baseline="0" dirty="0" err="1" smtClean="0"/>
                        <a:t>Tree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baseline="0" dirty="0" err="1" smtClean="0"/>
                        <a:t>and</a:t>
                      </a:r>
                      <a:r>
                        <a:rPr lang="id-ID" baseline="0" dirty="0" smtClean="0"/>
                        <a:t> Random </a:t>
                      </a:r>
                      <a:r>
                        <a:rPr lang="id-ID" baseline="0" dirty="0" err="1" smtClean="0"/>
                        <a:t>Forest</a:t>
                      </a:r>
                      <a:endParaRPr lang="id-ID" baseline="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id-ID" baseline="0" dirty="0" err="1" smtClean="0"/>
                        <a:t>Naive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baseline="0" dirty="0" err="1" smtClean="0"/>
                        <a:t>Bayes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baseline="0" dirty="0" err="1" smtClean="0"/>
                        <a:t>Classifier</a:t>
                      </a:r>
                      <a:endParaRPr lang="id-ID" baseline="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id-ID" baseline="0" dirty="0" err="1" smtClean="0"/>
                        <a:t>Nearest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baseline="0" dirty="0" err="1" smtClean="0"/>
                        <a:t>Neighbour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baseline="0" dirty="0" err="1" smtClean="0"/>
                        <a:t>Classifier</a:t>
                      </a:r>
                      <a:r>
                        <a:rPr lang="id-ID" baseline="0" dirty="0" smtClean="0"/>
                        <a:t> (KNN)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id-ID" baseline="0" dirty="0" err="1" smtClean="0"/>
                        <a:t>Artificial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baseline="0" dirty="0" err="1" smtClean="0"/>
                        <a:t>Neural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baseline="0" dirty="0" err="1" smtClean="0"/>
                        <a:t>Network</a:t>
                      </a:r>
                      <a:r>
                        <a:rPr lang="id-ID" baseline="0" dirty="0" smtClean="0"/>
                        <a:t>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id-ID" baseline="0" dirty="0" err="1" smtClean="0"/>
                        <a:t>Support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baseline="0" dirty="0" err="1" smtClean="0"/>
                        <a:t>Vector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baseline="0" dirty="0" err="1" smtClean="0"/>
                        <a:t>Machine</a:t>
                      </a:r>
                      <a:r>
                        <a:rPr lang="id-ID" baseline="0" dirty="0" smtClean="0"/>
                        <a:t> (SVM)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id-ID" dirty="0" err="1" smtClean="0"/>
                        <a:t>K-Means</a:t>
                      </a:r>
                      <a:endParaRPr lang="id-ID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id-ID" dirty="0" err="1" smtClean="0"/>
                        <a:t>Hierarchical</a:t>
                      </a:r>
                      <a:r>
                        <a:rPr lang="id-ID" dirty="0" smtClean="0"/>
                        <a:t> </a:t>
                      </a:r>
                      <a:r>
                        <a:rPr lang="id-ID" dirty="0" err="1" smtClean="0"/>
                        <a:t>Clustering</a:t>
                      </a:r>
                      <a:endParaRPr lang="id-ID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id-ID" dirty="0" smtClean="0"/>
                        <a:t>DBSCAN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id-ID" dirty="0" smtClean="0"/>
                        <a:t>Association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baseline="0" dirty="0" err="1" smtClean="0"/>
                        <a:t>Rule</a:t>
                      </a:r>
                      <a:endParaRPr lang="id-ID" baseline="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id-ID" baseline="0" dirty="0" smtClean="0"/>
                        <a:t>Apriori </a:t>
                      </a:r>
                      <a:r>
                        <a:rPr lang="id-ID" baseline="0" dirty="0" err="1" smtClean="0"/>
                        <a:t>Algorithm</a:t>
                      </a:r>
                      <a:endParaRPr lang="id-ID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66" name="Picture 18" descr="Tanda centang Ikon Komputer, tandai, bermacam-macam, sudut, teks png |  PNGW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1" b="99387" l="435" r="990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68" y="3803904"/>
            <a:ext cx="34406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Tanda centang Ikon Komputer, tandai, bermacam-macam, sudut, teks png |  PNGWi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67" y="4215062"/>
            <a:ext cx="34406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Panah hijau, hijau, ke kanan png | PNGEg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6388" b="90710" l="37344" r="62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15" t="7097" r="34496"/>
          <a:stretch/>
        </p:blipFill>
        <p:spPr bwMode="auto">
          <a:xfrm>
            <a:off x="5634251" y="3331199"/>
            <a:ext cx="590401" cy="46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Tanda centang Ikon Komputer, tandai, bermacam-macam, sudut, teks png |  PNGWi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67" y="4621769"/>
            <a:ext cx="34406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Tanda centang Ikon Komputer, tandai, bermacam-macam, sudut, teks png |  PNGWi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900" y="4973094"/>
            <a:ext cx="34406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Tanda centang Ikon Komputer, tandai, bermacam-macam, sudut, teks png |  PNGWi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899" y="5375304"/>
            <a:ext cx="34406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13617" y="1892808"/>
            <a:ext cx="113098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1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1" y="0"/>
            <a:ext cx="1838960" cy="1583187"/>
          </a:xfrm>
          <a:prstGeom prst="rect">
            <a:avLst/>
          </a:prstGeom>
        </p:spPr>
      </p:pic>
      <p:pic>
        <p:nvPicPr>
          <p:cNvPr id="2056" name="Picture 8" descr="Top 14 Most Important Data Mining Techniques to Use – NIX Unit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651" y="195485"/>
            <a:ext cx="2327863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est Data Mining and Visualization Tools to use | by Nikhil Adithyan |  CodeX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18" y="183191"/>
            <a:ext cx="2224067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et Machine Learning Versus Data Mining Pics - Congrel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0" y="195485"/>
            <a:ext cx="2588600" cy="14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remium Vector | Data mining illustration concept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0" b="15605"/>
          <a:stretch/>
        </p:blipFill>
        <p:spPr bwMode="auto">
          <a:xfrm>
            <a:off x="2407920" y="183191"/>
            <a:ext cx="1987932" cy="145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386" y="2612284"/>
            <a:ext cx="6991726" cy="3533873"/>
          </a:xfrm>
        </p:spPr>
        <p:txBody>
          <a:bodyPr>
            <a:noAutofit/>
          </a:bodyPr>
          <a:lstStyle/>
          <a:p>
            <a:pPr algn="ctr"/>
            <a:r>
              <a:rPr lang="id-ID" sz="5400" b="1" dirty="0" smtClean="0"/>
              <a:t>Metode </a:t>
            </a:r>
            <a:r>
              <a:rPr lang="id-ID" sz="5400" b="1" dirty="0" err="1" smtClean="0"/>
              <a:t>K-Means</a:t>
            </a:r>
            <a:r>
              <a:rPr lang="id-ID" sz="5400" b="1" dirty="0" smtClean="0"/>
              <a:t>?</a:t>
            </a:r>
            <a:endParaRPr lang="id-ID" sz="5400" b="1" dirty="0"/>
          </a:p>
        </p:txBody>
      </p:sp>
      <p:pic>
        <p:nvPicPr>
          <p:cNvPr id="4100" name="Picture 4" descr="Hand drawn stickman confused with speech bubble question mark. Simple  outline curious doodle icon clipart. For question support clipart Stock  Vector Image &amp; Art - Alamy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5" r="11424" b="10370"/>
          <a:stretch/>
        </p:blipFill>
        <p:spPr bwMode="auto">
          <a:xfrm>
            <a:off x="8115511" y="1961396"/>
            <a:ext cx="3383280" cy="418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13617" y="1892808"/>
            <a:ext cx="113098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1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1" y="0"/>
            <a:ext cx="1838960" cy="1583187"/>
          </a:xfrm>
          <a:prstGeom prst="rect">
            <a:avLst/>
          </a:prstGeom>
        </p:spPr>
      </p:pic>
      <p:pic>
        <p:nvPicPr>
          <p:cNvPr id="2056" name="Picture 8" descr="Top 14 Most Important Data Mining Techniques to Use – NIX Unit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651" y="195485"/>
            <a:ext cx="2327863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est Data Mining and Visualization Tools to use | by Nikhil Adithyan |  CodeX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18" y="183191"/>
            <a:ext cx="2224067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et Machine Learning Versus Data Mining Pics - Congrel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0" y="195485"/>
            <a:ext cx="2588600" cy="14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remium Vector | Data mining illustration concept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0" b="15605"/>
          <a:stretch/>
        </p:blipFill>
        <p:spPr bwMode="auto">
          <a:xfrm>
            <a:off x="2407920" y="183191"/>
            <a:ext cx="1987932" cy="145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8035" y="1905102"/>
            <a:ext cx="11663965" cy="906420"/>
          </a:xfrm>
        </p:spPr>
        <p:txBody>
          <a:bodyPr>
            <a:noAutofit/>
          </a:bodyPr>
          <a:lstStyle/>
          <a:p>
            <a:pPr algn="ctr"/>
            <a:r>
              <a:rPr lang="id-ID" sz="4000" b="1" dirty="0" err="1" smtClean="0">
                <a:solidFill>
                  <a:srgbClr val="0070C0"/>
                </a:solidFill>
              </a:rPr>
              <a:t>Introduction</a:t>
            </a:r>
            <a:r>
              <a:rPr lang="id-ID" sz="4000" b="1" dirty="0" smtClean="0">
                <a:solidFill>
                  <a:srgbClr val="0070C0"/>
                </a:solidFill>
              </a:rPr>
              <a:t> </a:t>
            </a:r>
            <a:r>
              <a:rPr lang="id-ID" sz="4000" b="1" dirty="0" err="1" smtClean="0">
                <a:solidFill>
                  <a:srgbClr val="0070C0"/>
                </a:solidFill>
              </a:rPr>
              <a:t>to</a:t>
            </a:r>
            <a:r>
              <a:rPr lang="id-ID" sz="4000" b="1" dirty="0" smtClean="0">
                <a:solidFill>
                  <a:srgbClr val="0070C0"/>
                </a:solidFill>
              </a:rPr>
              <a:t> </a:t>
            </a:r>
            <a:r>
              <a:rPr lang="id-ID" sz="4000" b="1" dirty="0" smtClean="0">
                <a:solidFill>
                  <a:srgbClr val="0070C0"/>
                </a:solidFill>
              </a:rPr>
              <a:t>Data Mining </a:t>
            </a:r>
            <a:r>
              <a:rPr lang="id-ID" sz="4000" b="1" dirty="0" err="1" smtClean="0">
                <a:solidFill>
                  <a:srgbClr val="0070C0"/>
                </a:solidFill>
              </a:rPr>
              <a:t>With</a:t>
            </a:r>
            <a:r>
              <a:rPr lang="id-ID" sz="4000" b="1" dirty="0" smtClean="0">
                <a:solidFill>
                  <a:srgbClr val="0070C0"/>
                </a:solidFill>
              </a:rPr>
              <a:t> </a:t>
            </a:r>
            <a:r>
              <a:rPr lang="id-ID" sz="4000" b="1" dirty="0" err="1" smtClean="0">
                <a:solidFill>
                  <a:srgbClr val="0070C0"/>
                </a:solidFill>
              </a:rPr>
              <a:t>K-Means</a:t>
            </a:r>
            <a:r>
              <a:rPr lang="id-ID" sz="4000" b="1" dirty="0" smtClean="0">
                <a:solidFill>
                  <a:srgbClr val="0070C0"/>
                </a:solidFill>
              </a:rPr>
              <a:t> </a:t>
            </a:r>
            <a:r>
              <a:rPr lang="id-ID" sz="4000" b="1" dirty="0" err="1" smtClean="0">
                <a:solidFill>
                  <a:srgbClr val="0070C0"/>
                </a:solidFill>
              </a:rPr>
              <a:t>Method</a:t>
            </a:r>
            <a:endParaRPr lang="id-ID" sz="4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8126" y="2811522"/>
            <a:ext cx="65297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id-ID" sz="1200" dirty="0">
                <a:solidFill>
                  <a:srgbClr val="C00000"/>
                </a:solidFill>
                <a:latin typeface="Times-Roman"/>
              </a:rPr>
              <a:t>Perkembangan teknologi informasi yang semakin canggih saat ini, telah menghasilkan </a:t>
            </a:r>
            <a:r>
              <a:rPr lang="id-ID" sz="1200" dirty="0" smtClean="0">
                <a:solidFill>
                  <a:srgbClr val="C00000"/>
                </a:solidFill>
                <a:latin typeface="Times-Roman"/>
              </a:rPr>
              <a:t>banyak tumpukan 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data. </a:t>
            </a:r>
            <a:r>
              <a:rPr lang="id-ID" sz="1200" dirty="0" smtClean="0">
                <a:solidFill>
                  <a:srgbClr val="C00000"/>
                </a:solidFill>
                <a:latin typeface="Times-Roman"/>
              </a:rPr>
              <a:t>Pertambahan 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data yang semakin banyak akan menimbulkan pertanyaan besar</a:t>
            </a:r>
            <a:r>
              <a:rPr lang="id-ID" sz="1200" dirty="0" smtClean="0">
                <a:solidFill>
                  <a:srgbClr val="C00000"/>
                </a:solidFill>
                <a:latin typeface="Times-Roman"/>
              </a:rPr>
              <a:t>, </a:t>
            </a:r>
            <a:r>
              <a:rPr lang="id-ID" sz="1200" dirty="0" smtClean="0">
                <a:solidFill>
                  <a:srgbClr val="C00000"/>
                </a:solidFill>
                <a:latin typeface="TimesNewRoman"/>
              </a:rPr>
              <a:t>yaitu </a:t>
            </a:r>
            <a:r>
              <a:rPr lang="id-ID" sz="1200" dirty="0">
                <a:solidFill>
                  <a:srgbClr val="C00000"/>
                </a:solidFill>
                <a:latin typeface="TimesNewRoman"/>
              </a:rPr>
              <a:t>“apa yang dapat dilakukan dari tumpukan data tersebut?”. Untuk menjawab </a:t>
            </a:r>
            <a:r>
              <a:rPr lang="id-ID" sz="1200" dirty="0" smtClean="0">
                <a:solidFill>
                  <a:srgbClr val="C00000"/>
                </a:solidFill>
                <a:latin typeface="TimesNewRoman"/>
              </a:rPr>
              <a:t>pertanyaan </a:t>
            </a:r>
            <a:r>
              <a:rPr lang="id-ID" sz="1200" dirty="0" smtClean="0">
                <a:solidFill>
                  <a:srgbClr val="C00000"/>
                </a:solidFill>
                <a:latin typeface="Times-Roman"/>
              </a:rPr>
              <a:t>tersebut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, dapat diterapkan sebuah teknologi basis data yang dikenal dengan </a:t>
            </a:r>
            <a:r>
              <a:rPr lang="id-ID" sz="1200" i="1" dirty="0">
                <a:solidFill>
                  <a:srgbClr val="C00000"/>
                </a:solidFill>
                <a:latin typeface="Times-Italic"/>
              </a:rPr>
              <a:t>data </a:t>
            </a:r>
            <a:r>
              <a:rPr lang="id-ID" sz="1200" i="1" dirty="0" err="1">
                <a:solidFill>
                  <a:srgbClr val="C00000"/>
                </a:solidFill>
                <a:latin typeface="Times-Italic"/>
              </a:rPr>
              <a:t>mining</a:t>
            </a:r>
            <a:r>
              <a:rPr lang="id-ID" sz="1200" dirty="0" smtClean="0">
                <a:solidFill>
                  <a:srgbClr val="C00000"/>
                </a:solidFill>
                <a:latin typeface="Times-Roman"/>
              </a:rPr>
              <a:t>. </a:t>
            </a:r>
          </a:p>
          <a:p>
            <a:pPr algn="just"/>
            <a:endParaRPr lang="id-ID" sz="1200" dirty="0" smtClean="0">
              <a:solidFill>
                <a:srgbClr val="C00000"/>
              </a:solidFill>
              <a:latin typeface="Times-Roman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id-ID" sz="1200" i="1" dirty="0" smtClean="0">
                <a:solidFill>
                  <a:srgbClr val="C00000"/>
                </a:solidFill>
                <a:latin typeface="Times-Italic"/>
              </a:rPr>
              <a:t>Data </a:t>
            </a:r>
            <a:r>
              <a:rPr lang="id-ID" sz="1200" i="1" dirty="0" err="1">
                <a:solidFill>
                  <a:srgbClr val="C00000"/>
                </a:solidFill>
                <a:latin typeface="Times-Italic"/>
              </a:rPr>
              <a:t>mining</a:t>
            </a:r>
            <a:r>
              <a:rPr lang="id-ID" sz="12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dapat diterapkan untuk menggali nilai tambah dari </a:t>
            </a:r>
            <a:r>
              <a:rPr lang="id-ID" sz="1200" dirty="0" err="1">
                <a:solidFill>
                  <a:srgbClr val="C00000"/>
                </a:solidFill>
                <a:latin typeface="Times-Roman"/>
              </a:rPr>
              <a:t>suatu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 kumpulan data </a:t>
            </a:r>
            <a:r>
              <a:rPr lang="id-ID" sz="1200" dirty="0" smtClean="0">
                <a:solidFill>
                  <a:srgbClr val="C00000"/>
                </a:solidFill>
                <a:latin typeface="Times-Roman"/>
              </a:rPr>
              <a:t>berupa pengetahuan 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yang selama ini tidak diketahui secara manual. </a:t>
            </a:r>
            <a:endParaRPr lang="id-ID" sz="1200" dirty="0" smtClean="0">
              <a:solidFill>
                <a:srgbClr val="C00000"/>
              </a:solidFill>
              <a:latin typeface="Times-Roman"/>
            </a:endParaRPr>
          </a:p>
          <a:p>
            <a:pPr algn="just"/>
            <a:endParaRPr lang="id-ID" sz="1200" dirty="0" smtClean="0">
              <a:solidFill>
                <a:srgbClr val="C00000"/>
              </a:solidFill>
              <a:latin typeface="Times-Roman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id-ID" sz="1200" dirty="0">
                <a:solidFill>
                  <a:srgbClr val="C00000"/>
                </a:solidFill>
                <a:latin typeface="Times-Roman"/>
              </a:rPr>
              <a:t>Data </a:t>
            </a:r>
            <a:r>
              <a:rPr lang="id-ID" sz="1200" dirty="0" err="1">
                <a:solidFill>
                  <a:srgbClr val="C00000"/>
                </a:solidFill>
                <a:latin typeface="Times-Roman"/>
              </a:rPr>
              <a:t>mining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 adalah proses menemukan pola yang menarik dan pengetahuan dari data yang berjumlah besar. </a:t>
            </a:r>
            <a:endParaRPr lang="id-ID" sz="1200" dirty="0" smtClean="0">
              <a:solidFill>
                <a:srgbClr val="C00000"/>
              </a:solidFill>
              <a:latin typeface="Times-Roman"/>
            </a:endParaRPr>
          </a:p>
          <a:p>
            <a:pPr algn="just"/>
            <a:endParaRPr lang="id-ID" sz="1200" dirty="0" smtClean="0">
              <a:solidFill>
                <a:srgbClr val="C00000"/>
              </a:solidFill>
              <a:latin typeface="Times-Roman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id-ID" sz="1200" dirty="0" smtClean="0">
                <a:solidFill>
                  <a:srgbClr val="C00000"/>
                </a:solidFill>
                <a:latin typeface="Times-Roman"/>
              </a:rPr>
              <a:t>Salah satu metode 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yang </a:t>
            </a:r>
            <a:r>
              <a:rPr lang="id-ID" sz="1200" dirty="0" smtClean="0">
                <a:solidFill>
                  <a:srgbClr val="C00000"/>
                </a:solidFill>
                <a:latin typeface="Times-Roman"/>
              </a:rPr>
              <a:t>diterapkan 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dalam data </a:t>
            </a:r>
            <a:r>
              <a:rPr lang="id-ID" sz="1200" dirty="0" err="1">
                <a:solidFill>
                  <a:srgbClr val="C00000"/>
                </a:solidFill>
                <a:latin typeface="Times-Roman"/>
              </a:rPr>
              <a:t>mining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 adalah </a:t>
            </a:r>
            <a:r>
              <a:rPr lang="id-ID" sz="1200" dirty="0" err="1">
                <a:solidFill>
                  <a:srgbClr val="C00000"/>
                </a:solidFill>
                <a:latin typeface="Times-Roman"/>
              </a:rPr>
              <a:t>CRISP-DM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. </a:t>
            </a:r>
            <a:r>
              <a:rPr lang="id-ID" sz="1200" dirty="0" err="1">
                <a:solidFill>
                  <a:srgbClr val="C00000"/>
                </a:solidFill>
                <a:latin typeface="Times-Roman"/>
              </a:rPr>
              <a:t>CRISP-DM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 (</a:t>
            </a:r>
            <a:r>
              <a:rPr lang="id-ID" sz="1200" dirty="0" err="1">
                <a:solidFill>
                  <a:srgbClr val="C00000"/>
                </a:solidFill>
                <a:latin typeface="Times-Roman"/>
              </a:rPr>
              <a:t>Cross-Industry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 </a:t>
            </a:r>
            <a:r>
              <a:rPr lang="id-ID" sz="1200" dirty="0" smtClean="0">
                <a:solidFill>
                  <a:srgbClr val="C00000"/>
                </a:solidFill>
                <a:latin typeface="Times-Roman"/>
              </a:rPr>
              <a:t>Standard </a:t>
            </a:r>
            <a:r>
              <a:rPr lang="id-ID" sz="1200" dirty="0" err="1" smtClean="0">
                <a:solidFill>
                  <a:srgbClr val="C00000"/>
                </a:solidFill>
                <a:latin typeface="Times-Roman"/>
              </a:rPr>
              <a:t>Process</a:t>
            </a:r>
            <a:r>
              <a:rPr lang="id-ID" sz="1200" dirty="0" smtClean="0">
                <a:solidFill>
                  <a:srgbClr val="C00000"/>
                </a:solidFill>
                <a:latin typeface="Times-Roman"/>
              </a:rPr>
              <a:t> 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Model for Data Mining)menjelaskan tentang proses data </a:t>
            </a:r>
            <a:r>
              <a:rPr lang="id-ID" sz="1200" dirty="0" err="1">
                <a:solidFill>
                  <a:srgbClr val="C00000"/>
                </a:solidFill>
                <a:latin typeface="Times-Roman"/>
              </a:rPr>
              <a:t>mining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 dalam enam 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tahap yaitu 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(1) Business </a:t>
            </a:r>
            <a:r>
              <a:rPr lang="id-ID" sz="1200" dirty="0" err="1">
                <a:solidFill>
                  <a:srgbClr val="C00000"/>
                </a:solidFill>
                <a:latin typeface="Times-Roman"/>
              </a:rPr>
              <a:t>Understanding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; (2) Data </a:t>
            </a:r>
            <a:r>
              <a:rPr lang="id-ID" sz="1200" dirty="0" err="1">
                <a:solidFill>
                  <a:srgbClr val="C00000"/>
                </a:solidFill>
                <a:latin typeface="Times-Roman"/>
              </a:rPr>
              <a:t>Understanding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; (3) Data </a:t>
            </a:r>
            <a:r>
              <a:rPr lang="id-ID" sz="1200" dirty="0" err="1">
                <a:solidFill>
                  <a:srgbClr val="C00000"/>
                </a:solidFill>
                <a:latin typeface="Times-Roman"/>
              </a:rPr>
              <a:t>Preparation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; (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4) Modeling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; (5) </a:t>
            </a:r>
            <a:r>
              <a:rPr lang="id-ID" sz="1200" dirty="0" err="1">
                <a:solidFill>
                  <a:srgbClr val="C00000"/>
                </a:solidFill>
                <a:latin typeface="Times-Roman"/>
              </a:rPr>
              <a:t>Evaluation</a:t>
            </a:r>
            <a:r>
              <a:rPr lang="id-ID" sz="1200" dirty="0">
                <a:solidFill>
                  <a:srgbClr val="C00000"/>
                </a:solidFill>
                <a:latin typeface="Times-Roman"/>
              </a:rPr>
              <a:t>; (6) </a:t>
            </a:r>
            <a:r>
              <a:rPr lang="id-ID" sz="1200" dirty="0" err="1" smtClean="0">
                <a:solidFill>
                  <a:srgbClr val="C00000"/>
                </a:solidFill>
                <a:latin typeface="Times-Roman"/>
              </a:rPr>
              <a:t>Deployment</a:t>
            </a:r>
            <a:endParaRPr lang="id-ID" sz="1200" dirty="0">
              <a:solidFill>
                <a:srgbClr val="C00000"/>
              </a:solidFill>
              <a:latin typeface="Times-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9835" y="2565644"/>
            <a:ext cx="3738760" cy="35387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91989" y="6124718"/>
            <a:ext cx="2395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400" dirty="0" smtClean="0">
                <a:solidFill>
                  <a:srgbClr val="0070C0"/>
                </a:solidFill>
                <a:latin typeface="Times-Roman"/>
              </a:rPr>
              <a:t>Alur Proses Penelitian</a:t>
            </a:r>
          </a:p>
          <a:p>
            <a:pPr algn="ctr"/>
            <a:r>
              <a:rPr lang="id-ID" sz="1400" dirty="0" smtClean="0">
                <a:solidFill>
                  <a:srgbClr val="0070C0"/>
                </a:solidFill>
                <a:latin typeface="Times-Roman"/>
              </a:rPr>
              <a:t>Dengan Metode </a:t>
            </a:r>
            <a:r>
              <a:rPr lang="id-ID" sz="1400" dirty="0" err="1" smtClean="0">
                <a:solidFill>
                  <a:srgbClr val="0070C0"/>
                </a:solidFill>
                <a:latin typeface="Times-Roman"/>
              </a:rPr>
              <a:t>CRISP-DM</a:t>
            </a:r>
            <a:endParaRPr lang="id-ID" sz="1400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13617" y="1892808"/>
            <a:ext cx="113098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7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1" y="0"/>
            <a:ext cx="1838960" cy="1583187"/>
          </a:xfrm>
          <a:prstGeom prst="rect">
            <a:avLst/>
          </a:prstGeom>
        </p:spPr>
      </p:pic>
      <p:pic>
        <p:nvPicPr>
          <p:cNvPr id="2056" name="Picture 8" descr="Top 14 Most Important Data Mining Techniques to Use – NIX Unit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651" y="195485"/>
            <a:ext cx="2327863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est Data Mining and Visualization Tools to use | by Nikhil Adithyan |  CodeX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18" y="183191"/>
            <a:ext cx="2224067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et Machine Learning Versus Data Mining Pics - Congrel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0" y="195485"/>
            <a:ext cx="2588600" cy="14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remium Vector | Data mining illustration concept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0" b="15605"/>
          <a:stretch/>
        </p:blipFill>
        <p:spPr bwMode="auto">
          <a:xfrm>
            <a:off x="2407920" y="183191"/>
            <a:ext cx="1987932" cy="145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8035" y="1993773"/>
            <a:ext cx="11663965" cy="906420"/>
          </a:xfrm>
        </p:spPr>
        <p:txBody>
          <a:bodyPr>
            <a:noAutofit/>
          </a:bodyPr>
          <a:lstStyle/>
          <a:p>
            <a:pPr algn="ctr"/>
            <a:r>
              <a:rPr lang="id-ID" sz="4000" b="1" dirty="0" err="1" smtClean="0">
                <a:solidFill>
                  <a:srgbClr val="0070C0"/>
                </a:solidFill>
              </a:rPr>
              <a:t>CRISP-DM</a:t>
            </a:r>
            <a:r>
              <a:rPr lang="id-ID" sz="4000" b="1" dirty="0" smtClean="0">
                <a:solidFill>
                  <a:srgbClr val="0070C0"/>
                </a:solidFill>
              </a:rPr>
              <a:t> </a:t>
            </a:r>
            <a:r>
              <a:rPr lang="id-ID" sz="4000" b="1" dirty="0" err="1" smtClean="0">
                <a:solidFill>
                  <a:srgbClr val="0070C0"/>
                </a:solidFill>
              </a:rPr>
              <a:t>Stages</a:t>
            </a:r>
            <a:endParaRPr lang="id-ID" sz="4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034" y="2900193"/>
            <a:ext cx="113874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Setelah dilakukan proses pengumpulan data (menggunakan data primer atau data sekunder), tahap yang dilakukan selanjutnya adalah: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400" i="1" dirty="0" smtClean="0">
                <a:solidFill>
                  <a:srgbClr val="0070C0"/>
                </a:solidFill>
                <a:latin typeface="Times-Roman"/>
              </a:rPr>
              <a:t>Business </a:t>
            </a:r>
            <a:r>
              <a:rPr lang="id-ID" sz="1400" i="1" dirty="0" err="1" smtClean="0">
                <a:solidFill>
                  <a:srgbClr val="0070C0"/>
                </a:solidFill>
                <a:latin typeface="Times-Roman"/>
              </a:rPr>
              <a:t>Understanding</a:t>
            </a: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, pada tahap ini diperlukan pemahaman terhadap permasalahan pada penelitian, yang akan digunakan sebagai strategi awal untuk mencapai tujuan penelitian.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400" i="1" dirty="0" smtClean="0">
                <a:solidFill>
                  <a:srgbClr val="0070C0"/>
                </a:solidFill>
                <a:latin typeface="Times-Roman"/>
              </a:rPr>
              <a:t>Data </a:t>
            </a:r>
            <a:r>
              <a:rPr lang="id-ID" sz="1400" i="1" dirty="0" err="1" smtClean="0">
                <a:solidFill>
                  <a:srgbClr val="0070C0"/>
                </a:solidFill>
                <a:latin typeface="Times-Roman"/>
              </a:rPr>
              <a:t>Understanding</a:t>
            </a: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, tahap ini merupakan fase pemahaman data </a:t>
            </a:r>
            <a:r>
              <a:rPr lang="id-ID" sz="1400" dirty="0" err="1" smtClean="0">
                <a:solidFill>
                  <a:srgbClr val="C00000"/>
                </a:solidFill>
                <a:latin typeface="Times-Roman"/>
              </a:rPr>
              <a:t>dimana</a:t>
            </a: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 perlu dipahami teknik pengumpulan data yang akan dilakukan, misalkan data berasal dari lebih dari satu </a:t>
            </a:r>
            <a:r>
              <a:rPr lang="id-ID" sz="1400" dirty="0" err="1" smtClean="0">
                <a:solidFill>
                  <a:srgbClr val="C00000"/>
                </a:solidFill>
                <a:latin typeface="Times-Roman"/>
              </a:rPr>
              <a:t>database</a:t>
            </a: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 maka diperlukan proses integrasi data atau </a:t>
            </a:r>
            <a:r>
              <a:rPr lang="id-ID" sz="1400" i="1" dirty="0" smtClean="0">
                <a:solidFill>
                  <a:srgbClr val="C00000"/>
                </a:solidFill>
                <a:latin typeface="Times-Roman"/>
              </a:rPr>
              <a:t>Data </a:t>
            </a:r>
            <a:r>
              <a:rPr lang="id-ID" sz="1400" i="1" dirty="0" err="1" smtClean="0">
                <a:solidFill>
                  <a:srgbClr val="C00000"/>
                </a:solidFill>
                <a:latin typeface="Times-Roman"/>
              </a:rPr>
              <a:t>Integration</a:t>
            </a:r>
            <a:r>
              <a:rPr lang="id-ID" sz="1400" i="1" dirty="0" smtClean="0">
                <a:solidFill>
                  <a:srgbClr val="C00000"/>
                </a:solidFill>
                <a:latin typeface="Times-Roman"/>
              </a:rPr>
              <a:t>.</a:t>
            </a: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 Selanjutnya mengevaluasi kualitas data, memeriksa data dan membersihkan data yang tidak valid atau disebut dengan proses </a:t>
            </a:r>
            <a:r>
              <a:rPr lang="id-ID" sz="1400" i="1" dirty="0" smtClean="0">
                <a:solidFill>
                  <a:srgbClr val="C00000"/>
                </a:solidFill>
                <a:latin typeface="Times-Roman"/>
              </a:rPr>
              <a:t>Data </a:t>
            </a:r>
            <a:r>
              <a:rPr lang="id-ID" sz="1400" i="1" dirty="0" err="1" smtClean="0">
                <a:solidFill>
                  <a:srgbClr val="C00000"/>
                </a:solidFill>
                <a:latin typeface="Times-Roman"/>
              </a:rPr>
              <a:t>Cleaning</a:t>
            </a:r>
            <a:r>
              <a:rPr lang="id-ID" sz="1400" i="1" dirty="0" smtClean="0">
                <a:solidFill>
                  <a:srgbClr val="C00000"/>
                </a:solidFill>
                <a:latin typeface="Times-Roman"/>
              </a:rPr>
              <a:t>.</a:t>
            </a:r>
            <a:endParaRPr lang="id-ID" sz="1400" dirty="0" smtClean="0">
              <a:solidFill>
                <a:srgbClr val="C00000"/>
              </a:solidFill>
              <a:latin typeface="Times-Roman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d-ID" sz="1400" i="1" dirty="0" smtClean="0">
                <a:solidFill>
                  <a:srgbClr val="0070C0"/>
                </a:solidFill>
                <a:latin typeface="Times-Roman"/>
              </a:rPr>
              <a:t>Data </a:t>
            </a:r>
            <a:r>
              <a:rPr lang="id-ID" sz="1400" i="1" dirty="0" err="1" smtClean="0">
                <a:solidFill>
                  <a:srgbClr val="0070C0"/>
                </a:solidFill>
                <a:latin typeface="Times-Roman"/>
              </a:rPr>
              <a:t>Preparation</a:t>
            </a: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, proses yang dilakukan pada tahap ini adalah</a:t>
            </a:r>
          </a:p>
          <a:p>
            <a:pPr marL="722313" lvl="1" indent="-368300" algn="just">
              <a:buFont typeface="+mj-lt"/>
              <a:buAutoNum type="alphaLcPeriod"/>
            </a:pP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Menyiapkan data awal yang berupa kumpulan data yang akan digunakan untuk keseluruhan fase pada tahap berikutnya atau disebut juga dengan proses </a:t>
            </a:r>
            <a:r>
              <a:rPr lang="id-ID" sz="1400" i="1" dirty="0" smtClean="0">
                <a:solidFill>
                  <a:srgbClr val="C00000"/>
                </a:solidFill>
                <a:latin typeface="Times-Roman"/>
              </a:rPr>
              <a:t>Data </a:t>
            </a:r>
            <a:r>
              <a:rPr lang="id-ID" sz="1400" i="1" dirty="0" err="1" smtClean="0">
                <a:solidFill>
                  <a:srgbClr val="C00000"/>
                </a:solidFill>
                <a:latin typeface="Times-Roman"/>
              </a:rPr>
              <a:t>Selection</a:t>
            </a:r>
            <a:r>
              <a:rPr lang="id-ID" sz="1400" i="1" dirty="0" smtClean="0">
                <a:solidFill>
                  <a:srgbClr val="C00000"/>
                </a:solidFill>
                <a:latin typeface="Times-Roman"/>
              </a:rPr>
              <a:t>. </a:t>
            </a:r>
          </a:p>
          <a:p>
            <a:pPr marL="722313" lvl="1" indent="-368300" algn="just">
              <a:buFont typeface="+mj-lt"/>
              <a:buAutoNum type="alphaLcPeriod"/>
            </a:pPr>
            <a:r>
              <a:rPr lang="id-ID" sz="1400" i="1" dirty="0" smtClean="0">
                <a:solidFill>
                  <a:srgbClr val="C00000"/>
                </a:solidFill>
                <a:latin typeface="Times-Roman"/>
              </a:rPr>
              <a:t>Pilih </a:t>
            </a: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variabel yang akan dianalisis sesuai dengan kebutuhan penelitian. </a:t>
            </a:r>
          </a:p>
          <a:p>
            <a:pPr marL="722313" lvl="1" indent="-368300" algn="just">
              <a:buFont typeface="+mj-lt"/>
              <a:buAutoNum type="alphaLcPeriod"/>
            </a:pP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Lakukan perubahan pada variabel jika diperlukan (misalkan: proses </a:t>
            </a:r>
            <a:r>
              <a:rPr lang="id-ID" sz="1400" dirty="0" err="1" smtClean="0">
                <a:solidFill>
                  <a:srgbClr val="C00000"/>
                </a:solidFill>
                <a:latin typeface="Times-Roman"/>
              </a:rPr>
              <a:t>cleansing</a:t>
            </a: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 -&gt; untuk menjaga kualitas data dengan cara mengubah atau menghapus data yang tidak sesuai, </a:t>
            </a:r>
            <a:r>
              <a:rPr lang="id-ID" sz="1400" dirty="0" err="1" smtClean="0">
                <a:solidFill>
                  <a:srgbClr val="C00000"/>
                </a:solidFill>
                <a:latin typeface="Times-Roman"/>
              </a:rPr>
              <a:t>missing</a:t>
            </a: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 </a:t>
            </a:r>
            <a:r>
              <a:rPr lang="id-ID" sz="1400" dirty="0" err="1" smtClean="0">
                <a:solidFill>
                  <a:srgbClr val="C00000"/>
                </a:solidFill>
                <a:latin typeface="Times-Roman"/>
              </a:rPr>
              <a:t>value</a:t>
            </a: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 -&gt; mencari nilai yang kosong pada </a:t>
            </a:r>
            <a:r>
              <a:rPr lang="id-ID" sz="1400" dirty="0" err="1" smtClean="0">
                <a:solidFill>
                  <a:srgbClr val="C00000"/>
                </a:solidFill>
                <a:latin typeface="Times-Roman"/>
              </a:rPr>
              <a:t>suatu</a:t>
            </a: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 variabel kemudian diisi dengan nilai nol, nilai rata-rata atau </a:t>
            </a:r>
            <a:r>
              <a:rPr lang="id-ID" sz="1400" dirty="0" err="1" smtClean="0">
                <a:solidFill>
                  <a:srgbClr val="C00000"/>
                </a:solidFill>
                <a:latin typeface="Times-Roman"/>
              </a:rPr>
              <a:t>null</a:t>
            </a: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, </a:t>
            </a:r>
            <a:r>
              <a:rPr lang="id-ID" sz="1400" dirty="0" err="1" smtClean="0">
                <a:solidFill>
                  <a:srgbClr val="C00000"/>
                </a:solidFill>
                <a:latin typeface="Times-Roman"/>
              </a:rPr>
              <a:t>merge</a:t>
            </a: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 -&gt; proses menggabungkan 2 atau lebih data dengan tujuan untuk menggabungkan beberapa tabel menjadi satu tabel.</a:t>
            </a:r>
          </a:p>
          <a:p>
            <a:pPr marL="722313" lvl="1" indent="-368300" algn="just">
              <a:buFont typeface="+mj-lt"/>
              <a:buAutoNum type="alphaLcPeriod"/>
            </a:pP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Siapkan data awal hingga siap untuk proses modeling (</a:t>
            </a:r>
            <a:r>
              <a:rPr lang="id-ID" sz="1400" i="1" dirty="0" smtClean="0">
                <a:solidFill>
                  <a:srgbClr val="C00000"/>
                </a:solidFill>
                <a:latin typeface="Times-Roman"/>
              </a:rPr>
              <a:t>Data </a:t>
            </a:r>
            <a:r>
              <a:rPr lang="id-ID" sz="1400" i="1" dirty="0" err="1" smtClean="0">
                <a:solidFill>
                  <a:srgbClr val="C00000"/>
                </a:solidFill>
                <a:latin typeface="Times-Roman"/>
              </a:rPr>
              <a:t>Transformation</a:t>
            </a:r>
            <a:r>
              <a:rPr lang="id-ID" sz="1400" dirty="0" smtClean="0">
                <a:solidFill>
                  <a:srgbClr val="C00000"/>
                </a:solidFill>
                <a:latin typeface="Times-Roman"/>
              </a:rPr>
              <a:t>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13617" y="1892808"/>
            <a:ext cx="113098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4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1" y="0"/>
            <a:ext cx="1838960" cy="1583187"/>
          </a:xfrm>
          <a:prstGeom prst="rect">
            <a:avLst/>
          </a:prstGeom>
        </p:spPr>
      </p:pic>
      <p:pic>
        <p:nvPicPr>
          <p:cNvPr id="2056" name="Picture 8" descr="Top 14 Most Important Data Mining Techniques to Use – NIX Unit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651" y="195485"/>
            <a:ext cx="2327863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est Data Mining and Visualization Tools to use | by Nikhil Adithyan |  CodeX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18" y="183191"/>
            <a:ext cx="2224067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et Machine Learning Versus Data Mining Pics - Congrel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0" y="195485"/>
            <a:ext cx="2588600" cy="14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remium Vector | Data mining illustration concept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0" b="15605"/>
          <a:stretch/>
        </p:blipFill>
        <p:spPr bwMode="auto">
          <a:xfrm>
            <a:off x="2407920" y="183191"/>
            <a:ext cx="1987932" cy="145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8035" y="1993773"/>
            <a:ext cx="11663965" cy="906420"/>
          </a:xfrm>
        </p:spPr>
        <p:txBody>
          <a:bodyPr>
            <a:noAutofit/>
          </a:bodyPr>
          <a:lstStyle/>
          <a:p>
            <a:pPr algn="ctr"/>
            <a:r>
              <a:rPr lang="id-ID" sz="4000" b="1" dirty="0" err="1" smtClean="0">
                <a:solidFill>
                  <a:srgbClr val="0070C0"/>
                </a:solidFill>
              </a:rPr>
              <a:t>CRISP-DM</a:t>
            </a:r>
            <a:r>
              <a:rPr lang="id-ID" sz="4000" b="1" dirty="0" smtClean="0">
                <a:solidFill>
                  <a:srgbClr val="0070C0"/>
                </a:solidFill>
              </a:rPr>
              <a:t> </a:t>
            </a:r>
            <a:r>
              <a:rPr lang="id-ID" sz="4000" b="1" dirty="0" err="1" smtClean="0">
                <a:solidFill>
                  <a:srgbClr val="0070C0"/>
                </a:solidFill>
              </a:rPr>
              <a:t>Stages</a:t>
            </a:r>
            <a:endParaRPr lang="id-ID" sz="4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3584" y="3001157"/>
            <a:ext cx="100401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id-ID" sz="1600" i="1" dirty="0" smtClean="0">
                <a:solidFill>
                  <a:srgbClr val="0070C0"/>
                </a:solidFill>
                <a:latin typeface="Times-Roman"/>
              </a:rPr>
              <a:t>Data Modeling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, adalah tahapan untuk memodelkan data yang telah ada dengan metode algoritma yang akan digunakan.  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id-ID" sz="1600" i="1" dirty="0" err="1" smtClean="0">
                <a:solidFill>
                  <a:srgbClr val="0070C0"/>
                </a:solidFill>
                <a:latin typeface="Times-Roman"/>
              </a:rPr>
              <a:t>Evaluation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, setelah dilakukan proses data modeling, tahap selanjutnya adalah mengevaluasi hasil </a:t>
            </a:r>
            <a:r>
              <a:rPr lang="id-ID" sz="1600" dirty="0" err="1" smtClean="0">
                <a:solidFill>
                  <a:srgbClr val="C00000"/>
                </a:solidFill>
                <a:latin typeface="Times-Roman"/>
              </a:rPr>
              <a:t>klaster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 dengan metode evaluasi tertentu misalkan dengan </a:t>
            </a:r>
            <a:r>
              <a:rPr lang="id-ID" sz="1600" i="1" dirty="0" err="1" smtClean="0">
                <a:solidFill>
                  <a:srgbClr val="C00000"/>
                </a:solidFill>
                <a:latin typeface="Times-Roman"/>
              </a:rPr>
              <a:t>Silhoutte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, </a:t>
            </a:r>
            <a:r>
              <a:rPr lang="id-ID" sz="1600" i="1" dirty="0" err="1" smtClean="0">
                <a:solidFill>
                  <a:srgbClr val="C00000"/>
                </a:solidFill>
                <a:latin typeface="Times-Roman"/>
              </a:rPr>
              <a:t>Elbow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, atau </a:t>
            </a:r>
            <a:r>
              <a:rPr lang="id-ID" sz="1600" i="1" dirty="0" err="1" smtClean="0">
                <a:solidFill>
                  <a:srgbClr val="C00000"/>
                </a:solidFill>
                <a:latin typeface="Times-Roman"/>
              </a:rPr>
              <a:t>Davies</a:t>
            </a:r>
            <a:r>
              <a:rPr lang="id-ID" sz="1600" i="1" dirty="0" smtClean="0">
                <a:solidFill>
                  <a:srgbClr val="C00000"/>
                </a:solidFill>
                <a:latin typeface="Times-Roman"/>
              </a:rPr>
              <a:t> </a:t>
            </a:r>
            <a:r>
              <a:rPr lang="id-ID" sz="1600" i="1" dirty="0" err="1" smtClean="0">
                <a:solidFill>
                  <a:srgbClr val="C00000"/>
                </a:solidFill>
                <a:latin typeface="Times-Roman"/>
              </a:rPr>
              <a:t>Bouldin</a:t>
            </a:r>
            <a:r>
              <a:rPr lang="id-ID" sz="1600" i="1" dirty="0" smtClean="0">
                <a:solidFill>
                  <a:srgbClr val="C00000"/>
                </a:solidFill>
                <a:latin typeface="Times-Roman"/>
              </a:rPr>
              <a:t> </a:t>
            </a:r>
            <a:r>
              <a:rPr lang="id-ID" sz="1600" i="1" dirty="0" err="1" smtClean="0">
                <a:solidFill>
                  <a:srgbClr val="C00000"/>
                </a:solidFill>
                <a:latin typeface="Times-Roman"/>
              </a:rPr>
              <a:t>Index</a:t>
            </a:r>
            <a:r>
              <a:rPr lang="id-ID" sz="1600" i="1" dirty="0" smtClean="0">
                <a:solidFill>
                  <a:srgbClr val="C00000"/>
                </a:solidFill>
                <a:latin typeface="Times-Roman"/>
              </a:rPr>
              <a:t> 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(DBI) untuk menentukan kualitas dari </a:t>
            </a:r>
            <a:r>
              <a:rPr lang="id-ID" sz="1600" dirty="0" err="1" smtClean="0">
                <a:solidFill>
                  <a:srgbClr val="C00000"/>
                </a:solidFill>
                <a:latin typeface="Times-Roman"/>
              </a:rPr>
              <a:t>klaster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 yang telah dihasilkan pada tahap data modeling.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id-ID" sz="1600" i="1" dirty="0" err="1" smtClean="0">
                <a:solidFill>
                  <a:srgbClr val="0070C0"/>
                </a:solidFill>
                <a:latin typeface="Times-Roman"/>
              </a:rPr>
              <a:t>Deployment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, tahap ini merupakan tahap visualisasi data </a:t>
            </a:r>
            <a:r>
              <a:rPr lang="id-ID" sz="1600" dirty="0" err="1" smtClean="0">
                <a:solidFill>
                  <a:srgbClr val="C00000"/>
                </a:solidFill>
                <a:latin typeface="Times-Roman"/>
              </a:rPr>
              <a:t>dimana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 </a:t>
            </a:r>
            <a:r>
              <a:rPr lang="id-ID" sz="1600" dirty="0" err="1" smtClean="0">
                <a:solidFill>
                  <a:srgbClr val="C00000"/>
                </a:solidFill>
                <a:latin typeface="Times-Roman"/>
              </a:rPr>
              <a:t>klaster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 yang telah diuji  pada tahap evaluasi akan ditampilkan dalam bentuk diagram atau </a:t>
            </a:r>
            <a:r>
              <a:rPr lang="id-ID" sz="1600" i="1" dirty="0" err="1" smtClean="0">
                <a:solidFill>
                  <a:srgbClr val="C00000"/>
                </a:solidFill>
                <a:latin typeface="Times-Roman"/>
              </a:rPr>
              <a:t>scatter</a:t>
            </a:r>
            <a:r>
              <a:rPr lang="id-ID" sz="1600" i="1" dirty="0" smtClean="0">
                <a:solidFill>
                  <a:srgbClr val="C00000"/>
                </a:solidFill>
                <a:latin typeface="Times-Roman"/>
              </a:rPr>
              <a:t> plot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 pengelompokan data agar lebih terlihat pola </a:t>
            </a:r>
            <a:r>
              <a:rPr lang="id-ID" sz="1600" dirty="0" err="1" smtClean="0">
                <a:solidFill>
                  <a:srgbClr val="C00000"/>
                </a:solidFill>
                <a:latin typeface="Times-Roman"/>
              </a:rPr>
              <a:t>klaster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 data yang telah terbentuk.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13617" y="1892808"/>
            <a:ext cx="113098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38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1" y="0"/>
            <a:ext cx="1838960" cy="1583187"/>
          </a:xfrm>
          <a:prstGeom prst="rect">
            <a:avLst/>
          </a:prstGeom>
        </p:spPr>
      </p:pic>
      <p:pic>
        <p:nvPicPr>
          <p:cNvPr id="2056" name="Picture 8" descr="Top 14 Most Important Data Mining Techniques to Use – NIX Unit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651" y="195485"/>
            <a:ext cx="2327863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est Data Mining and Visualization Tools to use | by Nikhil Adithyan |  CodeX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18" y="183191"/>
            <a:ext cx="2224067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et Machine Learning Versus Data Mining Pics - Congrel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0" y="195485"/>
            <a:ext cx="2588600" cy="14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remium Vector | Data mining illustration concept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0" b="15605"/>
          <a:stretch/>
        </p:blipFill>
        <p:spPr bwMode="auto">
          <a:xfrm>
            <a:off x="2407920" y="183191"/>
            <a:ext cx="1987932" cy="145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8035" y="1993773"/>
            <a:ext cx="11663965" cy="906420"/>
          </a:xfrm>
        </p:spPr>
        <p:txBody>
          <a:bodyPr>
            <a:noAutofit/>
          </a:bodyPr>
          <a:lstStyle/>
          <a:p>
            <a:pPr algn="ctr"/>
            <a:r>
              <a:rPr lang="id-ID" sz="4000" b="1" dirty="0" smtClean="0">
                <a:solidFill>
                  <a:srgbClr val="0070C0"/>
                </a:solidFill>
              </a:rPr>
              <a:t>Data Mining </a:t>
            </a:r>
            <a:r>
              <a:rPr lang="id-ID" sz="4000" b="1" dirty="0" err="1" smtClean="0">
                <a:solidFill>
                  <a:srgbClr val="0070C0"/>
                </a:solidFill>
              </a:rPr>
              <a:t>With</a:t>
            </a:r>
            <a:r>
              <a:rPr lang="id-ID" sz="4000" b="1" dirty="0" smtClean="0">
                <a:solidFill>
                  <a:srgbClr val="0070C0"/>
                </a:solidFill>
              </a:rPr>
              <a:t> </a:t>
            </a:r>
            <a:r>
              <a:rPr lang="id-ID" sz="4000" b="1" dirty="0" err="1" smtClean="0">
                <a:solidFill>
                  <a:srgbClr val="0070C0"/>
                </a:solidFill>
              </a:rPr>
              <a:t>K-Means</a:t>
            </a:r>
            <a:r>
              <a:rPr lang="id-ID" sz="4000" b="1" dirty="0" smtClean="0">
                <a:solidFill>
                  <a:srgbClr val="0070C0"/>
                </a:solidFill>
              </a:rPr>
              <a:t> </a:t>
            </a:r>
            <a:r>
              <a:rPr lang="id-ID" sz="4000" b="1" dirty="0" err="1" smtClean="0">
                <a:solidFill>
                  <a:srgbClr val="0070C0"/>
                </a:solidFill>
              </a:rPr>
              <a:t>Method</a:t>
            </a:r>
            <a:endParaRPr lang="id-ID" sz="4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3584" y="3001157"/>
            <a:ext cx="100401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Terdapat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beberapa teknik yang digunakan dalam 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data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mining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, salah satu teknik 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data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mining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adalah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clustering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.</a:t>
            </a:r>
          </a:p>
          <a:p>
            <a:endParaRPr lang="id-ID" sz="1600" dirty="0">
              <a:solidFill>
                <a:srgbClr val="C00000"/>
              </a:solidFill>
              <a:latin typeface="Times-Roman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Metode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clustering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dirty="0" smtClean="0">
                <a:solidFill>
                  <a:srgbClr val="C00000"/>
                </a:solidFill>
                <a:latin typeface="Times-Italic"/>
              </a:rPr>
              <a:t>terdiri dari 2 jenis 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yang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digunakan dalam </a:t>
            </a:r>
            <a:r>
              <a:rPr lang="id-ID" sz="1600" dirty="0" err="1">
                <a:solidFill>
                  <a:srgbClr val="C00000"/>
                </a:solidFill>
                <a:latin typeface="Times-Roman"/>
              </a:rPr>
              <a:t>pengelompokkan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 data, yaitu </a:t>
            </a:r>
            <a:r>
              <a:rPr lang="id-ID" sz="1600" i="1" dirty="0" err="1" smtClean="0">
                <a:solidFill>
                  <a:srgbClr val="C00000"/>
                </a:solidFill>
                <a:latin typeface="Times-Italic"/>
              </a:rPr>
              <a:t>hierarchical</a:t>
            </a:r>
            <a:r>
              <a:rPr lang="id-ID" sz="1600" i="1" dirty="0" smtClean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i="1" dirty="0" err="1" smtClean="0">
                <a:solidFill>
                  <a:srgbClr val="C00000"/>
                </a:solidFill>
                <a:latin typeface="Times-Italic"/>
              </a:rPr>
              <a:t>clustering</a:t>
            </a:r>
            <a:r>
              <a:rPr lang="id-ID" sz="1600" i="1" dirty="0" smtClean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dan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non-hierarchical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clustering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id-ID" sz="1600" dirty="0" smtClean="0">
              <a:solidFill>
                <a:srgbClr val="C00000"/>
              </a:solidFill>
              <a:latin typeface="Times-Roman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id-ID" sz="1600" i="1" dirty="0" err="1" smtClean="0">
                <a:solidFill>
                  <a:srgbClr val="C00000"/>
                </a:solidFill>
                <a:latin typeface="Times-Italic"/>
              </a:rPr>
              <a:t>K-means</a:t>
            </a:r>
            <a:r>
              <a:rPr lang="id-ID" sz="1600" i="1" dirty="0" smtClean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clustering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sebagai salah satu metode data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clustering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dirty="0" err="1">
                <a:solidFill>
                  <a:srgbClr val="C00000"/>
                </a:solidFill>
                <a:latin typeface="Times-Roman"/>
              </a:rPr>
              <a:t>non-hirarki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 </a:t>
            </a:r>
            <a:r>
              <a:rPr lang="id-ID" sz="1600" dirty="0" err="1">
                <a:solidFill>
                  <a:srgbClr val="C00000"/>
                </a:solidFill>
                <a:latin typeface="Times-Roman"/>
              </a:rPr>
              <a:t>mempartisi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 data 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yang ada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ke dalam bentuk satu atau lebih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cluster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atau kelompok, sehingga data yang 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memiliki karakteristik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yang sama dikelompokkan ke dalam satu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cluster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yang sama dan data 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yang mempunyai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karakteristik yang berbeda dikelompokkan ke dalam kelompok yang lain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. Kelompok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atau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cluster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yang didapat merupakan pengetahuan/informasi yang bermanfaat 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bagi pengguna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kebijakan dalam proses pengambilan keputusan.</a:t>
            </a:r>
            <a:r>
              <a:rPr lang="id-ID" sz="1600" dirty="0">
                <a:solidFill>
                  <a:srgbClr val="C00000"/>
                </a:solidFill>
              </a:rPr>
              <a:t> </a:t>
            </a:r>
            <a:endParaRPr lang="id-ID" sz="1600" dirty="0" smtClean="0">
              <a:solidFill>
                <a:srgbClr val="C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3617" y="1892808"/>
            <a:ext cx="113098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58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1" y="0"/>
            <a:ext cx="1838960" cy="1583187"/>
          </a:xfrm>
          <a:prstGeom prst="rect">
            <a:avLst/>
          </a:prstGeom>
        </p:spPr>
      </p:pic>
      <p:pic>
        <p:nvPicPr>
          <p:cNvPr id="2056" name="Picture 8" descr="Top 14 Most Important Data Mining Techniques to Use – NIX Unit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651" y="195485"/>
            <a:ext cx="2327863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est Data Mining and Visualization Tools to use | by Nikhil Adithyan |  CodeX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18" y="183191"/>
            <a:ext cx="2224067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et Machine Learning Versus Data Mining Pics - Congrel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0" y="195485"/>
            <a:ext cx="2588600" cy="14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remium Vector | Data mining illustration concept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0" b="15605"/>
          <a:stretch/>
        </p:blipFill>
        <p:spPr bwMode="auto">
          <a:xfrm>
            <a:off x="2407920" y="183191"/>
            <a:ext cx="1987932" cy="145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8035" y="1993773"/>
            <a:ext cx="11663965" cy="906420"/>
          </a:xfrm>
        </p:spPr>
        <p:txBody>
          <a:bodyPr>
            <a:noAutofit/>
          </a:bodyPr>
          <a:lstStyle/>
          <a:p>
            <a:pPr algn="ctr"/>
            <a:r>
              <a:rPr lang="id-ID" sz="4000" b="1" dirty="0" smtClean="0">
                <a:solidFill>
                  <a:srgbClr val="0070C0"/>
                </a:solidFill>
              </a:rPr>
              <a:t>Data Mining </a:t>
            </a:r>
            <a:r>
              <a:rPr lang="id-ID" sz="4000" b="1" dirty="0" err="1" smtClean="0">
                <a:solidFill>
                  <a:srgbClr val="0070C0"/>
                </a:solidFill>
              </a:rPr>
              <a:t>With</a:t>
            </a:r>
            <a:r>
              <a:rPr lang="id-ID" sz="4000" b="1" dirty="0" smtClean="0">
                <a:solidFill>
                  <a:srgbClr val="0070C0"/>
                </a:solidFill>
              </a:rPr>
              <a:t> </a:t>
            </a:r>
            <a:r>
              <a:rPr lang="id-ID" sz="4000" b="1" dirty="0" err="1" smtClean="0">
                <a:solidFill>
                  <a:srgbClr val="0070C0"/>
                </a:solidFill>
              </a:rPr>
              <a:t>K-Means</a:t>
            </a:r>
            <a:r>
              <a:rPr lang="id-ID" sz="4000" b="1" dirty="0" smtClean="0">
                <a:solidFill>
                  <a:srgbClr val="0070C0"/>
                </a:solidFill>
              </a:rPr>
              <a:t> </a:t>
            </a:r>
            <a:r>
              <a:rPr lang="id-ID" sz="4000" b="1" dirty="0" err="1" smtClean="0">
                <a:solidFill>
                  <a:srgbClr val="0070C0"/>
                </a:solidFill>
              </a:rPr>
              <a:t>Method</a:t>
            </a:r>
            <a:endParaRPr lang="id-ID" sz="4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3584" y="3001157"/>
            <a:ext cx="100401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Terdapat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beberapa teknik yang digunakan dalam 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data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mining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, salah satu teknik 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data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mining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adalah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clustering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.</a:t>
            </a:r>
          </a:p>
          <a:p>
            <a:endParaRPr lang="id-ID" sz="1600" dirty="0">
              <a:solidFill>
                <a:srgbClr val="C00000"/>
              </a:solidFill>
              <a:latin typeface="Times-Roman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Metode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clustering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dirty="0" smtClean="0">
                <a:solidFill>
                  <a:srgbClr val="C00000"/>
                </a:solidFill>
                <a:latin typeface="Times-Italic"/>
              </a:rPr>
              <a:t>terdiri dari 2 jenis 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yang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digunakan dalam </a:t>
            </a:r>
            <a:r>
              <a:rPr lang="id-ID" sz="1600" dirty="0" err="1">
                <a:solidFill>
                  <a:srgbClr val="C00000"/>
                </a:solidFill>
                <a:latin typeface="Times-Roman"/>
              </a:rPr>
              <a:t>pengelompokkan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 data, yaitu </a:t>
            </a:r>
            <a:r>
              <a:rPr lang="id-ID" sz="1600" i="1" dirty="0" err="1" smtClean="0">
                <a:solidFill>
                  <a:srgbClr val="C00000"/>
                </a:solidFill>
                <a:latin typeface="Times-Italic"/>
              </a:rPr>
              <a:t>hierarchical</a:t>
            </a:r>
            <a:r>
              <a:rPr lang="id-ID" sz="1600" i="1" dirty="0" smtClean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i="1" dirty="0" err="1" smtClean="0">
                <a:solidFill>
                  <a:srgbClr val="C00000"/>
                </a:solidFill>
                <a:latin typeface="Times-Italic"/>
              </a:rPr>
              <a:t>clustering</a:t>
            </a:r>
            <a:r>
              <a:rPr lang="id-ID" sz="1600" i="1" dirty="0" smtClean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dan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non-hierarchical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clustering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id-ID" sz="1600" dirty="0" smtClean="0">
              <a:solidFill>
                <a:srgbClr val="C00000"/>
              </a:solidFill>
              <a:latin typeface="Times-Roman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id-ID" sz="1600" i="1" dirty="0" err="1" smtClean="0">
                <a:solidFill>
                  <a:srgbClr val="C00000"/>
                </a:solidFill>
                <a:latin typeface="Times-Italic"/>
              </a:rPr>
              <a:t>K-means</a:t>
            </a:r>
            <a:r>
              <a:rPr lang="id-ID" sz="1600" i="1" dirty="0" smtClean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clustering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sebagai salah satu metode data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clustering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dirty="0" err="1">
                <a:solidFill>
                  <a:srgbClr val="C00000"/>
                </a:solidFill>
                <a:latin typeface="Times-Roman"/>
              </a:rPr>
              <a:t>non-hirarki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 </a:t>
            </a:r>
            <a:r>
              <a:rPr lang="id-ID" sz="1600" dirty="0" err="1">
                <a:solidFill>
                  <a:srgbClr val="C00000"/>
                </a:solidFill>
                <a:latin typeface="Times-Roman"/>
              </a:rPr>
              <a:t>mempartisi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 data 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yang ada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ke dalam bentuk satu atau lebih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cluster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atau kelompok, sehingga data yang 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memiliki karakteristik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yang sama dikelompokkan ke dalam satu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cluster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yang sama dan data 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yang mempunyai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karakteristik yang berbeda dikelompokkan ke dalam kelompok yang lain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. Kelompok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atau </a:t>
            </a:r>
            <a:r>
              <a:rPr lang="id-ID" sz="1600" i="1" dirty="0" err="1">
                <a:solidFill>
                  <a:srgbClr val="C00000"/>
                </a:solidFill>
                <a:latin typeface="Times-Italic"/>
              </a:rPr>
              <a:t>cluster</a:t>
            </a:r>
            <a:r>
              <a:rPr lang="id-ID" sz="16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yang didapat merupakan pengetahuan/informasi yang bermanfaat </a:t>
            </a:r>
            <a:r>
              <a:rPr lang="id-ID" sz="1600" dirty="0" smtClean="0">
                <a:solidFill>
                  <a:srgbClr val="C00000"/>
                </a:solidFill>
                <a:latin typeface="Times-Roman"/>
              </a:rPr>
              <a:t>bagi pengguna </a:t>
            </a:r>
            <a:r>
              <a:rPr lang="id-ID" sz="1600" dirty="0">
                <a:solidFill>
                  <a:srgbClr val="C00000"/>
                </a:solidFill>
                <a:latin typeface="Times-Roman"/>
              </a:rPr>
              <a:t>kebijakan dalam proses pengambilan keputusan.</a:t>
            </a:r>
            <a:r>
              <a:rPr lang="id-ID" sz="1600" dirty="0">
                <a:solidFill>
                  <a:srgbClr val="C00000"/>
                </a:solidFill>
              </a:rPr>
              <a:t> </a:t>
            </a:r>
            <a:endParaRPr lang="id-ID" sz="1600" dirty="0" smtClean="0">
              <a:solidFill>
                <a:srgbClr val="C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3617" y="1892808"/>
            <a:ext cx="113098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2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502013" y="3342968"/>
            <a:ext cx="4552335" cy="2674374"/>
          </a:xfrm>
          <a:prstGeom prst="roundRect">
            <a:avLst>
              <a:gd name="adj" fmla="val 784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2605549" y="4492152"/>
            <a:ext cx="2576051" cy="3453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1" y="0"/>
            <a:ext cx="1838960" cy="1583187"/>
          </a:xfrm>
          <a:prstGeom prst="rect">
            <a:avLst/>
          </a:prstGeom>
        </p:spPr>
      </p:pic>
      <p:pic>
        <p:nvPicPr>
          <p:cNvPr id="2056" name="Picture 8" descr="Top 14 Most Important Data Mining Techniques to Use – NIX Unit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651" y="195485"/>
            <a:ext cx="2327863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est Data Mining and Visualization Tools to use | by Nikhil Adithyan |  CodeX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18" y="183191"/>
            <a:ext cx="2224067" cy="14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et Machine Learning Versus Data Mining Pics - Congrel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0" y="195485"/>
            <a:ext cx="2588600" cy="14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remium Vector | Data mining illustration concept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0" b="15605"/>
          <a:stretch/>
        </p:blipFill>
        <p:spPr bwMode="auto">
          <a:xfrm>
            <a:off x="2407920" y="183191"/>
            <a:ext cx="1987932" cy="145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8035" y="1993773"/>
            <a:ext cx="11663965" cy="906420"/>
          </a:xfrm>
        </p:spPr>
        <p:txBody>
          <a:bodyPr>
            <a:noAutofit/>
          </a:bodyPr>
          <a:lstStyle/>
          <a:p>
            <a:pPr algn="ctr"/>
            <a:r>
              <a:rPr lang="id-ID" sz="4000" b="1" dirty="0" smtClean="0">
                <a:solidFill>
                  <a:srgbClr val="0070C0"/>
                </a:solidFill>
              </a:rPr>
              <a:t>Data Mining </a:t>
            </a:r>
            <a:r>
              <a:rPr lang="id-ID" sz="4000" b="1" dirty="0" err="1" smtClean="0">
                <a:solidFill>
                  <a:srgbClr val="0070C0"/>
                </a:solidFill>
              </a:rPr>
              <a:t>With</a:t>
            </a:r>
            <a:r>
              <a:rPr lang="id-ID" sz="4000" b="1" dirty="0" smtClean="0">
                <a:solidFill>
                  <a:srgbClr val="0070C0"/>
                </a:solidFill>
              </a:rPr>
              <a:t> </a:t>
            </a:r>
            <a:r>
              <a:rPr lang="id-ID" sz="4000" b="1" dirty="0" err="1" smtClean="0">
                <a:solidFill>
                  <a:srgbClr val="0070C0"/>
                </a:solidFill>
              </a:rPr>
              <a:t>K-Means</a:t>
            </a:r>
            <a:r>
              <a:rPr lang="id-ID" sz="4000" b="1" dirty="0" smtClean="0">
                <a:solidFill>
                  <a:srgbClr val="0070C0"/>
                </a:solidFill>
              </a:rPr>
              <a:t> </a:t>
            </a:r>
            <a:r>
              <a:rPr lang="id-ID" sz="4000" b="1" dirty="0" err="1" smtClean="0">
                <a:solidFill>
                  <a:srgbClr val="0070C0"/>
                </a:solidFill>
              </a:rPr>
              <a:t>Method</a:t>
            </a:r>
            <a:endParaRPr lang="id-ID" sz="4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253" y="3001157"/>
            <a:ext cx="686225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i="1" dirty="0">
                <a:solidFill>
                  <a:srgbClr val="C00000"/>
                </a:solidFill>
                <a:latin typeface="Times-Italic"/>
              </a:rPr>
              <a:t>Secara umum algoritma </a:t>
            </a:r>
            <a:r>
              <a:rPr lang="id-ID" sz="1400" i="1" dirty="0" err="1">
                <a:solidFill>
                  <a:srgbClr val="C00000"/>
                </a:solidFill>
                <a:latin typeface="Times-Italic"/>
              </a:rPr>
              <a:t>K-Means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 memiliki langkah-langkah dalam pengelompokan, </a:t>
            </a:r>
            <a:r>
              <a:rPr lang="id-ID" sz="1400" i="1" dirty="0" err="1">
                <a:solidFill>
                  <a:srgbClr val="C00000"/>
                </a:solidFill>
                <a:latin typeface="Times-Italic"/>
              </a:rPr>
              <a:t>diantaranya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400" i="1" dirty="0" err="1" smtClean="0">
                <a:solidFill>
                  <a:srgbClr val="C00000"/>
                </a:solidFill>
                <a:latin typeface="Times-Italic"/>
              </a:rPr>
              <a:t>Inisilisasi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: menentukan nilai K </a:t>
            </a:r>
            <a:r>
              <a:rPr lang="id-ID" sz="1400" i="1" dirty="0" err="1">
                <a:solidFill>
                  <a:srgbClr val="C00000"/>
                </a:solidFill>
                <a:latin typeface="Times-Italic"/>
              </a:rPr>
              <a:t>centroid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 yang diinginkan dan metrik </a:t>
            </a:r>
            <a:r>
              <a:rPr lang="id-ID" sz="1400" i="1" dirty="0" err="1">
                <a:solidFill>
                  <a:srgbClr val="C00000"/>
                </a:solidFill>
                <a:latin typeface="Times-Italic"/>
              </a:rPr>
              <a:t>ketidakmiripan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 (jarak) yang diinginkan. 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400" i="1" dirty="0" smtClean="0">
                <a:solidFill>
                  <a:srgbClr val="C00000"/>
                </a:solidFill>
                <a:latin typeface="Times-Italic"/>
              </a:rPr>
              <a:t>Memilih 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K data dari set X sebagai </a:t>
            </a:r>
            <a:r>
              <a:rPr lang="id-ID" sz="1400" i="1" dirty="0" err="1">
                <a:solidFill>
                  <a:srgbClr val="C00000"/>
                </a:solidFill>
                <a:latin typeface="Times-Italic"/>
              </a:rPr>
              <a:t>centroid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. 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Untuk </a:t>
            </a:r>
            <a:r>
              <a:rPr lang="id-ID" sz="1400" i="1" dirty="0" smtClean="0">
                <a:solidFill>
                  <a:srgbClr val="C00000"/>
                </a:solidFill>
                <a:latin typeface="Times-Italic"/>
              </a:rPr>
              <a:t>menentukan </a:t>
            </a:r>
            <a:r>
              <a:rPr lang="id-ID" sz="1400" i="1" dirty="0" err="1" smtClean="0">
                <a:solidFill>
                  <a:srgbClr val="C00000"/>
                </a:solidFill>
                <a:latin typeface="Times-Italic"/>
              </a:rPr>
              <a:t>centroid</a:t>
            </a:r>
            <a:r>
              <a:rPr lang="id-ID" sz="1400" i="1" dirty="0" smtClean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dapat menggunakan persamaan </a:t>
            </a:r>
            <a:r>
              <a:rPr lang="id-ID" sz="1400" i="1" dirty="0" smtClean="0">
                <a:solidFill>
                  <a:srgbClr val="C00000"/>
                </a:solidFill>
                <a:latin typeface="Times-Italic"/>
              </a:rPr>
              <a:t>: </a:t>
            </a:r>
            <a:endParaRPr lang="id-ID" sz="1400" i="1" dirty="0">
              <a:solidFill>
                <a:srgbClr val="C00000"/>
              </a:solidFill>
              <a:latin typeface="Times-Italic"/>
            </a:endParaRPr>
          </a:p>
          <a:p>
            <a:r>
              <a:rPr lang="id-ID" sz="1400" i="1" dirty="0">
                <a:solidFill>
                  <a:srgbClr val="C00000"/>
                </a:solidFill>
                <a:latin typeface="Times-Italic"/>
              </a:rPr>
              <a:t>			   </a:t>
            </a:r>
            <a:endParaRPr lang="id-ID" sz="1400" i="1" dirty="0" smtClean="0">
              <a:solidFill>
                <a:srgbClr val="C00000"/>
              </a:solidFill>
              <a:latin typeface="Times-Italic"/>
            </a:endParaRPr>
          </a:p>
          <a:p>
            <a:pPr algn="ctr"/>
            <a:r>
              <a:rPr lang="id-ID" sz="1400" i="1" dirty="0" smtClean="0">
                <a:solidFill>
                  <a:srgbClr val="0070C0"/>
                </a:solidFill>
                <a:latin typeface="Times-Italic"/>
              </a:rPr>
              <a:t>Jumlah </a:t>
            </a:r>
            <a:r>
              <a:rPr lang="id-ID" sz="1400" i="1" dirty="0">
                <a:solidFill>
                  <a:srgbClr val="0070C0"/>
                </a:solidFill>
                <a:latin typeface="Times-Italic"/>
              </a:rPr>
              <a:t>data </a:t>
            </a:r>
            <a:r>
              <a:rPr lang="id-ID" sz="1400" i="1" dirty="0" smtClean="0">
                <a:solidFill>
                  <a:srgbClr val="0070C0"/>
                </a:solidFill>
                <a:latin typeface="Times-Italic"/>
              </a:rPr>
              <a:t>/(Jumlah </a:t>
            </a:r>
            <a:r>
              <a:rPr lang="id-ID" sz="1400" i="1" dirty="0" err="1" smtClean="0">
                <a:solidFill>
                  <a:srgbClr val="0070C0"/>
                </a:solidFill>
                <a:latin typeface="Times-Italic"/>
              </a:rPr>
              <a:t>class</a:t>
            </a:r>
            <a:r>
              <a:rPr lang="id-ID" sz="1400" i="1" dirty="0" smtClean="0">
                <a:solidFill>
                  <a:srgbClr val="0070C0"/>
                </a:solidFill>
                <a:latin typeface="Times-Italic"/>
              </a:rPr>
              <a:t>+1)</a:t>
            </a:r>
          </a:p>
          <a:p>
            <a:pPr algn="ctr"/>
            <a:endParaRPr lang="id-ID" sz="1400" i="1" dirty="0">
              <a:solidFill>
                <a:srgbClr val="C00000"/>
              </a:solidFill>
              <a:latin typeface="Times-Italic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id-ID" sz="1400" i="1" dirty="0" smtClean="0">
                <a:solidFill>
                  <a:srgbClr val="C00000"/>
                </a:solidFill>
                <a:latin typeface="Times-Italic"/>
              </a:rPr>
              <a:t>Mengalokasikan 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semua data ke </a:t>
            </a:r>
            <a:r>
              <a:rPr lang="id-ID" sz="1400" i="1" dirty="0" err="1">
                <a:solidFill>
                  <a:srgbClr val="C00000"/>
                </a:solidFill>
                <a:latin typeface="Times-Italic"/>
              </a:rPr>
              <a:t>centroid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 terdekat dengan </a:t>
            </a:r>
            <a:r>
              <a:rPr lang="id-ID" sz="1400" i="1" dirty="0" smtClean="0">
                <a:solidFill>
                  <a:srgbClr val="C00000"/>
                </a:solidFill>
                <a:latin typeface="Times-Italic"/>
              </a:rPr>
              <a:t>menghitung jarak 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yang telah ditetapkan</a:t>
            </a:r>
            <a:r>
              <a:rPr lang="id-ID" sz="1400" i="1" dirty="0" smtClean="0">
                <a:solidFill>
                  <a:srgbClr val="C00000"/>
                </a:solidFill>
                <a:latin typeface="Times-Italic"/>
              </a:rPr>
              <a:t>. Rumus yang digunakan untuk menghitung jarak data adalah dengan rumus </a:t>
            </a:r>
            <a:r>
              <a:rPr lang="id-ID" sz="1400" i="1" dirty="0" err="1" smtClean="0">
                <a:solidFill>
                  <a:srgbClr val="C00000"/>
                </a:solidFill>
                <a:latin typeface="Times-Italic"/>
              </a:rPr>
              <a:t>Euclidean</a:t>
            </a:r>
            <a:r>
              <a:rPr lang="id-ID" sz="1400" i="1" dirty="0" smtClean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400" i="1" dirty="0" err="1" smtClean="0">
                <a:solidFill>
                  <a:srgbClr val="C00000"/>
                </a:solidFill>
                <a:latin typeface="Times-Italic"/>
              </a:rPr>
              <a:t>Distance</a:t>
            </a:r>
            <a:r>
              <a:rPr lang="id-ID" sz="1400" i="1" dirty="0" smtClean="0">
                <a:solidFill>
                  <a:srgbClr val="C00000"/>
                </a:solidFill>
                <a:latin typeface="Times-Italic"/>
              </a:rPr>
              <a:t>.</a:t>
            </a:r>
            <a:endParaRPr lang="id-ID" sz="1400" i="1" dirty="0">
              <a:solidFill>
                <a:srgbClr val="C00000"/>
              </a:solidFill>
              <a:latin typeface="Times-Italic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id-ID" sz="1400" i="1" dirty="0" smtClean="0">
                <a:solidFill>
                  <a:srgbClr val="C00000"/>
                </a:solidFill>
                <a:latin typeface="Times-Italic"/>
              </a:rPr>
              <a:t>Menghitung 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kembali </a:t>
            </a:r>
            <a:r>
              <a:rPr lang="id-ID" sz="1400" i="1" dirty="0" err="1">
                <a:solidFill>
                  <a:srgbClr val="C00000"/>
                </a:solidFill>
                <a:latin typeface="Times-Italic"/>
              </a:rPr>
              <a:t>centroid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 C berdasarkan </a:t>
            </a:r>
            <a:r>
              <a:rPr lang="id-ID" sz="1400" i="1" dirty="0" smtClean="0">
                <a:solidFill>
                  <a:srgbClr val="C00000"/>
                </a:solidFill>
                <a:latin typeface="Times-Italic"/>
              </a:rPr>
              <a:t>data sesuai </a:t>
            </a:r>
            <a:r>
              <a:rPr lang="id-ID" sz="1400" i="1" dirty="0" err="1" smtClean="0">
                <a:solidFill>
                  <a:srgbClr val="C00000"/>
                </a:solidFill>
                <a:latin typeface="Times-Italic"/>
              </a:rPr>
              <a:t>cluster</a:t>
            </a:r>
            <a:r>
              <a:rPr lang="id-ID" sz="1400" i="1" dirty="0" smtClean="0">
                <a:solidFill>
                  <a:srgbClr val="C00000"/>
                </a:solidFill>
                <a:latin typeface="Times-Italic"/>
              </a:rPr>
              <a:t> </a:t>
            </a:r>
            <a:r>
              <a:rPr lang="id-ID" sz="1400" i="1" dirty="0" err="1">
                <a:solidFill>
                  <a:srgbClr val="C00000"/>
                </a:solidFill>
                <a:latin typeface="Times-Italic"/>
              </a:rPr>
              <a:t>masing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 – </a:t>
            </a:r>
            <a:r>
              <a:rPr lang="id-ID" sz="1400" i="1" dirty="0" err="1">
                <a:solidFill>
                  <a:srgbClr val="C00000"/>
                </a:solidFill>
                <a:latin typeface="Times-Italic"/>
              </a:rPr>
              <a:t>masing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id-ID" sz="1400" i="1" dirty="0" smtClean="0">
                <a:solidFill>
                  <a:srgbClr val="C00000"/>
                </a:solidFill>
                <a:latin typeface="Times-Italic"/>
              </a:rPr>
              <a:t>Mengulangi 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langkah 3 dan 4 hingga kondisi </a:t>
            </a:r>
            <a:r>
              <a:rPr lang="id-ID" sz="1400" i="1" dirty="0" err="1">
                <a:solidFill>
                  <a:srgbClr val="C00000"/>
                </a:solidFill>
                <a:latin typeface="Times-Italic"/>
              </a:rPr>
              <a:t>cluster</a:t>
            </a:r>
            <a:r>
              <a:rPr lang="id-ID" sz="1400" i="1" dirty="0">
                <a:solidFill>
                  <a:srgbClr val="C00000"/>
                </a:solidFill>
                <a:latin typeface="Times-Italic"/>
              </a:rPr>
              <a:t> tidak berubah tercapai.</a:t>
            </a:r>
            <a:endParaRPr lang="id-ID" sz="1400" i="1" dirty="0">
              <a:solidFill>
                <a:srgbClr val="C00000"/>
              </a:solidFill>
              <a:latin typeface="Times-Italic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3617" y="1892808"/>
            <a:ext cx="113098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61613" t="37563" r="12662" b="47383"/>
          <a:stretch/>
        </p:blipFill>
        <p:spPr>
          <a:xfrm>
            <a:off x="7620000" y="4381338"/>
            <a:ext cx="4295480" cy="14138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96767" y="3608128"/>
            <a:ext cx="382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i="1" dirty="0" smtClean="0">
                <a:solidFill>
                  <a:srgbClr val="0070C0"/>
                </a:solidFill>
                <a:latin typeface="Times-Italic"/>
              </a:rPr>
              <a:t>Rumus menghitung jarak data </a:t>
            </a:r>
          </a:p>
          <a:p>
            <a:pPr algn="ctr"/>
            <a:r>
              <a:rPr lang="id-ID" i="1" dirty="0" smtClean="0">
                <a:solidFill>
                  <a:srgbClr val="0070C0"/>
                </a:solidFill>
                <a:latin typeface="Times-Italic"/>
              </a:rPr>
              <a:t>dengan formula </a:t>
            </a:r>
            <a:r>
              <a:rPr lang="id-ID" i="1" dirty="0" err="1" smtClean="0">
                <a:solidFill>
                  <a:srgbClr val="0070C0"/>
                </a:solidFill>
                <a:latin typeface="Times-Italic"/>
              </a:rPr>
              <a:t>Euclidean</a:t>
            </a:r>
            <a:r>
              <a:rPr lang="id-ID" i="1" dirty="0" smtClean="0">
                <a:solidFill>
                  <a:srgbClr val="0070C0"/>
                </a:solidFill>
                <a:latin typeface="Times-Italic"/>
              </a:rPr>
              <a:t> </a:t>
            </a:r>
            <a:r>
              <a:rPr lang="id-ID" i="1" dirty="0" err="1" smtClean="0">
                <a:solidFill>
                  <a:srgbClr val="0070C0"/>
                </a:solidFill>
                <a:latin typeface="Times-Italic"/>
              </a:rPr>
              <a:t>Distance</a:t>
            </a:r>
            <a:endParaRPr lang="id-ID" i="1" dirty="0">
              <a:solidFill>
                <a:srgbClr val="0070C0"/>
              </a:solidFill>
              <a:latin typeface="Times-Italic"/>
            </a:endParaRPr>
          </a:p>
        </p:txBody>
      </p:sp>
    </p:spTree>
    <p:extLst>
      <p:ext uri="{BB962C8B-B14F-4D97-AF65-F5344CB8AC3E}">
        <p14:creationId xmlns:p14="http://schemas.microsoft.com/office/powerpoint/2010/main" val="130208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915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Courier New</vt:lpstr>
      <vt:lpstr>Times-Italic</vt:lpstr>
      <vt:lpstr>TimesNewRoman</vt:lpstr>
      <vt:lpstr>Times-Roman</vt:lpstr>
      <vt:lpstr>Wingdings</vt:lpstr>
      <vt:lpstr>Office Theme</vt:lpstr>
      <vt:lpstr>PowerPoint Presentation</vt:lpstr>
      <vt:lpstr>Algoritma Supervised dan Unsupervised Learning:</vt:lpstr>
      <vt:lpstr>Metode K-Means?</vt:lpstr>
      <vt:lpstr>Introduction to Data Mining With K-Means Method</vt:lpstr>
      <vt:lpstr>CRISP-DM Stages</vt:lpstr>
      <vt:lpstr>CRISP-DM Stages</vt:lpstr>
      <vt:lpstr>Data Mining With K-Means Method</vt:lpstr>
      <vt:lpstr>Data Mining With K-Means Method</vt:lpstr>
      <vt:lpstr>Data Mining With K-Means Method</vt:lpstr>
      <vt:lpstr>Sample Data of Clustering Technique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81</cp:revision>
  <dcterms:created xsi:type="dcterms:W3CDTF">2022-10-03T07:13:12Z</dcterms:created>
  <dcterms:modified xsi:type="dcterms:W3CDTF">2022-11-14T17:28:35Z</dcterms:modified>
</cp:coreProperties>
</file>