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nva San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108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4.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4.pn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grpSp>
        <p:nvGrpSpPr>
          <p:cNvPr id="3" name="Group 3"/>
          <p:cNvGrpSpPr/>
          <p:nvPr/>
        </p:nvGrpSpPr>
        <p:grpSpPr>
          <a:xfrm>
            <a:off x="-1516709" y="-1397665"/>
            <a:ext cx="21273125" cy="5066349"/>
            <a:chOff x="0" y="0"/>
            <a:chExt cx="28364166" cy="6755132"/>
          </a:xfrm>
        </p:grpSpPr>
        <p:sp>
          <p:nvSpPr>
            <p:cNvPr id="4" name="Freeform 4"/>
            <p:cNvSpPr/>
            <p:nvPr/>
          </p:nvSpPr>
          <p:spPr>
            <a:xfrm rot="-1234442">
              <a:off x="23054438" y="654962"/>
              <a:ext cx="4488873" cy="5486400"/>
            </a:xfrm>
            <a:custGeom>
              <a:avLst/>
              <a:gdLst/>
              <a:ahLst/>
              <a:cxnLst/>
              <a:rect l="l" t="t" r="r" b="b"/>
              <a:pathLst>
                <a:path w="4488873" h="5486400">
                  <a:moveTo>
                    <a:pt x="0" y="0"/>
                  </a:moveTo>
                  <a:lnTo>
                    <a:pt x="4488872" y="0"/>
                  </a:lnTo>
                  <a:lnTo>
                    <a:pt x="4488872" y="5486400"/>
                  </a:lnTo>
                  <a:lnTo>
                    <a:pt x="0" y="5486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5" name="Freeform 5"/>
            <p:cNvSpPr/>
            <p:nvPr/>
          </p:nvSpPr>
          <p:spPr>
            <a:xfrm rot="910700" flipH="1">
              <a:off x="639941" y="491953"/>
              <a:ext cx="4488873" cy="5486400"/>
            </a:xfrm>
            <a:custGeom>
              <a:avLst/>
              <a:gdLst/>
              <a:ahLst/>
              <a:cxnLst/>
              <a:rect l="l" t="t" r="r" b="b"/>
              <a:pathLst>
                <a:path w="4488873" h="5486400">
                  <a:moveTo>
                    <a:pt x="4488872" y="0"/>
                  </a:moveTo>
                  <a:lnTo>
                    <a:pt x="0" y="0"/>
                  </a:lnTo>
                  <a:lnTo>
                    <a:pt x="0" y="5486400"/>
                  </a:lnTo>
                  <a:lnTo>
                    <a:pt x="4488872" y="5486400"/>
                  </a:lnTo>
                  <a:lnTo>
                    <a:pt x="448887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grpSp>
      <p:grpSp>
        <p:nvGrpSpPr>
          <p:cNvPr id="6" name="Group 6"/>
          <p:cNvGrpSpPr/>
          <p:nvPr/>
        </p:nvGrpSpPr>
        <p:grpSpPr>
          <a:xfrm>
            <a:off x="-1738228" y="7400010"/>
            <a:ext cx="21260668" cy="4114800"/>
            <a:chOff x="0" y="0"/>
            <a:chExt cx="28347558" cy="5486400"/>
          </a:xfrm>
        </p:grpSpPr>
        <p:sp>
          <p:nvSpPr>
            <p:cNvPr id="7" name="Freeform 7"/>
            <p:cNvSpPr/>
            <p:nvPr/>
          </p:nvSpPr>
          <p:spPr>
            <a:xfrm>
              <a:off x="0" y="0"/>
              <a:ext cx="6035040" cy="5486400"/>
            </a:xfrm>
            <a:custGeom>
              <a:avLst/>
              <a:gdLst/>
              <a:ahLst/>
              <a:cxnLst/>
              <a:rect l="l" t="t" r="r" b="b"/>
              <a:pathLst>
                <a:path w="6035040" h="5486400">
                  <a:moveTo>
                    <a:pt x="0" y="0"/>
                  </a:moveTo>
                  <a:lnTo>
                    <a:pt x="6035040" y="0"/>
                  </a:lnTo>
                  <a:lnTo>
                    <a:pt x="6035040" y="5486400"/>
                  </a:lnTo>
                  <a:lnTo>
                    <a:pt x="0" y="5486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8" name="Freeform 8"/>
            <p:cNvSpPr/>
            <p:nvPr/>
          </p:nvSpPr>
          <p:spPr>
            <a:xfrm flipH="1">
              <a:off x="22312518" y="0"/>
              <a:ext cx="6035040" cy="5486400"/>
            </a:xfrm>
            <a:custGeom>
              <a:avLst/>
              <a:gdLst/>
              <a:ahLst/>
              <a:cxnLst/>
              <a:rect l="l" t="t" r="r" b="b"/>
              <a:pathLst>
                <a:path w="6035040" h="5486400">
                  <a:moveTo>
                    <a:pt x="6035040" y="0"/>
                  </a:moveTo>
                  <a:lnTo>
                    <a:pt x="0" y="0"/>
                  </a:lnTo>
                  <a:lnTo>
                    <a:pt x="0" y="5486400"/>
                  </a:lnTo>
                  <a:lnTo>
                    <a:pt x="6035040" y="5486400"/>
                  </a:lnTo>
                  <a:lnTo>
                    <a:pt x="603504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grpSp>
      <p:sp>
        <p:nvSpPr>
          <p:cNvPr id="9" name="TextBox 9"/>
          <p:cNvSpPr txBox="1"/>
          <p:nvPr/>
        </p:nvSpPr>
        <p:spPr>
          <a:xfrm>
            <a:off x="2913271" y="2243110"/>
            <a:ext cx="12461459" cy="1425574"/>
          </a:xfrm>
          <a:prstGeom prst="rect">
            <a:avLst/>
          </a:prstGeom>
        </p:spPr>
        <p:txBody>
          <a:bodyPr lIns="0" tIns="0" rIns="0" bIns="0" rtlCol="0" anchor="t">
            <a:spAutoFit/>
          </a:bodyPr>
          <a:lstStyle/>
          <a:p>
            <a:pPr algn="ctr">
              <a:lnSpc>
                <a:spcPts val="11200"/>
              </a:lnSpc>
            </a:pPr>
            <a:r>
              <a:rPr lang="en-US" sz="8000">
                <a:solidFill>
                  <a:srgbClr val="FFFFFF"/>
                </a:solidFill>
                <a:latin typeface="Canva Sans"/>
              </a:rPr>
              <a:t>Tugas Kelompok 1</a:t>
            </a:r>
          </a:p>
        </p:txBody>
      </p:sp>
      <p:sp>
        <p:nvSpPr>
          <p:cNvPr id="10" name="TextBox 10"/>
          <p:cNvSpPr txBox="1"/>
          <p:nvPr/>
        </p:nvSpPr>
        <p:spPr>
          <a:xfrm>
            <a:off x="2889124" y="4227830"/>
            <a:ext cx="12461459" cy="934720"/>
          </a:xfrm>
          <a:prstGeom prst="rect">
            <a:avLst/>
          </a:prstGeom>
        </p:spPr>
        <p:txBody>
          <a:bodyPr lIns="0" tIns="0" rIns="0" bIns="0" rtlCol="0" anchor="t">
            <a:spAutoFit/>
          </a:bodyPr>
          <a:lstStyle/>
          <a:p>
            <a:pPr algn="ctr">
              <a:lnSpc>
                <a:spcPts val="7279"/>
              </a:lnSpc>
            </a:pPr>
            <a:r>
              <a:rPr lang="en-US" sz="5199">
                <a:solidFill>
                  <a:srgbClr val="FFFFFF"/>
                </a:solidFill>
                <a:latin typeface="Canva Sans"/>
              </a:rPr>
              <a:t>Database Design</a:t>
            </a:r>
          </a:p>
        </p:txBody>
      </p:sp>
      <p:sp>
        <p:nvSpPr>
          <p:cNvPr id="11" name="TextBox 11"/>
          <p:cNvSpPr txBox="1"/>
          <p:nvPr/>
        </p:nvSpPr>
        <p:spPr>
          <a:xfrm>
            <a:off x="2889124" y="6041374"/>
            <a:ext cx="12461459" cy="1858645"/>
          </a:xfrm>
          <a:prstGeom prst="rect">
            <a:avLst/>
          </a:prstGeom>
        </p:spPr>
        <p:txBody>
          <a:bodyPr lIns="0" tIns="0" rIns="0" bIns="0" rtlCol="0" anchor="t">
            <a:spAutoFit/>
          </a:bodyPr>
          <a:lstStyle/>
          <a:p>
            <a:pPr algn="ctr">
              <a:lnSpc>
                <a:spcPts val="7279"/>
              </a:lnSpc>
            </a:pPr>
            <a:r>
              <a:rPr lang="en-US" sz="5199">
                <a:solidFill>
                  <a:srgbClr val="FFFFFF"/>
                </a:solidFill>
                <a:latin typeface="Canva Sans"/>
              </a:rPr>
              <a:t>STUDI KASUS SISTEM INFORMASI SUPERMARKET</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16281392" y="6075508"/>
            <a:ext cx="7440186" cy="6763805"/>
          </a:xfrm>
          <a:custGeom>
            <a:avLst/>
            <a:gdLst/>
            <a:ahLst/>
            <a:cxnLst/>
            <a:rect l="l" t="t" r="r" b="b"/>
            <a:pathLst>
              <a:path w="7440186" h="6763805">
                <a:moveTo>
                  <a:pt x="0" y="0"/>
                </a:moveTo>
                <a:lnTo>
                  <a:pt x="7440186" y="0"/>
                </a:lnTo>
                <a:lnTo>
                  <a:pt x="7440186" y="6763805"/>
                </a:lnTo>
                <a:lnTo>
                  <a:pt x="0" y="6763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09181" flipH="1">
            <a:off x="-1870340" y="-1682222"/>
            <a:ext cx="4121680" cy="5037609"/>
          </a:xfrm>
          <a:custGeom>
            <a:avLst/>
            <a:gdLst/>
            <a:ahLst/>
            <a:cxnLst/>
            <a:rect l="l" t="t" r="r" b="b"/>
            <a:pathLst>
              <a:path w="4121680" h="5037609">
                <a:moveTo>
                  <a:pt x="4121680" y="0"/>
                </a:moveTo>
                <a:lnTo>
                  <a:pt x="0" y="0"/>
                </a:lnTo>
                <a:lnTo>
                  <a:pt x="0" y="5037609"/>
                </a:lnTo>
                <a:lnTo>
                  <a:pt x="4121680" y="5037609"/>
                </a:lnTo>
                <a:lnTo>
                  <a:pt x="412168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1915766" y="904875"/>
            <a:ext cx="14456468" cy="833240"/>
          </a:xfrm>
          <a:prstGeom prst="rect">
            <a:avLst/>
          </a:prstGeom>
        </p:spPr>
        <p:txBody>
          <a:bodyPr lIns="0" tIns="0" rIns="0" bIns="0" rtlCol="0" anchor="t">
            <a:spAutoFit/>
          </a:bodyPr>
          <a:lstStyle/>
          <a:p>
            <a:pPr algn="ctr">
              <a:lnSpc>
                <a:spcPts val="6573"/>
              </a:lnSpc>
            </a:pPr>
            <a:r>
              <a:rPr lang="en-US" sz="4695">
                <a:solidFill>
                  <a:srgbClr val="FFFFFF"/>
                </a:solidFill>
                <a:latin typeface="Canva Sans"/>
              </a:rPr>
              <a:t>Tahap 4-menentukan relationship antar entitas</a:t>
            </a:r>
          </a:p>
        </p:txBody>
      </p:sp>
      <p:sp>
        <p:nvSpPr>
          <p:cNvPr id="6" name="TextBox 6"/>
          <p:cNvSpPr txBox="1"/>
          <p:nvPr/>
        </p:nvSpPr>
        <p:spPr>
          <a:xfrm>
            <a:off x="1603379" y="2315215"/>
            <a:ext cx="15081242" cy="6943085"/>
          </a:xfrm>
          <a:prstGeom prst="rect">
            <a:avLst/>
          </a:prstGeom>
        </p:spPr>
        <p:txBody>
          <a:bodyPr lIns="0" tIns="0" rIns="0" bIns="0" rtlCol="0" anchor="t">
            <a:spAutoFit/>
          </a:bodyPr>
          <a:lstStyle/>
          <a:p>
            <a:pPr marL="1057956" lvl="1" indent="-528978" algn="ctr">
              <a:lnSpc>
                <a:spcPts val="6860"/>
              </a:lnSpc>
              <a:buFont typeface="Arial"/>
              <a:buChar char="•"/>
            </a:pPr>
            <a:r>
              <a:rPr lang="en-US" sz="4900">
                <a:solidFill>
                  <a:srgbClr val="FFFFFF"/>
                </a:solidFill>
                <a:latin typeface="Canva Sans"/>
              </a:rPr>
              <a:t>Entitas Pegawai dengan Pembeli = 1 to Many</a:t>
            </a:r>
          </a:p>
          <a:p>
            <a:pPr marL="1057956" lvl="1" indent="-528978" algn="ctr">
              <a:lnSpc>
                <a:spcPts val="6860"/>
              </a:lnSpc>
              <a:buFont typeface="Arial"/>
              <a:buChar char="•"/>
            </a:pPr>
            <a:r>
              <a:rPr lang="en-US" sz="4900">
                <a:solidFill>
                  <a:srgbClr val="FFFFFF"/>
                </a:solidFill>
                <a:latin typeface="Canva Sans"/>
              </a:rPr>
              <a:t>Entitas Pegawai dengan Pelanggan = 1 to Many</a:t>
            </a:r>
          </a:p>
          <a:p>
            <a:pPr marL="1057956" lvl="1" indent="-528978" algn="ctr">
              <a:lnSpc>
                <a:spcPts val="6860"/>
              </a:lnSpc>
              <a:buFont typeface="Arial"/>
              <a:buChar char="•"/>
            </a:pPr>
            <a:r>
              <a:rPr lang="en-US" sz="4900">
                <a:solidFill>
                  <a:srgbClr val="FFFFFF"/>
                </a:solidFill>
                <a:latin typeface="Canva Sans"/>
              </a:rPr>
              <a:t>Entitas Pelanggan dengan Diskon = 1 to Many</a:t>
            </a:r>
          </a:p>
          <a:p>
            <a:pPr marL="1057956" lvl="1" indent="-528978" algn="ctr">
              <a:lnSpc>
                <a:spcPts val="6860"/>
              </a:lnSpc>
              <a:buFont typeface="Arial"/>
              <a:buChar char="•"/>
            </a:pPr>
            <a:r>
              <a:rPr lang="en-US" sz="4900">
                <a:solidFill>
                  <a:srgbClr val="FFFFFF"/>
                </a:solidFill>
                <a:latin typeface="Canva Sans"/>
              </a:rPr>
              <a:t>Entitas Pelanggan dengan Barang = Many to Many</a:t>
            </a:r>
          </a:p>
          <a:p>
            <a:pPr marL="1057956" lvl="1" indent="-528978" algn="ctr">
              <a:lnSpc>
                <a:spcPts val="6860"/>
              </a:lnSpc>
              <a:buFont typeface="Arial"/>
              <a:buChar char="•"/>
            </a:pPr>
            <a:r>
              <a:rPr lang="en-US" sz="4900">
                <a:solidFill>
                  <a:srgbClr val="FFFFFF"/>
                </a:solidFill>
                <a:latin typeface="Canva Sans"/>
              </a:rPr>
              <a:t>Entitas Pembeli dengan Barang = Many to Many</a:t>
            </a:r>
          </a:p>
          <a:p>
            <a:pPr marL="1057956" lvl="1" indent="-528978" algn="ctr">
              <a:lnSpc>
                <a:spcPts val="6860"/>
              </a:lnSpc>
              <a:buFont typeface="Arial"/>
              <a:buChar char="•"/>
            </a:pPr>
            <a:r>
              <a:rPr lang="en-US" sz="4900">
                <a:solidFill>
                  <a:srgbClr val="FFFFFF"/>
                </a:solidFill>
                <a:latin typeface="Canva Sans"/>
              </a:rPr>
              <a:t> Entitas Pemasok dengan Barang = 1 to Many</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16281392" y="6075508"/>
            <a:ext cx="7440186" cy="6763805"/>
          </a:xfrm>
          <a:custGeom>
            <a:avLst/>
            <a:gdLst/>
            <a:ahLst/>
            <a:cxnLst/>
            <a:rect l="l" t="t" r="r" b="b"/>
            <a:pathLst>
              <a:path w="7440186" h="6763805">
                <a:moveTo>
                  <a:pt x="0" y="0"/>
                </a:moveTo>
                <a:lnTo>
                  <a:pt x="7440186" y="0"/>
                </a:lnTo>
                <a:lnTo>
                  <a:pt x="7440186" y="6763805"/>
                </a:lnTo>
                <a:lnTo>
                  <a:pt x="0" y="6763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09181" flipH="1">
            <a:off x="-1032140" y="-1682222"/>
            <a:ext cx="4121680" cy="5037609"/>
          </a:xfrm>
          <a:custGeom>
            <a:avLst/>
            <a:gdLst/>
            <a:ahLst/>
            <a:cxnLst/>
            <a:rect l="l" t="t" r="r" b="b"/>
            <a:pathLst>
              <a:path w="4121680" h="5037609">
                <a:moveTo>
                  <a:pt x="4121680" y="0"/>
                </a:moveTo>
                <a:lnTo>
                  <a:pt x="0" y="0"/>
                </a:lnTo>
                <a:lnTo>
                  <a:pt x="0" y="5037609"/>
                </a:lnTo>
                <a:lnTo>
                  <a:pt x="4121680" y="5037609"/>
                </a:lnTo>
                <a:lnTo>
                  <a:pt x="412168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1915766" y="4310260"/>
            <a:ext cx="14456468" cy="1661915"/>
          </a:xfrm>
          <a:prstGeom prst="rect">
            <a:avLst/>
          </a:prstGeom>
        </p:spPr>
        <p:txBody>
          <a:bodyPr lIns="0" tIns="0" rIns="0" bIns="0" rtlCol="0" anchor="t">
            <a:spAutoFit/>
          </a:bodyPr>
          <a:lstStyle/>
          <a:p>
            <a:pPr algn="ctr">
              <a:lnSpc>
                <a:spcPts val="6573"/>
              </a:lnSpc>
            </a:pPr>
            <a:r>
              <a:rPr lang="en-US" sz="4695">
                <a:solidFill>
                  <a:srgbClr val="FFFFFF"/>
                </a:solidFill>
                <a:latin typeface="Canva Sans"/>
              </a:rPr>
              <a:t>Tahap 5-menentukan atribut-atribut dari setiap relationship (jika ada) </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16281392" y="6075508"/>
            <a:ext cx="7440186" cy="6763805"/>
          </a:xfrm>
          <a:custGeom>
            <a:avLst/>
            <a:gdLst/>
            <a:ahLst/>
            <a:cxnLst/>
            <a:rect l="l" t="t" r="r" b="b"/>
            <a:pathLst>
              <a:path w="7440186" h="6763805">
                <a:moveTo>
                  <a:pt x="0" y="0"/>
                </a:moveTo>
                <a:lnTo>
                  <a:pt x="7440186" y="0"/>
                </a:lnTo>
                <a:lnTo>
                  <a:pt x="7440186" y="6763805"/>
                </a:lnTo>
                <a:lnTo>
                  <a:pt x="0" y="6763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09181" flipH="1">
            <a:off x="-1032140" y="-1682222"/>
            <a:ext cx="4121680" cy="5037609"/>
          </a:xfrm>
          <a:custGeom>
            <a:avLst/>
            <a:gdLst/>
            <a:ahLst/>
            <a:cxnLst/>
            <a:rect l="l" t="t" r="r" b="b"/>
            <a:pathLst>
              <a:path w="4121680" h="5037609">
                <a:moveTo>
                  <a:pt x="4121680" y="0"/>
                </a:moveTo>
                <a:lnTo>
                  <a:pt x="0" y="0"/>
                </a:lnTo>
                <a:lnTo>
                  <a:pt x="0" y="5037609"/>
                </a:lnTo>
                <a:lnTo>
                  <a:pt x="4121680" y="5037609"/>
                </a:lnTo>
                <a:lnTo>
                  <a:pt x="412168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1028700" y="3192936"/>
            <a:ext cx="6335938" cy="6065364"/>
          </a:xfrm>
          <a:custGeom>
            <a:avLst/>
            <a:gdLst/>
            <a:ahLst/>
            <a:cxnLst/>
            <a:rect l="l" t="t" r="r" b="b"/>
            <a:pathLst>
              <a:path w="6335938" h="6065364">
                <a:moveTo>
                  <a:pt x="0" y="0"/>
                </a:moveTo>
                <a:lnTo>
                  <a:pt x="6335938" y="0"/>
                </a:lnTo>
                <a:lnTo>
                  <a:pt x="6335938" y="6065364"/>
                </a:lnTo>
                <a:lnTo>
                  <a:pt x="0" y="6065364"/>
                </a:lnTo>
                <a:lnTo>
                  <a:pt x="0" y="0"/>
                </a:lnTo>
                <a:close/>
              </a:path>
            </a:pathLst>
          </a:custGeom>
          <a:blipFill>
            <a:blip r:embed="rId7"/>
            <a:stretch>
              <a:fillRect/>
            </a:stretch>
          </a:blipFill>
        </p:spPr>
        <p:txBody>
          <a:bodyPr/>
          <a:lstStyle/>
          <a:p>
            <a:endParaRPr lang="en-ID"/>
          </a:p>
        </p:txBody>
      </p:sp>
      <p:sp>
        <p:nvSpPr>
          <p:cNvPr id="6" name="Freeform 6"/>
          <p:cNvSpPr/>
          <p:nvPr/>
        </p:nvSpPr>
        <p:spPr>
          <a:xfrm>
            <a:off x="8657733" y="3192936"/>
            <a:ext cx="7623659" cy="6065364"/>
          </a:xfrm>
          <a:custGeom>
            <a:avLst/>
            <a:gdLst/>
            <a:ahLst/>
            <a:cxnLst/>
            <a:rect l="l" t="t" r="r" b="b"/>
            <a:pathLst>
              <a:path w="7623659" h="6065364">
                <a:moveTo>
                  <a:pt x="0" y="0"/>
                </a:moveTo>
                <a:lnTo>
                  <a:pt x="7623659" y="0"/>
                </a:lnTo>
                <a:lnTo>
                  <a:pt x="7623659" y="6065364"/>
                </a:lnTo>
                <a:lnTo>
                  <a:pt x="0" y="6065364"/>
                </a:lnTo>
                <a:lnTo>
                  <a:pt x="0" y="0"/>
                </a:lnTo>
                <a:close/>
              </a:path>
            </a:pathLst>
          </a:custGeom>
          <a:blipFill>
            <a:blip r:embed="rId8"/>
            <a:stretch>
              <a:fillRect/>
            </a:stretch>
          </a:blipFill>
        </p:spPr>
        <p:txBody>
          <a:bodyPr/>
          <a:lstStyle/>
          <a:p>
            <a:endParaRPr lang="en-ID"/>
          </a:p>
        </p:txBody>
      </p:sp>
      <p:sp>
        <p:nvSpPr>
          <p:cNvPr id="7" name="TextBox 7"/>
          <p:cNvSpPr txBox="1"/>
          <p:nvPr/>
        </p:nvSpPr>
        <p:spPr>
          <a:xfrm>
            <a:off x="1028700" y="2142984"/>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a. Membeli (umum)</a:t>
            </a:r>
          </a:p>
        </p:txBody>
      </p:sp>
      <p:sp>
        <p:nvSpPr>
          <p:cNvPr id="8" name="TextBox 8"/>
          <p:cNvSpPr txBox="1"/>
          <p:nvPr/>
        </p:nvSpPr>
        <p:spPr>
          <a:xfrm>
            <a:off x="7653972" y="2142984"/>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b. Membeli (khusus)</a:t>
            </a:r>
          </a:p>
        </p:txBody>
      </p:sp>
      <p:sp>
        <p:nvSpPr>
          <p:cNvPr id="9" name="TextBox 9"/>
          <p:cNvSpPr txBox="1"/>
          <p:nvPr/>
        </p:nvSpPr>
        <p:spPr>
          <a:xfrm>
            <a:off x="2464000" y="421957"/>
            <a:ext cx="14784334" cy="1483995"/>
          </a:xfrm>
          <a:prstGeom prst="rect">
            <a:avLst/>
          </a:prstGeom>
        </p:spPr>
        <p:txBody>
          <a:bodyPr lIns="0" tIns="0" rIns="0" bIns="0" rtlCol="0" anchor="t">
            <a:spAutoFit/>
          </a:bodyPr>
          <a:lstStyle/>
          <a:p>
            <a:pPr algn="ctr">
              <a:lnSpc>
                <a:spcPts val="5880"/>
              </a:lnSpc>
              <a:spcBef>
                <a:spcPct val="0"/>
              </a:spcBef>
            </a:pPr>
            <a:r>
              <a:rPr lang="en-US" sz="4200">
                <a:solidFill>
                  <a:srgbClr val="FFFFFF"/>
                </a:solidFill>
                <a:latin typeface="Canva Sans"/>
              </a:rPr>
              <a:t>Tahap 5-menentukan atribut-atribut dari setiap relationship (jika ada) </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16281392" y="6075508"/>
            <a:ext cx="7440186" cy="6763805"/>
          </a:xfrm>
          <a:custGeom>
            <a:avLst/>
            <a:gdLst/>
            <a:ahLst/>
            <a:cxnLst/>
            <a:rect l="l" t="t" r="r" b="b"/>
            <a:pathLst>
              <a:path w="7440186" h="6763805">
                <a:moveTo>
                  <a:pt x="0" y="0"/>
                </a:moveTo>
                <a:lnTo>
                  <a:pt x="7440186" y="0"/>
                </a:lnTo>
                <a:lnTo>
                  <a:pt x="7440186" y="6763805"/>
                </a:lnTo>
                <a:lnTo>
                  <a:pt x="0" y="6763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09181" flipH="1">
            <a:off x="-1032140" y="-1682222"/>
            <a:ext cx="4121680" cy="5037609"/>
          </a:xfrm>
          <a:custGeom>
            <a:avLst/>
            <a:gdLst/>
            <a:ahLst/>
            <a:cxnLst/>
            <a:rect l="l" t="t" r="r" b="b"/>
            <a:pathLst>
              <a:path w="4121680" h="5037609">
                <a:moveTo>
                  <a:pt x="4121680" y="0"/>
                </a:moveTo>
                <a:lnTo>
                  <a:pt x="0" y="0"/>
                </a:lnTo>
                <a:lnTo>
                  <a:pt x="0" y="5037609"/>
                </a:lnTo>
                <a:lnTo>
                  <a:pt x="4121680" y="5037609"/>
                </a:lnTo>
                <a:lnTo>
                  <a:pt x="412168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1859748" y="3122657"/>
            <a:ext cx="7284252" cy="5755115"/>
          </a:xfrm>
          <a:custGeom>
            <a:avLst/>
            <a:gdLst/>
            <a:ahLst/>
            <a:cxnLst/>
            <a:rect l="l" t="t" r="r" b="b"/>
            <a:pathLst>
              <a:path w="7284252" h="5755115">
                <a:moveTo>
                  <a:pt x="0" y="0"/>
                </a:moveTo>
                <a:lnTo>
                  <a:pt x="7284252" y="0"/>
                </a:lnTo>
                <a:lnTo>
                  <a:pt x="7284252" y="5755115"/>
                </a:lnTo>
                <a:lnTo>
                  <a:pt x="0" y="5755115"/>
                </a:lnTo>
                <a:lnTo>
                  <a:pt x="0" y="0"/>
                </a:lnTo>
                <a:close/>
              </a:path>
            </a:pathLst>
          </a:custGeom>
          <a:blipFill>
            <a:blip r:embed="rId7"/>
            <a:stretch>
              <a:fillRect/>
            </a:stretch>
          </a:blipFill>
        </p:spPr>
        <p:txBody>
          <a:bodyPr/>
          <a:lstStyle/>
          <a:p>
            <a:endParaRPr lang="en-ID"/>
          </a:p>
        </p:txBody>
      </p:sp>
      <p:sp>
        <p:nvSpPr>
          <p:cNvPr id="6" name="Freeform 6"/>
          <p:cNvSpPr/>
          <p:nvPr/>
        </p:nvSpPr>
        <p:spPr>
          <a:xfrm>
            <a:off x="10368294" y="3122657"/>
            <a:ext cx="5913099" cy="5755115"/>
          </a:xfrm>
          <a:custGeom>
            <a:avLst/>
            <a:gdLst/>
            <a:ahLst/>
            <a:cxnLst/>
            <a:rect l="l" t="t" r="r" b="b"/>
            <a:pathLst>
              <a:path w="5913099" h="5755115">
                <a:moveTo>
                  <a:pt x="0" y="0"/>
                </a:moveTo>
                <a:lnTo>
                  <a:pt x="5913098" y="0"/>
                </a:lnTo>
                <a:lnTo>
                  <a:pt x="5913098" y="5755115"/>
                </a:lnTo>
                <a:lnTo>
                  <a:pt x="0" y="5755115"/>
                </a:lnTo>
                <a:lnTo>
                  <a:pt x="0" y="0"/>
                </a:lnTo>
                <a:close/>
              </a:path>
            </a:pathLst>
          </a:custGeom>
          <a:blipFill>
            <a:blip r:embed="rId8"/>
            <a:stretch>
              <a:fillRect/>
            </a:stretch>
          </a:blipFill>
        </p:spPr>
        <p:txBody>
          <a:bodyPr/>
          <a:lstStyle/>
          <a:p>
            <a:endParaRPr lang="en-ID"/>
          </a:p>
        </p:txBody>
      </p:sp>
      <p:sp>
        <p:nvSpPr>
          <p:cNvPr id="7" name="TextBox 7"/>
          <p:cNvSpPr txBox="1"/>
          <p:nvPr/>
        </p:nvSpPr>
        <p:spPr>
          <a:xfrm>
            <a:off x="1028700" y="2142984"/>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a. Melayani (umum)</a:t>
            </a:r>
          </a:p>
        </p:txBody>
      </p:sp>
      <p:sp>
        <p:nvSpPr>
          <p:cNvPr id="8" name="TextBox 8"/>
          <p:cNvSpPr txBox="1"/>
          <p:nvPr/>
        </p:nvSpPr>
        <p:spPr>
          <a:xfrm>
            <a:off x="7653972" y="2142984"/>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b. Melayani (khusus)</a:t>
            </a:r>
          </a:p>
        </p:txBody>
      </p:sp>
      <p:sp>
        <p:nvSpPr>
          <p:cNvPr id="9" name="TextBox 9"/>
          <p:cNvSpPr txBox="1"/>
          <p:nvPr/>
        </p:nvSpPr>
        <p:spPr>
          <a:xfrm>
            <a:off x="2464000" y="421957"/>
            <a:ext cx="14784334" cy="1483995"/>
          </a:xfrm>
          <a:prstGeom prst="rect">
            <a:avLst/>
          </a:prstGeom>
        </p:spPr>
        <p:txBody>
          <a:bodyPr lIns="0" tIns="0" rIns="0" bIns="0" rtlCol="0" anchor="t">
            <a:spAutoFit/>
          </a:bodyPr>
          <a:lstStyle/>
          <a:p>
            <a:pPr algn="ctr">
              <a:lnSpc>
                <a:spcPts val="5880"/>
              </a:lnSpc>
              <a:spcBef>
                <a:spcPct val="0"/>
              </a:spcBef>
            </a:pPr>
            <a:r>
              <a:rPr lang="en-US" sz="4200">
                <a:solidFill>
                  <a:srgbClr val="FFFFFF"/>
                </a:solidFill>
                <a:latin typeface="Canva Sans"/>
              </a:rPr>
              <a:t>Tahap 5-menentukan atribut-atribut dari setiap relationship (jika ada) </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16281392" y="6075508"/>
            <a:ext cx="7440186" cy="6763805"/>
          </a:xfrm>
          <a:custGeom>
            <a:avLst/>
            <a:gdLst/>
            <a:ahLst/>
            <a:cxnLst/>
            <a:rect l="l" t="t" r="r" b="b"/>
            <a:pathLst>
              <a:path w="7440186" h="6763805">
                <a:moveTo>
                  <a:pt x="0" y="0"/>
                </a:moveTo>
                <a:lnTo>
                  <a:pt x="7440186" y="0"/>
                </a:lnTo>
                <a:lnTo>
                  <a:pt x="7440186" y="6763805"/>
                </a:lnTo>
                <a:lnTo>
                  <a:pt x="0" y="6763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09181" flipH="1">
            <a:off x="-1032140" y="-1682222"/>
            <a:ext cx="4121680" cy="5037609"/>
          </a:xfrm>
          <a:custGeom>
            <a:avLst/>
            <a:gdLst/>
            <a:ahLst/>
            <a:cxnLst/>
            <a:rect l="l" t="t" r="r" b="b"/>
            <a:pathLst>
              <a:path w="4121680" h="5037609">
                <a:moveTo>
                  <a:pt x="4121680" y="0"/>
                </a:moveTo>
                <a:lnTo>
                  <a:pt x="0" y="0"/>
                </a:lnTo>
                <a:lnTo>
                  <a:pt x="0" y="5037609"/>
                </a:lnTo>
                <a:lnTo>
                  <a:pt x="4121680" y="5037609"/>
                </a:lnTo>
                <a:lnTo>
                  <a:pt x="412168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1915766" y="4310260"/>
            <a:ext cx="14456468" cy="833240"/>
          </a:xfrm>
          <a:prstGeom prst="rect">
            <a:avLst/>
          </a:prstGeom>
        </p:spPr>
        <p:txBody>
          <a:bodyPr lIns="0" tIns="0" rIns="0" bIns="0" rtlCol="0" anchor="t">
            <a:spAutoFit/>
          </a:bodyPr>
          <a:lstStyle/>
          <a:p>
            <a:pPr algn="ctr">
              <a:lnSpc>
                <a:spcPts val="6573"/>
              </a:lnSpc>
            </a:pPr>
            <a:r>
              <a:rPr lang="en-US" sz="4695">
                <a:solidFill>
                  <a:srgbClr val="FFFFFF"/>
                </a:solidFill>
                <a:latin typeface="Canva Sans"/>
              </a:rPr>
              <a:t>Tahap 6-menentukan cardinality rasio</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1603379" y="883288"/>
            <a:ext cx="15081242" cy="8434698"/>
          </a:xfrm>
          <a:prstGeom prst="rect">
            <a:avLst/>
          </a:prstGeom>
        </p:spPr>
        <p:txBody>
          <a:bodyPr lIns="0" tIns="0" rIns="0" bIns="0" rtlCol="0" anchor="t">
            <a:spAutoFit/>
          </a:bodyPr>
          <a:lstStyle/>
          <a:p>
            <a:pPr marL="604578" lvl="1" indent="-302289" algn="ctr">
              <a:lnSpc>
                <a:spcPts val="3920"/>
              </a:lnSpc>
              <a:buFont typeface="Arial"/>
              <a:buChar char="•"/>
            </a:pPr>
            <a:r>
              <a:rPr lang="en-US" sz="2800">
                <a:solidFill>
                  <a:srgbClr val="FFFFFF"/>
                </a:solidFill>
                <a:latin typeface="Canva Sans"/>
              </a:rPr>
              <a:t>1. Pembeli membeli (umum) Barang</a:t>
            </a:r>
          </a:p>
          <a:p>
            <a:pPr marL="604578" lvl="1" indent="-302289" algn="ctr">
              <a:lnSpc>
                <a:spcPts val="3920"/>
              </a:lnSpc>
              <a:buFont typeface="Arial"/>
              <a:buChar char="•"/>
            </a:pPr>
            <a:r>
              <a:rPr lang="en-US" sz="2800">
                <a:solidFill>
                  <a:srgbClr val="FFFFFF"/>
                </a:solidFill>
                <a:latin typeface="Canva Sans"/>
              </a:rPr>
              <a:t>Cardinality Rasio (M:N) : banyak pembeli membeli banyak barang</a:t>
            </a:r>
          </a:p>
          <a:p>
            <a:pPr marL="604578" lvl="1" indent="-302289" algn="ctr">
              <a:lnSpc>
                <a:spcPts val="3920"/>
              </a:lnSpc>
              <a:buFont typeface="Arial"/>
              <a:buChar char="•"/>
            </a:pPr>
            <a:endParaRPr lang="en-US" sz="2800">
              <a:solidFill>
                <a:srgbClr val="FFFFFF"/>
              </a:solidFill>
              <a:latin typeface="Canva Sans"/>
            </a:endParaRPr>
          </a:p>
          <a:p>
            <a:pPr marL="604578" lvl="1" indent="-302289" algn="ctr">
              <a:lnSpc>
                <a:spcPts val="3920"/>
              </a:lnSpc>
              <a:buFont typeface="Arial"/>
              <a:buChar char="•"/>
            </a:pPr>
            <a:r>
              <a:rPr lang="en-US" sz="2800">
                <a:solidFill>
                  <a:srgbClr val="FFFFFF"/>
                </a:solidFill>
                <a:latin typeface="Canva Sans"/>
              </a:rPr>
              <a:t>2. Pelanggan membeli (khusus) Barang</a:t>
            </a:r>
          </a:p>
          <a:p>
            <a:pPr marL="604578" lvl="1" indent="-302289" algn="ctr">
              <a:lnSpc>
                <a:spcPts val="3920"/>
              </a:lnSpc>
              <a:buFont typeface="Arial"/>
              <a:buChar char="•"/>
            </a:pPr>
            <a:r>
              <a:rPr lang="en-US" sz="2800">
                <a:solidFill>
                  <a:srgbClr val="FFFFFF"/>
                </a:solidFill>
                <a:latin typeface="Canva Sans"/>
              </a:rPr>
              <a:t>Cardinality Rasio (M:N) : banyak pelanggan membeli banyak barang</a:t>
            </a:r>
          </a:p>
          <a:p>
            <a:pPr marL="604578" lvl="1" indent="-302289" algn="ctr">
              <a:lnSpc>
                <a:spcPts val="3920"/>
              </a:lnSpc>
              <a:buFont typeface="Arial"/>
              <a:buChar char="•"/>
            </a:pPr>
            <a:endParaRPr lang="en-US" sz="2800">
              <a:solidFill>
                <a:srgbClr val="FFFFFF"/>
              </a:solidFill>
              <a:latin typeface="Canva Sans"/>
            </a:endParaRPr>
          </a:p>
          <a:p>
            <a:pPr marL="604578" lvl="1" indent="-302289" algn="ctr">
              <a:lnSpc>
                <a:spcPts val="3920"/>
              </a:lnSpc>
              <a:buFont typeface="Arial"/>
              <a:buChar char="•"/>
            </a:pPr>
            <a:r>
              <a:rPr lang="en-US" sz="2800">
                <a:solidFill>
                  <a:srgbClr val="FFFFFF"/>
                </a:solidFill>
                <a:latin typeface="Canva Sans"/>
              </a:rPr>
              <a:t>3. Pemasok menyuplai Barang</a:t>
            </a:r>
          </a:p>
          <a:p>
            <a:pPr marL="604578" lvl="1" indent="-302289" algn="ctr">
              <a:lnSpc>
                <a:spcPts val="3920"/>
              </a:lnSpc>
              <a:buFont typeface="Arial"/>
              <a:buChar char="•"/>
            </a:pPr>
            <a:r>
              <a:rPr lang="en-US" sz="2800">
                <a:solidFill>
                  <a:srgbClr val="FFFFFF"/>
                </a:solidFill>
                <a:latin typeface="Canva Sans"/>
              </a:rPr>
              <a:t>Cardinality Rasio (1:M) : 1 pemasok menyuplai banyak barang</a:t>
            </a:r>
          </a:p>
          <a:p>
            <a:pPr marL="604578" lvl="1" indent="-302289" algn="ctr">
              <a:lnSpc>
                <a:spcPts val="3920"/>
              </a:lnSpc>
              <a:buFont typeface="Arial"/>
              <a:buChar char="•"/>
            </a:pPr>
            <a:endParaRPr lang="en-US" sz="2800">
              <a:solidFill>
                <a:srgbClr val="FFFFFF"/>
              </a:solidFill>
              <a:latin typeface="Canva Sans"/>
            </a:endParaRPr>
          </a:p>
          <a:p>
            <a:pPr marL="604578" lvl="1" indent="-302289" algn="ctr">
              <a:lnSpc>
                <a:spcPts val="3920"/>
              </a:lnSpc>
              <a:buFont typeface="Arial"/>
              <a:buChar char="•"/>
            </a:pPr>
            <a:r>
              <a:rPr lang="en-US" sz="2800">
                <a:solidFill>
                  <a:srgbClr val="FFFFFF"/>
                </a:solidFill>
                <a:latin typeface="Canva Sans"/>
              </a:rPr>
              <a:t>4. Pegawai melayani (umum) Pembeli </a:t>
            </a:r>
          </a:p>
          <a:p>
            <a:pPr marL="604578" lvl="1" indent="-302289" algn="ctr">
              <a:lnSpc>
                <a:spcPts val="3920"/>
              </a:lnSpc>
              <a:buFont typeface="Arial"/>
              <a:buChar char="•"/>
            </a:pPr>
            <a:r>
              <a:rPr lang="en-US" sz="2800">
                <a:solidFill>
                  <a:srgbClr val="FFFFFF"/>
                </a:solidFill>
                <a:latin typeface="Canva Sans"/>
              </a:rPr>
              <a:t>Cardinality Rasio (1:M) : 1 pegawai melayani banyak pembeli</a:t>
            </a:r>
          </a:p>
          <a:p>
            <a:pPr marL="604578" lvl="1" indent="-302289" algn="ctr">
              <a:lnSpc>
                <a:spcPts val="3920"/>
              </a:lnSpc>
              <a:buFont typeface="Arial"/>
              <a:buChar char="•"/>
            </a:pPr>
            <a:endParaRPr lang="en-US" sz="2800">
              <a:solidFill>
                <a:srgbClr val="FFFFFF"/>
              </a:solidFill>
              <a:latin typeface="Canva Sans"/>
            </a:endParaRPr>
          </a:p>
          <a:p>
            <a:pPr marL="604578" lvl="1" indent="-302289" algn="ctr">
              <a:lnSpc>
                <a:spcPts val="3920"/>
              </a:lnSpc>
              <a:buFont typeface="Arial"/>
              <a:buChar char="•"/>
            </a:pPr>
            <a:r>
              <a:rPr lang="en-US" sz="2800">
                <a:solidFill>
                  <a:srgbClr val="FFFFFF"/>
                </a:solidFill>
                <a:latin typeface="Canva Sans"/>
              </a:rPr>
              <a:t>5. Pegawai melayani (khusus) Pelanggan</a:t>
            </a:r>
          </a:p>
          <a:p>
            <a:pPr marL="604578" lvl="1" indent="-302289" algn="ctr">
              <a:lnSpc>
                <a:spcPts val="3920"/>
              </a:lnSpc>
              <a:buFont typeface="Arial"/>
              <a:buChar char="•"/>
            </a:pPr>
            <a:r>
              <a:rPr lang="en-US" sz="2800">
                <a:solidFill>
                  <a:srgbClr val="FFFFFF"/>
                </a:solidFill>
                <a:latin typeface="Canva Sans"/>
              </a:rPr>
              <a:t>Cardinality Rasio (1:M) : 1 pegawai melayani banyak pelanggan</a:t>
            </a:r>
          </a:p>
          <a:p>
            <a:pPr marL="604578" lvl="1" indent="-302289" algn="ctr">
              <a:lnSpc>
                <a:spcPts val="3920"/>
              </a:lnSpc>
              <a:buFont typeface="Arial"/>
              <a:buChar char="•"/>
            </a:pPr>
            <a:endParaRPr lang="en-US" sz="2800">
              <a:solidFill>
                <a:srgbClr val="FFFFFF"/>
              </a:solidFill>
              <a:latin typeface="Canva Sans"/>
            </a:endParaRPr>
          </a:p>
          <a:p>
            <a:pPr marL="604578" lvl="1" indent="-302289" algn="ctr">
              <a:lnSpc>
                <a:spcPts val="3920"/>
              </a:lnSpc>
              <a:buFont typeface="Arial"/>
              <a:buChar char="•"/>
            </a:pPr>
            <a:r>
              <a:rPr lang="en-US" sz="2800">
                <a:solidFill>
                  <a:srgbClr val="FFFFFF"/>
                </a:solidFill>
                <a:latin typeface="Canva Sans"/>
              </a:rPr>
              <a:t>6. Pelanggan mendapatkan Diskon</a:t>
            </a:r>
          </a:p>
          <a:p>
            <a:pPr marL="604578" lvl="1" indent="-302289" algn="ctr">
              <a:lnSpc>
                <a:spcPts val="3920"/>
              </a:lnSpc>
              <a:buFont typeface="Arial"/>
              <a:buChar char="•"/>
            </a:pPr>
            <a:r>
              <a:rPr lang="en-US" sz="2800">
                <a:solidFill>
                  <a:srgbClr val="FFFFFF"/>
                </a:solidFill>
                <a:latin typeface="Canva Sans"/>
              </a:rPr>
              <a:t>Cardinality Rasio (1:M) : 1 pelanggan mendapatkan banyak diskon</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1915766" y="4310260"/>
            <a:ext cx="14456468" cy="833240"/>
          </a:xfrm>
          <a:prstGeom prst="rect">
            <a:avLst/>
          </a:prstGeom>
        </p:spPr>
        <p:txBody>
          <a:bodyPr lIns="0" tIns="0" rIns="0" bIns="0" rtlCol="0" anchor="t">
            <a:spAutoFit/>
          </a:bodyPr>
          <a:lstStyle/>
          <a:p>
            <a:pPr algn="ctr">
              <a:lnSpc>
                <a:spcPts val="6573"/>
              </a:lnSpc>
            </a:pPr>
            <a:r>
              <a:rPr lang="en-US" sz="4695">
                <a:solidFill>
                  <a:srgbClr val="FFFFFF"/>
                </a:solidFill>
                <a:latin typeface="Canva Sans"/>
              </a:rPr>
              <a:t>Tahap 7-menggambar ER Diagram</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3057352" y="568672"/>
            <a:ext cx="12173295" cy="9149657"/>
          </a:xfrm>
          <a:custGeom>
            <a:avLst/>
            <a:gdLst/>
            <a:ahLst/>
            <a:cxnLst/>
            <a:rect l="l" t="t" r="r" b="b"/>
            <a:pathLst>
              <a:path w="12173295" h="9149657">
                <a:moveTo>
                  <a:pt x="0" y="0"/>
                </a:moveTo>
                <a:lnTo>
                  <a:pt x="12173296" y="0"/>
                </a:lnTo>
                <a:lnTo>
                  <a:pt x="12173296" y="9149656"/>
                </a:lnTo>
                <a:lnTo>
                  <a:pt x="0" y="9149656"/>
                </a:lnTo>
                <a:lnTo>
                  <a:pt x="0" y="0"/>
                </a:lnTo>
                <a:close/>
              </a:path>
            </a:pathLst>
          </a:custGeom>
          <a:blipFill>
            <a:blip r:embed="rId7"/>
            <a:stretch>
              <a:fillRect/>
            </a:stretch>
          </a:blipFill>
        </p:spPr>
        <p:txBody>
          <a:bodyPr/>
          <a:lstStyle/>
          <a:p>
            <a:endParaRPr lang="en-ID"/>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6" name="TextBox 5">
            <a:extLst>
              <a:ext uri="{FF2B5EF4-FFF2-40B4-BE49-F238E27FC236}">
                <a16:creationId xmlns:a16="http://schemas.microsoft.com/office/drawing/2014/main" id="{60CDA5A9-D010-BA3B-211D-EBFA993F9CC5}"/>
              </a:ext>
            </a:extLst>
          </p:cNvPr>
          <p:cNvSpPr txBox="1"/>
          <p:nvPr/>
        </p:nvSpPr>
        <p:spPr>
          <a:xfrm>
            <a:off x="4650625" y="4212476"/>
            <a:ext cx="8986750" cy="1862048"/>
          </a:xfrm>
          <a:prstGeom prst="rect">
            <a:avLst/>
          </a:prstGeom>
          <a:noFill/>
        </p:spPr>
        <p:txBody>
          <a:bodyPr wrap="square" rtlCol="0">
            <a:spAutoFit/>
          </a:bodyPr>
          <a:lstStyle/>
          <a:p>
            <a:r>
              <a:rPr lang="ko-KR" altLang="en-US" sz="11500" dirty="0">
                <a:solidFill>
                  <a:schemeClr val="bg1"/>
                </a:solidFill>
              </a:rPr>
              <a:t>감사합니다</a:t>
            </a:r>
            <a:r>
              <a:rPr lang="en-US" altLang="ko-KR" sz="11500" dirty="0">
                <a:solidFill>
                  <a:schemeClr val="bg1"/>
                </a:solidFill>
              </a:rPr>
              <a:t>…</a:t>
            </a:r>
            <a:endParaRPr lang="en-ID" sz="11500" dirty="0">
              <a:solidFill>
                <a:schemeClr val="bg1"/>
              </a:solidFill>
            </a:endParaRPr>
          </a:p>
        </p:txBody>
      </p:sp>
    </p:spTree>
    <p:extLst>
      <p:ext uri="{BB962C8B-B14F-4D97-AF65-F5344CB8AC3E}">
        <p14:creationId xmlns:p14="http://schemas.microsoft.com/office/powerpoint/2010/main" val="26631488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grpSp>
        <p:nvGrpSpPr>
          <p:cNvPr id="3" name="Group 3"/>
          <p:cNvGrpSpPr/>
          <p:nvPr/>
        </p:nvGrpSpPr>
        <p:grpSpPr>
          <a:xfrm>
            <a:off x="-1516709" y="-1397665"/>
            <a:ext cx="21273125" cy="5066349"/>
            <a:chOff x="0" y="0"/>
            <a:chExt cx="28364166" cy="6755132"/>
          </a:xfrm>
        </p:grpSpPr>
        <p:sp>
          <p:nvSpPr>
            <p:cNvPr id="4" name="Freeform 4"/>
            <p:cNvSpPr/>
            <p:nvPr/>
          </p:nvSpPr>
          <p:spPr>
            <a:xfrm rot="-1234442">
              <a:off x="23054438" y="654962"/>
              <a:ext cx="4488873" cy="5486400"/>
            </a:xfrm>
            <a:custGeom>
              <a:avLst/>
              <a:gdLst/>
              <a:ahLst/>
              <a:cxnLst/>
              <a:rect l="l" t="t" r="r" b="b"/>
              <a:pathLst>
                <a:path w="4488873" h="5486400">
                  <a:moveTo>
                    <a:pt x="0" y="0"/>
                  </a:moveTo>
                  <a:lnTo>
                    <a:pt x="4488872" y="0"/>
                  </a:lnTo>
                  <a:lnTo>
                    <a:pt x="4488872" y="5486400"/>
                  </a:lnTo>
                  <a:lnTo>
                    <a:pt x="0" y="5486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5" name="Freeform 5"/>
            <p:cNvSpPr/>
            <p:nvPr/>
          </p:nvSpPr>
          <p:spPr>
            <a:xfrm rot="910700" flipH="1">
              <a:off x="639941" y="491953"/>
              <a:ext cx="4488873" cy="5486400"/>
            </a:xfrm>
            <a:custGeom>
              <a:avLst/>
              <a:gdLst/>
              <a:ahLst/>
              <a:cxnLst/>
              <a:rect l="l" t="t" r="r" b="b"/>
              <a:pathLst>
                <a:path w="4488873" h="5486400">
                  <a:moveTo>
                    <a:pt x="4488872" y="0"/>
                  </a:moveTo>
                  <a:lnTo>
                    <a:pt x="0" y="0"/>
                  </a:lnTo>
                  <a:lnTo>
                    <a:pt x="0" y="5486400"/>
                  </a:lnTo>
                  <a:lnTo>
                    <a:pt x="4488872" y="5486400"/>
                  </a:lnTo>
                  <a:lnTo>
                    <a:pt x="448887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grpSp>
      <p:grpSp>
        <p:nvGrpSpPr>
          <p:cNvPr id="6" name="Group 6"/>
          <p:cNvGrpSpPr/>
          <p:nvPr/>
        </p:nvGrpSpPr>
        <p:grpSpPr>
          <a:xfrm>
            <a:off x="-1738228" y="7400010"/>
            <a:ext cx="21260668" cy="4114800"/>
            <a:chOff x="0" y="0"/>
            <a:chExt cx="28347558" cy="5486400"/>
          </a:xfrm>
        </p:grpSpPr>
        <p:sp>
          <p:nvSpPr>
            <p:cNvPr id="7" name="Freeform 7"/>
            <p:cNvSpPr/>
            <p:nvPr/>
          </p:nvSpPr>
          <p:spPr>
            <a:xfrm>
              <a:off x="0" y="0"/>
              <a:ext cx="6035040" cy="5486400"/>
            </a:xfrm>
            <a:custGeom>
              <a:avLst/>
              <a:gdLst/>
              <a:ahLst/>
              <a:cxnLst/>
              <a:rect l="l" t="t" r="r" b="b"/>
              <a:pathLst>
                <a:path w="6035040" h="5486400">
                  <a:moveTo>
                    <a:pt x="0" y="0"/>
                  </a:moveTo>
                  <a:lnTo>
                    <a:pt x="6035040" y="0"/>
                  </a:lnTo>
                  <a:lnTo>
                    <a:pt x="6035040" y="5486400"/>
                  </a:lnTo>
                  <a:lnTo>
                    <a:pt x="0" y="5486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8" name="Freeform 8"/>
            <p:cNvSpPr/>
            <p:nvPr/>
          </p:nvSpPr>
          <p:spPr>
            <a:xfrm flipH="1">
              <a:off x="22312518" y="0"/>
              <a:ext cx="6035040" cy="5486400"/>
            </a:xfrm>
            <a:custGeom>
              <a:avLst/>
              <a:gdLst/>
              <a:ahLst/>
              <a:cxnLst/>
              <a:rect l="l" t="t" r="r" b="b"/>
              <a:pathLst>
                <a:path w="6035040" h="5486400">
                  <a:moveTo>
                    <a:pt x="6035040" y="0"/>
                  </a:moveTo>
                  <a:lnTo>
                    <a:pt x="0" y="0"/>
                  </a:lnTo>
                  <a:lnTo>
                    <a:pt x="0" y="5486400"/>
                  </a:lnTo>
                  <a:lnTo>
                    <a:pt x="6035040" y="5486400"/>
                  </a:lnTo>
                  <a:lnTo>
                    <a:pt x="603504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grpSp>
      <p:sp>
        <p:nvSpPr>
          <p:cNvPr id="9" name="TextBox 9"/>
          <p:cNvSpPr txBox="1"/>
          <p:nvPr/>
        </p:nvSpPr>
        <p:spPr>
          <a:xfrm>
            <a:off x="2913271" y="1252510"/>
            <a:ext cx="12461459" cy="1425574"/>
          </a:xfrm>
          <a:prstGeom prst="rect">
            <a:avLst/>
          </a:prstGeom>
        </p:spPr>
        <p:txBody>
          <a:bodyPr lIns="0" tIns="0" rIns="0" bIns="0" rtlCol="0" anchor="t">
            <a:spAutoFit/>
          </a:bodyPr>
          <a:lstStyle/>
          <a:p>
            <a:pPr algn="ctr">
              <a:lnSpc>
                <a:spcPts val="11200"/>
              </a:lnSpc>
            </a:pPr>
            <a:r>
              <a:rPr lang="en-US" sz="8000">
                <a:solidFill>
                  <a:srgbClr val="FFFFFF"/>
                </a:solidFill>
                <a:latin typeface="Canva Sans"/>
              </a:rPr>
              <a:t>Daftar Anggota</a:t>
            </a:r>
          </a:p>
        </p:txBody>
      </p:sp>
      <p:sp>
        <p:nvSpPr>
          <p:cNvPr id="10" name="TextBox 10"/>
          <p:cNvSpPr txBox="1"/>
          <p:nvPr/>
        </p:nvSpPr>
        <p:spPr>
          <a:xfrm>
            <a:off x="2913271" y="4518314"/>
            <a:ext cx="12461459" cy="148399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 Fitrinur Indriyana Salsabila 14210009</a:t>
            </a:r>
          </a:p>
          <a:p>
            <a:pPr algn="ctr">
              <a:lnSpc>
                <a:spcPts val="5880"/>
              </a:lnSpc>
            </a:pPr>
            <a:endParaRPr lang="en-US" sz="4200">
              <a:solidFill>
                <a:srgbClr val="FFFFFF"/>
              </a:solidFill>
              <a:latin typeface="Canva Sans"/>
            </a:endParaRPr>
          </a:p>
        </p:txBody>
      </p:sp>
      <p:sp>
        <p:nvSpPr>
          <p:cNvPr id="11" name="TextBox 11"/>
          <p:cNvSpPr txBox="1"/>
          <p:nvPr/>
        </p:nvSpPr>
        <p:spPr>
          <a:xfrm>
            <a:off x="2913271" y="3245774"/>
            <a:ext cx="12461459" cy="74104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Atthariq Haykal Putera 15210005</a:t>
            </a:r>
          </a:p>
        </p:txBody>
      </p:sp>
      <p:sp>
        <p:nvSpPr>
          <p:cNvPr id="12" name="TextBox 12"/>
          <p:cNvSpPr txBox="1"/>
          <p:nvPr/>
        </p:nvSpPr>
        <p:spPr>
          <a:xfrm>
            <a:off x="2913271" y="5194589"/>
            <a:ext cx="12461459" cy="74104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Ina Asiah 15210014</a:t>
            </a:r>
          </a:p>
        </p:txBody>
      </p:sp>
      <p:sp>
        <p:nvSpPr>
          <p:cNvPr id="13" name="TextBox 13"/>
          <p:cNvSpPr txBox="1"/>
          <p:nvPr/>
        </p:nvSpPr>
        <p:spPr>
          <a:xfrm>
            <a:off x="2913271" y="3882044"/>
            <a:ext cx="12461459" cy="74104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Deliya Syafa 15210011</a:t>
            </a:r>
          </a:p>
        </p:txBody>
      </p:sp>
      <p:sp>
        <p:nvSpPr>
          <p:cNvPr id="14" name="TextBox 14"/>
          <p:cNvSpPr txBox="1"/>
          <p:nvPr/>
        </p:nvSpPr>
        <p:spPr>
          <a:xfrm>
            <a:off x="2913271" y="5897534"/>
            <a:ext cx="12461459" cy="148399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 Meisa Rahma Siti Nurbani 14210012</a:t>
            </a:r>
          </a:p>
          <a:p>
            <a:pPr algn="ctr">
              <a:lnSpc>
                <a:spcPts val="5880"/>
              </a:lnSpc>
            </a:pPr>
            <a:endParaRPr lang="en-US" sz="4200">
              <a:solidFill>
                <a:srgbClr val="FFFFFF"/>
              </a:solidFill>
              <a:latin typeface="Canva Sans"/>
            </a:endParaRPr>
          </a:p>
        </p:txBody>
      </p:sp>
      <p:sp>
        <p:nvSpPr>
          <p:cNvPr id="15" name="TextBox 15"/>
          <p:cNvSpPr txBox="1"/>
          <p:nvPr/>
        </p:nvSpPr>
        <p:spPr>
          <a:xfrm>
            <a:off x="2913271" y="6640484"/>
            <a:ext cx="12461459" cy="148399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Sefira Salsabila 14210002</a:t>
            </a:r>
          </a:p>
          <a:p>
            <a:pPr algn="ctr">
              <a:lnSpc>
                <a:spcPts val="5880"/>
              </a:lnSpc>
            </a:pPr>
            <a:endParaRPr lang="en-US" sz="4200">
              <a:solidFill>
                <a:srgbClr val="FFFFFF"/>
              </a:solidFill>
              <a:latin typeface="Canva Sans"/>
            </a:endParaRPr>
          </a:p>
        </p:txBody>
      </p:sp>
      <p:sp>
        <p:nvSpPr>
          <p:cNvPr id="16" name="TextBox 16"/>
          <p:cNvSpPr txBox="1"/>
          <p:nvPr/>
        </p:nvSpPr>
        <p:spPr>
          <a:xfrm>
            <a:off x="2913271" y="7295235"/>
            <a:ext cx="12461459" cy="74104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Syafira Amatur rahmi 15210031</a:t>
            </a:r>
          </a:p>
        </p:txBody>
      </p:sp>
      <p:sp>
        <p:nvSpPr>
          <p:cNvPr id="17" name="TextBox 17"/>
          <p:cNvSpPr txBox="1"/>
          <p:nvPr/>
        </p:nvSpPr>
        <p:spPr>
          <a:xfrm>
            <a:off x="2913271" y="7914929"/>
            <a:ext cx="12461459" cy="741045"/>
          </a:xfrm>
          <a:prstGeom prst="rect">
            <a:avLst/>
          </a:prstGeom>
        </p:spPr>
        <p:txBody>
          <a:bodyPr lIns="0" tIns="0" rIns="0" bIns="0" rtlCol="0" anchor="t">
            <a:spAutoFit/>
          </a:bodyPr>
          <a:lstStyle/>
          <a:p>
            <a:pPr algn="ctr">
              <a:lnSpc>
                <a:spcPts val="5880"/>
              </a:lnSpc>
            </a:pPr>
            <a:r>
              <a:rPr lang="en-US" sz="4200">
                <a:solidFill>
                  <a:srgbClr val="FFFFFF"/>
                </a:solidFill>
                <a:latin typeface="Canva Sans"/>
              </a:rPr>
              <a:t>Yunisa Ahgnia Zahrah 14210022</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2391521" y="1877911"/>
            <a:ext cx="13504957" cy="7380389"/>
          </a:xfrm>
          <a:prstGeom prst="rect">
            <a:avLst/>
          </a:prstGeom>
        </p:spPr>
        <p:txBody>
          <a:bodyPr lIns="0" tIns="0" rIns="0" bIns="0" rtlCol="0" anchor="t">
            <a:spAutoFit/>
          </a:bodyPr>
          <a:lstStyle/>
          <a:p>
            <a:pPr>
              <a:lnSpc>
                <a:spcPts val="3231"/>
              </a:lnSpc>
            </a:pPr>
            <a:r>
              <a:rPr lang="en-US" sz="2308">
                <a:solidFill>
                  <a:srgbClr val="FFFFFF"/>
                </a:solidFill>
                <a:latin typeface="Canva Sans"/>
              </a:rPr>
              <a:t>1.    Supermarket Sahabat memiliki dua tipe Customer, yaitu Pelanggan dan Pembeli. Pelanggan adalah pembeli khusus yang telah menjadi member dari Supermarket SC. Pembeli yang tidak terdaftar sebagai member dikategorikan sebagai Pembeli.</a:t>
            </a:r>
          </a:p>
          <a:p>
            <a:pPr>
              <a:lnSpc>
                <a:spcPts val="3231"/>
              </a:lnSpc>
            </a:pPr>
            <a:endParaRPr lang="en-US" sz="2308">
              <a:solidFill>
                <a:srgbClr val="FFFFFF"/>
              </a:solidFill>
              <a:latin typeface="Canva Sans"/>
            </a:endParaRPr>
          </a:p>
          <a:p>
            <a:pPr>
              <a:lnSpc>
                <a:spcPts val="3231"/>
              </a:lnSpc>
            </a:pPr>
            <a:r>
              <a:rPr lang="en-US" sz="2308">
                <a:solidFill>
                  <a:srgbClr val="FFFFFF"/>
                </a:solidFill>
                <a:latin typeface="Canva Sans"/>
              </a:rPr>
              <a:t>Maka dari itu, supermarket ini membutuhkan data diri para member berupa id_pelanggan, nama, alamat dan telepon. Pembelihanya memiliki atribut kd_pembeli, yaitu kode yang menandakan pembeli yang pernah berbelanja di Supermarket ini. Kd_pembeli ini dibutuhkan karena nantinya akan tercatat pada struk pembelian. Kd_pembeli juga berfungsi untuk kepentingan promosi persahaan.</a:t>
            </a:r>
          </a:p>
          <a:p>
            <a:pPr>
              <a:lnSpc>
                <a:spcPts val="3231"/>
              </a:lnSpc>
            </a:pPr>
            <a:endParaRPr lang="en-US" sz="2308">
              <a:solidFill>
                <a:srgbClr val="FFFFFF"/>
              </a:solidFill>
              <a:latin typeface="Canva Sans"/>
            </a:endParaRPr>
          </a:p>
          <a:p>
            <a:pPr>
              <a:lnSpc>
                <a:spcPts val="3231"/>
              </a:lnSpc>
            </a:pPr>
            <a:r>
              <a:rPr lang="en-US" sz="2308">
                <a:solidFill>
                  <a:srgbClr val="FFFFFF"/>
                </a:solidFill>
                <a:latin typeface="Canva Sans"/>
              </a:rPr>
              <a:t>Pembeli yang menunjukkan struk saat pembelian berikutnya akan diberikan poin sesuai dengan frekuensi sering/tidaknya ia berbelanja pada Supermarket SC ataupun tergantung pada jumlah barang yang ia beli. Poin akan terus diakumulasikan selama Pembeli menunjukkan kode pembeli yang sama setiap berbelanja.</a:t>
            </a:r>
          </a:p>
          <a:p>
            <a:pPr>
              <a:lnSpc>
                <a:spcPts val="3231"/>
              </a:lnSpc>
            </a:pPr>
            <a:endParaRPr lang="en-US" sz="2308">
              <a:solidFill>
                <a:srgbClr val="FFFFFF"/>
              </a:solidFill>
              <a:latin typeface="Canva Sans"/>
            </a:endParaRPr>
          </a:p>
          <a:p>
            <a:pPr>
              <a:lnSpc>
                <a:spcPts val="3231"/>
              </a:lnSpc>
            </a:pPr>
            <a:r>
              <a:rPr lang="en-US" sz="2308">
                <a:solidFill>
                  <a:srgbClr val="FFFFFF"/>
                </a:solidFill>
                <a:latin typeface="Canva Sans"/>
              </a:rPr>
              <a:t>Jika pembeli mendapat poin sebanyak yang ditentukan suatu promo, maka pembeli bisa di-upgrade menjadi Pelanggan. Itu semua tergantung dari kebijakan perusahaan.</a:t>
            </a:r>
          </a:p>
          <a:p>
            <a:pPr>
              <a:lnSpc>
                <a:spcPts val="3231"/>
              </a:lnSpc>
            </a:pPr>
            <a:endParaRPr lang="en-US" sz="2308">
              <a:solidFill>
                <a:srgbClr val="FFFFFF"/>
              </a:solidFill>
              <a:latin typeface="Canva Sans"/>
            </a:endParaRPr>
          </a:p>
        </p:txBody>
      </p:sp>
      <p:sp>
        <p:nvSpPr>
          <p:cNvPr id="6" name="TextBox 6"/>
          <p:cNvSpPr txBox="1"/>
          <p:nvPr/>
        </p:nvSpPr>
        <p:spPr>
          <a:xfrm>
            <a:off x="4341336" y="885825"/>
            <a:ext cx="9605328" cy="918330"/>
          </a:xfrm>
          <a:prstGeom prst="rect">
            <a:avLst/>
          </a:prstGeom>
        </p:spPr>
        <p:txBody>
          <a:bodyPr lIns="0" tIns="0" rIns="0" bIns="0" rtlCol="0" anchor="t">
            <a:spAutoFit/>
          </a:bodyPr>
          <a:lstStyle/>
          <a:p>
            <a:pPr algn="ctr">
              <a:lnSpc>
                <a:spcPts val="7133"/>
              </a:lnSpc>
            </a:pPr>
            <a:r>
              <a:rPr lang="en-US" sz="5095">
                <a:solidFill>
                  <a:srgbClr val="FFFFFF"/>
                </a:solidFill>
                <a:latin typeface="Canva Sans"/>
              </a:rPr>
              <a:t>Spesifikasi Data Base</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2574422" y="1972387"/>
            <a:ext cx="12796322" cy="8099900"/>
          </a:xfrm>
          <a:prstGeom prst="rect">
            <a:avLst/>
          </a:prstGeom>
        </p:spPr>
        <p:txBody>
          <a:bodyPr lIns="0" tIns="0" rIns="0" bIns="0" rtlCol="0" anchor="t">
            <a:spAutoFit/>
          </a:bodyPr>
          <a:lstStyle/>
          <a:p>
            <a:pPr>
              <a:lnSpc>
                <a:spcPts val="3990"/>
              </a:lnSpc>
            </a:pPr>
            <a:r>
              <a:rPr lang="en-US" sz="2850">
                <a:solidFill>
                  <a:srgbClr val="FFFFFF"/>
                </a:solidFill>
                <a:latin typeface="Canva Sans"/>
              </a:rPr>
              <a:t>2.    Pelanggan (member) mendapatkan keuntungan berupa diskon/potongan harga yang diberikan kepada setiap item barang apapun yang ia beli. Setiap pelanggan hanya bisa mendapatkan 1 jenis diskon. Jenis diskon yang diberikan kepada pelanggan ditentukan oleh kebijakan perusahaan dan kesanggupan. Pelanggan untuk memenuhipersyaratan dari perusahaan.</a:t>
            </a:r>
          </a:p>
          <a:p>
            <a:pPr>
              <a:lnSpc>
                <a:spcPts val="3990"/>
              </a:lnSpc>
            </a:pPr>
            <a:endParaRPr lang="en-US" sz="2850">
              <a:solidFill>
                <a:srgbClr val="FFFFFF"/>
              </a:solidFill>
              <a:latin typeface="Canva Sans"/>
            </a:endParaRPr>
          </a:p>
          <a:p>
            <a:pPr>
              <a:lnSpc>
                <a:spcPts val="3990"/>
              </a:lnSpc>
            </a:pPr>
            <a:r>
              <a:rPr lang="en-US" sz="2850">
                <a:solidFill>
                  <a:srgbClr val="FFFFFF"/>
                </a:solidFill>
                <a:latin typeface="Canva Sans"/>
              </a:rPr>
              <a:t>3.    Setiap aktivitas jual beli dicatat pada 2 tabel yang berbeda. Pelanggan yang melakukan pembelian akan dicatat pada tabel Pembelian khusus, sedangkan Pembeli yang melakukan pembelian akan dicatat pada tabel Pembelian Umum. Hal ini dibutuhkan untuk memudahkan perusahaan dalam menganalisa mana barang yang menjadi ter-diskon karena dibelioleh Pelanggan dan mana yang tidak terdiskon. Hasil analisa tersebut akan menghasilkan informasi laba/rugi perusahaan.</a:t>
            </a:r>
          </a:p>
          <a:p>
            <a:pPr>
              <a:lnSpc>
                <a:spcPts val="3990"/>
              </a:lnSpc>
            </a:pPr>
            <a:endParaRPr lang="en-US" sz="2850">
              <a:solidFill>
                <a:srgbClr val="FFFFFF"/>
              </a:solidFill>
              <a:latin typeface="Canva Sans"/>
            </a:endParaRPr>
          </a:p>
          <a:p>
            <a:pPr>
              <a:lnSpc>
                <a:spcPts val="3990"/>
              </a:lnSpc>
            </a:pPr>
            <a:endParaRPr lang="en-US" sz="2850">
              <a:solidFill>
                <a:srgbClr val="FFFFFF"/>
              </a:solidFill>
              <a:latin typeface="Canva Sans"/>
            </a:endParaRPr>
          </a:p>
        </p:txBody>
      </p:sp>
      <p:sp>
        <p:nvSpPr>
          <p:cNvPr id="6" name="TextBox 6"/>
          <p:cNvSpPr txBox="1"/>
          <p:nvPr/>
        </p:nvSpPr>
        <p:spPr>
          <a:xfrm>
            <a:off x="4341336" y="885825"/>
            <a:ext cx="9605328" cy="918330"/>
          </a:xfrm>
          <a:prstGeom prst="rect">
            <a:avLst/>
          </a:prstGeom>
        </p:spPr>
        <p:txBody>
          <a:bodyPr lIns="0" tIns="0" rIns="0" bIns="0" rtlCol="0" anchor="t">
            <a:spAutoFit/>
          </a:bodyPr>
          <a:lstStyle/>
          <a:p>
            <a:pPr algn="ctr">
              <a:lnSpc>
                <a:spcPts val="7133"/>
              </a:lnSpc>
            </a:pPr>
            <a:r>
              <a:rPr lang="en-US" sz="5095">
                <a:solidFill>
                  <a:srgbClr val="FFFFFF"/>
                </a:solidFill>
                <a:latin typeface="Canva Sans"/>
              </a:rPr>
              <a:t>Spesifikasi Data Base</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2745839" y="1887997"/>
            <a:ext cx="12796322" cy="8009239"/>
          </a:xfrm>
          <a:prstGeom prst="rect">
            <a:avLst/>
          </a:prstGeom>
        </p:spPr>
        <p:txBody>
          <a:bodyPr lIns="0" tIns="0" rIns="0" bIns="0" rtlCol="0" anchor="t">
            <a:spAutoFit/>
          </a:bodyPr>
          <a:lstStyle/>
          <a:p>
            <a:pPr>
              <a:lnSpc>
                <a:spcPts val="4270"/>
              </a:lnSpc>
            </a:pPr>
            <a:r>
              <a:rPr lang="en-US" sz="3050">
                <a:solidFill>
                  <a:srgbClr val="FFFFFF"/>
                </a:solidFill>
                <a:latin typeface="Canva Sans"/>
              </a:rPr>
              <a:t>4.    Pegawai memiliki peran sebagai fasilitator dan penanggungjawab setiap transaksi pelanggan/pembeli . Maka dalam setiap pelayanan transaksi (Pelayanan umum &amp; khusus) terdapat id_pegawai yang melayani padasaat itu supaya dapat dipertanggungjawabkan jika ada permasalahan di kemudianhari.</a:t>
            </a:r>
          </a:p>
          <a:p>
            <a:pPr>
              <a:lnSpc>
                <a:spcPts val="4270"/>
              </a:lnSpc>
            </a:pPr>
            <a:endParaRPr lang="en-US" sz="3050">
              <a:solidFill>
                <a:srgbClr val="FFFFFF"/>
              </a:solidFill>
              <a:latin typeface="Canva Sans"/>
            </a:endParaRPr>
          </a:p>
          <a:p>
            <a:pPr>
              <a:lnSpc>
                <a:spcPts val="4270"/>
              </a:lnSpc>
            </a:pPr>
            <a:r>
              <a:rPr lang="en-US" sz="3050">
                <a:solidFill>
                  <a:srgbClr val="FFFFFF"/>
                </a:solidFill>
                <a:latin typeface="Canva Sans"/>
              </a:rPr>
              <a:t>5.    Dalam diagramERD di atas tidak terdapat total harga keseluruhan barang yang dibeli dalam sekali transaksi karena merupakan perhitungan program dan tidak perlu disimpan dalam database.</a:t>
            </a:r>
          </a:p>
          <a:p>
            <a:pPr>
              <a:lnSpc>
                <a:spcPts val="4270"/>
              </a:lnSpc>
            </a:pPr>
            <a:endParaRPr lang="en-US" sz="3050">
              <a:solidFill>
                <a:srgbClr val="FFFFFF"/>
              </a:solidFill>
              <a:latin typeface="Canva Sans"/>
            </a:endParaRPr>
          </a:p>
          <a:p>
            <a:pPr>
              <a:lnSpc>
                <a:spcPts val="4270"/>
              </a:lnSpc>
            </a:pPr>
            <a:r>
              <a:rPr lang="en-US" sz="3050">
                <a:solidFill>
                  <a:srgbClr val="FFFFFF"/>
                </a:solidFill>
                <a:latin typeface="Canva Sans"/>
              </a:rPr>
              <a:t>6.    Variabel-variabel yang nantinya berpengaruh dalam menentukan total harga adalah jumlah_beli, jumlah_diskon dan harga_barang.</a:t>
            </a:r>
          </a:p>
          <a:p>
            <a:pPr>
              <a:lnSpc>
                <a:spcPts val="4270"/>
              </a:lnSpc>
            </a:pPr>
            <a:endParaRPr lang="en-US" sz="3050">
              <a:solidFill>
                <a:srgbClr val="FFFFFF"/>
              </a:solidFill>
              <a:latin typeface="Canva Sans"/>
            </a:endParaRPr>
          </a:p>
        </p:txBody>
      </p:sp>
      <p:sp>
        <p:nvSpPr>
          <p:cNvPr id="6" name="TextBox 6"/>
          <p:cNvSpPr txBox="1"/>
          <p:nvPr/>
        </p:nvSpPr>
        <p:spPr>
          <a:xfrm>
            <a:off x="4341336" y="885825"/>
            <a:ext cx="9605328" cy="918330"/>
          </a:xfrm>
          <a:prstGeom prst="rect">
            <a:avLst/>
          </a:prstGeom>
        </p:spPr>
        <p:txBody>
          <a:bodyPr lIns="0" tIns="0" rIns="0" bIns="0" rtlCol="0" anchor="t">
            <a:spAutoFit/>
          </a:bodyPr>
          <a:lstStyle/>
          <a:p>
            <a:pPr algn="ctr">
              <a:lnSpc>
                <a:spcPts val="7133"/>
              </a:lnSpc>
            </a:pPr>
            <a:r>
              <a:rPr lang="en-US" sz="5095">
                <a:solidFill>
                  <a:srgbClr val="FFFFFF"/>
                </a:solidFill>
                <a:latin typeface="Canva Sans"/>
              </a:rPr>
              <a:t>Spesifikasi Data Base</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16281392" y="6075508"/>
            <a:ext cx="7440186" cy="6763805"/>
          </a:xfrm>
          <a:custGeom>
            <a:avLst/>
            <a:gdLst/>
            <a:ahLst/>
            <a:cxnLst/>
            <a:rect l="l" t="t" r="r" b="b"/>
            <a:pathLst>
              <a:path w="7440186" h="6763805">
                <a:moveTo>
                  <a:pt x="0" y="0"/>
                </a:moveTo>
                <a:lnTo>
                  <a:pt x="7440186" y="0"/>
                </a:lnTo>
                <a:lnTo>
                  <a:pt x="7440186" y="6763805"/>
                </a:lnTo>
                <a:lnTo>
                  <a:pt x="0" y="67638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09181" flipH="1">
            <a:off x="-1032140" y="-1682222"/>
            <a:ext cx="4121680" cy="5037609"/>
          </a:xfrm>
          <a:custGeom>
            <a:avLst/>
            <a:gdLst/>
            <a:ahLst/>
            <a:cxnLst/>
            <a:rect l="l" t="t" r="r" b="b"/>
            <a:pathLst>
              <a:path w="4121680" h="5037609">
                <a:moveTo>
                  <a:pt x="4121680" y="0"/>
                </a:moveTo>
                <a:lnTo>
                  <a:pt x="0" y="0"/>
                </a:lnTo>
                <a:lnTo>
                  <a:pt x="0" y="5037609"/>
                </a:lnTo>
                <a:lnTo>
                  <a:pt x="4121680" y="5037609"/>
                </a:lnTo>
                <a:lnTo>
                  <a:pt x="412168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TextBox 5"/>
          <p:cNvSpPr txBox="1"/>
          <p:nvPr/>
        </p:nvSpPr>
        <p:spPr>
          <a:xfrm>
            <a:off x="3178274" y="1167494"/>
            <a:ext cx="11931451" cy="2320921"/>
          </a:xfrm>
          <a:prstGeom prst="rect">
            <a:avLst/>
          </a:prstGeom>
        </p:spPr>
        <p:txBody>
          <a:bodyPr lIns="0" tIns="0" rIns="0" bIns="0" rtlCol="0" anchor="t">
            <a:spAutoFit/>
          </a:bodyPr>
          <a:lstStyle/>
          <a:p>
            <a:pPr algn="ctr">
              <a:lnSpc>
                <a:spcPts val="9100"/>
              </a:lnSpc>
            </a:pPr>
            <a:r>
              <a:rPr lang="en-US" sz="6500">
                <a:solidFill>
                  <a:srgbClr val="FFFFFF"/>
                </a:solidFill>
                <a:latin typeface="Canva Sans"/>
              </a:rPr>
              <a:t>Tahapan Perancangan ER Diagram</a:t>
            </a:r>
          </a:p>
        </p:txBody>
      </p:sp>
      <p:sp>
        <p:nvSpPr>
          <p:cNvPr id="6" name="TextBox 6"/>
          <p:cNvSpPr txBox="1"/>
          <p:nvPr/>
        </p:nvSpPr>
        <p:spPr>
          <a:xfrm>
            <a:off x="1603379" y="3758793"/>
            <a:ext cx="15081242" cy="4963155"/>
          </a:xfrm>
          <a:prstGeom prst="rect">
            <a:avLst/>
          </a:prstGeom>
        </p:spPr>
        <p:txBody>
          <a:bodyPr lIns="0" tIns="0" rIns="0" bIns="0" rtlCol="0" anchor="t">
            <a:spAutoFit/>
          </a:bodyPr>
          <a:lstStyle/>
          <a:p>
            <a:pPr algn="ctr">
              <a:lnSpc>
                <a:spcPts val="7840"/>
              </a:lnSpc>
            </a:pPr>
            <a:r>
              <a:rPr lang="en-US" sz="5600">
                <a:solidFill>
                  <a:srgbClr val="FFFFFF"/>
                </a:solidFill>
                <a:latin typeface="Canva Sans"/>
              </a:rPr>
              <a:t>Tahap 1-menentukan entitas</a:t>
            </a:r>
          </a:p>
          <a:p>
            <a:pPr algn="ctr">
              <a:lnSpc>
                <a:spcPts val="7840"/>
              </a:lnSpc>
            </a:pPr>
            <a:r>
              <a:rPr lang="en-US" sz="5600">
                <a:solidFill>
                  <a:srgbClr val="FFFFFF"/>
                </a:solidFill>
                <a:latin typeface="Canva Sans"/>
              </a:rPr>
              <a:t>Tahap 2-menentukan attributes</a:t>
            </a:r>
          </a:p>
          <a:p>
            <a:pPr algn="ctr">
              <a:lnSpc>
                <a:spcPts val="7840"/>
              </a:lnSpc>
            </a:pPr>
            <a:r>
              <a:rPr lang="en-US" sz="5600">
                <a:solidFill>
                  <a:srgbClr val="FFFFFF"/>
                </a:solidFill>
                <a:latin typeface="Canva Sans"/>
              </a:rPr>
              <a:t>Tahap 3-menentukan primary key dari setiap entity</a:t>
            </a:r>
          </a:p>
          <a:p>
            <a:pPr algn="ctr">
              <a:lnSpc>
                <a:spcPts val="7840"/>
              </a:lnSpc>
            </a:pPr>
            <a:endParaRPr lang="en-US" sz="5600">
              <a:solidFill>
                <a:srgbClr val="FFFFFF"/>
              </a:solidFill>
              <a:latin typeface="Canva Sans"/>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3760776" y="3547961"/>
            <a:ext cx="4141176" cy="4944313"/>
          </a:xfrm>
          <a:custGeom>
            <a:avLst/>
            <a:gdLst/>
            <a:ahLst/>
            <a:cxnLst/>
            <a:rect l="l" t="t" r="r" b="b"/>
            <a:pathLst>
              <a:path w="4141176" h="4944313">
                <a:moveTo>
                  <a:pt x="0" y="0"/>
                </a:moveTo>
                <a:lnTo>
                  <a:pt x="4141176" y="0"/>
                </a:lnTo>
                <a:lnTo>
                  <a:pt x="4141176" y="4944313"/>
                </a:lnTo>
                <a:lnTo>
                  <a:pt x="0" y="4944313"/>
                </a:lnTo>
                <a:lnTo>
                  <a:pt x="0" y="0"/>
                </a:lnTo>
                <a:close/>
              </a:path>
            </a:pathLst>
          </a:custGeom>
          <a:blipFill>
            <a:blip r:embed="rId7"/>
            <a:stretch>
              <a:fillRect/>
            </a:stretch>
          </a:blipFill>
        </p:spPr>
        <p:txBody>
          <a:bodyPr/>
          <a:lstStyle/>
          <a:p>
            <a:endParaRPr lang="en-ID"/>
          </a:p>
        </p:txBody>
      </p:sp>
      <p:sp>
        <p:nvSpPr>
          <p:cNvPr id="6" name="Freeform 6"/>
          <p:cNvSpPr/>
          <p:nvPr/>
        </p:nvSpPr>
        <p:spPr>
          <a:xfrm>
            <a:off x="9743306" y="3792718"/>
            <a:ext cx="6527627" cy="4454799"/>
          </a:xfrm>
          <a:custGeom>
            <a:avLst/>
            <a:gdLst/>
            <a:ahLst/>
            <a:cxnLst/>
            <a:rect l="l" t="t" r="r" b="b"/>
            <a:pathLst>
              <a:path w="6527627" h="4454799">
                <a:moveTo>
                  <a:pt x="0" y="0"/>
                </a:moveTo>
                <a:lnTo>
                  <a:pt x="6527627" y="0"/>
                </a:lnTo>
                <a:lnTo>
                  <a:pt x="6527627" y="4454799"/>
                </a:lnTo>
                <a:lnTo>
                  <a:pt x="0" y="4454799"/>
                </a:lnTo>
                <a:lnTo>
                  <a:pt x="0" y="0"/>
                </a:lnTo>
                <a:close/>
              </a:path>
            </a:pathLst>
          </a:custGeom>
          <a:blipFill>
            <a:blip r:embed="rId8"/>
            <a:stretch>
              <a:fillRect b="-12357"/>
            </a:stretch>
          </a:blipFill>
        </p:spPr>
        <p:txBody>
          <a:bodyPr/>
          <a:lstStyle/>
          <a:p>
            <a:endParaRPr lang="en-ID"/>
          </a:p>
        </p:txBody>
      </p:sp>
      <p:sp>
        <p:nvSpPr>
          <p:cNvPr id="7" name="TextBox 7"/>
          <p:cNvSpPr txBox="1"/>
          <p:nvPr/>
        </p:nvSpPr>
        <p:spPr>
          <a:xfrm>
            <a:off x="4341336" y="895350"/>
            <a:ext cx="9605328" cy="875785"/>
          </a:xfrm>
          <a:prstGeom prst="rect">
            <a:avLst/>
          </a:prstGeom>
        </p:spPr>
        <p:txBody>
          <a:bodyPr lIns="0" tIns="0" rIns="0" bIns="0" rtlCol="0" anchor="t">
            <a:spAutoFit/>
          </a:bodyPr>
          <a:lstStyle/>
          <a:p>
            <a:pPr algn="ctr">
              <a:lnSpc>
                <a:spcPts val="6853"/>
              </a:lnSpc>
            </a:pPr>
            <a:r>
              <a:rPr lang="en-US" sz="4895">
                <a:solidFill>
                  <a:srgbClr val="FFFFFF"/>
                </a:solidFill>
                <a:latin typeface="Canva Sans"/>
              </a:rPr>
              <a:t>Tahap 2-menentukan attributes</a:t>
            </a:r>
          </a:p>
        </p:txBody>
      </p:sp>
      <p:sp>
        <p:nvSpPr>
          <p:cNvPr id="8" name="TextBox 8"/>
          <p:cNvSpPr txBox="1"/>
          <p:nvPr/>
        </p:nvSpPr>
        <p:spPr>
          <a:xfrm>
            <a:off x="1028700" y="1801177"/>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a. Pembeli</a:t>
            </a:r>
          </a:p>
        </p:txBody>
      </p:sp>
      <p:sp>
        <p:nvSpPr>
          <p:cNvPr id="9" name="TextBox 9"/>
          <p:cNvSpPr txBox="1"/>
          <p:nvPr/>
        </p:nvSpPr>
        <p:spPr>
          <a:xfrm>
            <a:off x="7653972" y="1801177"/>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b. Pelanggan</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749961" y="2858353"/>
            <a:ext cx="8115300" cy="3716763"/>
          </a:xfrm>
          <a:custGeom>
            <a:avLst/>
            <a:gdLst/>
            <a:ahLst/>
            <a:cxnLst/>
            <a:rect l="l" t="t" r="r" b="b"/>
            <a:pathLst>
              <a:path w="8115300" h="3716763">
                <a:moveTo>
                  <a:pt x="0" y="0"/>
                </a:moveTo>
                <a:lnTo>
                  <a:pt x="8115300" y="0"/>
                </a:lnTo>
                <a:lnTo>
                  <a:pt x="8115300" y="3716764"/>
                </a:lnTo>
                <a:lnTo>
                  <a:pt x="0" y="3716764"/>
                </a:lnTo>
                <a:lnTo>
                  <a:pt x="0" y="0"/>
                </a:lnTo>
                <a:close/>
              </a:path>
            </a:pathLst>
          </a:custGeom>
          <a:blipFill>
            <a:blip r:embed="rId7"/>
            <a:stretch>
              <a:fillRect/>
            </a:stretch>
          </a:blipFill>
        </p:spPr>
        <p:txBody>
          <a:bodyPr/>
          <a:lstStyle/>
          <a:p>
            <a:endParaRPr lang="en-ID"/>
          </a:p>
        </p:txBody>
      </p:sp>
      <p:sp>
        <p:nvSpPr>
          <p:cNvPr id="6" name="Freeform 6"/>
          <p:cNvSpPr/>
          <p:nvPr/>
        </p:nvSpPr>
        <p:spPr>
          <a:xfrm>
            <a:off x="9201150" y="5541537"/>
            <a:ext cx="8394039" cy="3716763"/>
          </a:xfrm>
          <a:custGeom>
            <a:avLst/>
            <a:gdLst/>
            <a:ahLst/>
            <a:cxnLst/>
            <a:rect l="l" t="t" r="r" b="b"/>
            <a:pathLst>
              <a:path w="8394039" h="3716763">
                <a:moveTo>
                  <a:pt x="0" y="0"/>
                </a:moveTo>
                <a:lnTo>
                  <a:pt x="8394039" y="0"/>
                </a:lnTo>
                <a:lnTo>
                  <a:pt x="8394039" y="3716763"/>
                </a:lnTo>
                <a:lnTo>
                  <a:pt x="0" y="3716763"/>
                </a:lnTo>
                <a:lnTo>
                  <a:pt x="0" y="0"/>
                </a:lnTo>
                <a:close/>
              </a:path>
            </a:pathLst>
          </a:custGeom>
          <a:blipFill>
            <a:blip r:embed="rId8"/>
            <a:stretch>
              <a:fillRect/>
            </a:stretch>
          </a:blipFill>
        </p:spPr>
        <p:txBody>
          <a:bodyPr/>
          <a:lstStyle/>
          <a:p>
            <a:endParaRPr lang="en-ID"/>
          </a:p>
        </p:txBody>
      </p:sp>
      <p:sp>
        <p:nvSpPr>
          <p:cNvPr id="7" name="TextBox 7"/>
          <p:cNvSpPr txBox="1"/>
          <p:nvPr/>
        </p:nvSpPr>
        <p:spPr>
          <a:xfrm>
            <a:off x="1028700" y="1801177"/>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c. Barang</a:t>
            </a:r>
          </a:p>
        </p:txBody>
      </p:sp>
      <p:sp>
        <p:nvSpPr>
          <p:cNvPr id="8" name="TextBox 8"/>
          <p:cNvSpPr txBox="1"/>
          <p:nvPr/>
        </p:nvSpPr>
        <p:spPr>
          <a:xfrm>
            <a:off x="7653972" y="1801177"/>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d. Pemasok</a:t>
            </a:r>
          </a:p>
        </p:txBody>
      </p:sp>
      <p:sp>
        <p:nvSpPr>
          <p:cNvPr id="9" name="TextBox 9"/>
          <p:cNvSpPr txBox="1"/>
          <p:nvPr/>
        </p:nvSpPr>
        <p:spPr>
          <a:xfrm>
            <a:off x="4341336" y="895350"/>
            <a:ext cx="9605328" cy="875785"/>
          </a:xfrm>
          <a:prstGeom prst="rect">
            <a:avLst/>
          </a:prstGeom>
        </p:spPr>
        <p:txBody>
          <a:bodyPr lIns="0" tIns="0" rIns="0" bIns="0" rtlCol="0" anchor="t">
            <a:spAutoFit/>
          </a:bodyPr>
          <a:lstStyle/>
          <a:p>
            <a:pPr algn="ctr">
              <a:lnSpc>
                <a:spcPts val="6853"/>
              </a:lnSpc>
            </a:pPr>
            <a:r>
              <a:rPr lang="en-US" sz="4895">
                <a:solidFill>
                  <a:srgbClr val="FFFFFF"/>
                </a:solidFill>
                <a:latin typeface="Canva Sans"/>
              </a:rPr>
              <a:t>Tahap 2-menentukan attributes</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D"/>
          </a:p>
        </p:txBody>
      </p:sp>
      <p:sp>
        <p:nvSpPr>
          <p:cNvPr id="3" name="Freeform 3"/>
          <p:cNvSpPr/>
          <p:nvPr/>
        </p:nvSpPr>
        <p:spPr>
          <a:xfrm>
            <a:off x="-4250365" y="6924147"/>
            <a:ext cx="7440186" cy="6763805"/>
          </a:xfrm>
          <a:custGeom>
            <a:avLst/>
            <a:gdLst/>
            <a:ahLst/>
            <a:cxnLst/>
            <a:rect l="l" t="t" r="r" b="b"/>
            <a:pathLst>
              <a:path w="7440186" h="6763805">
                <a:moveTo>
                  <a:pt x="0" y="0"/>
                </a:moveTo>
                <a:lnTo>
                  <a:pt x="7440185" y="0"/>
                </a:lnTo>
                <a:lnTo>
                  <a:pt x="7440185" y="6763806"/>
                </a:lnTo>
                <a:lnTo>
                  <a:pt x="0" y="6763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1234442">
            <a:off x="15420753" y="-1474657"/>
            <a:ext cx="4121680" cy="5037609"/>
          </a:xfrm>
          <a:custGeom>
            <a:avLst/>
            <a:gdLst/>
            <a:ahLst/>
            <a:cxnLst/>
            <a:rect l="l" t="t" r="r" b="b"/>
            <a:pathLst>
              <a:path w="4121680" h="5037609">
                <a:moveTo>
                  <a:pt x="0" y="0"/>
                </a:moveTo>
                <a:lnTo>
                  <a:pt x="4121680" y="0"/>
                </a:lnTo>
                <a:lnTo>
                  <a:pt x="4121680" y="5037608"/>
                </a:lnTo>
                <a:lnTo>
                  <a:pt x="0" y="50376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1028700" y="2878755"/>
            <a:ext cx="7756381" cy="4541565"/>
          </a:xfrm>
          <a:custGeom>
            <a:avLst/>
            <a:gdLst/>
            <a:ahLst/>
            <a:cxnLst/>
            <a:rect l="l" t="t" r="r" b="b"/>
            <a:pathLst>
              <a:path w="7756381" h="4541565">
                <a:moveTo>
                  <a:pt x="0" y="0"/>
                </a:moveTo>
                <a:lnTo>
                  <a:pt x="7756381" y="0"/>
                </a:lnTo>
                <a:lnTo>
                  <a:pt x="7756381" y="4541565"/>
                </a:lnTo>
                <a:lnTo>
                  <a:pt x="0" y="4541565"/>
                </a:lnTo>
                <a:lnTo>
                  <a:pt x="0" y="0"/>
                </a:lnTo>
                <a:close/>
              </a:path>
            </a:pathLst>
          </a:custGeom>
          <a:blipFill>
            <a:blip r:embed="rId7"/>
            <a:stretch>
              <a:fillRect/>
            </a:stretch>
          </a:blipFill>
        </p:spPr>
        <p:txBody>
          <a:bodyPr/>
          <a:lstStyle/>
          <a:p>
            <a:endParaRPr lang="en-ID"/>
          </a:p>
        </p:txBody>
      </p:sp>
      <p:sp>
        <p:nvSpPr>
          <p:cNvPr id="6" name="Freeform 6"/>
          <p:cNvSpPr/>
          <p:nvPr/>
        </p:nvSpPr>
        <p:spPr>
          <a:xfrm>
            <a:off x="9502919" y="5149538"/>
            <a:ext cx="7756381" cy="4529490"/>
          </a:xfrm>
          <a:custGeom>
            <a:avLst/>
            <a:gdLst/>
            <a:ahLst/>
            <a:cxnLst/>
            <a:rect l="l" t="t" r="r" b="b"/>
            <a:pathLst>
              <a:path w="7756381" h="4529490">
                <a:moveTo>
                  <a:pt x="0" y="0"/>
                </a:moveTo>
                <a:lnTo>
                  <a:pt x="7756381" y="0"/>
                </a:lnTo>
                <a:lnTo>
                  <a:pt x="7756381" y="4529489"/>
                </a:lnTo>
                <a:lnTo>
                  <a:pt x="0" y="4529489"/>
                </a:lnTo>
                <a:lnTo>
                  <a:pt x="0" y="0"/>
                </a:lnTo>
                <a:close/>
              </a:path>
            </a:pathLst>
          </a:custGeom>
          <a:blipFill>
            <a:blip r:embed="rId8"/>
            <a:stretch>
              <a:fillRect/>
            </a:stretch>
          </a:blipFill>
        </p:spPr>
        <p:txBody>
          <a:bodyPr/>
          <a:lstStyle/>
          <a:p>
            <a:endParaRPr lang="en-ID"/>
          </a:p>
        </p:txBody>
      </p:sp>
      <p:sp>
        <p:nvSpPr>
          <p:cNvPr id="7" name="TextBox 7"/>
          <p:cNvSpPr txBox="1"/>
          <p:nvPr/>
        </p:nvSpPr>
        <p:spPr>
          <a:xfrm>
            <a:off x="1028700" y="1801177"/>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e. Diskon</a:t>
            </a:r>
          </a:p>
        </p:txBody>
      </p:sp>
      <p:sp>
        <p:nvSpPr>
          <p:cNvPr id="8" name="TextBox 8"/>
          <p:cNvSpPr txBox="1"/>
          <p:nvPr/>
        </p:nvSpPr>
        <p:spPr>
          <a:xfrm>
            <a:off x="7653972" y="1801177"/>
            <a:ext cx="9605328" cy="708145"/>
          </a:xfrm>
          <a:prstGeom prst="rect">
            <a:avLst/>
          </a:prstGeom>
        </p:spPr>
        <p:txBody>
          <a:bodyPr lIns="0" tIns="0" rIns="0" bIns="0" rtlCol="0" anchor="t">
            <a:spAutoFit/>
          </a:bodyPr>
          <a:lstStyle/>
          <a:p>
            <a:pPr algn="ctr">
              <a:lnSpc>
                <a:spcPts val="5593"/>
              </a:lnSpc>
            </a:pPr>
            <a:r>
              <a:rPr lang="en-US" sz="3995">
                <a:solidFill>
                  <a:srgbClr val="FFFFFF"/>
                </a:solidFill>
                <a:latin typeface="Canva Sans"/>
              </a:rPr>
              <a:t>f. Pegawai</a:t>
            </a:r>
          </a:p>
        </p:txBody>
      </p:sp>
      <p:sp>
        <p:nvSpPr>
          <p:cNvPr id="9" name="TextBox 9"/>
          <p:cNvSpPr txBox="1"/>
          <p:nvPr/>
        </p:nvSpPr>
        <p:spPr>
          <a:xfrm>
            <a:off x="4341336" y="895350"/>
            <a:ext cx="9605328" cy="875785"/>
          </a:xfrm>
          <a:prstGeom prst="rect">
            <a:avLst/>
          </a:prstGeom>
        </p:spPr>
        <p:txBody>
          <a:bodyPr lIns="0" tIns="0" rIns="0" bIns="0" rtlCol="0" anchor="t">
            <a:spAutoFit/>
          </a:bodyPr>
          <a:lstStyle/>
          <a:p>
            <a:pPr algn="ctr">
              <a:lnSpc>
                <a:spcPts val="6853"/>
              </a:lnSpc>
            </a:pPr>
            <a:r>
              <a:rPr lang="en-US" sz="4895">
                <a:solidFill>
                  <a:srgbClr val="FFFFFF"/>
                </a:solidFill>
                <a:latin typeface="Canva Sans"/>
              </a:rPr>
              <a:t>Tahap 2-menentukan attributes</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718</Words>
  <Application>Microsoft Office PowerPoint</Application>
  <PresentationFormat>Custom</PresentationFormat>
  <Paragraphs>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Desain Arsitektur</dc:title>
  <dc:creator>Atthariq Putera</dc:creator>
  <cp:lastModifiedBy>Atthariq Putera</cp:lastModifiedBy>
  <cp:revision>4</cp:revision>
  <dcterms:created xsi:type="dcterms:W3CDTF">2006-08-16T00:00:00Z</dcterms:created>
  <dcterms:modified xsi:type="dcterms:W3CDTF">2023-10-19T06:19:21Z</dcterms:modified>
  <dc:identifier>DAFxbez02hA</dc:identifier>
</cp:coreProperties>
</file>