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sldIdLst>
    <p:sldId id="256" r:id="rId4"/>
    <p:sldId id="261" r:id="rId5"/>
    <p:sldId id="264" r:id="rId6"/>
    <p:sldId id="262" r:id="rId7"/>
    <p:sldId id="304" r:id="rId8"/>
    <p:sldId id="265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29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271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4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r>
            <a:rPr lang="ko-KR" alt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0</a:t>
          </a:r>
          <a:r>
            <a:rPr lang="ko-KR" altLang="en-US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28530" y="0"/>
          <a:ext cx="973992" cy="847624"/>
        </a:xfrm>
        <a:prstGeom prst="trapezoid">
          <a:avLst>
            <a:gd name="adj" fmla="val 58298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4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8530" y="0"/>
        <a:ext cx="973992" cy="847624"/>
      </dsp:txXfrm>
    </dsp:sp>
    <dsp:sp modelId="{3CE8FECB-ADC6-4195-8C29-ECF1EEE9F8FA}">
      <dsp:nvSpPr>
        <dsp:cNvPr id="0" name=""/>
        <dsp:cNvSpPr/>
      </dsp:nvSpPr>
      <dsp:spPr>
        <a:xfrm>
          <a:off x="1066031" y="847624"/>
          <a:ext cx="1698991" cy="609525"/>
        </a:xfrm>
        <a:prstGeom prst="trapezoid">
          <a:avLst>
            <a:gd name="adj" fmla="val 5829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63354" y="847624"/>
        <a:ext cx="1104344" cy="609525"/>
      </dsp:txXfrm>
    </dsp:sp>
    <dsp:sp modelId="{753AA43A-5097-42D8-A3EF-20B11215D8F3}">
      <dsp:nvSpPr>
        <dsp:cNvPr id="0" name=""/>
        <dsp:cNvSpPr/>
      </dsp:nvSpPr>
      <dsp:spPr>
        <a:xfrm>
          <a:off x="710687" y="1457150"/>
          <a:ext cx="2409678" cy="609525"/>
        </a:xfrm>
        <a:prstGeom prst="trapezoid">
          <a:avLst>
            <a:gd name="adj" fmla="val 58298"/>
          </a:avLst>
        </a:prstGeom>
        <a:solidFill>
          <a:schemeClr val="accent3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r>
            <a:rPr lang="ko-KR" altLang="en-US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32381" y="1457150"/>
        <a:ext cx="1566291" cy="609525"/>
      </dsp:txXfrm>
    </dsp:sp>
    <dsp:sp modelId="{E6279944-4AC5-4561-B5D0-64EE0E57E695}">
      <dsp:nvSpPr>
        <dsp:cNvPr id="0" name=""/>
        <dsp:cNvSpPr/>
      </dsp:nvSpPr>
      <dsp:spPr>
        <a:xfrm>
          <a:off x="355343" y="2066676"/>
          <a:ext cx="3120366" cy="609525"/>
        </a:xfrm>
        <a:prstGeom prst="trapezoid">
          <a:avLst>
            <a:gd name="adj" fmla="val 58298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01407" y="2066676"/>
        <a:ext cx="2028238" cy="609525"/>
      </dsp:txXfrm>
    </dsp:sp>
    <dsp:sp modelId="{285279A8-A2FF-4704-92DF-4753853CE322}">
      <dsp:nvSpPr>
        <dsp:cNvPr id="0" name=""/>
        <dsp:cNvSpPr/>
      </dsp:nvSpPr>
      <dsp:spPr>
        <a:xfrm>
          <a:off x="0" y="2676202"/>
          <a:ext cx="3831054" cy="609525"/>
        </a:xfrm>
        <a:prstGeom prst="trapezoid">
          <a:avLst>
            <a:gd name="adj" fmla="val 58298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0</a:t>
          </a:r>
          <a:r>
            <a:rPr lang="ko-KR" altLang="en-US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70434" y="2676202"/>
        <a:ext cx="2490185" cy="6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9AC8C-17F1-4598-A819-40E5DE36414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BC699-4C49-4C43-90E2-DCBE4B03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Information Assurance and Security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Adiat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Pariddudin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S.Kom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M.Kom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 err="1" smtClean="0"/>
              <a:t>Keamanan</a:t>
            </a:r>
            <a:r>
              <a:rPr lang="en-US" sz="3000" dirty="0" smtClean="0"/>
              <a:t> </a:t>
            </a:r>
            <a:r>
              <a:rPr lang="en-US" sz="3000" dirty="0" err="1" smtClean="0"/>
              <a:t>Aplikasi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Pengembangan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5536" y="1275606"/>
            <a:ext cx="4392488" cy="1080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,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Cakupannya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5536" y="2859878"/>
            <a:ext cx="5611091" cy="576000"/>
            <a:chOff x="2984973" y="1131591"/>
            <a:chExt cx="5611091" cy="576000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Pencegahan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Pemadaman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Api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503" y="3539212"/>
            <a:ext cx="5611091" cy="576000"/>
            <a:chOff x="2984973" y="1131591"/>
            <a:chExt cx="5611091" cy="576000"/>
          </a:xfrm>
        </p:grpSpPr>
        <p:sp>
          <p:nvSpPr>
            <p:cNvPr id="13" name="Round Same Side Corner Rectangle 1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Pemagaran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Peralatan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Keamaman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2803" y="4227998"/>
            <a:ext cx="5611091" cy="576000"/>
            <a:chOff x="2984973" y="1131591"/>
            <a:chExt cx="5611091" cy="576000"/>
          </a:xfrm>
        </p:grpSpPr>
        <p:sp>
          <p:nvSpPr>
            <p:cNvPr id="18" name="Round Same Side Corner Rectangle 1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Alarm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Kunci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Pintu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79780" y="1239666"/>
            <a:ext cx="4211960" cy="467988"/>
            <a:chOff x="2984973" y="1131591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973" y="1282040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1203805"/>
              <a:ext cx="4752529" cy="41669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Kawasan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Terbatas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79780" y="1779426"/>
            <a:ext cx="4211960" cy="467987"/>
            <a:chOff x="2984973" y="1131591"/>
            <a:chExt cx="5611091" cy="576000"/>
          </a:xfrm>
        </p:grpSpPr>
        <p:sp>
          <p:nvSpPr>
            <p:cNvPr id="43" name="Round Same Side Corner Rectangle 4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1172" y="1282165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667248" y="1241687"/>
              <a:ext cx="4752529" cy="3409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v-SE" altLang="ko-KR" sz="1200" b="1" dirty="0">
                  <a:solidFill>
                    <a:schemeClr val="bg1"/>
                  </a:solidFill>
                  <a:cs typeface="Arial" pitchFamily="34" charset="0"/>
                </a:rPr>
                <a:t>Kamera Pemantau dan Detektor Pergerakan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79780" y="2391794"/>
            <a:ext cx="4211960" cy="467988"/>
            <a:chOff x="2984973" y="1131591"/>
            <a:chExt cx="5611091" cy="576000"/>
          </a:xfrm>
        </p:grpSpPr>
        <p:sp>
          <p:nvSpPr>
            <p:cNvPr id="53" name="Round Same Side Corner Rectangle 5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91172" y="1282165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667248" y="1222745"/>
              <a:ext cx="4752529" cy="37881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Bunker (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tanah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92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707654"/>
            <a:ext cx="4572000" cy="1656184"/>
          </a:xfrm>
        </p:spPr>
        <p:txBody>
          <a:bodyPr/>
          <a:lstStyle/>
          <a:p>
            <a:r>
              <a:rPr lang="en-US" altLang="ko-KR" dirty="0"/>
              <a:t>ASPEK KEAMANAN SISTEM 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1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 err="1" smtClean="0"/>
              <a:t>Penghantar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288032"/>
          </a:xfrm>
        </p:spPr>
        <p:txBody>
          <a:bodyPr/>
          <a:lstStyle/>
          <a:p>
            <a:pPr lvl="0"/>
            <a:r>
              <a:rPr lang="en-US" altLang="ko-KR" dirty="0"/>
              <a:t>ASPEK KEAMANAN SISTEM INFORMASI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279650"/>
            <a:ext cx="374441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Garfinkel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mengemukakan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(computer security)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melingkupi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aspek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privacy, integrity, authentication,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availability.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keempat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aspek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dibahas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kaitannya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electronic commerce,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access control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957872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/>
              <a:t>Privacy / Confidentiality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347614"/>
            <a:ext cx="8784976" cy="267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Usaha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menjaga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orang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berhak</a:t>
            </a:r>
            <a:r>
              <a:rPr lang="en-US" sz="1600" b="1" dirty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mengakses</a:t>
            </a:r>
            <a:r>
              <a:rPr lang="en-US" sz="1600" b="1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9424" y="1687116"/>
            <a:ext cx="8784976" cy="9566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Privacy </a:t>
            </a:r>
            <a:r>
              <a:rPr lang="en-US" sz="1600" b="1" dirty="0" err="1"/>
              <a:t>lebih</a:t>
            </a:r>
            <a:r>
              <a:rPr lang="en-US" sz="1600" b="1" dirty="0"/>
              <a:t> </a:t>
            </a:r>
            <a:r>
              <a:rPr lang="en-US" sz="1600" b="1" dirty="0" err="1"/>
              <a:t>kearah</a:t>
            </a:r>
            <a:r>
              <a:rPr lang="en-US" sz="1600" b="1" dirty="0"/>
              <a:t> data-data yang </a:t>
            </a:r>
            <a:r>
              <a:rPr lang="en-US" sz="1600" b="1" dirty="0" err="1"/>
              <a:t>sifatnya</a:t>
            </a:r>
            <a:r>
              <a:rPr lang="en-US" sz="1600" b="1" dirty="0"/>
              <a:t> </a:t>
            </a:r>
            <a:r>
              <a:rPr lang="en-US" sz="1600" b="1" dirty="0" err="1"/>
              <a:t>privat</a:t>
            </a:r>
            <a:r>
              <a:rPr lang="en-US" sz="1600" b="1" dirty="0"/>
              <a:t> </a:t>
            </a:r>
            <a:r>
              <a:rPr lang="en-US" sz="1600" b="1" dirty="0" err="1"/>
              <a:t>sedangkan</a:t>
            </a:r>
            <a:r>
              <a:rPr lang="en-US" sz="1600" b="1" dirty="0"/>
              <a:t> confidentiality </a:t>
            </a:r>
            <a:r>
              <a:rPr lang="en-US" sz="1600" b="1" dirty="0" err="1"/>
              <a:t>biasanya</a:t>
            </a:r>
            <a:r>
              <a:rPr lang="en-US" sz="1600" b="1" dirty="0"/>
              <a:t> </a:t>
            </a:r>
            <a:r>
              <a:rPr lang="en-US" sz="1600" b="1" dirty="0" err="1"/>
              <a:t>berhubungan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data yang </a:t>
            </a:r>
            <a:r>
              <a:rPr lang="en-US" sz="1600" b="1" dirty="0" err="1"/>
              <a:t>diberikan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pihak</a:t>
            </a:r>
            <a:r>
              <a:rPr lang="en-US" sz="1600" b="1" dirty="0"/>
              <a:t> lain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keperluan</a:t>
            </a:r>
            <a:r>
              <a:rPr lang="en-US" sz="1600" b="1" dirty="0"/>
              <a:t> </a:t>
            </a:r>
            <a:r>
              <a:rPr lang="en-US" sz="1600" b="1" dirty="0" err="1"/>
              <a:t>tertentu</a:t>
            </a:r>
            <a:r>
              <a:rPr lang="en-US" sz="1600" b="1" dirty="0"/>
              <a:t> (</a:t>
            </a:r>
            <a:r>
              <a:rPr lang="en-US" sz="1600" b="1" dirty="0" err="1"/>
              <a:t>misalnya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bagian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pendaftaran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</a:t>
            </a:r>
            <a:r>
              <a:rPr lang="en-US" sz="1600" b="1" dirty="0" err="1"/>
              <a:t>servis</a:t>
            </a:r>
            <a:r>
              <a:rPr lang="en-US" sz="1600" b="1" dirty="0"/>
              <a:t>)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hanya</a:t>
            </a:r>
            <a:r>
              <a:rPr lang="en-US" sz="1600" b="1" dirty="0"/>
              <a:t> </a:t>
            </a:r>
            <a:r>
              <a:rPr lang="en-US" sz="1600" b="1" dirty="0" err="1"/>
              <a:t>diperbolehkan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keperluan</a:t>
            </a:r>
            <a:r>
              <a:rPr lang="en-US" sz="1600" b="1" dirty="0"/>
              <a:t> </a:t>
            </a:r>
            <a:r>
              <a:rPr lang="en-US" sz="1600" b="1" dirty="0" err="1"/>
              <a:t>tertentu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704" y="2715766"/>
            <a:ext cx="878497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yang </a:t>
            </a:r>
            <a:r>
              <a:rPr lang="en-US" sz="1600" b="1" dirty="0" err="1"/>
              <a:t>berhubungan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privacy </a:t>
            </a:r>
            <a:r>
              <a:rPr lang="en-US" sz="1600" b="1" dirty="0" err="1"/>
              <a:t>adalah</a:t>
            </a:r>
            <a:r>
              <a:rPr lang="en-US" sz="1600" b="1" dirty="0"/>
              <a:t> e-mail </a:t>
            </a:r>
            <a:r>
              <a:rPr lang="en-US" sz="1600" b="1" dirty="0" err="1"/>
              <a:t>seorang</a:t>
            </a:r>
            <a:r>
              <a:rPr lang="en-US" sz="1600" b="1" dirty="0"/>
              <a:t> </a:t>
            </a:r>
            <a:r>
              <a:rPr lang="en-US" sz="1600" b="1" dirty="0" err="1"/>
              <a:t>pemakai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boleh</a:t>
            </a:r>
            <a:r>
              <a:rPr lang="en-US" sz="1600" b="1" dirty="0"/>
              <a:t> </a:t>
            </a:r>
            <a:r>
              <a:rPr lang="en-US" sz="1600" b="1" dirty="0" err="1"/>
              <a:t>dibaca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administrator.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9376" y="3363838"/>
            <a:ext cx="8784976" cy="1296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Contoh</a:t>
            </a:r>
            <a:r>
              <a:rPr lang="en-US" sz="1600" b="1" dirty="0"/>
              <a:t> confidential information </a:t>
            </a:r>
            <a:r>
              <a:rPr lang="en-US" sz="1600" b="1" dirty="0" err="1"/>
              <a:t>adalah</a:t>
            </a:r>
            <a:r>
              <a:rPr lang="en-US" sz="1600" b="1" dirty="0"/>
              <a:t> data-data yang </a:t>
            </a:r>
            <a:r>
              <a:rPr lang="en-US" sz="1600" b="1" dirty="0" err="1"/>
              <a:t>sifatnya</a:t>
            </a:r>
            <a:r>
              <a:rPr lang="en-US" sz="1600" b="1" dirty="0"/>
              <a:t> </a:t>
            </a:r>
            <a:r>
              <a:rPr lang="en-US" sz="1600" b="1" dirty="0" err="1"/>
              <a:t>pribadi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nama</a:t>
            </a:r>
            <a:r>
              <a:rPr lang="en-US" sz="1600" b="1" dirty="0"/>
              <a:t>, </a:t>
            </a:r>
            <a:r>
              <a:rPr lang="en-US" sz="1600" b="1" dirty="0" err="1"/>
              <a:t>tempat</a:t>
            </a:r>
            <a:r>
              <a:rPr lang="en-US" sz="1600" b="1" dirty="0"/>
              <a:t> </a:t>
            </a:r>
            <a:r>
              <a:rPr lang="en-US" sz="1600" b="1" dirty="0" err="1"/>
              <a:t>tanggal</a:t>
            </a:r>
            <a:r>
              <a:rPr lang="en-US" sz="1600" b="1" dirty="0"/>
              <a:t> </a:t>
            </a:r>
            <a:r>
              <a:rPr lang="en-US" sz="1600" b="1" dirty="0" err="1"/>
              <a:t>lahir</a:t>
            </a:r>
            <a:r>
              <a:rPr lang="en-US" sz="1600" b="1" dirty="0"/>
              <a:t>, social security number, agama, status </a:t>
            </a:r>
            <a:r>
              <a:rPr lang="en-US" sz="1600" b="1" dirty="0" err="1"/>
              <a:t>perkawinan</a:t>
            </a:r>
            <a:r>
              <a:rPr lang="en-US" sz="1600" b="1" dirty="0"/>
              <a:t>, </a:t>
            </a:r>
            <a:r>
              <a:rPr lang="en-US" sz="1600" b="1" dirty="0" err="1"/>
              <a:t>penyakit</a:t>
            </a:r>
            <a:r>
              <a:rPr lang="en-US" sz="1600" b="1" dirty="0"/>
              <a:t> yang </a:t>
            </a:r>
            <a:r>
              <a:rPr lang="en-US" sz="1600" b="1" dirty="0" err="1"/>
              <a:t>pernah</a:t>
            </a:r>
            <a:r>
              <a:rPr lang="en-US" sz="1600" b="1" dirty="0"/>
              <a:t> </a:t>
            </a:r>
            <a:r>
              <a:rPr lang="en-US" sz="1600" b="1" dirty="0" err="1"/>
              <a:t>diderita</a:t>
            </a:r>
            <a:r>
              <a:rPr lang="en-US" sz="1600" b="1" dirty="0"/>
              <a:t>, </a:t>
            </a:r>
            <a:r>
              <a:rPr lang="en-US" sz="1600" b="1" dirty="0" err="1"/>
              <a:t>nomor</a:t>
            </a:r>
            <a:r>
              <a:rPr lang="en-US" sz="1600" b="1" dirty="0"/>
              <a:t> </a:t>
            </a:r>
            <a:r>
              <a:rPr lang="en-US" sz="1600" b="1" dirty="0" err="1"/>
              <a:t>kartu</a:t>
            </a:r>
            <a:r>
              <a:rPr lang="en-US" sz="1600" b="1" dirty="0"/>
              <a:t> </a:t>
            </a:r>
            <a:r>
              <a:rPr lang="en-US" sz="1600" b="1" dirty="0" err="1"/>
              <a:t>kredit</a:t>
            </a:r>
            <a:r>
              <a:rPr lang="en-US" sz="1600" b="1" dirty="0"/>
              <a:t>,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sebagainya</a:t>
            </a:r>
            <a:r>
              <a:rPr lang="en-US" sz="1600" b="1" dirty="0"/>
              <a:t>) </a:t>
            </a:r>
            <a:r>
              <a:rPr lang="en-US" sz="1600" b="1" dirty="0" err="1"/>
              <a:t>merupakan</a:t>
            </a:r>
            <a:r>
              <a:rPr lang="en-US" sz="1600" b="1" dirty="0"/>
              <a:t> data-data yang </a:t>
            </a:r>
            <a:r>
              <a:rPr lang="en-US" sz="1600" b="1" dirty="0" err="1"/>
              <a:t>ingin</a:t>
            </a:r>
            <a:r>
              <a:rPr lang="en-US" sz="1600" b="1" dirty="0"/>
              <a:t> </a:t>
            </a:r>
            <a:r>
              <a:rPr lang="en-US" sz="1600" b="1" dirty="0" err="1"/>
              <a:t>diproteksi</a:t>
            </a:r>
            <a:r>
              <a:rPr lang="en-US" sz="1600" b="1" dirty="0"/>
              <a:t> </a:t>
            </a:r>
            <a:r>
              <a:rPr lang="en-US" sz="1600" b="1" dirty="0" err="1"/>
              <a:t>penggunaan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penyebarannya</a:t>
            </a:r>
            <a:r>
              <a:rPr lang="en-US" sz="1600" b="1" dirty="0"/>
              <a:t>. </a:t>
            </a:r>
            <a:r>
              <a:rPr lang="en-US" sz="1600" b="1" dirty="0" err="1"/>
              <a:t>Contoh</a:t>
            </a:r>
            <a:r>
              <a:rPr lang="en-US" sz="1600" b="1" dirty="0"/>
              <a:t> lain </a:t>
            </a:r>
            <a:r>
              <a:rPr lang="en-US" sz="1600" b="1" dirty="0" err="1"/>
              <a:t>dari</a:t>
            </a:r>
            <a:r>
              <a:rPr lang="en-US" sz="1600" b="1" dirty="0"/>
              <a:t> confidentiality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daftar</a:t>
            </a:r>
            <a:r>
              <a:rPr lang="en-US" sz="1600" b="1" dirty="0"/>
              <a:t> </a:t>
            </a:r>
            <a:r>
              <a:rPr lang="en-US" sz="1600" b="1" dirty="0" err="1"/>
              <a:t>pelanggan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Internet Service Provider (ISP).</a:t>
            </a:r>
          </a:p>
        </p:txBody>
      </p:sp>
    </p:spTree>
    <p:extLst>
      <p:ext uri="{BB962C8B-B14F-4D97-AF65-F5344CB8AC3E}">
        <p14:creationId xmlns:p14="http://schemas.microsoft.com/office/powerpoint/2010/main" val="295455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menekankan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boleh</a:t>
            </a:r>
            <a:r>
              <a:rPr lang="en-US" sz="1600" b="1" dirty="0"/>
              <a:t> </a:t>
            </a:r>
            <a:r>
              <a:rPr lang="en-US" sz="1600" b="1" dirty="0" err="1"/>
              <a:t>diubah</a:t>
            </a:r>
            <a:r>
              <a:rPr lang="en-US" sz="1600" b="1" dirty="0"/>
              <a:t>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seijin</a:t>
            </a:r>
            <a:r>
              <a:rPr lang="en-US" sz="1600" b="1" dirty="0"/>
              <a:t> </a:t>
            </a:r>
            <a:r>
              <a:rPr lang="en-US" sz="1600" b="1" dirty="0" err="1"/>
              <a:t>pemilik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. </a:t>
            </a:r>
            <a:r>
              <a:rPr lang="en-US" sz="1600" b="1" dirty="0" err="1"/>
              <a:t>Adanya</a:t>
            </a:r>
            <a:r>
              <a:rPr lang="en-US" sz="1600" b="1" dirty="0"/>
              <a:t> virus, </a:t>
            </a:r>
            <a:r>
              <a:rPr lang="en-US" sz="1600" b="1" dirty="0" err="1"/>
              <a:t>trojan</a:t>
            </a:r>
            <a:r>
              <a:rPr lang="en-US" sz="1600" b="1" dirty="0"/>
              <a:t> horse,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pemakai</a:t>
            </a:r>
            <a:r>
              <a:rPr lang="en-US" sz="1600" b="1" dirty="0"/>
              <a:t> lain yang </a:t>
            </a:r>
            <a:r>
              <a:rPr lang="en-US" sz="1600" b="1" dirty="0" err="1"/>
              <a:t>mengubah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ijin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masalah</a:t>
            </a:r>
            <a:r>
              <a:rPr lang="en-US" sz="1600" b="1" dirty="0"/>
              <a:t> yang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dihadapi</a:t>
            </a:r>
            <a:r>
              <a:rPr lang="en-US" sz="1600" b="1" dirty="0"/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704" y="2139702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Sebuah</a:t>
            </a:r>
            <a:r>
              <a:rPr lang="en-US" sz="1600" b="1" dirty="0"/>
              <a:t> e-mail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saja</a:t>
            </a:r>
            <a:r>
              <a:rPr lang="en-US" sz="1600" b="1" dirty="0"/>
              <a:t> “</a:t>
            </a:r>
            <a:r>
              <a:rPr lang="en-US" sz="1600" b="1" dirty="0" err="1"/>
              <a:t>ditangkap</a:t>
            </a:r>
            <a:r>
              <a:rPr lang="en-US" sz="1600" b="1" dirty="0"/>
              <a:t>” di </a:t>
            </a:r>
            <a:r>
              <a:rPr lang="en-US" sz="1600" b="1" dirty="0" err="1"/>
              <a:t>tengah</a:t>
            </a:r>
            <a:r>
              <a:rPr lang="en-US" sz="1600" b="1" dirty="0"/>
              <a:t> </a:t>
            </a:r>
            <a:r>
              <a:rPr lang="en-US" sz="1600" b="1" dirty="0" err="1"/>
              <a:t>jalan</a:t>
            </a:r>
            <a:r>
              <a:rPr lang="en-US" sz="1600" b="1" dirty="0"/>
              <a:t>, </a:t>
            </a:r>
            <a:r>
              <a:rPr lang="en-US" sz="1600" b="1" dirty="0" err="1"/>
              <a:t>diubah</a:t>
            </a:r>
            <a:r>
              <a:rPr lang="en-US" sz="1600" b="1" dirty="0"/>
              <a:t> </a:t>
            </a:r>
            <a:r>
              <a:rPr lang="en-US" sz="1600" b="1" dirty="0" err="1"/>
              <a:t>isinya</a:t>
            </a:r>
            <a:r>
              <a:rPr lang="en-US" sz="1600" b="1" dirty="0"/>
              <a:t> </a:t>
            </a:r>
            <a:r>
              <a:rPr lang="en-US" sz="1600" b="1" dirty="0" err="1"/>
              <a:t>kemudian</a:t>
            </a:r>
            <a:r>
              <a:rPr lang="en-US" sz="1600" b="1" dirty="0"/>
              <a:t> </a:t>
            </a:r>
            <a:r>
              <a:rPr lang="en-US" sz="1600" b="1" dirty="0" err="1"/>
              <a:t>diteruskan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alamat</a:t>
            </a:r>
            <a:r>
              <a:rPr lang="en-US" sz="1600" b="1" dirty="0"/>
              <a:t> yang </a:t>
            </a:r>
            <a:r>
              <a:rPr lang="en-US" sz="1600" b="1" dirty="0" err="1"/>
              <a:t>dituju</a:t>
            </a:r>
            <a:r>
              <a:rPr lang="en-US" sz="1600" b="1" dirty="0"/>
              <a:t>. </a:t>
            </a:r>
            <a:r>
              <a:rPr lang="en-US" sz="1600" b="1" dirty="0" err="1"/>
              <a:t>Dengan</a:t>
            </a:r>
            <a:r>
              <a:rPr lang="en-US" sz="1600" b="1" dirty="0"/>
              <a:t> kata lain, </a:t>
            </a:r>
            <a:r>
              <a:rPr lang="en-US" sz="1600" b="1" dirty="0" err="1"/>
              <a:t>integritas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terjaga</a:t>
            </a:r>
            <a:r>
              <a:rPr lang="en-US" sz="1600" b="1" dirty="0"/>
              <a:t>. </a:t>
            </a:r>
            <a:r>
              <a:rPr lang="en-US" sz="1600" b="1" dirty="0" err="1"/>
              <a:t>Penggunaan</a:t>
            </a:r>
            <a:r>
              <a:rPr lang="en-US" sz="1600" b="1" dirty="0"/>
              <a:t> </a:t>
            </a:r>
            <a:r>
              <a:rPr lang="en-US" sz="1600" b="1" dirty="0" err="1"/>
              <a:t>enkripsi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digital signature, </a:t>
            </a:r>
            <a:r>
              <a:rPr lang="en-US" sz="1600" b="1" dirty="0" err="1"/>
              <a:t>misalnya</a:t>
            </a:r>
            <a:r>
              <a:rPr lang="en-US" sz="1600" b="1" dirty="0"/>
              <a:t>,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mengatasi</a:t>
            </a:r>
            <a:r>
              <a:rPr lang="en-US" sz="1600" b="1" dirty="0"/>
              <a:t> </a:t>
            </a:r>
            <a:r>
              <a:rPr lang="en-US" sz="1600" b="1" dirty="0" err="1"/>
              <a:t>masalah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9376" y="3075806"/>
            <a:ext cx="8784976" cy="15121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Salah </a:t>
            </a:r>
            <a:r>
              <a:rPr lang="en-US" sz="1600" b="1" dirty="0" err="1"/>
              <a:t>satu</a:t>
            </a:r>
            <a:r>
              <a:rPr lang="en-US" sz="1600" b="1" dirty="0"/>
              <a:t> </a:t>
            </a:r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kasus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trojan</a:t>
            </a:r>
            <a:r>
              <a:rPr lang="en-US" sz="1600" b="1" dirty="0"/>
              <a:t> horse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distribusi</a:t>
            </a:r>
            <a:r>
              <a:rPr lang="en-US" sz="1600" b="1" dirty="0"/>
              <a:t> </a:t>
            </a:r>
            <a:r>
              <a:rPr lang="en-US" sz="1600" b="1" dirty="0" err="1"/>
              <a:t>paket</a:t>
            </a:r>
            <a:r>
              <a:rPr lang="en-US" sz="1600" b="1" dirty="0"/>
              <a:t> program TCP Wrapper (</a:t>
            </a:r>
            <a:r>
              <a:rPr lang="en-US" sz="1600" b="1" dirty="0" err="1"/>
              <a:t>yaitu</a:t>
            </a:r>
            <a:r>
              <a:rPr lang="en-US" sz="1600" b="1" dirty="0"/>
              <a:t> program </a:t>
            </a:r>
            <a:r>
              <a:rPr lang="en-US" sz="1600" b="1" dirty="0" err="1"/>
              <a:t>populer</a:t>
            </a:r>
            <a:r>
              <a:rPr lang="en-US" sz="1600" b="1" dirty="0"/>
              <a:t> yang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mengatur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membatasi</a:t>
            </a:r>
            <a:r>
              <a:rPr lang="en-US" sz="1600" b="1" dirty="0"/>
              <a:t> </a:t>
            </a:r>
            <a:r>
              <a:rPr lang="en-US" sz="1600" b="1" dirty="0" err="1"/>
              <a:t>akses</a:t>
            </a:r>
            <a:r>
              <a:rPr lang="en-US" sz="1600" b="1" dirty="0"/>
              <a:t> TCP/IP) yang </a:t>
            </a:r>
            <a:r>
              <a:rPr lang="en-US" sz="1600" b="1" dirty="0" err="1"/>
              <a:t>dimodifikasi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orang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bertanggung</a:t>
            </a:r>
            <a:r>
              <a:rPr lang="en-US" sz="1600" b="1" dirty="0"/>
              <a:t> </a:t>
            </a:r>
            <a:r>
              <a:rPr lang="en-US" sz="1600" b="1" dirty="0" err="1"/>
              <a:t>jawab</a:t>
            </a:r>
            <a:r>
              <a:rPr lang="en-US" sz="1600" b="1" dirty="0"/>
              <a:t>.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memasang</a:t>
            </a:r>
            <a:r>
              <a:rPr lang="en-US" sz="1600" b="1" dirty="0"/>
              <a:t> program yang </a:t>
            </a:r>
            <a:r>
              <a:rPr lang="en-US" sz="1600" b="1" dirty="0" err="1"/>
              <a:t>berisi</a:t>
            </a:r>
            <a:r>
              <a:rPr lang="en-US" sz="1600" b="1" dirty="0"/>
              <a:t> </a:t>
            </a:r>
            <a:r>
              <a:rPr lang="en-US" sz="1600" b="1" dirty="0" err="1"/>
              <a:t>trojan</a:t>
            </a:r>
            <a:r>
              <a:rPr lang="en-US" sz="1600" b="1" dirty="0"/>
              <a:t> horse </a:t>
            </a:r>
            <a:r>
              <a:rPr lang="en-US" sz="1600" b="1" dirty="0" err="1"/>
              <a:t>tersebut</a:t>
            </a:r>
            <a:r>
              <a:rPr lang="en-US" sz="1600" b="1" dirty="0"/>
              <a:t>,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ketika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merakit</a:t>
            </a:r>
            <a:r>
              <a:rPr lang="en-US" sz="1600" b="1" dirty="0"/>
              <a:t> (compile) program </a:t>
            </a:r>
            <a:r>
              <a:rPr lang="en-US" sz="1600" b="1" dirty="0" err="1"/>
              <a:t>tersebut</a:t>
            </a:r>
            <a:r>
              <a:rPr lang="en-US" sz="1600" b="1" dirty="0"/>
              <a:t>, </a:t>
            </a:r>
            <a:r>
              <a:rPr lang="en-US" sz="1600" b="1" dirty="0" err="1"/>
              <a:t>dia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mengirimkan</a:t>
            </a:r>
            <a:r>
              <a:rPr lang="en-US" sz="1600" b="1" dirty="0"/>
              <a:t> </a:t>
            </a:r>
            <a:r>
              <a:rPr lang="en-US" sz="1600" b="1" dirty="0" err="1"/>
              <a:t>eMail</a:t>
            </a:r>
            <a:r>
              <a:rPr lang="en-US" sz="1600" b="1" dirty="0"/>
              <a:t> </a:t>
            </a:r>
            <a:r>
              <a:rPr lang="en-US" sz="1600" b="1" dirty="0" err="1"/>
              <a:t>kepada</a:t>
            </a:r>
            <a:r>
              <a:rPr lang="en-US" sz="1600" b="1" dirty="0"/>
              <a:t> orang </a:t>
            </a:r>
            <a:r>
              <a:rPr lang="en-US" sz="1600" b="1" dirty="0" err="1"/>
              <a:t>tertentu</a:t>
            </a:r>
            <a:r>
              <a:rPr lang="en-US" sz="1600" b="1" dirty="0"/>
              <a:t> yang </a:t>
            </a:r>
            <a:r>
              <a:rPr lang="en-US" sz="1600" b="1" dirty="0" err="1"/>
              <a:t>kemudian</a:t>
            </a:r>
            <a:r>
              <a:rPr lang="en-US" sz="1600" b="1" dirty="0"/>
              <a:t> </a:t>
            </a:r>
            <a:r>
              <a:rPr lang="en-US" sz="1600" b="1" dirty="0" err="1"/>
              <a:t>memperbolehkan</a:t>
            </a:r>
            <a:r>
              <a:rPr lang="en-US" sz="1600" b="1" dirty="0"/>
              <a:t> </a:t>
            </a:r>
            <a:r>
              <a:rPr lang="en-US" sz="1600" b="1" dirty="0" err="1"/>
              <a:t>dia</a:t>
            </a:r>
            <a:r>
              <a:rPr lang="en-US" sz="1600" b="1" dirty="0"/>
              <a:t> </a:t>
            </a:r>
            <a:r>
              <a:rPr lang="en-US" sz="1600" b="1" dirty="0" err="1"/>
              <a:t>masuk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512" y="4680520"/>
            <a:ext cx="8784976" cy="411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/>
              <a:t>Contoh serangan lain adalah yang disebut “man in the middle attack” dimana seseorang menempatkan diri di tengah pembicaraan dan menyamar sebagai orang lain.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3733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berhubungan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metoda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menyatakan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betul-betul</a:t>
            </a:r>
            <a:r>
              <a:rPr lang="en-US" sz="1600" b="1" dirty="0"/>
              <a:t> </a:t>
            </a:r>
            <a:r>
              <a:rPr lang="en-US" sz="1600" b="1" dirty="0" err="1"/>
              <a:t>asli</a:t>
            </a:r>
            <a:r>
              <a:rPr lang="en-US" sz="1600" b="1" dirty="0"/>
              <a:t>, orang yang </a:t>
            </a:r>
            <a:r>
              <a:rPr lang="en-US" sz="1600" b="1" dirty="0" err="1"/>
              <a:t>mengakses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memberikan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betul-betul</a:t>
            </a:r>
            <a:r>
              <a:rPr lang="en-US" sz="1600" b="1" dirty="0"/>
              <a:t> orang yang </a:t>
            </a:r>
            <a:r>
              <a:rPr lang="en-US" sz="1600" b="1" dirty="0" err="1"/>
              <a:t>dimaksud</a:t>
            </a:r>
            <a:r>
              <a:rPr lang="en-US" sz="1600" b="1" dirty="0"/>
              <a:t>, </a:t>
            </a:r>
            <a:r>
              <a:rPr lang="en-US" sz="1600" b="1" dirty="0" err="1"/>
              <a:t>atau</a:t>
            </a:r>
            <a:r>
              <a:rPr lang="en-US" sz="1600" b="1" dirty="0"/>
              <a:t> server yang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hubungi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betul-betul</a:t>
            </a:r>
            <a:r>
              <a:rPr lang="en-US" sz="1600" b="1" dirty="0"/>
              <a:t> server yang </a:t>
            </a:r>
            <a:r>
              <a:rPr lang="en-US" sz="1600" b="1" dirty="0" err="1"/>
              <a:t>asli</a:t>
            </a:r>
            <a:r>
              <a:rPr lang="en-US" sz="1600" b="1" dirty="0"/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704" y="2139702"/>
            <a:ext cx="8784976" cy="1080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Masalah</a:t>
            </a:r>
            <a:r>
              <a:rPr lang="en-US" sz="1600" b="1" dirty="0"/>
              <a:t> </a:t>
            </a:r>
            <a:r>
              <a:rPr lang="en-US" sz="1600" b="1" dirty="0" err="1"/>
              <a:t>pertama</a:t>
            </a:r>
            <a:r>
              <a:rPr lang="en-US" sz="1600" b="1" dirty="0"/>
              <a:t>, </a:t>
            </a:r>
            <a:r>
              <a:rPr lang="en-US" sz="1600" b="1" dirty="0" err="1"/>
              <a:t>membuktikan</a:t>
            </a:r>
            <a:r>
              <a:rPr lang="en-US" sz="1600" b="1" dirty="0"/>
              <a:t> </a:t>
            </a:r>
            <a:r>
              <a:rPr lang="en-US" sz="1600" b="1" dirty="0" err="1"/>
              <a:t>keaslian</a:t>
            </a:r>
            <a:r>
              <a:rPr lang="en-US" sz="1600" b="1" dirty="0"/>
              <a:t> </a:t>
            </a:r>
            <a:r>
              <a:rPr lang="en-US" sz="1600" b="1" dirty="0" err="1"/>
              <a:t>dokumen</a:t>
            </a:r>
            <a:r>
              <a:rPr lang="en-US" sz="1600" b="1" dirty="0"/>
              <a:t>,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dilakukan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teknologi</a:t>
            </a:r>
            <a:r>
              <a:rPr lang="en-US" sz="1600" b="1" dirty="0"/>
              <a:t> watermarking </a:t>
            </a:r>
            <a:r>
              <a:rPr lang="en-US" sz="1600" b="1" dirty="0" err="1"/>
              <a:t>dan</a:t>
            </a:r>
            <a:r>
              <a:rPr lang="en-US" sz="1600" b="1" dirty="0"/>
              <a:t> digital signature. Watermarking </a:t>
            </a:r>
            <a:r>
              <a:rPr lang="en-US" sz="1600" b="1" dirty="0" err="1"/>
              <a:t>juga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menjaga</a:t>
            </a:r>
            <a:r>
              <a:rPr lang="en-US" sz="1600" b="1" dirty="0"/>
              <a:t> “</a:t>
            </a:r>
            <a:r>
              <a:rPr lang="en-US" sz="1600" b="1" dirty="0" err="1"/>
              <a:t>intelectual</a:t>
            </a:r>
            <a:r>
              <a:rPr lang="en-US" sz="1600" b="1" dirty="0"/>
              <a:t> property”, </a:t>
            </a:r>
            <a:r>
              <a:rPr lang="en-US" sz="1600" b="1" dirty="0" err="1"/>
              <a:t>yaitu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menandai</a:t>
            </a:r>
            <a:r>
              <a:rPr lang="en-US" sz="1600" b="1" dirty="0"/>
              <a:t> </a:t>
            </a:r>
            <a:r>
              <a:rPr lang="en-US" sz="1600" b="1" dirty="0" err="1"/>
              <a:t>dokumen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hasil</a:t>
            </a:r>
            <a:r>
              <a:rPr lang="en-US" sz="1600" b="1" dirty="0"/>
              <a:t> </a:t>
            </a:r>
            <a:r>
              <a:rPr lang="en-US" sz="1600" b="1" dirty="0" err="1"/>
              <a:t>karya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“</a:t>
            </a:r>
            <a:r>
              <a:rPr lang="en-US" sz="1600" b="1" dirty="0" err="1"/>
              <a:t>tanda</a:t>
            </a:r>
            <a:r>
              <a:rPr lang="en-US" sz="1600" b="1" dirty="0"/>
              <a:t> </a:t>
            </a:r>
            <a:r>
              <a:rPr lang="en-US" sz="1600" b="1" dirty="0" err="1"/>
              <a:t>tangan</a:t>
            </a:r>
            <a:r>
              <a:rPr lang="en-US" sz="1600" b="1" dirty="0"/>
              <a:t>” </a:t>
            </a:r>
            <a:r>
              <a:rPr lang="en-US" sz="1600" b="1" dirty="0" err="1"/>
              <a:t>pembuat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99376" y="3291830"/>
            <a:ext cx="8784976" cy="11521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Masalah</a:t>
            </a:r>
            <a:r>
              <a:rPr lang="en-US" sz="1600" b="1" dirty="0"/>
              <a:t> </a:t>
            </a:r>
            <a:r>
              <a:rPr lang="en-US" sz="1600" b="1" dirty="0" err="1"/>
              <a:t>kedua</a:t>
            </a:r>
            <a:r>
              <a:rPr lang="en-US" sz="1600" b="1" dirty="0"/>
              <a:t> </a:t>
            </a:r>
            <a:r>
              <a:rPr lang="en-US" sz="1600" b="1" dirty="0" err="1"/>
              <a:t>biasanya</a:t>
            </a:r>
            <a:r>
              <a:rPr lang="en-US" sz="1600" b="1" dirty="0"/>
              <a:t> </a:t>
            </a:r>
            <a:r>
              <a:rPr lang="en-US" sz="1600" b="1" dirty="0" err="1"/>
              <a:t>berhubungan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access control, </a:t>
            </a:r>
            <a:r>
              <a:rPr lang="en-US" sz="1600" b="1" dirty="0" err="1"/>
              <a:t>yaitu</a:t>
            </a:r>
            <a:r>
              <a:rPr lang="en-US" sz="1600" b="1" dirty="0"/>
              <a:t> </a:t>
            </a:r>
            <a:r>
              <a:rPr lang="en-US" sz="1600" b="1" dirty="0" err="1"/>
              <a:t>berkaitan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pembatasan</a:t>
            </a:r>
            <a:r>
              <a:rPr lang="en-US" sz="1600" b="1" dirty="0"/>
              <a:t> orang yang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mengakses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.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pengguna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menunjukkan</a:t>
            </a:r>
            <a:r>
              <a:rPr lang="en-US" sz="1600" b="1" dirty="0"/>
              <a:t> </a:t>
            </a:r>
            <a:r>
              <a:rPr lang="en-US" sz="1600" b="1" dirty="0" err="1"/>
              <a:t>bukti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memang</a:t>
            </a:r>
            <a:r>
              <a:rPr lang="en-US" sz="1600" b="1" dirty="0"/>
              <a:t> </a:t>
            </a:r>
            <a:r>
              <a:rPr lang="en-US" sz="1600" b="1" dirty="0" err="1"/>
              <a:t>dia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pengguna</a:t>
            </a:r>
            <a:r>
              <a:rPr lang="en-US" sz="1600" b="1" dirty="0"/>
              <a:t> yang </a:t>
            </a:r>
            <a:r>
              <a:rPr lang="en-US" sz="1600" b="1" dirty="0" err="1"/>
              <a:t>sah</a:t>
            </a:r>
            <a:r>
              <a:rPr lang="en-US" sz="1600" b="1" dirty="0"/>
              <a:t>, </a:t>
            </a:r>
            <a:r>
              <a:rPr lang="en-US" sz="1600" b="1" dirty="0" err="1"/>
              <a:t>misalnya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menggunakan</a:t>
            </a:r>
            <a:r>
              <a:rPr lang="en-US" sz="1600" b="1" dirty="0"/>
              <a:t> password, biometric (</a:t>
            </a:r>
            <a:r>
              <a:rPr lang="en-US" sz="1600" b="1" dirty="0" err="1"/>
              <a:t>ciri-ciri</a:t>
            </a:r>
            <a:r>
              <a:rPr lang="en-US" sz="1600" b="1" dirty="0"/>
              <a:t> </a:t>
            </a:r>
            <a:r>
              <a:rPr lang="en-US" sz="1600" b="1" dirty="0" err="1"/>
              <a:t>khas</a:t>
            </a:r>
            <a:r>
              <a:rPr lang="en-US" sz="1600" b="1" dirty="0"/>
              <a:t> orang),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sejenisnya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71600" y="0"/>
            <a:ext cx="8172400" cy="10110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ditanyakan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menguji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siapa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What you have (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misalnya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kartu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ATM)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What you know (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misalnya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PIN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password)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What you are (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misalnya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sidik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jari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, biometric)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8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Penggunaan</a:t>
            </a:r>
            <a:r>
              <a:rPr lang="en-US" sz="1600" b="1" dirty="0"/>
              <a:t> </a:t>
            </a:r>
            <a:r>
              <a:rPr lang="en-US" sz="1600" b="1" dirty="0" err="1"/>
              <a:t>teknologi</a:t>
            </a:r>
            <a:r>
              <a:rPr lang="en-US" sz="1600" b="1" dirty="0"/>
              <a:t> smart card, </a:t>
            </a:r>
            <a:r>
              <a:rPr lang="en-US" sz="1600" b="1" dirty="0" err="1"/>
              <a:t>saat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kelihatannya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meningkatkan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.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umum</a:t>
            </a:r>
            <a:r>
              <a:rPr lang="en-US" sz="1600" b="1" dirty="0"/>
              <a:t>, </a:t>
            </a:r>
            <a:r>
              <a:rPr lang="en-US" sz="1600" b="1" dirty="0" err="1"/>
              <a:t>proteksi</a:t>
            </a:r>
            <a:r>
              <a:rPr lang="en-US" sz="1600" b="1" dirty="0"/>
              <a:t> authentication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menggunakan</a:t>
            </a:r>
            <a:r>
              <a:rPr lang="en-US" sz="1600" b="1" dirty="0"/>
              <a:t> digital </a:t>
            </a:r>
            <a:r>
              <a:rPr lang="en-US" sz="1600" b="1" dirty="0" smtClean="0"/>
              <a:t>certificates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4704" y="1923678"/>
            <a:ext cx="8784976" cy="15121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 </a:t>
            </a:r>
            <a:r>
              <a:rPr lang="en-US" sz="1600" b="1" dirty="0" err="1"/>
              <a:t>biasanya</a:t>
            </a:r>
            <a:r>
              <a:rPr lang="en-US" sz="1600" b="1" dirty="0"/>
              <a:t> </a:t>
            </a:r>
            <a:r>
              <a:rPr lang="en-US" sz="1600" b="1" dirty="0" err="1"/>
              <a:t>diarahkan</a:t>
            </a:r>
            <a:r>
              <a:rPr lang="en-US" sz="1600" b="1" dirty="0"/>
              <a:t> </a:t>
            </a:r>
            <a:r>
              <a:rPr lang="en-US" sz="1600" b="1" dirty="0" err="1"/>
              <a:t>kepada</a:t>
            </a:r>
            <a:r>
              <a:rPr lang="en-US" sz="1600" b="1" dirty="0"/>
              <a:t> orang (</a:t>
            </a:r>
            <a:r>
              <a:rPr lang="en-US" sz="1600" b="1" dirty="0" err="1"/>
              <a:t>pengguna</a:t>
            </a:r>
            <a:r>
              <a:rPr lang="en-US" sz="1600" b="1" dirty="0"/>
              <a:t>), </a:t>
            </a:r>
            <a:r>
              <a:rPr lang="en-US" sz="1600" b="1" dirty="0" err="1"/>
              <a:t>namun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pernah</a:t>
            </a:r>
            <a:r>
              <a:rPr lang="en-US" sz="1600" b="1" dirty="0"/>
              <a:t> </a:t>
            </a:r>
            <a:r>
              <a:rPr lang="en-US" sz="1600" b="1" dirty="0" err="1"/>
              <a:t>ditujukan</a:t>
            </a:r>
            <a:r>
              <a:rPr lang="en-US" sz="1600" b="1" dirty="0"/>
              <a:t> </a:t>
            </a:r>
            <a:r>
              <a:rPr lang="en-US" sz="1600" b="1" dirty="0" err="1"/>
              <a:t>kepada</a:t>
            </a:r>
            <a:r>
              <a:rPr lang="en-US" sz="1600" b="1" dirty="0"/>
              <a:t> server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mesin</a:t>
            </a:r>
            <a:r>
              <a:rPr lang="en-US" sz="1600" b="1" dirty="0"/>
              <a:t>. </a:t>
            </a:r>
            <a:r>
              <a:rPr lang="en-US" sz="1600" b="1" dirty="0" err="1"/>
              <a:t>Pernahkan</a:t>
            </a:r>
            <a:r>
              <a:rPr lang="en-US" sz="1600" b="1" dirty="0"/>
              <a:t>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bertanya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mesin</a:t>
            </a:r>
            <a:r>
              <a:rPr lang="en-US" sz="1600" b="1" dirty="0"/>
              <a:t> ATM yang </a:t>
            </a:r>
            <a:r>
              <a:rPr lang="en-US" sz="1600" b="1" dirty="0" err="1"/>
              <a:t>sedang</a:t>
            </a:r>
            <a:r>
              <a:rPr lang="en-US" sz="1600" b="1" dirty="0"/>
              <a:t>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gunakan</a:t>
            </a:r>
            <a:r>
              <a:rPr lang="en-US" sz="1600" b="1" dirty="0"/>
              <a:t> </a:t>
            </a:r>
            <a:r>
              <a:rPr lang="en-US" sz="1600" b="1" dirty="0" err="1"/>
              <a:t>memang</a:t>
            </a:r>
            <a:r>
              <a:rPr lang="en-US" sz="1600" b="1" dirty="0"/>
              <a:t> </a:t>
            </a:r>
            <a:r>
              <a:rPr lang="en-US" sz="1600" b="1" dirty="0" err="1"/>
              <a:t>benar-benar</a:t>
            </a:r>
            <a:r>
              <a:rPr lang="en-US" sz="1600" b="1" dirty="0"/>
              <a:t> </a:t>
            </a:r>
            <a:r>
              <a:rPr lang="en-US" sz="1600" b="1" dirty="0" err="1"/>
              <a:t>milik</a:t>
            </a:r>
            <a:r>
              <a:rPr lang="en-US" sz="1600" b="1" dirty="0"/>
              <a:t> bank yang </a:t>
            </a:r>
            <a:r>
              <a:rPr lang="en-US" sz="1600" b="1" dirty="0" err="1"/>
              <a:t>bersangkutan</a:t>
            </a:r>
            <a:r>
              <a:rPr lang="en-US" sz="1600" b="1" dirty="0"/>
              <a:t>? </a:t>
            </a:r>
            <a:r>
              <a:rPr lang="en-US" sz="1600" b="1" dirty="0" err="1"/>
              <a:t>Bagaimana</a:t>
            </a:r>
            <a:r>
              <a:rPr lang="en-US" sz="1600" b="1" dirty="0"/>
              <a:t>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ada</a:t>
            </a:r>
            <a:r>
              <a:rPr lang="en-US" sz="1600" b="1" dirty="0"/>
              <a:t> orang </a:t>
            </a:r>
            <a:r>
              <a:rPr lang="en-US" sz="1600" b="1" dirty="0" err="1"/>
              <a:t>nakal</a:t>
            </a:r>
            <a:r>
              <a:rPr lang="en-US" sz="1600" b="1" dirty="0"/>
              <a:t> yang </a:t>
            </a: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mesin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ATM </a:t>
            </a:r>
            <a:r>
              <a:rPr lang="en-US" sz="1600" b="1" dirty="0" err="1"/>
              <a:t>sebuah</a:t>
            </a:r>
            <a:r>
              <a:rPr lang="en-US" sz="1600" b="1" dirty="0"/>
              <a:t> bank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meletakkannya</a:t>
            </a:r>
            <a:r>
              <a:rPr lang="en-US" sz="1600" b="1" dirty="0"/>
              <a:t> di </a:t>
            </a:r>
            <a:r>
              <a:rPr lang="en-US" sz="1600" b="1" dirty="0" err="1"/>
              <a:t>tempat</a:t>
            </a:r>
            <a:r>
              <a:rPr lang="en-US" sz="1600" b="1" dirty="0"/>
              <a:t> </a:t>
            </a:r>
            <a:r>
              <a:rPr lang="en-US" sz="1600" b="1" dirty="0" err="1"/>
              <a:t>umum</a:t>
            </a:r>
            <a:r>
              <a:rPr lang="en-US" sz="1600" b="1" dirty="0"/>
              <a:t>? </a:t>
            </a:r>
            <a:r>
              <a:rPr lang="en-US" sz="1600" b="1" dirty="0" err="1"/>
              <a:t>Dia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menyadap</a:t>
            </a:r>
            <a:r>
              <a:rPr lang="en-US" sz="1600" b="1" dirty="0"/>
              <a:t> data-data (</a:t>
            </a:r>
            <a:r>
              <a:rPr lang="en-US" sz="1600" b="1" dirty="0" err="1"/>
              <a:t>informasi</a:t>
            </a:r>
            <a:r>
              <a:rPr lang="en-US" sz="1600" b="1" dirty="0"/>
              <a:t> yang </a:t>
            </a:r>
            <a:r>
              <a:rPr lang="en-US" sz="1600" b="1" dirty="0" err="1"/>
              <a:t>ada</a:t>
            </a:r>
            <a:r>
              <a:rPr lang="en-US" sz="1600" b="1" dirty="0"/>
              <a:t> di magnetic strip) </a:t>
            </a:r>
            <a:r>
              <a:rPr lang="en-US" sz="1600" b="1" dirty="0" err="1"/>
              <a:t>dan</a:t>
            </a:r>
            <a:r>
              <a:rPr lang="en-US" sz="1600" b="1" dirty="0"/>
              <a:t> PIN </a:t>
            </a:r>
            <a:r>
              <a:rPr lang="en-US" sz="1600" b="1" dirty="0" err="1"/>
              <a:t>dari</a:t>
            </a:r>
            <a:r>
              <a:rPr lang="en-US" sz="1600" b="1" dirty="0"/>
              <a:t> orang yang </a:t>
            </a:r>
            <a:r>
              <a:rPr lang="en-US" sz="1600" b="1" dirty="0" err="1"/>
              <a:t>tertipu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3630" y="3507854"/>
            <a:ext cx="8784976" cy="93610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Memang</a:t>
            </a:r>
            <a:r>
              <a:rPr lang="en-US" sz="1600" b="1" dirty="0"/>
              <a:t> </a:t>
            </a: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mesin</a:t>
            </a:r>
            <a:r>
              <a:rPr lang="en-US" sz="1600" b="1" dirty="0"/>
              <a:t> ATM </a:t>
            </a:r>
            <a:r>
              <a:rPr lang="en-US" sz="1600" b="1" dirty="0" err="1"/>
              <a:t>palsu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mudah</a:t>
            </a:r>
            <a:r>
              <a:rPr lang="en-US" sz="1600" b="1" dirty="0"/>
              <a:t>. </a:t>
            </a:r>
            <a:r>
              <a:rPr lang="en-US" sz="1600" b="1" dirty="0" err="1"/>
              <a:t>Tapi</a:t>
            </a:r>
            <a:r>
              <a:rPr lang="en-US" sz="1600" b="1" dirty="0"/>
              <a:t>,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bayangkan</a:t>
            </a:r>
            <a:r>
              <a:rPr lang="en-US" sz="1600" b="1" dirty="0"/>
              <a:t> </a:t>
            </a:r>
            <a:r>
              <a:rPr lang="en-US" sz="1600" b="1" dirty="0" err="1"/>
              <a:t>betapa</a:t>
            </a:r>
            <a:r>
              <a:rPr lang="en-US" sz="1600" b="1" dirty="0"/>
              <a:t> </a:t>
            </a:r>
            <a:r>
              <a:rPr lang="en-US" sz="1600" b="1" dirty="0" err="1"/>
              <a:t>mudahnya</a:t>
            </a:r>
            <a:r>
              <a:rPr lang="en-US" sz="1600" b="1" dirty="0"/>
              <a:t> </a:t>
            </a:r>
            <a:r>
              <a:rPr lang="en-US" sz="1600" b="1" dirty="0" err="1"/>
              <a:t>membuat</a:t>
            </a:r>
            <a:r>
              <a:rPr lang="en-US" sz="1600" b="1" dirty="0"/>
              <a:t> web site </a:t>
            </a:r>
            <a:r>
              <a:rPr lang="en-US" sz="1600" b="1" dirty="0" err="1"/>
              <a:t>palsu</a:t>
            </a:r>
            <a:r>
              <a:rPr lang="en-US" sz="1600" b="1" dirty="0"/>
              <a:t> yang </a:t>
            </a:r>
            <a:r>
              <a:rPr lang="en-US" sz="1600" b="1" dirty="0" err="1"/>
              <a:t>menyamar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web site </a:t>
            </a:r>
            <a:r>
              <a:rPr lang="en-US" sz="1600" b="1" dirty="0" err="1"/>
              <a:t>sebuah</a:t>
            </a:r>
            <a:r>
              <a:rPr lang="en-US" sz="1600" b="1" dirty="0"/>
              <a:t> bank yang </a:t>
            </a:r>
            <a:r>
              <a:rPr lang="en-US" sz="1600" b="1" dirty="0" err="1"/>
              <a:t>memberikan</a:t>
            </a:r>
            <a:r>
              <a:rPr lang="en-US" sz="1600" b="1" dirty="0"/>
              <a:t> </a:t>
            </a:r>
            <a:r>
              <a:rPr lang="en-US" sz="1600" b="1" dirty="0" err="1"/>
              <a:t>layanan</a:t>
            </a:r>
            <a:r>
              <a:rPr lang="en-US" sz="1600" b="1" dirty="0"/>
              <a:t> Internet Banking. (</a:t>
            </a:r>
            <a:r>
              <a:rPr lang="en-US" sz="1600" b="1" dirty="0" err="1"/>
              <a:t>Ini</a:t>
            </a:r>
            <a:r>
              <a:rPr lang="en-US" sz="1600" b="1" dirty="0"/>
              <a:t> yang </a:t>
            </a:r>
            <a:r>
              <a:rPr lang="en-US" sz="1600" b="1" dirty="0" err="1"/>
              <a:t>terjadi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kasus</a:t>
            </a:r>
            <a:r>
              <a:rPr lang="en-US" sz="1600" b="1" dirty="0"/>
              <a:t> klikBCA.com.)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02502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8784976" cy="576064"/>
          </a:xfrm>
        </p:spPr>
        <p:txBody>
          <a:bodyPr/>
          <a:lstStyle/>
          <a:p>
            <a:r>
              <a:rPr lang="en-US" dirty="0"/>
              <a:t>Availability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699542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131590"/>
            <a:ext cx="8784976" cy="4320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Aspek</a:t>
            </a:r>
            <a:r>
              <a:rPr lang="en-US" sz="1600" b="1" dirty="0"/>
              <a:t> availability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ketersediaan</a:t>
            </a:r>
            <a:r>
              <a:rPr lang="en-US" sz="1600" b="1" dirty="0"/>
              <a:t> </a:t>
            </a:r>
            <a:r>
              <a:rPr lang="en-US" sz="1600" b="1" dirty="0" err="1"/>
              <a:t>berhubungan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ketersediaan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ketika</a:t>
            </a:r>
            <a:r>
              <a:rPr lang="en-US" sz="1600" b="1" dirty="0"/>
              <a:t> </a:t>
            </a:r>
            <a:r>
              <a:rPr lang="en-US" sz="1600" b="1" dirty="0" err="1"/>
              <a:t>dibutuhkan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9424" y="1635646"/>
            <a:ext cx="8784976" cy="45258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yang </a:t>
            </a:r>
            <a:r>
              <a:rPr lang="en-US" sz="1600" b="1" dirty="0" err="1"/>
              <a:t>diserang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dijebol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menghambat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meniadakan</a:t>
            </a:r>
            <a:r>
              <a:rPr lang="en-US" sz="1600" b="1" dirty="0"/>
              <a:t> </a:t>
            </a:r>
            <a:r>
              <a:rPr lang="en-US" sz="1600" b="1" dirty="0" err="1"/>
              <a:t>akses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4704" y="2160240"/>
            <a:ext cx="8784976" cy="1080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hambatan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serangan</a:t>
            </a:r>
            <a:r>
              <a:rPr lang="en-US" sz="1600" b="1" dirty="0"/>
              <a:t> yang </a:t>
            </a:r>
            <a:r>
              <a:rPr lang="en-US" sz="1600" b="1" dirty="0" err="1"/>
              <a:t>sering</a:t>
            </a:r>
            <a:r>
              <a:rPr lang="en-US" sz="1600" b="1" dirty="0"/>
              <a:t> </a:t>
            </a:r>
            <a:r>
              <a:rPr lang="en-US" sz="1600" b="1" dirty="0" err="1"/>
              <a:t>disebut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“denial of service attack” (</a:t>
            </a:r>
            <a:r>
              <a:rPr lang="en-US" sz="1600" b="1" dirty="0" err="1"/>
              <a:t>DoS</a:t>
            </a:r>
            <a:r>
              <a:rPr lang="en-US" sz="1600" b="1" dirty="0"/>
              <a:t> attack), </a:t>
            </a:r>
            <a:r>
              <a:rPr lang="en-US" sz="1600" b="1" dirty="0" err="1"/>
              <a:t>dimana</a:t>
            </a:r>
            <a:r>
              <a:rPr lang="en-US" sz="1600" b="1" dirty="0"/>
              <a:t> server </a:t>
            </a:r>
            <a:r>
              <a:rPr lang="en-US" sz="1600" b="1" dirty="0" err="1"/>
              <a:t>dikirimi</a:t>
            </a:r>
            <a:r>
              <a:rPr lang="en-US" sz="1600" b="1" dirty="0"/>
              <a:t> </a:t>
            </a:r>
            <a:r>
              <a:rPr lang="en-US" sz="1600" b="1" dirty="0" err="1"/>
              <a:t>permintaan</a:t>
            </a:r>
            <a:r>
              <a:rPr lang="en-US" sz="1600" b="1" dirty="0"/>
              <a:t> (</a:t>
            </a:r>
            <a:r>
              <a:rPr lang="en-US" sz="1600" b="1" dirty="0" err="1"/>
              <a:t>biasanya</a:t>
            </a:r>
            <a:r>
              <a:rPr lang="en-US" sz="1600" b="1" dirty="0"/>
              <a:t> </a:t>
            </a:r>
            <a:r>
              <a:rPr lang="en-US" sz="1600" b="1" dirty="0" err="1"/>
              <a:t>palsu</a:t>
            </a:r>
            <a:r>
              <a:rPr lang="en-US" sz="1600" b="1" dirty="0"/>
              <a:t>) yang </a:t>
            </a:r>
            <a:r>
              <a:rPr lang="en-US" sz="1600" b="1" dirty="0" err="1"/>
              <a:t>bertubitubi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permintaan</a:t>
            </a:r>
            <a:r>
              <a:rPr lang="en-US" sz="1600" b="1" dirty="0"/>
              <a:t> yang </a:t>
            </a:r>
            <a:r>
              <a:rPr lang="en-US" sz="1600" b="1" dirty="0" err="1"/>
              <a:t>diluar</a:t>
            </a:r>
            <a:r>
              <a:rPr lang="en-US" sz="1600" b="1" dirty="0"/>
              <a:t> </a:t>
            </a:r>
            <a:r>
              <a:rPr lang="en-US" sz="1600" b="1" dirty="0" err="1"/>
              <a:t>perkiraan</a:t>
            </a:r>
            <a:r>
              <a:rPr lang="en-US" sz="1600" b="1" dirty="0"/>
              <a:t> </a:t>
            </a:r>
            <a:r>
              <a:rPr lang="en-US" sz="1600" b="1" dirty="0" err="1"/>
              <a:t>sehingga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melayani</a:t>
            </a:r>
            <a:r>
              <a:rPr lang="en-US" sz="1600" b="1" dirty="0"/>
              <a:t> </a:t>
            </a:r>
            <a:r>
              <a:rPr lang="en-US" sz="1600" b="1" dirty="0" err="1"/>
              <a:t>permintaan</a:t>
            </a:r>
            <a:r>
              <a:rPr lang="en-US" sz="1600" b="1" dirty="0"/>
              <a:t> lain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bahkan</a:t>
            </a:r>
            <a:r>
              <a:rPr lang="en-US" sz="1600" b="1" dirty="0"/>
              <a:t> </a:t>
            </a:r>
            <a:r>
              <a:rPr lang="en-US" sz="1600" b="1" dirty="0" err="1"/>
              <a:t>sampai</a:t>
            </a:r>
            <a:r>
              <a:rPr lang="en-US" sz="1600" b="1" dirty="0"/>
              <a:t> down, hang, crash.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99376" y="3312368"/>
            <a:ext cx="8784976" cy="7715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Contoh</a:t>
            </a:r>
            <a:r>
              <a:rPr lang="en-US" sz="1600" b="1" dirty="0"/>
              <a:t> lain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r>
              <a:rPr lang="en-US" sz="1600" b="1" dirty="0"/>
              <a:t> </a:t>
            </a:r>
            <a:r>
              <a:rPr lang="en-US" sz="1600" b="1" dirty="0" err="1"/>
              <a:t>mailbomb</a:t>
            </a:r>
            <a:r>
              <a:rPr lang="en-US" sz="1600" b="1" dirty="0"/>
              <a:t>, </a:t>
            </a:r>
            <a:r>
              <a:rPr lang="en-US" sz="1600" b="1" dirty="0" err="1"/>
              <a:t>dimana</a:t>
            </a:r>
            <a:r>
              <a:rPr lang="en-US" sz="1600" b="1" dirty="0"/>
              <a:t> </a:t>
            </a:r>
            <a:r>
              <a:rPr lang="en-US" sz="1600" b="1" dirty="0" err="1"/>
              <a:t>seorang</a:t>
            </a:r>
            <a:r>
              <a:rPr lang="en-US" sz="1600" b="1" dirty="0"/>
              <a:t> </a:t>
            </a:r>
            <a:r>
              <a:rPr lang="en-US" sz="1600" b="1" dirty="0" err="1"/>
              <a:t>pemakai</a:t>
            </a:r>
            <a:r>
              <a:rPr lang="en-US" sz="1600" b="1" dirty="0"/>
              <a:t> </a:t>
            </a:r>
            <a:r>
              <a:rPr lang="en-US" sz="1600" b="1" dirty="0" err="1"/>
              <a:t>dikirimi</a:t>
            </a:r>
            <a:r>
              <a:rPr lang="en-US" sz="1600" b="1" dirty="0"/>
              <a:t> e-mail </a:t>
            </a:r>
            <a:r>
              <a:rPr lang="en-US" sz="1600" b="1" dirty="0" err="1"/>
              <a:t>bertubi-tubi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ukuran</a:t>
            </a:r>
            <a:r>
              <a:rPr lang="en-US" sz="1600" b="1" dirty="0"/>
              <a:t> yang </a:t>
            </a:r>
            <a:r>
              <a:rPr lang="en-US" sz="1600" b="1" dirty="0" err="1"/>
              <a:t>besar</a:t>
            </a:r>
            <a:r>
              <a:rPr lang="en-US" sz="1600" b="1" dirty="0"/>
              <a:t> </a:t>
            </a:r>
            <a:r>
              <a:rPr lang="en-US" sz="1600" b="1" dirty="0" err="1"/>
              <a:t>sehingga</a:t>
            </a:r>
            <a:r>
              <a:rPr lang="en-US" sz="1600" b="1" dirty="0"/>
              <a:t> sang </a:t>
            </a:r>
            <a:r>
              <a:rPr lang="en-US" sz="1600" b="1" dirty="0" err="1"/>
              <a:t>pemakai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membuka</a:t>
            </a:r>
            <a:r>
              <a:rPr lang="en-US" sz="1600" b="1" dirty="0"/>
              <a:t> e-</a:t>
            </a:r>
            <a:r>
              <a:rPr lang="en-US" sz="1600" b="1" dirty="0" err="1"/>
              <a:t>mailnya</a:t>
            </a:r>
            <a:r>
              <a:rPr lang="en-US" sz="1600" b="1" dirty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kesulitan</a:t>
            </a:r>
            <a:r>
              <a:rPr lang="en-US" sz="1600" b="1" dirty="0"/>
              <a:t> </a:t>
            </a:r>
            <a:r>
              <a:rPr lang="en-US" sz="1600" b="1" dirty="0" err="1"/>
              <a:t>mengakses</a:t>
            </a:r>
            <a:r>
              <a:rPr lang="en-US" sz="1600" b="1" dirty="0"/>
              <a:t> e-</a:t>
            </a:r>
            <a:r>
              <a:rPr lang="en-US" sz="1600" b="1" dirty="0" err="1"/>
              <a:t>mailnya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9376" y="4151084"/>
            <a:ext cx="8784976" cy="9204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Bayangkan</a:t>
            </a:r>
            <a:r>
              <a:rPr lang="en-US" sz="1600" b="1" dirty="0"/>
              <a:t> </a:t>
            </a:r>
            <a:r>
              <a:rPr lang="en-US" sz="1600" b="1" dirty="0" err="1"/>
              <a:t>apabila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dikirimi</a:t>
            </a:r>
            <a:r>
              <a:rPr lang="en-US" sz="1600" b="1" dirty="0"/>
              <a:t> 5000 email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mengambil</a:t>
            </a:r>
            <a:r>
              <a:rPr lang="en-US" sz="1600" b="1" dirty="0"/>
              <a:t> (download) email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melalui</a:t>
            </a:r>
            <a:r>
              <a:rPr lang="en-US" sz="1600" b="1" dirty="0"/>
              <a:t> </a:t>
            </a:r>
            <a:r>
              <a:rPr lang="en-US" sz="1600" b="1" dirty="0" err="1"/>
              <a:t>telepon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rumah</a:t>
            </a:r>
            <a:r>
              <a:rPr lang="en-US" sz="1600" b="1" dirty="0"/>
              <a:t>. </a:t>
            </a:r>
            <a:r>
              <a:rPr lang="en-US" sz="1600" b="1" dirty="0" err="1"/>
              <a:t>Serangan</a:t>
            </a:r>
            <a:r>
              <a:rPr lang="en-US" sz="1600" b="1" dirty="0"/>
              <a:t> </a:t>
            </a:r>
            <a:r>
              <a:rPr lang="en-US" sz="1600" b="1" dirty="0" err="1"/>
              <a:t>terhadap</a:t>
            </a:r>
            <a:r>
              <a:rPr lang="en-US" sz="1600" b="1" dirty="0"/>
              <a:t> availability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bentuk</a:t>
            </a:r>
            <a:r>
              <a:rPr lang="en-US" sz="1600" b="1" dirty="0"/>
              <a:t> </a:t>
            </a:r>
            <a:r>
              <a:rPr lang="en-US" sz="1600" b="1" dirty="0" err="1"/>
              <a:t>DoS</a:t>
            </a:r>
            <a:r>
              <a:rPr lang="en-US" sz="1600" b="1" dirty="0"/>
              <a:t> attack </a:t>
            </a:r>
            <a:r>
              <a:rPr lang="en-US" sz="1600" b="1" dirty="0" err="1"/>
              <a:t>merupakan</a:t>
            </a:r>
            <a:r>
              <a:rPr lang="en-US" sz="1600" b="1" dirty="0"/>
              <a:t> yang </a:t>
            </a:r>
            <a:r>
              <a:rPr lang="en-US" sz="1600" b="1" dirty="0" err="1"/>
              <a:t>terpopuler</a:t>
            </a:r>
            <a:r>
              <a:rPr lang="en-US" sz="1600" b="1" dirty="0"/>
              <a:t>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saat</a:t>
            </a:r>
            <a:r>
              <a:rPr lang="en-US" sz="1600" b="1" dirty="0"/>
              <a:t> </a:t>
            </a:r>
            <a:r>
              <a:rPr lang="en-US" sz="1600" b="1" dirty="0" err="1"/>
              <a:t>naskah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ditulis</a:t>
            </a:r>
            <a:r>
              <a:rPr lang="en-US" sz="1600" b="1" dirty="0"/>
              <a:t>.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bagian</a:t>
            </a:r>
            <a:r>
              <a:rPr lang="en-US" sz="1600" b="1" dirty="0"/>
              <a:t> lain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dibahas</a:t>
            </a:r>
            <a:r>
              <a:rPr lang="en-US" sz="1600" b="1" dirty="0"/>
              <a:t> </a:t>
            </a:r>
            <a:r>
              <a:rPr lang="en-US" sz="1600" b="1" dirty="0" err="1"/>
              <a:t>tentang</a:t>
            </a:r>
            <a:r>
              <a:rPr lang="en-US" sz="1600" b="1" dirty="0"/>
              <a:t> </a:t>
            </a:r>
            <a:r>
              <a:rPr lang="en-US" sz="1600" b="1" dirty="0" err="1"/>
              <a:t>serangan</a:t>
            </a:r>
            <a:r>
              <a:rPr lang="en-US" sz="1600" b="1" dirty="0"/>
              <a:t> </a:t>
            </a:r>
            <a:r>
              <a:rPr lang="en-US" sz="1600" b="1" dirty="0" err="1"/>
              <a:t>DoS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lebih</a:t>
            </a:r>
            <a:r>
              <a:rPr lang="en-US" sz="1600" b="1" dirty="0"/>
              <a:t> </a:t>
            </a:r>
            <a:r>
              <a:rPr lang="en-US" sz="1600" b="1" dirty="0" err="1"/>
              <a:t>rinci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9981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8784976" cy="576064"/>
          </a:xfrm>
        </p:spPr>
        <p:txBody>
          <a:bodyPr/>
          <a:lstStyle/>
          <a:p>
            <a:r>
              <a:rPr lang="en-US" dirty="0"/>
              <a:t>Non-repudiation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699542"/>
            <a:ext cx="8784976" cy="288032"/>
          </a:xfrm>
        </p:spPr>
        <p:txBody>
          <a:bodyPr/>
          <a:lstStyle/>
          <a:p>
            <a:r>
              <a:rPr lang="en-US" dirty="0"/>
              <a:t>ASPEK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512" y="1131590"/>
            <a:ext cx="8784976" cy="4320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menjaga</a:t>
            </a:r>
            <a:r>
              <a:rPr lang="en-US" sz="1600" b="1" dirty="0"/>
              <a:t> agar </a:t>
            </a:r>
            <a:r>
              <a:rPr lang="en-US" sz="1600" b="1" dirty="0" err="1"/>
              <a:t>seseorang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menyangkal</a:t>
            </a:r>
            <a:r>
              <a:rPr lang="en-US" sz="1600" b="1" dirty="0"/>
              <a:t> </a:t>
            </a:r>
            <a:r>
              <a:rPr lang="en-US" sz="1600" b="1" dirty="0" err="1"/>
              <a:t>telah</a:t>
            </a:r>
            <a:r>
              <a:rPr lang="en-US" sz="1600" b="1" dirty="0"/>
              <a:t> </a:t>
            </a:r>
            <a:r>
              <a:rPr lang="en-US" sz="1600" b="1" dirty="0" err="1"/>
              <a:t>melakukan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</a:t>
            </a:r>
            <a:r>
              <a:rPr lang="en-US" sz="1600" b="1" dirty="0" err="1"/>
              <a:t>transaksi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9424" y="1615108"/>
            <a:ext cx="8784976" cy="5245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contoh</a:t>
            </a:r>
            <a:r>
              <a:rPr lang="en-US" sz="1600" b="1" dirty="0"/>
              <a:t>, </a:t>
            </a:r>
            <a:r>
              <a:rPr lang="en-US" sz="1600" b="1" dirty="0" err="1"/>
              <a:t>seseorang</a:t>
            </a:r>
            <a:r>
              <a:rPr lang="en-US" sz="1600" b="1" dirty="0"/>
              <a:t> yang </a:t>
            </a:r>
            <a:r>
              <a:rPr lang="en-US" sz="1600" b="1" dirty="0" err="1"/>
              <a:t>mengirimkan</a:t>
            </a:r>
            <a:r>
              <a:rPr lang="en-US" sz="1600" b="1" dirty="0"/>
              <a:t> email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memesan</a:t>
            </a:r>
            <a:r>
              <a:rPr lang="en-US" sz="1600" b="1" dirty="0"/>
              <a:t> </a:t>
            </a:r>
            <a:r>
              <a:rPr lang="en-US" sz="1600" b="1" dirty="0" err="1"/>
              <a:t>barang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menyangkal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dia</a:t>
            </a:r>
            <a:r>
              <a:rPr lang="en-US" sz="1600" b="1" dirty="0"/>
              <a:t> </a:t>
            </a:r>
            <a:r>
              <a:rPr lang="en-US" sz="1600" b="1" dirty="0" err="1"/>
              <a:t>telah</a:t>
            </a:r>
            <a:r>
              <a:rPr lang="en-US" sz="1600" b="1" dirty="0"/>
              <a:t> </a:t>
            </a:r>
            <a:r>
              <a:rPr lang="en-US" sz="1600" b="1" dirty="0" err="1"/>
              <a:t>mengirimkan</a:t>
            </a:r>
            <a:r>
              <a:rPr lang="en-US" sz="1600" b="1" dirty="0"/>
              <a:t> email </a:t>
            </a:r>
            <a:r>
              <a:rPr lang="en-US" sz="1600" b="1" dirty="0" err="1"/>
              <a:t>tersebut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9060" y="2191172"/>
            <a:ext cx="8784976" cy="64323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sangat</a:t>
            </a:r>
            <a:r>
              <a:rPr lang="en-US" sz="1600" b="1" dirty="0"/>
              <a:t> </a:t>
            </a:r>
            <a:r>
              <a:rPr lang="en-US" sz="1600" b="1" dirty="0" err="1"/>
              <a:t>penting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electronic commerce. </a:t>
            </a:r>
            <a:r>
              <a:rPr lang="en-US" sz="1600" b="1" dirty="0" err="1"/>
              <a:t>Penggunaan</a:t>
            </a:r>
            <a:r>
              <a:rPr lang="en-US" sz="1600" b="1" dirty="0"/>
              <a:t> digital signature, </a:t>
            </a:r>
            <a:r>
              <a:rPr lang="en-US" sz="1600" b="1" dirty="0" err="1"/>
              <a:t>certifiates</a:t>
            </a:r>
            <a:r>
              <a:rPr lang="en-US" sz="1600" b="1" dirty="0"/>
              <a:t>,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teknologi</a:t>
            </a:r>
            <a:r>
              <a:rPr lang="en-US" sz="1600" b="1" dirty="0"/>
              <a:t> </a:t>
            </a:r>
            <a:r>
              <a:rPr lang="en-US" sz="1600" b="1" dirty="0" err="1"/>
              <a:t>kriptografi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umum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menjaga</a:t>
            </a:r>
            <a:r>
              <a:rPr lang="en-US" sz="1600" b="1" dirty="0"/>
              <a:t> </a:t>
            </a:r>
            <a:r>
              <a:rPr lang="en-US" sz="1600" b="1" dirty="0" err="1"/>
              <a:t>aspek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9424" y="2885872"/>
            <a:ext cx="878497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Akan </a:t>
            </a:r>
            <a:r>
              <a:rPr lang="en-US" sz="1600" b="1" dirty="0" err="1"/>
              <a:t>tetapi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masih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didukung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</a:t>
            </a:r>
            <a:r>
              <a:rPr lang="en-US" sz="1600" b="1" dirty="0" err="1"/>
              <a:t>hukum</a:t>
            </a:r>
            <a:r>
              <a:rPr lang="en-US" sz="1600" b="1" dirty="0"/>
              <a:t> </a:t>
            </a:r>
            <a:r>
              <a:rPr lang="en-US" sz="1600" b="1" dirty="0" err="1"/>
              <a:t>sehingga</a:t>
            </a:r>
            <a:r>
              <a:rPr lang="en-US" sz="1600" b="1" dirty="0"/>
              <a:t> status </a:t>
            </a:r>
            <a:r>
              <a:rPr lang="en-US" sz="1600" b="1" dirty="0" err="1"/>
              <a:t>dari</a:t>
            </a:r>
            <a:r>
              <a:rPr lang="en-US" sz="1600" b="1" dirty="0"/>
              <a:t> digital signature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jelas</a:t>
            </a:r>
            <a:r>
              <a:rPr lang="en-US" sz="1600" b="1" dirty="0"/>
              <a:t> legal.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872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51470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Pembahasan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9343" y="771614"/>
            <a:ext cx="5077074" cy="431984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39343" y="1275606"/>
            <a:ext cx="5077074" cy="431984"/>
            <a:chOff x="2984973" y="1131591"/>
            <a:chExt cx="5611091" cy="576000"/>
          </a:xfrm>
        </p:grpSpPr>
        <p:sp>
          <p:nvSpPr>
            <p:cNvPr id="80" name="Round Same Side Corner Rectangle 79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203848" y="1779662"/>
            <a:ext cx="5077074" cy="431984"/>
            <a:chOff x="2984973" y="1131591"/>
            <a:chExt cx="5611091" cy="576000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3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Domain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203848" y="2283654"/>
            <a:ext cx="5077074" cy="431984"/>
            <a:chOff x="2984973" y="1131591"/>
            <a:chExt cx="5611091" cy="576000"/>
          </a:xfrm>
        </p:grpSpPr>
        <p:sp>
          <p:nvSpPr>
            <p:cNvPr id="90" name="Round Same Side Corner Rectangle 89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Aspek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29691" y="2787774"/>
            <a:ext cx="5077074" cy="431984"/>
            <a:chOff x="2984973" y="1131591"/>
            <a:chExt cx="5611091" cy="576000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5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Aspek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Ancaman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29691" y="3291766"/>
            <a:ext cx="5077074" cy="431984"/>
            <a:chOff x="2984973" y="1131591"/>
            <a:chExt cx="5611091" cy="576000"/>
          </a:xfrm>
        </p:grpSpPr>
        <p:sp>
          <p:nvSpPr>
            <p:cNvPr id="100" name="Round Same Side Corner Rectangle 99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6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Metodologi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19417" y="3795884"/>
            <a:ext cx="5077074" cy="431983"/>
            <a:chOff x="2984973" y="1131591"/>
            <a:chExt cx="5611091" cy="576000"/>
          </a:xfrm>
        </p:grpSpPr>
        <p:sp>
          <p:nvSpPr>
            <p:cNvPr id="105" name="Round Same Side Corner Rectangle 104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7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 bwMode="auto">
            <a:xfrm>
              <a:off x="3667248" y="1237736"/>
              <a:ext cx="4752528" cy="34882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Cara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Mendeteksi</a:t>
              </a: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Serangan</a:t>
              </a: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Kebocoran</a:t>
              </a:r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endParaRPr lang="en-US" altLang="ko-KR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219417" y="4299878"/>
            <a:ext cx="5077074" cy="431984"/>
            <a:chOff x="2984973" y="1131591"/>
            <a:chExt cx="5611091" cy="576000"/>
          </a:xfrm>
        </p:grpSpPr>
        <p:sp>
          <p:nvSpPr>
            <p:cNvPr id="110" name="Round Same Side Corner Rectangle 109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88072" y="1173362"/>
              <a:ext cx="569802" cy="492461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8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3667248" y="1206959"/>
              <a:ext cx="4752528" cy="41038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Langkah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419622"/>
            <a:ext cx="4572000" cy="2088232"/>
          </a:xfrm>
        </p:spPr>
        <p:txBody>
          <a:bodyPr/>
          <a:lstStyle/>
          <a:p>
            <a:r>
              <a:rPr lang="en-US" altLang="ko-KR" dirty="0" err="1"/>
              <a:t>Aspek</a:t>
            </a:r>
            <a:r>
              <a:rPr lang="en-US" altLang="ko-KR" dirty="0"/>
              <a:t> </a:t>
            </a:r>
            <a:r>
              <a:rPr lang="en-US" altLang="ko-KR" dirty="0" err="1" smtClean="0"/>
              <a:t>Ancaman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Keamanan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Komputer</a:t>
            </a:r>
            <a:r>
              <a:rPr lang="en-US" altLang="ko-KR" dirty="0" smtClean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 smtClean="0"/>
              <a:t>Keamanan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Sistem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47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/>
              <a:t>Interruption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416362"/>
          </a:xfrm>
        </p:spPr>
        <p:txBody>
          <a:bodyPr/>
          <a:lstStyle/>
          <a:p>
            <a:pPr lvl="0"/>
            <a:r>
              <a:rPr lang="en-US" altLang="ko-KR" dirty="0" err="1"/>
              <a:t>Aspek</a:t>
            </a:r>
            <a:r>
              <a:rPr lang="en-US" altLang="ko-KR" dirty="0"/>
              <a:t> </a:t>
            </a:r>
            <a:r>
              <a:rPr lang="en-US" altLang="ko-KR" dirty="0" err="1"/>
              <a:t>Ancaman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499742"/>
            <a:ext cx="374441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dirusak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dihapus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dibutuhkan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9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/>
              <a:t>Interception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416362"/>
          </a:xfrm>
        </p:spPr>
        <p:txBody>
          <a:bodyPr/>
          <a:lstStyle/>
          <a:p>
            <a:pPr lvl="0"/>
            <a:r>
              <a:rPr lang="en-US" altLang="ko-KR" dirty="0" err="1"/>
              <a:t>Aspek</a:t>
            </a:r>
            <a:r>
              <a:rPr lang="en-US" altLang="ko-KR" dirty="0"/>
              <a:t> </a:t>
            </a:r>
            <a:r>
              <a:rPr lang="en-US" altLang="ko-KR" dirty="0" err="1"/>
              <a:t>Ancaman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499742"/>
            <a:ext cx="374441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disadap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disimpan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7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 err="1"/>
              <a:t>Modifikasi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416362"/>
          </a:xfrm>
        </p:spPr>
        <p:txBody>
          <a:bodyPr/>
          <a:lstStyle/>
          <a:p>
            <a:pPr lvl="0"/>
            <a:r>
              <a:rPr lang="en-US" altLang="ko-KR" dirty="0" err="1"/>
              <a:t>Aspek</a:t>
            </a:r>
            <a:r>
              <a:rPr lang="en-US" altLang="ko-KR" dirty="0"/>
              <a:t> </a:t>
            </a:r>
            <a:r>
              <a:rPr lang="en-US" altLang="ko-KR" dirty="0" err="1"/>
              <a:t>Ancaman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499742"/>
            <a:ext cx="374441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Orang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menyadap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dikirim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diubah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keinginan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293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/>
              <a:t>Fabrication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416362"/>
          </a:xfrm>
        </p:spPr>
        <p:txBody>
          <a:bodyPr/>
          <a:lstStyle/>
          <a:p>
            <a:pPr lvl="0"/>
            <a:r>
              <a:rPr lang="en-US" altLang="ko-KR" dirty="0" err="1"/>
              <a:t>Aspek</a:t>
            </a:r>
            <a:r>
              <a:rPr lang="en-US" altLang="ko-KR" dirty="0"/>
              <a:t> </a:t>
            </a:r>
            <a:r>
              <a:rPr lang="en-US" altLang="ko-KR" dirty="0" err="1"/>
              <a:t>Ancaman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427734"/>
            <a:ext cx="374441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Orang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meniru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menerima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berasal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dikehendaki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penerima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2383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419622"/>
            <a:ext cx="4572000" cy="2088232"/>
          </a:xfrm>
        </p:spPr>
        <p:txBody>
          <a:bodyPr/>
          <a:lstStyle/>
          <a:p>
            <a:r>
              <a:rPr lang="en-US" altLang="ko-KR" dirty="0" err="1"/>
              <a:t>Metodologi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5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Metodologi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85463"/>
              </p:ext>
            </p:extLst>
          </p:nvPr>
        </p:nvGraphicFramePr>
        <p:xfrm>
          <a:off x="39553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cs typeface="Arial" pitchFamily="34" charset="0"/>
              </a:rPr>
              <a:t>4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cs typeface="Arial" pitchFamily="34" charset="0"/>
              </a:rPr>
              <a:t>3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cs typeface="Arial" pitchFamily="34" charset="0"/>
              </a:rPr>
              <a:t>2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cs typeface="Arial" pitchFamily="34" charset="0"/>
              </a:rPr>
              <a:t>1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cs typeface="Arial" pitchFamily="34" charset="0"/>
              </a:rPr>
              <a:t>0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271442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07446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43450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383064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22659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9232" y="1635224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level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1640" y="2264031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level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9232" y="2897643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level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1641" y="3512885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level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9233" y="4136593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level 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level 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fisik</a:t>
            </a:r>
            <a:r>
              <a:rPr lang="en-US" sz="1600" b="1" dirty="0"/>
              <a:t>,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tahap</a:t>
            </a:r>
            <a:r>
              <a:rPr lang="en-US" sz="1600" b="1" dirty="0"/>
              <a:t> </a:t>
            </a:r>
            <a:r>
              <a:rPr lang="en-US" sz="1600" b="1" dirty="0" err="1"/>
              <a:t>awal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security.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fisik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terjaga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baik</a:t>
            </a:r>
            <a:r>
              <a:rPr lang="en-US" sz="1600" b="1" dirty="0"/>
              <a:t>, </a:t>
            </a:r>
            <a:r>
              <a:rPr lang="en-US" sz="1600" b="1" dirty="0" err="1"/>
              <a:t>maka</a:t>
            </a:r>
            <a:r>
              <a:rPr lang="en-US" sz="1600" b="1" dirty="0"/>
              <a:t> data-data </a:t>
            </a:r>
            <a:r>
              <a:rPr lang="en-US" sz="1600" b="1" dirty="0" err="1"/>
              <a:t>bahkan</a:t>
            </a:r>
            <a:r>
              <a:rPr lang="en-US" sz="1600" b="1" dirty="0"/>
              <a:t> hardware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  <a:r>
              <a:rPr lang="en-US" sz="1600" b="1" dirty="0" err="1"/>
              <a:t>sendiri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diamankan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938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Terdiri</a:t>
            </a:r>
            <a:r>
              <a:rPr lang="en-US" sz="1600" b="1" dirty="0" smtClean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database, data security,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PC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sendiri</a:t>
            </a:r>
            <a:r>
              <a:rPr lang="en-US" sz="1600" b="1" dirty="0"/>
              <a:t>, device, </a:t>
            </a:r>
            <a:r>
              <a:rPr lang="en-US" sz="1600" b="1" dirty="0" err="1"/>
              <a:t>dan</a:t>
            </a:r>
            <a:r>
              <a:rPr lang="en-US" sz="1600" b="1" dirty="0"/>
              <a:t> application. 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1853902"/>
            <a:ext cx="8784976" cy="20139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Contohnya</a:t>
            </a:r>
            <a:r>
              <a:rPr lang="en-US" sz="1600" b="1" dirty="0"/>
              <a:t> :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ingin</a:t>
            </a:r>
            <a:r>
              <a:rPr lang="en-US" sz="1600" b="1" dirty="0"/>
              <a:t> database </a:t>
            </a:r>
            <a:r>
              <a:rPr lang="en-US" sz="1600" b="1" dirty="0" err="1"/>
              <a:t>aman</a:t>
            </a:r>
            <a:r>
              <a:rPr lang="en-US" sz="1600" b="1" dirty="0"/>
              <a:t>,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memperhatikan</a:t>
            </a:r>
            <a:r>
              <a:rPr lang="en-US" sz="1600" b="1" dirty="0"/>
              <a:t> </a:t>
            </a:r>
            <a:r>
              <a:rPr lang="en-US" sz="1600" b="1" dirty="0" err="1"/>
              <a:t>dahulu</a:t>
            </a:r>
            <a:r>
              <a:rPr lang="en-US" sz="1600" b="1" dirty="0"/>
              <a:t> </a:t>
            </a:r>
            <a:r>
              <a:rPr lang="en-US" sz="1600" b="1" dirty="0" err="1"/>
              <a:t>apakah</a:t>
            </a:r>
            <a:r>
              <a:rPr lang="en-US" sz="1600" b="1" dirty="0"/>
              <a:t> application yang </a:t>
            </a:r>
            <a:r>
              <a:rPr lang="en-US" sz="1600" b="1" dirty="0" err="1"/>
              <a:t>dipakai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desain</a:t>
            </a:r>
            <a:r>
              <a:rPr lang="en-US" sz="1600" b="1" dirty="0"/>
              <a:t> database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application yang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diakui</a:t>
            </a:r>
            <a:r>
              <a:rPr lang="en-US" sz="1600" b="1" dirty="0"/>
              <a:t> </a:t>
            </a:r>
            <a:r>
              <a:rPr lang="en-US" sz="1600" b="1" dirty="0" err="1"/>
              <a:t>keamanannya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oracle. </a:t>
            </a:r>
            <a:r>
              <a:rPr lang="en-US" sz="1600" b="1" dirty="0" err="1"/>
              <a:t>Selain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kita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memperhatikan</a:t>
            </a:r>
            <a:r>
              <a:rPr lang="en-US" sz="1600" b="1" dirty="0"/>
              <a:t> </a:t>
            </a:r>
            <a:r>
              <a:rPr lang="en-US" sz="1600" b="1" dirty="0" err="1"/>
              <a:t>sisi</a:t>
            </a:r>
            <a:r>
              <a:rPr lang="en-US" sz="1600" b="1" dirty="0"/>
              <a:t> lain </a:t>
            </a:r>
            <a:r>
              <a:rPr lang="en-US" sz="1600" b="1" dirty="0" err="1"/>
              <a:t>yaitu</a:t>
            </a:r>
            <a:r>
              <a:rPr lang="en-US" sz="1600" b="1" dirty="0"/>
              <a:t> data security. Data security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mendesain</a:t>
            </a:r>
            <a:r>
              <a:rPr lang="en-US" sz="1600" b="1" dirty="0"/>
              <a:t> database </a:t>
            </a:r>
            <a:r>
              <a:rPr lang="en-US" sz="1600" b="1" dirty="0" err="1"/>
              <a:t>tersebut</a:t>
            </a:r>
            <a:r>
              <a:rPr lang="en-US" sz="1600" b="1" dirty="0"/>
              <a:t>. Device security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alat-alat</a:t>
            </a:r>
            <a:r>
              <a:rPr lang="en-US" sz="1600" b="1" dirty="0"/>
              <a:t> </a:t>
            </a:r>
            <a:r>
              <a:rPr lang="en-US" sz="1600" b="1" dirty="0" err="1"/>
              <a:t>apa</a:t>
            </a:r>
            <a:r>
              <a:rPr lang="en-US" sz="1600" b="1" dirty="0"/>
              <a:t> yang </a:t>
            </a:r>
            <a:r>
              <a:rPr lang="en-US" sz="1600" b="1" dirty="0" err="1"/>
              <a:t>dipakai</a:t>
            </a:r>
            <a:r>
              <a:rPr lang="en-US" sz="1600" b="1" dirty="0"/>
              <a:t> </a:t>
            </a:r>
            <a:r>
              <a:rPr lang="en-US" sz="1600" b="1" dirty="0" err="1"/>
              <a:t>supaya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  <a:r>
              <a:rPr lang="en-US" sz="1600" b="1" dirty="0" err="1"/>
              <a:t>terjaga</a:t>
            </a:r>
            <a:r>
              <a:rPr lang="en-US" sz="1600" b="1" dirty="0"/>
              <a:t>. Computer security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fisik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orang-orang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berhak</a:t>
            </a:r>
            <a:r>
              <a:rPr lang="en-US" sz="1600" b="1" dirty="0"/>
              <a:t> </a:t>
            </a:r>
            <a:r>
              <a:rPr lang="en-US" sz="1600" b="1" dirty="0" err="1"/>
              <a:t>mengakses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  <a:r>
              <a:rPr lang="en-US" sz="1600" b="1" dirty="0" err="1"/>
              <a:t>tempat</a:t>
            </a:r>
            <a:r>
              <a:rPr lang="en-US" sz="1600" b="1" dirty="0"/>
              <a:t> </a:t>
            </a:r>
            <a:r>
              <a:rPr lang="en-US" sz="1600" b="1" dirty="0" err="1"/>
              <a:t>datadase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disimpan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4032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Adalah</a:t>
            </a:r>
            <a:r>
              <a:rPr lang="en-US" sz="1600" b="1" dirty="0" smtClean="0"/>
              <a:t> </a:t>
            </a:r>
            <a:r>
              <a:rPr lang="en-US" sz="1600" b="1" dirty="0"/>
              <a:t>network security. </a:t>
            </a:r>
            <a:r>
              <a:rPr lang="en-US" sz="1600" b="1" dirty="0" err="1"/>
              <a:t>Komputer</a:t>
            </a:r>
            <a:r>
              <a:rPr lang="en-US" sz="1600" b="1" dirty="0"/>
              <a:t> yang </a:t>
            </a:r>
            <a:r>
              <a:rPr lang="en-US" sz="1600" b="1" dirty="0" err="1"/>
              <a:t>terhubung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 </a:t>
            </a:r>
            <a:r>
              <a:rPr lang="en-US" sz="1600" b="1" dirty="0" err="1"/>
              <a:t>sangat</a:t>
            </a:r>
            <a:r>
              <a:rPr lang="en-US" sz="1600" b="1" dirty="0"/>
              <a:t> </a:t>
            </a:r>
            <a:r>
              <a:rPr lang="en-US" sz="1600" b="1" dirty="0" err="1"/>
              <a:t>rawan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masalah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, </a:t>
            </a:r>
            <a:r>
              <a:rPr lang="en-US" sz="1600" b="1" dirty="0" err="1"/>
              <a:t>oleh</a:t>
            </a:r>
            <a:r>
              <a:rPr lang="en-US" sz="1600" b="1" dirty="0"/>
              <a:t> </a:t>
            </a:r>
            <a:r>
              <a:rPr lang="en-US" sz="1600" b="1" dirty="0" err="1"/>
              <a:t>karena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level 2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dirancang</a:t>
            </a:r>
            <a:r>
              <a:rPr lang="en-US" sz="1600" b="1" dirty="0"/>
              <a:t> </a:t>
            </a:r>
            <a:r>
              <a:rPr lang="en-US" sz="1600" b="1" dirty="0" err="1"/>
              <a:t>supaya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terjadi</a:t>
            </a:r>
            <a:r>
              <a:rPr lang="en-US" sz="1600" b="1" dirty="0"/>
              <a:t> </a:t>
            </a:r>
            <a:r>
              <a:rPr lang="en-US" sz="1600" b="1" dirty="0" err="1"/>
              <a:t>kebocoran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, </a:t>
            </a:r>
            <a:r>
              <a:rPr lang="en-US" sz="1600" b="1" dirty="0" err="1"/>
              <a:t>akses</a:t>
            </a:r>
            <a:r>
              <a:rPr lang="en-US" sz="1600" b="1" dirty="0"/>
              <a:t> </a:t>
            </a:r>
            <a:r>
              <a:rPr lang="en-US" sz="1600" b="1" dirty="0" err="1"/>
              <a:t>ilegal</a:t>
            </a:r>
            <a:r>
              <a:rPr lang="en-US" sz="1600" b="1" dirty="0"/>
              <a:t> yang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merusak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data </a:t>
            </a:r>
            <a:r>
              <a:rPr lang="en-US" sz="1600" b="1" dirty="0" err="1"/>
              <a:t>tersebut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59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Pengertian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level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1521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Adalah</a:t>
            </a:r>
            <a:r>
              <a:rPr lang="en-US" sz="1600" b="1" dirty="0"/>
              <a:t> information security.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yang </a:t>
            </a:r>
            <a:r>
              <a:rPr lang="en-US" sz="1600" b="1" dirty="0" err="1"/>
              <a:t>kadang</a:t>
            </a:r>
            <a:r>
              <a:rPr lang="en-US" sz="1600" b="1" dirty="0"/>
              <a:t> </a:t>
            </a:r>
            <a:r>
              <a:rPr lang="en-US" sz="1600" b="1" dirty="0" err="1"/>
              <a:t>kala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begitu</a:t>
            </a:r>
            <a:r>
              <a:rPr lang="en-US" sz="1600" b="1" dirty="0"/>
              <a:t> </a:t>
            </a:r>
            <a:r>
              <a:rPr lang="en-US" sz="1600" b="1" dirty="0" err="1"/>
              <a:t>dipedulikan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administrator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memberikan</a:t>
            </a:r>
            <a:r>
              <a:rPr lang="en-US" sz="1600" b="1" dirty="0"/>
              <a:t> password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teman</a:t>
            </a:r>
            <a:r>
              <a:rPr lang="en-US" sz="1600" b="1" dirty="0"/>
              <a:t>,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menuliskannya</a:t>
            </a:r>
            <a:r>
              <a:rPr lang="en-US" sz="1600" b="1" dirty="0"/>
              <a:t> </a:t>
            </a:r>
            <a:r>
              <a:rPr lang="en-US" sz="1600" b="1" dirty="0" err="1"/>
              <a:t>dikertas</a:t>
            </a:r>
            <a:r>
              <a:rPr lang="en-US" sz="1600" b="1" dirty="0"/>
              <a:t>,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sesuatu</a:t>
            </a:r>
            <a:r>
              <a:rPr lang="en-US" sz="1600" b="1" dirty="0"/>
              <a:t> yang fatal </a:t>
            </a:r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diketahui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orang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bertanggung</a:t>
            </a:r>
            <a:r>
              <a:rPr lang="en-US" sz="1600" b="1" dirty="0"/>
              <a:t> </a:t>
            </a:r>
            <a:r>
              <a:rPr lang="en-US" sz="1600" b="1" dirty="0" err="1"/>
              <a:t>jawab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18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6480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keseluruhan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. </a:t>
            </a:r>
            <a:r>
              <a:rPr lang="en-US" sz="1600" b="1" dirty="0" err="1"/>
              <a:t>Jika</a:t>
            </a:r>
            <a:r>
              <a:rPr lang="en-US" sz="1600" b="1" dirty="0"/>
              <a:t> level 1-3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dikerjakan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baik</a:t>
            </a:r>
            <a:r>
              <a:rPr lang="en-US" sz="1600" b="1" dirty="0"/>
              <a:t>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otomatis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level 4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terpenuhi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543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419622"/>
            <a:ext cx="4572000" cy="2088232"/>
          </a:xfrm>
        </p:spPr>
        <p:txBody>
          <a:bodyPr/>
          <a:lstStyle/>
          <a:p>
            <a:r>
              <a:rPr lang="en-US" altLang="ko-KR" dirty="0"/>
              <a:t>Cara </a:t>
            </a:r>
            <a:r>
              <a:rPr lang="en-US" altLang="ko-KR" dirty="0" err="1"/>
              <a:t>Mendeteksi</a:t>
            </a:r>
            <a:r>
              <a:rPr lang="en-US" altLang="ko-KR" dirty="0"/>
              <a:t> </a:t>
            </a:r>
            <a:r>
              <a:rPr lang="en-US" altLang="ko-KR" dirty="0" err="1"/>
              <a:t>Suatu</a:t>
            </a:r>
            <a:r>
              <a:rPr lang="en-US" altLang="ko-KR" dirty="0"/>
              <a:t> </a:t>
            </a:r>
            <a:r>
              <a:rPr lang="en-US" altLang="ko-KR" dirty="0" err="1"/>
              <a:t>Serangan</a:t>
            </a:r>
            <a:r>
              <a:rPr lang="en-US" altLang="ko-KR" dirty="0"/>
              <a:t> </a:t>
            </a:r>
            <a:r>
              <a:rPr lang="en-US" altLang="ko-KR" dirty="0" err="1"/>
              <a:t>Atau</a:t>
            </a:r>
            <a:r>
              <a:rPr lang="en-US" altLang="ko-KR" dirty="0"/>
              <a:t> </a:t>
            </a:r>
            <a:r>
              <a:rPr lang="en-US" altLang="ko-KR" dirty="0" err="1"/>
              <a:t>Kebocoran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16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Desain</a:t>
            </a:r>
            <a:r>
              <a:rPr lang="en-US" sz="1600" b="1" dirty="0" smtClean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yang </a:t>
            </a:r>
            <a:r>
              <a:rPr lang="en-US" sz="1600" b="1" dirty="0" err="1"/>
              <a:t>baik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meninggalkan</a:t>
            </a:r>
            <a:r>
              <a:rPr lang="en-US" sz="1600" b="1" dirty="0"/>
              <a:t> </a:t>
            </a:r>
            <a:r>
              <a:rPr lang="en-US" sz="1600" b="1" dirty="0" err="1"/>
              <a:t>celah-celah</a:t>
            </a:r>
            <a:r>
              <a:rPr lang="en-US" sz="1600" b="1" dirty="0"/>
              <a:t> yang </a:t>
            </a:r>
            <a:r>
              <a:rPr lang="en-US" sz="1600" b="1" dirty="0" err="1"/>
              <a:t>memungkinkan</a:t>
            </a:r>
            <a:r>
              <a:rPr lang="en-US" sz="1600" b="1" dirty="0"/>
              <a:t> </a:t>
            </a:r>
            <a:r>
              <a:rPr lang="en-US" sz="1600" b="1" dirty="0" err="1"/>
              <a:t>terjadinya</a:t>
            </a:r>
            <a:r>
              <a:rPr lang="en-US" sz="1600" b="1" dirty="0"/>
              <a:t> </a:t>
            </a:r>
            <a:r>
              <a:rPr lang="en-US" sz="1600" b="1" dirty="0" err="1"/>
              <a:t>penyusupan</a:t>
            </a:r>
            <a:r>
              <a:rPr lang="en-US" sz="1600" b="1" dirty="0"/>
              <a:t> </a:t>
            </a:r>
            <a:r>
              <a:rPr lang="en-US" sz="1600" b="1" dirty="0" err="1"/>
              <a:t>setelah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siap</a:t>
            </a:r>
            <a:r>
              <a:rPr lang="en-US" sz="1600" b="1" dirty="0"/>
              <a:t> </a:t>
            </a:r>
            <a:r>
              <a:rPr lang="en-US" sz="1600" b="1" dirty="0" err="1"/>
              <a:t>dijalankan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062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0081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Aplikasi</a:t>
            </a:r>
            <a:r>
              <a:rPr lang="en-US" sz="1600" b="1" dirty="0" smtClean="0"/>
              <a:t> </a:t>
            </a:r>
            <a:r>
              <a:rPr lang="en-US" sz="1600" b="1" dirty="0"/>
              <a:t>yang </a:t>
            </a:r>
            <a:r>
              <a:rPr lang="en-US" sz="1600" b="1" dirty="0" err="1"/>
              <a:t>dipakai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diperiksa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seksama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mengetahui</a:t>
            </a:r>
            <a:r>
              <a:rPr lang="en-US" sz="1600" b="1" dirty="0"/>
              <a:t> </a:t>
            </a:r>
            <a:r>
              <a:rPr lang="en-US" sz="1600" b="1" dirty="0" err="1"/>
              <a:t>apakah</a:t>
            </a:r>
            <a:r>
              <a:rPr lang="en-US" sz="1600" b="1" dirty="0"/>
              <a:t> program yang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dipakai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diakses</a:t>
            </a:r>
            <a:r>
              <a:rPr lang="en-US" sz="1600" b="1" dirty="0"/>
              <a:t>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melalui</a:t>
            </a:r>
            <a:r>
              <a:rPr lang="en-US" sz="1600" b="1" dirty="0"/>
              <a:t> </a:t>
            </a:r>
            <a:r>
              <a:rPr lang="en-US" sz="1600" b="1" dirty="0" err="1"/>
              <a:t>prosedur</a:t>
            </a:r>
            <a:r>
              <a:rPr lang="en-US" sz="1600" b="1" dirty="0"/>
              <a:t> yang </a:t>
            </a:r>
            <a:r>
              <a:rPr lang="en-US" sz="1600" b="1" dirty="0" err="1"/>
              <a:t>seharusnya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apakah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mendapatkan</a:t>
            </a:r>
            <a:r>
              <a:rPr lang="en-US" sz="1600" b="1" dirty="0"/>
              <a:t> </a:t>
            </a:r>
            <a:r>
              <a:rPr lang="en-US" sz="1600" b="1" dirty="0" err="1"/>
              <a:t>kepercayaan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banyak</a:t>
            </a:r>
            <a:r>
              <a:rPr lang="en-US" sz="1600" b="1" dirty="0"/>
              <a:t> orang.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8992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0081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Pada</a:t>
            </a:r>
            <a:r>
              <a:rPr lang="en-US" sz="1600" b="1" dirty="0" smtClean="0"/>
              <a:t> </a:t>
            </a:r>
            <a:r>
              <a:rPr lang="en-US" sz="1600" b="1" dirty="0" err="1"/>
              <a:t>dasarnya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yang </a:t>
            </a:r>
            <a:r>
              <a:rPr lang="en-US" sz="1600" b="1" dirty="0" err="1"/>
              <a:t>aman</a:t>
            </a:r>
            <a:r>
              <a:rPr lang="en-US" sz="1600" b="1" dirty="0"/>
              <a:t>/</a:t>
            </a:r>
            <a:r>
              <a:rPr lang="en-US" sz="1600" b="1" dirty="0" err="1"/>
              <a:t>terjamin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lepas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bagaimana</a:t>
            </a:r>
            <a:r>
              <a:rPr lang="en-US" sz="1600" b="1" dirty="0"/>
              <a:t> </a:t>
            </a:r>
            <a:r>
              <a:rPr lang="en-US" sz="1600" b="1" dirty="0" err="1"/>
              <a:t>mengelola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baik</a:t>
            </a:r>
            <a:r>
              <a:rPr lang="en-US" sz="1600" b="1" dirty="0"/>
              <a:t>.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demikian</a:t>
            </a:r>
            <a:r>
              <a:rPr lang="en-US" sz="1600" b="1" dirty="0"/>
              <a:t> </a:t>
            </a:r>
            <a:r>
              <a:rPr lang="en-US" sz="1600" b="1" dirty="0" err="1"/>
              <a:t>persyaratan</a:t>
            </a:r>
            <a:r>
              <a:rPr lang="en-US" sz="1600" b="1" dirty="0"/>
              <a:t> good practice standard </a:t>
            </a:r>
            <a:r>
              <a:rPr lang="en-US" sz="1600" b="1" dirty="0" err="1"/>
              <a:t>seperti</a:t>
            </a:r>
            <a:r>
              <a:rPr lang="en-US" sz="1600" b="1" dirty="0"/>
              <a:t> Standard Operating Procedure (SOP) </a:t>
            </a:r>
            <a:r>
              <a:rPr lang="en-US" sz="1600" b="1" dirty="0" err="1"/>
              <a:t>haruslah</a:t>
            </a:r>
            <a:r>
              <a:rPr lang="en-US" sz="1600" b="1" dirty="0"/>
              <a:t> </a:t>
            </a:r>
            <a:r>
              <a:rPr lang="en-US" sz="1600" b="1" dirty="0" err="1"/>
              <a:t>diterapkan</a:t>
            </a:r>
            <a:r>
              <a:rPr lang="en-US" sz="1600" b="1" dirty="0"/>
              <a:t> di </a:t>
            </a:r>
            <a:r>
              <a:rPr lang="en-US" sz="1600" b="1" dirty="0" err="1"/>
              <a:t>samping</a:t>
            </a:r>
            <a:r>
              <a:rPr lang="en-US" sz="1600" b="1" dirty="0"/>
              <a:t> </a:t>
            </a:r>
            <a:r>
              <a:rPr lang="en-US" sz="1600" b="1" dirty="0" err="1"/>
              <a:t>memikirkan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</a:t>
            </a:r>
            <a:r>
              <a:rPr lang="en-US" sz="1600" b="1" dirty="0" err="1"/>
              <a:t>teknologinya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4304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Manusia</a:t>
            </a:r>
            <a:r>
              <a:rPr lang="en-US" dirty="0"/>
              <a:t> (Administrator)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3681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Manusia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salah</a:t>
            </a:r>
            <a:r>
              <a:rPr lang="en-US" sz="1600" b="1" dirty="0"/>
              <a:t> </a:t>
            </a:r>
            <a:r>
              <a:rPr lang="en-US" sz="1600" b="1" dirty="0" err="1"/>
              <a:t>satu</a:t>
            </a:r>
            <a:r>
              <a:rPr lang="en-US" sz="1600" b="1" dirty="0"/>
              <a:t> </a:t>
            </a:r>
            <a:r>
              <a:rPr lang="en-US" sz="1600" b="1" dirty="0" err="1"/>
              <a:t>fakor</a:t>
            </a:r>
            <a:r>
              <a:rPr lang="en-US" sz="1600" b="1" dirty="0"/>
              <a:t> yang </a:t>
            </a:r>
            <a:r>
              <a:rPr lang="en-US" sz="1600" b="1" dirty="0" err="1"/>
              <a:t>sangat</a:t>
            </a:r>
            <a:r>
              <a:rPr lang="en-US" sz="1600" b="1" dirty="0"/>
              <a:t> </a:t>
            </a:r>
            <a:r>
              <a:rPr lang="en-US" sz="1600" b="1" dirty="0" err="1"/>
              <a:t>penting</a:t>
            </a:r>
            <a:r>
              <a:rPr lang="en-US" sz="1600" b="1" dirty="0"/>
              <a:t>, </a:t>
            </a:r>
            <a:r>
              <a:rPr lang="en-US" sz="1600" b="1" dirty="0" err="1"/>
              <a:t>tetapi</a:t>
            </a:r>
            <a:r>
              <a:rPr lang="en-US" sz="1600" b="1" dirty="0"/>
              <a:t> </a:t>
            </a:r>
            <a:r>
              <a:rPr lang="en-US" sz="1600" b="1" dirty="0" err="1"/>
              <a:t>sering</a:t>
            </a:r>
            <a:r>
              <a:rPr lang="en-US" sz="1600" b="1" dirty="0"/>
              <a:t> kali </a:t>
            </a:r>
            <a:r>
              <a:rPr lang="en-US" sz="1600" b="1" dirty="0" err="1"/>
              <a:t>dilupakan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pengembangan</a:t>
            </a:r>
            <a:r>
              <a:rPr lang="en-US" sz="1600" b="1" dirty="0"/>
              <a:t> </a:t>
            </a:r>
            <a:r>
              <a:rPr lang="en-US" sz="1600" b="1" dirty="0" err="1"/>
              <a:t>teknologi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.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contoh</a:t>
            </a:r>
            <a:r>
              <a:rPr lang="en-US" sz="1600" b="1" dirty="0"/>
              <a:t>, </a:t>
            </a:r>
            <a:r>
              <a:rPr lang="en-US" sz="1600" b="1" dirty="0" err="1"/>
              <a:t>penggunaan</a:t>
            </a:r>
            <a:r>
              <a:rPr lang="en-US" sz="1600" b="1" dirty="0"/>
              <a:t> password yang </a:t>
            </a:r>
            <a:r>
              <a:rPr lang="en-US" sz="1600" b="1" dirty="0" err="1"/>
              <a:t>sulit</a:t>
            </a:r>
            <a:r>
              <a:rPr lang="en-US" sz="1600" b="1" dirty="0"/>
              <a:t> </a:t>
            </a:r>
            <a:r>
              <a:rPr lang="en-US" sz="1600" b="1" dirty="0" err="1"/>
              <a:t>menyebabkan</a:t>
            </a:r>
            <a:r>
              <a:rPr lang="en-US" sz="1600" b="1" dirty="0"/>
              <a:t> </a:t>
            </a:r>
            <a:r>
              <a:rPr lang="en-US" sz="1600" b="1" dirty="0" err="1"/>
              <a:t>pengguna</a:t>
            </a:r>
            <a:r>
              <a:rPr lang="en-US" sz="1600" b="1" dirty="0"/>
              <a:t> </a:t>
            </a:r>
            <a:r>
              <a:rPr lang="en-US" sz="1600" b="1" dirty="0" err="1"/>
              <a:t>malah</a:t>
            </a:r>
            <a:r>
              <a:rPr lang="en-US" sz="1600" b="1" dirty="0"/>
              <a:t> </a:t>
            </a:r>
            <a:r>
              <a:rPr lang="en-US" sz="1600" b="1" dirty="0" err="1"/>
              <a:t>menuliskannya</a:t>
            </a:r>
            <a:r>
              <a:rPr lang="en-US" sz="1600" b="1" dirty="0"/>
              <a:t>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kertas</a:t>
            </a:r>
            <a:r>
              <a:rPr lang="en-US" sz="1600" b="1" dirty="0"/>
              <a:t> yang </a:t>
            </a:r>
            <a:r>
              <a:rPr lang="en-US" sz="1600" b="1" dirty="0" err="1"/>
              <a:t>ditempelkan</a:t>
            </a:r>
            <a:r>
              <a:rPr lang="en-US" sz="1600" b="1" dirty="0"/>
              <a:t> di </a:t>
            </a:r>
            <a:r>
              <a:rPr lang="en-US" sz="1600" b="1" dirty="0" err="1"/>
              <a:t>dekat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. </a:t>
            </a:r>
            <a:r>
              <a:rPr lang="en-US" sz="1600" b="1" dirty="0" err="1"/>
              <a:t>Oleh</a:t>
            </a:r>
            <a:r>
              <a:rPr lang="en-US" sz="1600" b="1" dirty="0"/>
              <a:t> </a:t>
            </a:r>
            <a:r>
              <a:rPr lang="en-US" sz="1600" b="1" dirty="0" err="1"/>
              <a:t>karena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, </a:t>
            </a:r>
            <a:r>
              <a:rPr lang="en-US" sz="1600" b="1" dirty="0" err="1"/>
              <a:t>penyusunan</a:t>
            </a:r>
            <a:r>
              <a:rPr lang="en-US" sz="1600" b="1" dirty="0"/>
              <a:t> </a:t>
            </a:r>
            <a:r>
              <a:rPr lang="en-US" sz="1600" b="1" dirty="0" err="1"/>
              <a:t>kebijakan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faktor</a:t>
            </a:r>
            <a:r>
              <a:rPr lang="en-US" sz="1600" b="1" dirty="0"/>
              <a:t> </a:t>
            </a:r>
            <a:r>
              <a:rPr lang="en-US" sz="1600" b="1" dirty="0" err="1"/>
              <a:t>manusia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budaya</a:t>
            </a:r>
            <a:r>
              <a:rPr lang="en-US" sz="1600" b="1" dirty="0"/>
              <a:t> </a:t>
            </a:r>
            <a:r>
              <a:rPr lang="en-US" sz="1600" b="1" dirty="0" err="1"/>
              <a:t>setempat</a:t>
            </a:r>
            <a:r>
              <a:rPr lang="en-US" sz="1600" b="1" dirty="0"/>
              <a:t> </a:t>
            </a:r>
            <a:r>
              <a:rPr lang="en-US" sz="1600" b="1" dirty="0" err="1"/>
              <a:t>haruslah</a:t>
            </a:r>
            <a:r>
              <a:rPr lang="en-US" sz="1600" b="1" dirty="0"/>
              <a:t> </a:t>
            </a:r>
            <a:r>
              <a:rPr lang="en-US" sz="1600" b="1" dirty="0" err="1"/>
              <a:t>sangat</a:t>
            </a:r>
            <a:r>
              <a:rPr lang="en-US" sz="1600" b="1" dirty="0"/>
              <a:t> </a:t>
            </a:r>
            <a:r>
              <a:rPr lang="en-US" sz="1600" b="1" dirty="0" err="1"/>
              <a:t>diperhatikan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986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419622"/>
            <a:ext cx="4572000" cy="2088232"/>
          </a:xfrm>
        </p:spPr>
        <p:txBody>
          <a:bodyPr/>
          <a:lstStyle/>
          <a:p>
            <a:r>
              <a:rPr lang="en-US" altLang="ko-KR" dirty="0" err="1"/>
              <a:t>Langkah</a:t>
            </a:r>
            <a:r>
              <a:rPr lang="en-US" altLang="ko-KR" dirty="0"/>
              <a:t> </a:t>
            </a:r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23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Aset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2241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Perlindungan</a:t>
            </a:r>
            <a:r>
              <a:rPr lang="en-US" sz="1600" b="1" dirty="0"/>
              <a:t> </a:t>
            </a:r>
            <a:r>
              <a:rPr lang="en-US" sz="1600" b="1" dirty="0" err="1"/>
              <a:t>aset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yang </a:t>
            </a:r>
            <a:r>
              <a:rPr lang="en-US" sz="1600" b="1" dirty="0" err="1"/>
              <a:t>penting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langkah</a:t>
            </a:r>
            <a:r>
              <a:rPr lang="en-US" sz="1600" b="1" dirty="0"/>
              <a:t> </a:t>
            </a:r>
            <a:r>
              <a:rPr lang="en-US" sz="1600" b="1" dirty="0" err="1"/>
              <a:t>awal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berbagai</a:t>
            </a:r>
            <a:r>
              <a:rPr lang="en-US" sz="1600" b="1" dirty="0"/>
              <a:t> </a:t>
            </a:r>
            <a:r>
              <a:rPr lang="en-US" sz="1600" b="1" dirty="0" err="1"/>
              <a:t>implementasi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. </a:t>
            </a:r>
            <a:r>
              <a:rPr lang="en-US" sz="1600" b="1" dirty="0" err="1"/>
              <a:t>Contohnya</a:t>
            </a:r>
            <a:r>
              <a:rPr lang="en-US" sz="1600" b="1" dirty="0"/>
              <a:t>: </a:t>
            </a:r>
            <a:r>
              <a:rPr lang="en-US" sz="1600" b="1" dirty="0" err="1"/>
              <a:t>ketika</a:t>
            </a:r>
            <a:r>
              <a:rPr lang="en-US" sz="1600" b="1" dirty="0"/>
              <a:t> </a:t>
            </a:r>
            <a:r>
              <a:rPr lang="en-US" sz="1600" b="1" dirty="0" err="1"/>
              <a:t>mendesain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website e-commerce yang </a:t>
            </a:r>
            <a:r>
              <a:rPr lang="en-US" sz="1600" b="1" dirty="0" err="1"/>
              <a:t>perlu</a:t>
            </a:r>
            <a:r>
              <a:rPr lang="en-US" sz="1600" b="1" dirty="0"/>
              <a:t> </a:t>
            </a:r>
            <a:r>
              <a:rPr lang="en-US" sz="1600" b="1" dirty="0" err="1"/>
              <a:t>dipikirkan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konsumen</a:t>
            </a:r>
            <a:r>
              <a:rPr lang="en-US" sz="1600" b="1" dirty="0"/>
              <a:t>. </a:t>
            </a:r>
            <a:r>
              <a:rPr lang="en-US" sz="1600" b="1" dirty="0" err="1"/>
              <a:t>Konsumen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aset</a:t>
            </a:r>
            <a:r>
              <a:rPr lang="en-US" sz="1600" b="1" dirty="0"/>
              <a:t> yang </a:t>
            </a:r>
            <a:r>
              <a:rPr lang="en-US" sz="1600" b="1" dirty="0" err="1"/>
              <a:t>penting</a:t>
            </a:r>
            <a:r>
              <a:rPr lang="en-US" sz="1600" b="1" dirty="0"/>
              <a:t>,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pengamanan</a:t>
            </a:r>
            <a:r>
              <a:rPr lang="en-US" sz="1600" b="1" dirty="0"/>
              <a:t> </a:t>
            </a:r>
            <a:r>
              <a:rPr lang="en-US" sz="1600" b="1" dirty="0" err="1"/>
              <a:t>nama</a:t>
            </a:r>
            <a:r>
              <a:rPr lang="en-US" sz="1600" b="1" dirty="0"/>
              <a:t>, </a:t>
            </a:r>
            <a:r>
              <a:rPr lang="en-US" sz="1600" b="1" dirty="0" err="1"/>
              <a:t>alamat</a:t>
            </a:r>
            <a:r>
              <a:rPr lang="en-US" sz="1600" b="1" dirty="0"/>
              <a:t>, </a:t>
            </a:r>
            <a:r>
              <a:rPr lang="en-US" sz="1600" b="1" dirty="0" err="1"/>
              <a:t>ataupun</a:t>
            </a:r>
            <a:r>
              <a:rPr lang="en-US" sz="1600" b="1" dirty="0"/>
              <a:t> </a:t>
            </a:r>
            <a:r>
              <a:rPr lang="en-US" sz="1600" b="1" dirty="0" err="1"/>
              <a:t>nomor</a:t>
            </a:r>
            <a:r>
              <a:rPr lang="en-US" sz="1600" b="1" dirty="0"/>
              <a:t> </a:t>
            </a:r>
            <a:r>
              <a:rPr lang="en-US" sz="1600" b="1" dirty="0" err="1"/>
              <a:t>kartu</a:t>
            </a:r>
            <a:r>
              <a:rPr lang="en-US" sz="1600" b="1" dirty="0"/>
              <a:t> </a:t>
            </a:r>
            <a:r>
              <a:rPr lang="en-US" sz="1600" b="1" dirty="0" err="1"/>
              <a:t>kredit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288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Adalah</a:t>
            </a:r>
            <a:r>
              <a:rPr lang="en-US" sz="1600" b="1" dirty="0" smtClean="0"/>
              <a:t> </a:t>
            </a:r>
            <a:r>
              <a:rPr lang="en-US" sz="1600" b="1" dirty="0" err="1"/>
              <a:t>tentang</a:t>
            </a:r>
            <a:r>
              <a:rPr lang="en-US" sz="1600" b="1" dirty="0"/>
              <a:t> </a:t>
            </a:r>
            <a:r>
              <a:rPr lang="en-US" sz="1600" b="1" dirty="0" err="1"/>
              <a:t>identifikasi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resiko</a:t>
            </a:r>
            <a:r>
              <a:rPr lang="en-US" sz="1600" b="1" dirty="0"/>
              <a:t> yang </a:t>
            </a:r>
            <a:r>
              <a:rPr lang="en-US" sz="1600" b="1" dirty="0" err="1"/>
              <a:t>mungkin</a:t>
            </a:r>
            <a:r>
              <a:rPr lang="en-US" sz="1600" b="1" dirty="0"/>
              <a:t> </a:t>
            </a:r>
            <a:r>
              <a:rPr lang="en-US" sz="1600" b="1" dirty="0" err="1"/>
              <a:t>terjadi</a:t>
            </a:r>
            <a:r>
              <a:rPr lang="en-US" sz="1600" b="1" dirty="0"/>
              <a:t>, </a:t>
            </a:r>
            <a:r>
              <a:rPr lang="en-US" sz="1600" b="1" dirty="0" err="1"/>
              <a:t>sebuah</a:t>
            </a:r>
            <a:r>
              <a:rPr lang="en-US" sz="1600" b="1" dirty="0"/>
              <a:t> even yang </a:t>
            </a:r>
            <a:r>
              <a:rPr lang="en-US" sz="1600" b="1" dirty="0" err="1"/>
              <a:t>potensial</a:t>
            </a:r>
            <a:r>
              <a:rPr lang="en-US" sz="1600" b="1" dirty="0"/>
              <a:t> yang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mengakibatkan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dirugikan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5170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1363300"/>
            <a:ext cx="3744416" cy="576063"/>
          </a:xfrm>
        </p:spPr>
        <p:txBody>
          <a:bodyPr/>
          <a:lstStyle/>
          <a:p>
            <a:r>
              <a:rPr lang="en-US" altLang="ko-KR" dirty="0" err="1" smtClean="0"/>
              <a:t>Pengertian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1939364"/>
            <a:ext cx="3744416" cy="288032"/>
          </a:xfrm>
        </p:spPr>
        <p:txBody>
          <a:bodyPr/>
          <a:lstStyle/>
          <a:p>
            <a:pPr lvl="0"/>
            <a:r>
              <a:rPr lang="en-US" altLang="ko-KR" dirty="0" err="1"/>
              <a:t>Keamanan</a:t>
            </a:r>
            <a:r>
              <a:rPr lang="en-US" altLang="ko-KR" dirty="0"/>
              <a:t> </a:t>
            </a:r>
            <a:r>
              <a:rPr lang="en-US" altLang="ko-KR" dirty="0" err="1"/>
              <a:t>Informasi</a:t>
            </a:r>
            <a:endParaRPr lang="en-US" altLang="ko-KR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77155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644" y="2298234"/>
            <a:ext cx="37444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mencegah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penipuan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(cheating)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 paling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penipuan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sendiri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fisik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Perlindungan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Kita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melindungi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 internet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pengaturan</a:t>
            </a:r>
            <a:r>
              <a:rPr lang="en-US" sz="1600" b="1" dirty="0"/>
              <a:t> Internet Firewall </a:t>
            </a:r>
            <a:r>
              <a:rPr lang="en-US" sz="1600" b="1" dirty="0" err="1"/>
              <a:t>yaitu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akses</a:t>
            </a:r>
            <a:r>
              <a:rPr lang="en-US" sz="1600" b="1" dirty="0"/>
              <a:t> yang </a:t>
            </a:r>
            <a:r>
              <a:rPr lang="en-US" sz="1600" b="1" dirty="0" err="1"/>
              <a:t>mengendalikan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 internet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menempatkan</a:t>
            </a:r>
            <a:r>
              <a:rPr lang="en-US" sz="1600" b="1" dirty="0"/>
              <a:t> web </a:t>
            </a:r>
            <a:r>
              <a:rPr lang="en-US" sz="1600" b="1" dirty="0" err="1"/>
              <a:t>dan</a:t>
            </a:r>
            <a:r>
              <a:rPr lang="en-US" sz="1600" b="1" dirty="0"/>
              <a:t> FTP server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server yang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dilindungi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firewall.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499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Alat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Alat</a:t>
            </a:r>
            <a:r>
              <a:rPr lang="en-US" sz="1600" b="1" dirty="0" smtClean="0"/>
              <a:t> </a:t>
            </a:r>
            <a:r>
              <a:rPr lang="en-US" sz="1600" b="1" dirty="0" err="1"/>
              <a:t>atau</a:t>
            </a:r>
            <a:r>
              <a:rPr lang="en-US" sz="1600" b="1" dirty="0"/>
              <a:t> tool yang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peran</a:t>
            </a:r>
            <a:r>
              <a:rPr lang="en-US" sz="1600" b="1" dirty="0"/>
              <a:t> </a:t>
            </a:r>
            <a:r>
              <a:rPr lang="en-US" sz="1600" b="1" dirty="0" err="1"/>
              <a:t>penting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hal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karena</a:t>
            </a:r>
            <a:r>
              <a:rPr lang="en-US" sz="1600" b="1" dirty="0"/>
              <a:t> tool yang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benar-benar</a:t>
            </a:r>
            <a:r>
              <a:rPr lang="en-US" sz="1600" b="1" dirty="0"/>
              <a:t> </a:t>
            </a:r>
            <a:r>
              <a:rPr lang="en-US" sz="1600" b="1" dirty="0" err="1"/>
              <a:t>aman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4016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Prioritas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512" y="1275606"/>
            <a:ext cx="8784976" cy="10081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Jika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 </a:t>
            </a:r>
            <a:r>
              <a:rPr lang="en-US" sz="1600" b="1" dirty="0" err="1"/>
              <a:t>merupakan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prioritas</a:t>
            </a:r>
            <a:r>
              <a:rPr lang="en-US" sz="1600" b="1" dirty="0"/>
              <a:t>,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organisasi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membayar</a:t>
            </a:r>
            <a:r>
              <a:rPr lang="en-US" sz="1600" b="1" dirty="0"/>
              <a:t> </a:t>
            </a:r>
            <a:r>
              <a:rPr lang="en-US" sz="1600" b="1" dirty="0" err="1"/>
              <a:t>harga</a:t>
            </a:r>
            <a:r>
              <a:rPr lang="en-US" sz="1600" b="1" dirty="0"/>
              <a:t> </a:t>
            </a:r>
            <a:r>
              <a:rPr lang="en-US" sz="1600" b="1" dirty="0" err="1"/>
              <a:t>baik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segi</a:t>
            </a:r>
            <a:r>
              <a:rPr lang="en-US" sz="1600" b="1" dirty="0"/>
              <a:t> material </a:t>
            </a:r>
            <a:r>
              <a:rPr lang="en-US" sz="1600" b="1" dirty="0" err="1"/>
              <a:t>maupun</a:t>
            </a:r>
            <a:r>
              <a:rPr lang="en-US" sz="1600" b="1" dirty="0"/>
              <a:t> non material.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jaringan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  <a:r>
              <a:rPr lang="en-US" sz="1600" b="1" dirty="0" err="1"/>
              <a:t>pada</a:t>
            </a:r>
            <a:r>
              <a:rPr lang="en-US" sz="1600" b="1" dirty="0"/>
              <a:t> </a:t>
            </a:r>
            <a:r>
              <a:rPr lang="en-US" sz="1600" b="1" dirty="0" err="1"/>
              <a:t>tahap</a:t>
            </a:r>
            <a:r>
              <a:rPr lang="en-US" sz="1600" b="1" dirty="0"/>
              <a:t> </a:t>
            </a:r>
            <a:r>
              <a:rPr lang="en-US" sz="1600" b="1" dirty="0" err="1"/>
              <a:t>awal</a:t>
            </a:r>
            <a:r>
              <a:rPr lang="en-US" sz="1600" b="1" dirty="0"/>
              <a:t> </a:t>
            </a:r>
            <a:r>
              <a:rPr lang="en-US" sz="1600" b="1" dirty="0" err="1"/>
              <a:t>harus</a:t>
            </a:r>
            <a:r>
              <a:rPr lang="en-US" sz="1600" b="1" dirty="0"/>
              <a:t> </a:t>
            </a:r>
            <a:r>
              <a:rPr lang="en-US" sz="1600" b="1" dirty="0" err="1"/>
              <a:t>diamankan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firewall </a:t>
            </a:r>
            <a:r>
              <a:rPr lang="en-US" sz="1600" b="1" dirty="0" err="1"/>
              <a:t>atau</a:t>
            </a:r>
            <a:r>
              <a:rPr lang="en-US" sz="1600" b="1" dirty="0"/>
              <a:t> </a:t>
            </a:r>
            <a:r>
              <a:rPr lang="en-US" sz="1600" b="1" dirty="0" err="1"/>
              <a:t>lainnya</a:t>
            </a:r>
            <a:r>
              <a:rPr lang="en-US" sz="1600" b="1" dirty="0"/>
              <a:t> yang </a:t>
            </a:r>
            <a:r>
              <a:rPr lang="en-US" sz="1600" b="1" dirty="0" err="1"/>
              <a:t>mendukung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keamanan</a:t>
            </a:r>
            <a:r>
              <a:rPr lang="en-US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74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707654"/>
            <a:ext cx="4572000" cy="1656184"/>
          </a:xfrm>
        </p:spPr>
        <p:txBody>
          <a:bodyPr/>
          <a:lstStyle/>
          <a:p>
            <a:r>
              <a:rPr lang="en-US" altLang="ko-KR" dirty="0"/>
              <a:t>TUJUAN KEAMANAN SISTEM 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901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059582"/>
          </a:xfrm>
        </p:spPr>
        <p:txBody>
          <a:bodyPr/>
          <a:lstStyle/>
          <a:p>
            <a:r>
              <a:rPr lang="en-US" altLang="ko-KR" dirty="0"/>
              <a:t>TUJUAN KEAMANAN SISTEM INFORMASI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2669" y="1635646"/>
            <a:ext cx="2932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  <a:cs typeface="Arial" pitchFamily="34" charset="0"/>
              </a:rPr>
              <a:t>Penjaminan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 INTEGRITAS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Informasi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2388" y="3280797"/>
            <a:ext cx="2932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>
                <a:solidFill>
                  <a:schemeClr val="accent4"/>
                </a:solidFill>
                <a:cs typeface="Arial" pitchFamily="34" charset="0"/>
              </a:rPr>
              <a:t>Pengamanan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 KERAHASIAN Data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236" y="1687329"/>
            <a:ext cx="2932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>
                <a:solidFill>
                  <a:schemeClr val="accent2"/>
                </a:solidFill>
                <a:cs typeface="Arial" pitchFamily="34" charset="0"/>
              </a:rPr>
              <a:t>Pemastian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 KESIAGAAN </a:t>
            </a:r>
            <a:r>
              <a:rPr lang="en-US" altLang="ko-KR" b="1" dirty="0" err="1">
                <a:solidFill>
                  <a:schemeClr val="accent2"/>
                </a:solidFill>
                <a:cs typeface="Arial" pitchFamily="34" charset="0"/>
              </a:rPr>
              <a:t>Sistem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2"/>
                </a:solidFill>
                <a:cs typeface="Arial" pitchFamily="34" charset="0"/>
              </a:rPr>
              <a:t>Informasi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5955" y="3247405"/>
            <a:ext cx="29328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Pemastian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 MEMENUHI </a:t>
            </a:r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Peraturan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Hukum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Bakuan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altLang="ko-KR" b="1" dirty="0" err="1">
                <a:solidFill>
                  <a:schemeClr val="accent3"/>
                </a:solidFill>
                <a:cs typeface="Arial" pitchFamily="34" charset="0"/>
              </a:rPr>
              <a:t>Berlaku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/>
      <p:bldP spid="17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1707654"/>
            <a:ext cx="4572000" cy="1656184"/>
          </a:xfrm>
        </p:spPr>
        <p:txBody>
          <a:bodyPr/>
          <a:lstStyle/>
          <a:p>
            <a:r>
              <a:rPr lang="en-US" altLang="ko-KR" dirty="0"/>
              <a:t>DOMAIN KEAMANAN SISTEM 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6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784976" cy="576064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Pengoperasian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784976" cy="288032"/>
          </a:xfrm>
        </p:spPr>
        <p:txBody>
          <a:bodyPr/>
          <a:lstStyle/>
          <a:p>
            <a:r>
              <a:rPr lang="en-US" dirty="0"/>
              <a:t>DOMAIN KEAMANAN SISTEM INFORMASI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347614"/>
            <a:ext cx="4392488" cy="1296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Teknik-teknik kontrol pada operasi personalia, sistem informasi dan perangkat keras.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 err="1"/>
              <a:t>Keamanan</a:t>
            </a:r>
            <a:r>
              <a:rPr lang="en-US" sz="3000" dirty="0"/>
              <a:t> </a:t>
            </a:r>
            <a:r>
              <a:rPr lang="en-US" sz="3000" dirty="0" err="1"/>
              <a:t>Aplikasi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Pengembangan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DOMAIN KEAMANAN SISTEM </a:t>
            </a:r>
            <a:r>
              <a:rPr lang="en-US" dirty="0" smtClean="0"/>
              <a:t>INFORMASI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5536" y="1275606"/>
            <a:ext cx="4392488" cy="1080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empelajari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Cakupannya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5536" y="2859878"/>
            <a:ext cx="5611091" cy="576000"/>
            <a:chOff x="2984973" y="1131591"/>
            <a:chExt cx="5611091" cy="576000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Metodology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Pengembangan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503" y="3539212"/>
            <a:ext cx="5611091" cy="576000"/>
            <a:chOff x="2984973" y="1131591"/>
            <a:chExt cx="5611091" cy="576000"/>
          </a:xfrm>
        </p:grpSpPr>
        <p:sp>
          <p:nvSpPr>
            <p:cNvPr id="13" name="Round Same Side Corner Rectangle 1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Pengendalian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Perubahan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Lunak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2803" y="4227998"/>
            <a:ext cx="5611091" cy="576000"/>
            <a:chOff x="2984973" y="1131591"/>
            <a:chExt cx="5611091" cy="576000"/>
          </a:xfrm>
        </p:grpSpPr>
        <p:sp>
          <p:nvSpPr>
            <p:cNvPr id="18" name="Round Same Side Corner Rectangle 1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Program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Bermasalah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79780" y="1239666"/>
            <a:ext cx="4211960" cy="467988"/>
            <a:chOff x="2984973" y="1131591"/>
            <a:chExt cx="5611091" cy="576000"/>
          </a:xfrm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973" y="1282040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1241685"/>
              <a:ext cx="4752529" cy="3409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Tingkatan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Kerumitan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79780" y="1779428"/>
            <a:ext cx="4211960" cy="467988"/>
            <a:chOff x="2984973" y="1131591"/>
            <a:chExt cx="5611091" cy="576000"/>
          </a:xfrm>
        </p:grpSpPr>
        <p:sp>
          <p:nvSpPr>
            <p:cNvPr id="43" name="Round Same Side Corner Rectangle 4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1172" y="1282165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667248" y="1222745"/>
              <a:ext cx="4752529" cy="37881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Basis Data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79780" y="2391794"/>
            <a:ext cx="4211960" cy="467988"/>
            <a:chOff x="2984973" y="1131591"/>
            <a:chExt cx="5611091" cy="576000"/>
          </a:xfrm>
        </p:grpSpPr>
        <p:sp>
          <p:nvSpPr>
            <p:cNvPr id="53" name="Round Same Side Corner Rectangle 5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91172" y="1282165"/>
              <a:ext cx="569802" cy="30304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667248" y="1222745"/>
              <a:ext cx="4752529" cy="37881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SDLC: Systems Development Life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51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1984</Words>
  <Application>Microsoft Office PowerPoint</Application>
  <PresentationFormat>On-screen Show (16:9)</PresentationFormat>
  <Paragraphs>190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Redudan</cp:lastModifiedBy>
  <cp:revision>254</cp:revision>
  <dcterms:created xsi:type="dcterms:W3CDTF">2016-12-05T23:26:54Z</dcterms:created>
  <dcterms:modified xsi:type="dcterms:W3CDTF">2019-03-26T07:10:18Z</dcterms:modified>
</cp:coreProperties>
</file>