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71" r:id="rId3"/>
    <p:sldId id="258" r:id="rId4"/>
    <p:sldId id="268" r:id="rId5"/>
    <p:sldId id="269" r:id="rId6"/>
    <p:sldId id="270" r:id="rId7"/>
    <p:sldId id="261" r:id="rId8"/>
    <p:sldId id="264" r:id="rId9"/>
    <p:sldId id="259" r:id="rId10"/>
    <p:sldId id="266" r:id="rId11"/>
  </p:sldIdLst>
  <p:sldSz cx="18288000" cy="10287000"/>
  <p:notesSz cx="6858000" cy="9144000"/>
  <p:embeddedFontLst>
    <p:embeddedFont>
      <p:font typeface="Anton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urier Prime" panose="020B0604020202020204" charset="0"/>
      <p:regular r:id="rId17"/>
    </p:embeddedFont>
    <p:embeddedFont>
      <p:font typeface="Nunito Sans Expanded Light" panose="020B0604020202020204" charset="0"/>
      <p:regular r:id="rId18"/>
    </p:embeddedFont>
    <p:embeddedFont>
      <p:font typeface="Nunito Sans Expanded Semi-Bold" panose="020B0604020202020204" charset="0"/>
      <p:regular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459" y="-19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sv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jpeg"/><Relationship Id="rId5" Type="http://schemas.openxmlformats.org/officeDocument/2006/relationships/image" Target="../media/image2.sv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2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7.svg"/><Relationship Id="rId3" Type="http://schemas.openxmlformats.org/officeDocument/2006/relationships/image" Target="../media/image12.svg"/><Relationship Id="rId7" Type="http://schemas.openxmlformats.org/officeDocument/2006/relationships/image" Target="../media/image22.jpeg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9.svg"/><Relationship Id="rId5" Type="http://schemas.openxmlformats.org/officeDocument/2006/relationships/image" Target="../media/image2.sv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19141726">
            <a:off x="5224541" y="6789490"/>
            <a:ext cx="8631475" cy="8350952"/>
          </a:xfrm>
          <a:custGeom>
            <a:avLst/>
            <a:gdLst/>
            <a:ahLst/>
            <a:cxnLst/>
            <a:rect l="l" t="t" r="r" b="b"/>
            <a:pathLst>
              <a:path w="8631475" h="8350952">
                <a:moveTo>
                  <a:pt x="0" y="0"/>
                </a:moveTo>
                <a:lnTo>
                  <a:pt x="8631476" y="0"/>
                </a:lnTo>
                <a:lnTo>
                  <a:pt x="8631476" y="8350952"/>
                </a:lnTo>
                <a:lnTo>
                  <a:pt x="0" y="8350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7" name="TextBox 7"/>
          <p:cNvSpPr txBox="1"/>
          <p:nvPr/>
        </p:nvSpPr>
        <p:spPr>
          <a:xfrm>
            <a:off x="809625" y="1436639"/>
            <a:ext cx="169926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D" sz="4800" dirty="0" err="1">
                <a:latin typeface="Nunito Sans Expanded Semi-Bold" panose="020B0604020202020204" charset="0"/>
              </a:rPr>
              <a:t>Pemanfaatan</a:t>
            </a:r>
            <a:r>
              <a:rPr lang="en-ID" sz="4800" dirty="0">
                <a:latin typeface="Nunito Sans Expanded Semi-Bold" panose="020B0604020202020204" charset="0"/>
              </a:rPr>
              <a:t> </a:t>
            </a:r>
            <a:r>
              <a:rPr lang="en-ID" sz="4800" dirty="0" err="1">
                <a:latin typeface="Nunito Sans Expanded Semi-Bold" panose="020B0604020202020204" charset="0"/>
              </a:rPr>
              <a:t>Mikrokontroler</a:t>
            </a:r>
            <a:r>
              <a:rPr lang="en-ID" sz="4800" dirty="0">
                <a:latin typeface="Nunito Sans Expanded Semi-Bold" panose="020B0604020202020204" charset="0"/>
              </a:rPr>
              <a:t> </a:t>
            </a:r>
            <a:r>
              <a:rPr lang="en-ID" sz="4800" dirty="0" err="1">
                <a:latin typeface="Nunito Sans Expanded Semi-Bold" panose="020B0604020202020204" charset="0"/>
              </a:rPr>
              <a:t>Berbasis</a:t>
            </a:r>
            <a:r>
              <a:rPr lang="en-ID" sz="4800" dirty="0">
                <a:latin typeface="Nunito Sans Expanded Semi-Bold" panose="020B0604020202020204" charset="0"/>
              </a:rPr>
              <a:t> Internet Protocol (IP) pada </a:t>
            </a:r>
            <a:r>
              <a:rPr lang="en-ID" sz="4800" dirty="0" err="1">
                <a:latin typeface="Nunito Sans Expanded Semi-Bold" panose="020B0604020202020204" charset="0"/>
              </a:rPr>
              <a:t>Sistem</a:t>
            </a:r>
            <a:r>
              <a:rPr lang="en-ID" sz="4800" dirty="0">
                <a:latin typeface="Nunito Sans Expanded Semi-Bold" panose="020B0604020202020204" charset="0"/>
              </a:rPr>
              <a:t> </a:t>
            </a:r>
            <a:r>
              <a:rPr lang="en-ID" sz="4800" dirty="0" err="1">
                <a:latin typeface="Nunito Sans Expanded Semi-Bold" panose="020B0604020202020204" charset="0"/>
              </a:rPr>
              <a:t>Kehadiran</a:t>
            </a:r>
            <a:r>
              <a:rPr lang="en-ID" sz="4800" dirty="0">
                <a:latin typeface="Nunito Sans Expanded Semi-Bold" panose="020B0604020202020204" charset="0"/>
              </a:rPr>
              <a:t> yang </a:t>
            </a:r>
            <a:r>
              <a:rPr lang="en-ID" sz="4800" dirty="0" err="1">
                <a:latin typeface="Nunito Sans Expanded Semi-Bold" panose="020B0604020202020204" charset="0"/>
              </a:rPr>
              <a:t>Menggunakan</a:t>
            </a:r>
            <a:r>
              <a:rPr lang="en-ID" sz="4800" dirty="0">
                <a:latin typeface="Nunito Sans Expanded Semi-Bold" panose="020B0604020202020204" charset="0"/>
              </a:rPr>
              <a:t> </a:t>
            </a:r>
            <a:r>
              <a:rPr lang="en-ID" sz="4800" dirty="0" err="1">
                <a:latin typeface="Nunito Sans Expanded Semi-Bold" panose="020B0604020202020204" charset="0"/>
              </a:rPr>
              <a:t>Kartu</a:t>
            </a:r>
            <a:r>
              <a:rPr lang="en-ID" sz="4800" dirty="0">
                <a:latin typeface="Nunito Sans Expanded Semi-Bold" panose="020B0604020202020204" charset="0"/>
              </a:rPr>
              <a:t> </a:t>
            </a:r>
            <a:r>
              <a:rPr lang="en-ID" sz="4800" dirty="0" err="1">
                <a:latin typeface="Nunito Sans Expanded Semi-Bold" panose="020B0604020202020204" charset="0"/>
              </a:rPr>
              <a:t>Identitas</a:t>
            </a:r>
            <a:r>
              <a:rPr lang="en-ID" sz="4800" dirty="0">
                <a:latin typeface="Nunito Sans Expanded Semi-Bold" panose="020B0604020202020204" charset="0"/>
              </a:rPr>
              <a:t> </a:t>
            </a:r>
            <a:endParaRPr lang="en-US" sz="7200" dirty="0">
              <a:solidFill>
                <a:srgbClr val="211F1C"/>
              </a:solidFill>
              <a:latin typeface="Nunito Sans Expanded Semi-Bold" panose="020B0604020202020204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358180" y="4165025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7982" y="7550388"/>
            <a:ext cx="4800600" cy="2250343"/>
            <a:chOff x="-96504" y="-1131763"/>
            <a:chExt cx="3840836" cy="1658765"/>
          </a:xfrm>
        </p:grpSpPr>
        <p:grpSp>
          <p:nvGrpSpPr>
            <p:cNvPr id="10" name="Group 10"/>
            <p:cNvGrpSpPr/>
            <p:nvPr/>
          </p:nvGrpSpPr>
          <p:grpSpPr>
            <a:xfrm>
              <a:off x="-96504" y="-1131763"/>
              <a:ext cx="3840836" cy="1658765"/>
              <a:chOff x="-208449" y="-2444608"/>
              <a:chExt cx="8296205" cy="35829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208449" y="-2444608"/>
                <a:ext cx="8296205" cy="3582933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046439" y="-1656322"/>
                <a:ext cx="5892445" cy="1123000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By: Andrean Dwi Sahara</a:t>
                </a:r>
              </a:p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spc="211" dirty="0">
                    <a:solidFill>
                      <a:srgbClr val="211F1C"/>
                    </a:solidFill>
                    <a:latin typeface="Nunito Sans Expanded Semi-Bold"/>
                  </a:rPr>
                  <a:t>16210002</a:t>
                </a:r>
                <a:endParaRPr lang="en-US" sz="1439" u="none" strike="noStrike" spc="211" dirty="0">
                  <a:solidFill>
                    <a:srgbClr val="211F1C"/>
                  </a:solidFill>
                  <a:latin typeface="Nunito Sans Expanded Semi-Bold"/>
                </a:endParaRPr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3097838" y="-697494"/>
              <a:ext cx="599071" cy="599988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0585" y="-697494"/>
              <a:ext cx="599071" cy="599988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5575306" y="4165025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332676" y="308369"/>
            <a:ext cx="1557758" cy="1331175"/>
          </a:xfrm>
          <a:custGeom>
            <a:avLst/>
            <a:gdLst/>
            <a:ahLst/>
            <a:cxnLst/>
            <a:rect l="l" t="t" r="r" b="b"/>
            <a:pathLst>
              <a:path w="1557758" h="1331175">
                <a:moveTo>
                  <a:pt x="0" y="0"/>
                </a:moveTo>
                <a:lnTo>
                  <a:pt x="1557758" y="0"/>
                </a:lnTo>
                <a:lnTo>
                  <a:pt x="1557758" y="1331176"/>
                </a:lnTo>
                <a:lnTo>
                  <a:pt x="0" y="13311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4249400" y="8489347"/>
            <a:ext cx="3818320" cy="820637"/>
            <a:chOff x="57404" y="466417"/>
            <a:chExt cx="5091093" cy="1094183"/>
          </a:xfrm>
        </p:grpSpPr>
        <p:sp>
          <p:nvSpPr>
            <p:cNvPr id="21" name="Freeform 21"/>
            <p:cNvSpPr/>
            <p:nvPr/>
          </p:nvSpPr>
          <p:spPr>
            <a:xfrm rot="-646737">
              <a:off x="57404" y="466417"/>
              <a:ext cx="5091093" cy="1094183"/>
            </a:xfrm>
            <a:custGeom>
              <a:avLst/>
              <a:gdLst/>
              <a:ahLst/>
              <a:cxnLst/>
              <a:rect l="l" t="t" r="r" b="b"/>
              <a:pathLst>
                <a:path w="5091093" h="1094183">
                  <a:moveTo>
                    <a:pt x="0" y="0"/>
                  </a:moveTo>
                  <a:lnTo>
                    <a:pt x="5091093" y="0"/>
                  </a:lnTo>
                  <a:lnTo>
                    <a:pt x="5091093" y="1094183"/>
                  </a:lnTo>
                  <a:lnTo>
                    <a:pt x="0" y="1094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4367" t="-175930" r="-8781" b="-423912"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 rot="20953263">
              <a:off x="895063" y="642050"/>
              <a:ext cx="3402541" cy="6678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072"/>
                </a:lnSpc>
                <a:spcBef>
                  <a:spcPct val="0"/>
                </a:spcBef>
              </a:pPr>
              <a:r>
                <a:rPr lang="en-US" sz="2770" spc="407" dirty="0">
                  <a:solidFill>
                    <a:srgbClr val="FFFFFF"/>
                  </a:solidFill>
                  <a:latin typeface="Courier Prime"/>
                </a:rPr>
                <a:t>REPORT</a:t>
              </a:r>
            </a:p>
          </p:txBody>
        </p:sp>
      </p:grpSp>
      <p:sp>
        <p:nvSpPr>
          <p:cNvPr id="23" name="TextBox 7">
            <a:extLst>
              <a:ext uri="{FF2B5EF4-FFF2-40B4-BE49-F238E27FC236}">
                <a16:creationId xmlns:a16="http://schemas.microsoft.com/office/drawing/2014/main" id="{DEC06123-92BC-300B-0D18-035321777598}"/>
              </a:ext>
            </a:extLst>
          </p:cNvPr>
          <p:cNvSpPr txBox="1"/>
          <p:nvPr/>
        </p:nvSpPr>
        <p:spPr>
          <a:xfrm>
            <a:off x="2906910" y="4117124"/>
            <a:ext cx="1240929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D" sz="3600" dirty="0" err="1">
                <a:latin typeface="Nunito Sans Expanded Light" panose="020B0604020202020204" charset="0"/>
              </a:rPr>
              <a:t>Julham</a:t>
            </a:r>
            <a:r>
              <a:rPr lang="en-ID" sz="3600" dirty="0">
                <a:latin typeface="Nunito Sans Expanded Light" panose="020B0604020202020204" charset="0"/>
              </a:rPr>
              <a:t>, Ferry </a:t>
            </a:r>
            <a:r>
              <a:rPr lang="en-ID" sz="3600" dirty="0" err="1">
                <a:latin typeface="Nunito Sans Expanded Light" panose="020B0604020202020204" charset="0"/>
              </a:rPr>
              <a:t>Fachrizal</a:t>
            </a:r>
            <a:r>
              <a:rPr lang="en-ID" sz="3600" dirty="0">
                <a:latin typeface="Nunito Sans Expanded Light" panose="020B0604020202020204" charset="0"/>
              </a:rPr>
              <a:t>, Hikmah </a:t>
            </a:r>
            <a:r>
              <a:rPr lang="en-ID" sz="3600" dirty="0" err="1">
                <a:latin typeface="Nunito Sans Expanded Light" panose="020B0604020202020204" charset="0"/>
              </a:rPr>
              <a:t>Adwin</a:t>
            </a:r>
            <a:r>
              <a:rPr lang="en-ID" sz="3600" dirty="0">
                <a:latin typeface="Nunito Sans Expanded Light" panose="020B0604020202020204" charset="0"/>
              </a:rPr>
              <a:t> Adam</a:t>
            </a:r>
          </a:p>
          <a:p>
            <a:pPr algn="ctr"/>
            <a:r>
              <a:rPr lang="nn-NO" sz="2000" dirty="0">
                <a:solidFill>
                  <a:srgbClr val="211F1C"/>
                </a:solidFill>
                <a:latin typeface="Nunito Sans Expanded Light" panose="020B0604020202020204" charset="0"/>
              </a:rPr>
              <a:t>INFOTEKJAR : JURNAL NASIONAL INFORMATIKA DAN TEKNOLOGI JARINGAN- VOL. 4 NO. 2 (2020) EDISI MARET</a:t>
            </a:r>
            <a:endParaRPr lang="en-US" sz="2000" dirty="0">
              <a:solidFill>
                <a:srgbClr val="211F1C"/>
              </a:solidFill>
              <a:latin typeface="Nunito Sans Expanded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519790" y="4109190"/>
            <a:ext cx="11248419" cy="156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48"/>
              </a:lnSpc>
              <a:spcBef>
                <a:spcPct val="0"/>
              </a:spcBef>
            </a:pPr>
            <a:r>
              <a:rPr lang="en-US" sz="11632" u="none" strike="noStrike">
                <a:solidFill>
                  <a:srgbClr val="211F1C"/>
                </a:solidFill>
                <a:latin typeface="Anton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8282303" y="2236423"/>
            <a:ext cx="1723393" cy="1472718"/>
          </a:xfrm>
          <a:custGeom>
            <a:avLst/>
            <a:gdLst/>
            <a:ahLst/>
            <a:cxnLst/>
            <a:rect l="l" t="t" r="r" b="b"/>
            <a:pathLst>
              <a:path w="1723393" h="1472718">
                <a:moveTo>
                  <a:pt x="0" y="0"/>
                </a:moveTo>
                <a:lnTo>
                  <a:pt x="1723394" y="0"/>
                </a:lnTo>
                <a:lnTo>
                  <a:pt x="1723394" y="1472717"/>
                </a:lnTo>
                <a:lnTo>
                  <a:pt x="0" y="147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  <a:endParaRPr lang="en-US" sz="1439" u="none" strike="noStrike" spc="211" dirty="0">
                  <a:solidFill>
                    <a:srgbClr val="211F1C"/>
                  </a:solidFill>
                  <a:latin typeface="Nunito Sans Expanded Semi-Bold"/>
                </a:endParaRPr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2358180" y="4608658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75306" y="4608658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10/10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9745676-813D-D231-02CF-3A00B4018C22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6E53ABB-5F66-E16A-5F83-CCC3F76D2A9D}"/>
              </a:ext>
            </a:extLst>
          </p:cNvPr>
          <p:cNvSpPr/>
          <p:nvPr/>
        </p:nvSpPr>
        <p:spPr>
          <a:xfrm rot="6300000">
            <a:off x="5181600" y="5625255"/>
            <a:ext cx="8631475" cy="8350952"/>
          </a:xfrm>
          <a:custGeom>
            <a:avLst/>
            <a:gdLst/>
            <a:ahLst/>
            <a:cxnLst/>
            <a:rect l="l" t="t" r="r" b="b"/>
            <a:pathLst>
              <a:path w="8631475" h="8350952">
                <a:moveTo>
                  <a:pt x="0" y="0"/>
                </a:moveTo>
                <a:lnTo>
                  <a:pt x="8631476" y="0"/>
                </a:lnTo>
                <a:lnTo>
                  <a:pt x="8631476" y="8350952"/>
                </a:lnTo>
                <a:lnTo>
                  <a:pt x="0" y="83509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184338" y="3175148"/>
            <a:ext cx="8102662" cy="4476309"/>
            <a:chOff x="0" y="0"/>
            <a:chExt cx="1315275" cy="12620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68558" y="3654148"/>
            <a:ext cx="7383801" cy="2764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Penelitian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difokuskan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pada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pemanfaatan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Internet Protocol (IP)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berbasis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mikrokontroler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pada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sistem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absensi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menggunakan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identitas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Ini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melibatkan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pengembangan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pembaca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identitas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prototipe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berkomunikasi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komputer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mengukur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di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lingkungan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LAN dan WAN, dan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menilai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tingkat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keberhasilan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transmisi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data.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44165" y="1374852"/>
            <a:ext cx="13999670" cy="112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392" u="none" strike="noStrike" dirty="0" err="1">
                <a:solidFill>
                  <a:srgbClr val="211F1C"/>
                </a:solidFill>
                <a:latin typeface="Anton"/>
              </a:rPr>
              <a:t>Latar</a:t>
            </a:r>
            <a:r>
              <a:rPr lang="en-US" sz="8392" u="none" strike="noStrike" dirty="0">
                <a:solidFill>
                  <a:srgbClr val="211F1C"/>
                </a:solidFill>
                <a:latin typeface="Anton"/>
              </a:rPr>
              <a:t> </a:t>
            </a:r>
            <a:r>
              <a:rPr lang="en-US" sz="8392" u="none" strike="noStrike" dirty="0" err="1">
                <a:solidFill>
                  <a:srgbClr val="211F1C"/>
                </a:solidFill>
                <a:latin typeface="Anton"/>
              </a:rPr>
              <a:t>Belakag</a:t>
            </a:r>
            <a:endParaRPr lang="en-US" sz="8392" u="none" strike="noStrike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34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2/10</a:t>
              </a:r>
            </a:p>
          </p:txBody>
        </p:sp>
      </p:grpSp>
      <p:sp>
        <p:nvSpPr>
          <p:cNvPr id="9" name="Freeform 5">
            <a:extLst>
              <a:ext uri="{FF2B5EF4-FFF2-40B4-BE49-F238E27FC236}">
                <a16:creationId xmlns:a16="http://schemas.microsoft.com/office/drawing/2014/main" id="{40232D27-4E17-22B9-F026-2AFC70C95D38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293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>
            <a:extLst>
              <a:ext uri="{FF2B5EF4-FFF2-40B4-BE49-F238E27FC236}">
                <a16:creationId xmlns:a16="http://schemas.microsoft.com/office/drawing/2014/main" id="{30A91BAC-CD72-4B70-158B-C85FEDF892D1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184338" y="3183030"/>
            <a:ext cx="5523121" cy="4791729"/>
            <a:chOff x="0" y="0"/>
            <a:chExt cx="1315275" cy="12620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63208" y="3393014"/>
            <a:ext cx="2779714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 dirty="0" err="1">
                <a:solidFill>
                  <a:srgbClr val="211F1C"/>
                </a:solidFill>
                <a:latin typeface="Anton"/>
              </a:rPr>
              <a:t>Tujuan</a:t>
            </a:r>
            <a:endParaRPr lang="en-US" sz="2500" spc="250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68558" y="3654148"/>
            <a:ext cx="5099041" cy="3972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Membuat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prototipe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perangkat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identitas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dapat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berkomunikasi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komputer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sebagai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pengolah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datanya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</a:t>
            </a:r>
          </a:p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Mengetahui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antara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perangkat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dibuat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komputer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dalam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lingkungan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LAN dan WAN.</a:t>
            </a:r>
          </a:p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Mengetahui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tingkat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keberhasilan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dikirim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antara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perangkat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pengolah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 (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komputer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server).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925506" y="3234252"/>
            <a:ext cx="4993936" cy="4791729"/>
            <a:chOff x="0" y="0"/>
            <a:chExt cx="1315275" cy="12620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032617" y="3393013"/>
            <a:ext cx="2779714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 dirty="0" err="1">
                <a:solidFill>
                  <a:srgbClr val="211F1C"/>
                </a:solidFill>
                <a:latin typeface="Anton"/>
              </a:rPr>
              <a:t>Manfaat</a:t>
            </a:r>
            <a:endParaRPr lang="en-US" sz="2500" spc="250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058714" y="3720038"/>
            <a:ext cx="4774801" cy="1972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Mengoptimalkan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pemakaian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jaringan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komputer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dalam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lingkungan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LAN dan WAN.</a:t>
            </a:r>
          </a:p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Menambah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modul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pembelajaran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matakuliah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Interfacing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mengenai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aplikasi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mikrokontroler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44165" y="1374852"/>
            <a:ext cx="13999670" cy="112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392" u="none" strike="noStrike" dirty="0" err="1">
                <a:solidFill>
                  <a:srgbClr val="211F1C"/>
                </a:solidFill>
                <a:latin typeface="Anton"/>
              </a:rPr>
              <a:t>Tujuan</a:t>
            </a:r>
            <a:r>
              <a:rPr lang="en-US" sz="8392" u="none" strike="noStrike" dirty="0">
                <a:solidFill>
                  <a:srgbClr val="211F1C"/>
                </a:solidFill>
                <a:latin typeface="Anton"/>
              </a:rPr>
              <a:t> dan </a:t>
            </a:r>
            <a:r>
              <a:rPr lang="en-US" sz="8392" u="none" strike="noStrike" dirty="0" err="1">
                <a:solidFill>
                  <a:srgbClr val="211F1C"/>
                </a:solidFill>
                <a:latin typeface="Anton"/>
              </a:rPr>
              <a:t>Manfaat</a:t>
            </a:r>
            <a:r>
              <a:rPr lang="en-US" sz="8392" u="none" strike="noStrike" dirty="0">
                <a:solidFill>
                  <a:srgbClr val="211F1C"/>
                </a:solidFill>
                <a:latin typeface="Anton"/>
              </a:rPr>
              <a:t> </a:t>
            </a:r>
            <a:r>
              <a:rPr lang="en-US" sz="8392" u="none" strike="noStrike" dirty="0" err="1">
                <a:solidFill>
                  <a:srgbClr val="211F1C"/>
                </a:solidFill>
                <a:latin typeface="Anton"/>
              </a:rPr>
              <a:t>Penelitian</a:t>
            </a:r>
            <a:endParaRPr lang="en-US" sz="8392" u="none" strike="noStrike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34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3/10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1DFF05B3-DEB0-4C69-3EAB-59A7077713CF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184338" y="3183030"/>
            <a:ext cx="5523121" cy="4791729"/>
            <a:chOff x="0" y="0"/>
            <a:chExt cx="1315275" cy="12620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63208" y="3393014"/>
            <a:ext cx="2779714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 dirty="0" err="1">
                <a:solidFill>
                  <a:srgbClr val="211F1C"/>
                </a:solidFill>
                <a:latin typeface="Anton"/>
              </a:rPr>
              <a:t>Identifikasi</a:t>
            </a:r>
            <a:endParaRPr lang="en-US" sz="2500" spc="250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68558" y="3654148"/>
            <a:ext cx="5099041" cy="330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Waktu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tinggi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saat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terputus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dari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server,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rata-rata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sekitar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15,76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detik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</a:t>
            </a:r>
          </a:p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Kemungkinan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adanya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hambatan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atau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masalah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dalam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pengiriman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antara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pengolah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data.</a:t>
            </a:r>
          </a:p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Keterbatasan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informasi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mengenai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implementasi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sistem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kehadiran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berbasis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RFID.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925505" y="3189451"/>
            <a:ext cx="5560917" cy="4791729"/>
            <a:chOff x="0" y="0"/>
            <a:chExt cx="1315275" cy="12620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032617" y="3393013"/>
            <a:ext cx="2779714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 dirty="0" err="1">
                <a:solidFill>
                  <a:srgbClr val="211F1C"/>
                </a:solidFill>
                <a:latin typeface="Anton"/>
              </a:rPr>
              <a:t>Rumusan</a:t>
            </a:r>
            <a:endParaRPr lang="en-US" sz="2500" spc="250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058714" y="3720038"/>
            <a:ext cx="5324286" cy="3639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Bagaimana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pengaruh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terhadap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komputer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dalam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lingkungan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LAN dan WAN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terhadap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kinerja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sistem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kehadiran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menggunakan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identitas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berbasis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RFID?</a:t>
            </a:r>
          </a:p>
          <a:p>
            <a:pPr marL="342900" lvl="0" indent="-342900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Apa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tingkat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keberhasilan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pengiriman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antara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perangkat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pengolah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data, dan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bagaimana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hal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ini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memengaruhi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efisiensi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sistem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kehadiran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44165" y="1374852"/>
            <a:ext cx="13999670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211F1C"/>
                </a:solidFill>
                <a:latin typeface="Anton"/>
              </a:rPr>
              <a:t>Identifikasi</a:t>
            </a:r>
            <a:r>
              <a:rPr lang="en-US" sz="8000" u="none" strike="noStrike" dirty="0">
                <a:solidFill>
                  <a:srgbClr val="211F1C"/>
                </a:solidFill>
                <a:latin typeface="Anton"/>
              </a:rPr>
              <a:t> dan </a:t>
            </a:r>
            <a:r>
              <a:rPr lang="en-US" sz="8000" dirty="0" err="1">
                <a:solidFill>
                  <a:srgbClr val="211F1C"/>
                </a:solidFill>
                <a:latin typeface="Anton"/>
              </a:rPr>
              <a:t>Rumusan</a:t>
            </a:r>
            <a:r>
              <a:rPr lang="en-US" sz="8000" u="none" strike="noStrike" dirty="0">
                <a:solidFill>
                  <a:srgbClr val="211F1C"/>
                </a:solidFill>
                <a:latin typeface="Anton"/>
              </a:rPr>
              <a:t> </a:t>
            </a:r>
            <a:r>
              <a:rPr lang="en-US" sz="8000" u="none" strike="noStrike" dirty="0" err="1">
                <a:solidFill>
                  <a:srgbClr val="211F1C"/>
                </a:solidFill>
                <a:latin typeface="Anton"/>
              </a:rPr>
              <a:t>Masalah</a:t>
            </a:r>
            <a:endParaRPr lang="en-US" sz="8000" u="none" strike="noStrike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34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4/10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29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6327D707-05EE-3B4A-97AB-10937045367C}"/>
              </a:ext>
            </a:extLst>
          </p:cNvPr>
          <p:cNvSpPr/>
          <p:nvPr/>
        </p:nvSpPr>
        <p:spPr>
          <a:xfrm>
            <a:off x="15163800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0337993" y="2655352"/>
            <a:ext cx="7169492" cy="6090826"/>
            <a:chOff x="0" y="0"/>
            <a:chExt cx="1315275" cy="12620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144165" y="1374852"/>
            <a:ext cx="13999670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211F1C"/>
                </a:solidFill>
                <a:latin typeface="Anton"/>
              </a:rPr>
              <a:t>Metode</a:t>
            </a:r>
            <a:r>
              <a:rPr lang="en-US" sz="8000" dirty="0">
                <a:solidFill>
                  <a:srgbClr val="211F1C"/>
                </a:solidFill>
                <a:latin typeface="Anton"/>
              </a:rPr>
              <a:t> </a:t>
            </a:r>
            <a:r>
              <a:rPr lang="en-US" sz="8000" dirty="0" err="1">
                <a:solidFill>
                  <a:srgbClr val="211F1C"/>
                </a:solidFill>
                <a:latin typeface="Anton"/>
              </a:rPr>
              <a:t>Penelitian</a:t>
            </a:r>
            <a:endParaRPr lang="en-US" sz="8000" u="none" strike="noStrike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34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5/10</a:t>
              </a: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A1FD090B-F566-E4FE-3866-E56848A5013E}"/>
              </a:ext>
            </a:extLst>
          </p:cNvPr>
          <p:cNvGrpSpPr/>
          <p:nvPr/>
        </p:nvGrpSpPr>
        <p:grpSpPr>
          <a:xfrm>
            <a:off x="1136668" y="3793251"/>
            <a:ext cx="7169492" cy="3179049"/>
            <a:chOff x="0" y="0"/>
            <a:chExt cx="1315275" cy="1262019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84A776A-A1D1-9064-EBCF-CBDBA441199E}"/>
                </a:ext>
              </a:extLst>
            </p:cNvPr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7A0AD821-3667-8307-BADF-0FB01F66A440}"/>
                </a:ext>
              </a:extLst>
            </p:cNvPr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11B4AE7A-87B8-E1BC-571F-42DE0AE0D94F}"/>
              </a:ext>
            </a:extLst>
          </p:cNvPr>
          <p:cNvSpPr txBox="1"/>
          <p:nvPr/>
        </p:nvSpPr>
        <p:spPr>
          <a:xfrm>
            <a:off x="1289003" y="4138976"/>
            <a:ext cx="6629400" cy="2305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557"/>
              </a:lnSpc>
              <a:spcBef>
                <a:spcPct val="0"/>
              </a:spcBef>
            </a:pP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Metode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penelitian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digunakan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dalam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penelitian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ini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Research and Development (R&amp;D)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10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tahapan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Borg and Gall yang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diringkas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menjadi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7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tahapan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mengacu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pada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Sugiyono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(2010:409).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Tahapan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tersebut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kemudian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dikelompokkan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menjadi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3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fase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besar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yaitu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analisis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potensi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masalah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desain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sistem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, dan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pengujian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D02D51-B523-91C2-B8A7-1778DA75BB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853140"/>
            <a:ext cx="6781800" cy="56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4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10B00686-64C4-31FD-EC59-B5B91815C17B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0439400" y="2171700"/>
            <a:ext cx="5105400" cy="6858309"/>
            <a:chOff x="0" y="0"/>
            <a:chExt cx="1315275" cy="12620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144165" y="822221"/>
            <a:ext cx="13999670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211F1C"/>
                </a:solidFill>
                <a:latin typeface="Anton"/>
              </a:rPr>
              <a:t>Pemodelan</a:t>
            </a:r>
            <a:r>
              <a:rPr lang="en-US" sz="8000" dirty="0">
                <a:solidFill>
                  <a:srgbClr val="211F1C"/>
                </a:solidFill>
                <a:latin typeface="Anton"/>
              </a:rPr>
              <a:t> Software</a:t>
            </a:r>
            <a:endParaRPr lang="en-US" sz="8000" u="none" strike="noStrike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34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6/10</a:t>
              </a: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A1FD090B-F566-E4FE-3866-E56848A5013E}"/>
              </a:ext>
            </a:extLst>
          </p:cNvPr>
          <p:cNvGrpSpPr/>
          <p:nvPr/>
        </p:nvGrpSpPr>
        <p:grpSpPr>
          <a:xfrm>
            <a:off x="1828800" y="2171700"/>
            <a:ext cx="4816511" cy="6706808"/>
            <a:chOff x="0" y="0"/>
            <a:chExt cx="1315275" cy="1262019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84A776A-A1D1-9064-EBCF-CBDBA441199E}"/>
                </a:ext>
              </a:extLst>
            </p:cNvPr>
            <p:cNvSpPr/>
            <p:nvPr/>
          </p:nvSpPr>
          <p:spPr>
            <a:xfrm>
              <a:off x="0" y="0"/>
              <a:ext cx="1315275" cy="1262019"/>
            </a:xfrm>
            <a:custGeom>
              <a:avLst/>
              <a:gdLst/>
              <a:ahLst/>
              <a:cxnLst/>
              <a:rect l="l" t="t" r="r" b="b"/>
              <a:pathLst>
                <a:path w="1315275" h="1262019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7A0AD821-3667-8307-BADF-0FB01F66A440}"/>
                </a:ext>
              </a:extLst>
            </p:cNvPr>
            <p:cNvSpPr txBox="1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6" name="TextBox 10">
            <a:extLst>
              <a:ext uri="{FF2B5EF4-FFF2-40B4-BE49-F238E27FC236}">
                <a16:creationId xmlns:a16="http://schemas.microsoft.com/office/drawing/2014/main" id="{FC901B74-2D49-1359-4694-09F0A24AA1CB}"/>
              </a:ext>
            </a:extLst>
          </p:cNvPr>
          <p:cNvSpPr txBox="1"/>
          <p:nvPr/>
        </p:nvSpPr>
        <p:spPr>
          <a:xfrm>
            <a:off x="3006008" y="2524984"/>
            <a:ext cx="3268972" cy="324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 dirty="0">
                <a:solidFill>
                  <a:srgbClr val="211F1C"/>
                </a:solidFill>
                <a:latin typeface="Anton"/>
              </a:rPr>
              <a:t>Software Unit Baca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D3FDC-D624-27C3-6C4C-171DC5A2E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11" y="2938090"/>
            <a:ext cx="4402289" cy="5710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A3BF2B-47BA-2CB4-09E5-4C6700DFE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65" y="2938090"/>
            <a:ext cx="4256635" cy="5710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41BE3-75EC-DCE9-64C4-C0F63DF15A7D}"/>
              </a:ext>
            </a:extLst>
          </p:cNvPr>
          <p:cNvSpPr txBox="1"/>
          <p:nvPr/>
        </p:nvSpPr>
        <p:spPr>
          <a:xfrm>
            <a:off x="11642122" y="2465767"/>
            <a:ext cx="3268972" cy="324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 dirty="0">
                <a:solidFill>
                  <a:srgbClr val="211F1C"/>
                </a:solidFill>
                <a:latin typeface="Anton"/>
              </a:rPr>
              <a:t>Software Unit Server</a:t>
            </a:r>
          </a:p>
        </p:txBody>
      </p:sp>
    </p:spTree>
    <p:extLst>
      <p:ext uri="{BB962C8B-B14F-4D97-AF65-F5344CB8AC3E}">
        <p14:creationId xmlns:p14="http://schemas.microsoft.com/office/powerpoint/2010/main" val="39705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5">
            <a:extLst>
              <a:ext uri="{FF2B5EF4-FFF2-40B4-BE49-F238E27FC236}">
                <a16:creationId xmlns:a16="http://schemas.microsoft.com/office/drawing/2014/main" id="{8758F80A-7679-EF6D-C353-AB80E45EB1B9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76769" y="1714500"/>
            <a:ext cx="7676632" cy="2838636"/>
            <a:chOff x="0" y="0"/>
            <a:chExt cx="2502923" cy="12897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2923" cy="1289791"/>
            </a:xfrm>
            <a:custGeom>
              <a:avLst/>
              <a:gdLst/>
              <a:ahLst/>
              <a:cxnLst/>
              <a:rect l="l" t="t" r="r" b="b"/>
              <a:pathLst>
                <a:path w="2502923" h="1289791">
                  <a:moveTo>
                    <a:pt x="32705" y="0"/>
                  </a:moveTo>
                  <a:lnTo>
                    <a:pt x="2470218" y="0"/>
                  </a:lnTo>
                  <a:cubicBezTo>
                    <a:pt x="2488280" y="0"/>
                    <a:pt x="2502923" y="14643"/>
                    <a:pt x="2502923" y="32705"/>
                  </a:cubicBezTo>
                  <a:lnTo>
                    <a:pt x="2502923" y="1257086"/>
                  </a:lnTo>
                  <a:cubicBezTo>
                    <a:pt x="2502923" y="1275148"/>
                    <a:pt x="2488280" y="1289791"/>
                    <a:pt x="2470218" y="1289791"/>
                  </a:cubicBezTo>
                  <a:lnTo>
                    <a:pt x="32705" y="1289791"/>
                  </a:lnTo>
                  <a:cubicBezTo>
                    <a:pt x="24031" y="1289791"/>
                    <a:pt x="15712" y="1286345"/>
                    <a:pt x="9579" y="1280212"/>
                  </a:cubicBezTo>
                  <a:cubicBezTo>
                    <a:pt x="3446" y="1274078"/>
                    <a:pt x="0" y="1265760"/>
                    <a:pt x="0" y="1257086"/>
                  </a:cubicBezTo>
                  <a:lnTo>
                    <a:pt x="0" y="32705"/>
                  </a:lnTo>
                  <a:cubicBezTo>
                    <a:pt x="0" y="14643"/>
                    <a:pt x="14643" y="0"/>
                    <a:pt x="32705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02923" cy="1327891"/>
            </a:xfrm>
            <a:prstGeom prst="rect">
              <a:avLst/>
            </a:prstGeom>
          </p:spPr>
          <p:txBody>
            <a:bodyPr lIns="55174" tIns="55174" rIns="55174" bIns="55174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6769" y="4739179"/>
            <a:ext cx="10289184" cy="4069844"/>
            <a:chOff x="0" y="0"/>
            <a:chExt cx="2502923" cy="12897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2923" cy="1289791"/>
            </a:xfrm>
            <a:custGeom>
              <a:avLst/>
              <a:gdLst/>
              <a:ahLst/>
              <a:cxnLst/>
              <a:rect l="l" t="t" r="r" b="b"/>
              <a:pathLst>
                <a:path w="2502923" h="1289791">
                  <a:moveTo>
                    <a:pt x="32705" y="0"/>
                  </a:moveTo>
                  <a:lnTo>
                    <a:pt x="2470218" y="0"/>
                  </a:lnTo>
                  <a:cubicBezTo>
                    <a:pt x="2488280" y="0"/>
                    <a:pt x="2502923" y="14643"/>
                    <a:pt x="2502923" y="32705"/>
                  </a:cubicBezTo>
                  <a:lnTo>
                    <a:pt x="2502923" y="1257086"/>
                  </a:lnTo>
                  <a:cubicBezTo>
                    <a:pt x="2502923" y="1275148"/>
                    <a:pt x="2488280" y="1289791"/>
                    <a:pt x="2470218" y="1289791"/>
                  </a:cubicBezTo>
                  <a:lnTo>
                    <a:pt x="32705" y="1289791"/>
                  </a:lnTo>
                  <a:cubicBezTo>
                    <a:pt x="24031" y="1289791"/>
                    <a:pt x="15712" y="1286345"/>
                    <a:pt x="9579" y="1280212"/>
                  </a:cubicBezTo>
                  <a:cubicBezTo>
                    <a:pt x="3446" y="1274078"/>
                    <a:pt x="0" y="1265760"/>
                    <a:pt x="0" y="1257086"/>
                  </a:cubicBezTo>
                  <a:lnTo>
                    <a:pt x="0" y="32705"/>
                  </a:lnTo>
                  <a:cubicBezTo>
                    <a:pt x="0" y="14643"/>
                    <a:pt x="14643" y="0"/>
                    <a:pt x="32705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2923" cy="1327891"/>
            </a:xfrm>
            <a:prstGeom prst="rect">
              <a:avLst/>
            </a:prstGeom>
          </p:spPr>
          <p:txBody>
            <a:bodyPr lIns="55174" tIns="55174" rIns="55174" bIns="55174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809625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6" name="Group 46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50" name="Freeform 50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2" name="TextBox 52"/>
          <p:cNvSpPr txBox="1"/>
          <p:nvPr/>
        </p:nvSpPr>
        <p:spPr>
          <a:xfrm>
            <a:off x="2887528" y="378995"/>
            <a:ext cx="6547114" cy="96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75"/>
              </a:lnSpc>
            </a:pPr>
            <a:r>
              <a:rPr lang="en-US" sz="4400" dirty="0" err="1">
                <a:solidFill>
                  <a:srgbClr val="211F1C"/>
                </a:solidFill>
                <a:latin typeface="Anton"/>
              </a:rPr>
              <a:t>Pengujian</a:t>
            </a:r>
            <a:r>
              <a:rPr lang="en-US" sz="4400" dirty="0">
                <a:solidFill>
                  <a:srgbClr val="211F1C"/>
                </a:solidFill>
                <a:latin typeface="Anton"/>
              </a:rPr>
              <a:t> dan </a:t>
            </a:r>
            <a:r>
              <a:rPr lang="en-US" sz="4400" dirty="0" err="1">
                <a:solidFill>
                  <a:srgbClr val="211F1C"/>
                </a:solidFill>
                <a:latin typeface="Anton"/>
              </a:rPr>
              <a:t>Pembahasan</a:t>
            </a:r>
            <a:endParaRPr lang="en-US" sz="4400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667674" y="1914080"/>
            <a:ext cx="7409526" cy="263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57"/>
              </a:lnSpc>
              <a:spcBef>
                <a:spcPct val="0"/>
              </a:spcBef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pengujiannya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menggunakan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sebanyak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15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RFID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berbeda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UID,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sedangkan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pengujian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saat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dibagi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menjadi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2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bagian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yakni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: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Waktu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saat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melalui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switch. 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Waktu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saat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unit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melalui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router.</a:t>
            </a:r>
          </a:p>
          <a:p>
            <a:pPr marL="0" lvl="0" indent="0" algn="l">
              <a:lnSpc>
                <a:spcPts val="2557"/>
              </a:lnSpc>
              <a:spcBef>
                <a:spcPct val="0"/>
              </a:spcBef>
            </a:pPr>
            <a:endParaRPr lang="en-US" sz="1739" u="none" strike="noStrike" dirty="0">
              <a:solidFill>
                <a:srgbClr val="211F1C"/>
              </a:solidFill>
              <a:latin typeface="Roboto Mono"/>
            </a:endParaRPr>
          </a:p>
        </p:txBody>
      </p:sp>
      <p:grpSp>
        <p:nvGrpSpPr>
          <p:cNvPr id="54" name="Group 54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7/10</a:t>
              </a:r>
            </a:p>
          </p:txBody>
        </p:sp>
      </p:grpSp>
      <p:sp>
        <p:nvSpPr>
          <p:cNvPr id="57" name="TextBox 53">
            <a:extLst>
              <a:ext uri="{FF2B5EF4-FFF2-40B4-BE49-F238E27FC236}">
                <a16:creationId xmlns:a16="http://schemas.microsoft.com/office/drawing/2014/main" id="{54979D6E-77A8-32FF-90F2-EF9405724562}"/>
              </a:ext>
            </a:extLst>
          </p:cNvPr>
          <p:cNvSpPr txBox="1"/>
          <p:nvPr/>
        </p:nvSpPr>
        <p:spPr>
          <a:xfrm>
            <a:off x="591468" y="4838700"/>
            <a:ext cx="9924132" cy="3639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57"/>
              </a:lnSpc>
              <a:spcBef>
                <a:spcPct val="0"/>
              </a:spcBef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langkah-langkah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dilakukan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mencari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saat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melalui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switch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sebagai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berikut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: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Pemberian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ip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address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yakni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192.168.0.2/24 dan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ip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address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yakni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192.168.0.1/24. Lalu unit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diisi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record-record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tertentu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tabel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tbids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tabel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tbjadwals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dirakit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seperti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pada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gambar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4.1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menggunakan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kabel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UTP.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Selanjutnya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persiapkan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stopwatch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Saat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bersamaan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RFID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ditempelkan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dan stopwatch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dihidupkan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 Lalu stopwatch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dimatikan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ketika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menerima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balasan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dari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server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bertuliskan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nama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, jam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masuk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serta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matakuliahnya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 </a:t>
            </a:r>
          </a:p>
        </p:txBody>
      </p:sp>
      <p:grpSp>
        <p:nvGrpSpPr>
          <p:cNvPr id="59" name="Group 5">
            <a:extLst>
              <a:ext uri="{FF2B5EF4-FFF2-40B4-BE49-F238E27FC236}">
                <a16:creationId xmlns:a16="http://schemas.microsoft.com/office/drawing/2014/main" id="{962D6333-484D-7C00-DC27-2B2FF60E6446}"/>
              </a:ext>
            </a:extLst>
          </p:cNvPr>
          <p:cNvGrpSpPr/>
          <p:nvPr/>
        </p:nvGrpSpPr>
        <p:grpSpPr>
          <a:xfrm>
            <a:off x="11365643" y="3552559"/>
            <a:ext cx="6254683" cy="4808252"/>
            <a:chOff x="0" y="0"/>
            <a:chExt cx="2502923" cy="128979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5A77DD28-A145-37BE-F663-6B694B47CBA8}"/>
                </a:ext>
              </a:extLst>
            </p:cNvPr>
            <p:cNvSpPr/>
            <p:nvPr/>
          </p:nvSpPr>
          <p:spPr>
            <a:xfrm>
              <a:off x="0" y="0"/>
              <a:ext cx="2502923" cy="1289791"/>
            </a:xfrm>
            <a:custGeom>
              <a:avLst/>
              <a:gdLst/>
              <a:ahLst/>
              <a:cxnLst/>
              <a:rect l="l" t="t" r="r" b="b"/>
              <a:pathLst>
                <a:path w="2502923" h="1289791">
                  <a:moveTo>
                    <a:pt x="32705" y="0"/>
                  </a:moveTo>
                  <a:lnTo>
                    <a:pt x="2470218" y="0"/>
                  </a:lnTo>
                  <a:cubicBezTo>
                    <a:pt x="2488280" y="0"/>
                    <a:pt x="2502923" y="14643"/>
                    <a:pt x="2502923" y="32705"/>
                  </a:cubicBezTo>
                  <a:lnTo>
                    <a:pt x="2502923" y="1257086"/>
                  </a:lnTo>
                  <a:cubicBezTo>
                    <a:pt x="2502923" y="1275148"/>
                    <a:pt x="2488280" y="1289791"/>
                    <a:pt x="2470218" y="1289791"/>
                  </a:cubicBezTo>
                  <a:lnTo>
                    <a:pt x="32705" y="1289791"/>
                  </a:lnTo>
                  <a:cubicBezTo>
                    <a:pt x="24031" y="1289791"/>
                    <a:pt x="15712" y="1286345"/>
                    <a:pt x="9579" y="1280212"/>
                  </a:cubicBezTo>
                  <a:cubicBezTo>
                    <a:pt x="3446" y="1274078"/>
                    <a:pt x="0" y="1265760"/>
                    <a:pt x="0" y="1257086"/>
                  </a:cubicBezTo>
                  <a:lnTo>
                    <a:pt x="0" y="32705"/>
                  </a:lnTo>
                  <a:cubicBezTo>
                    <a:pt x="0" y="14643"/>
                    <a:pt x="14643" y="0"/>
                    <a:pt x="32705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1" name="TextBox 7">
              <a:extLst>
                <a:ext uri="{FF2B5EF4-FFF2-40B4-BE49-F238E27FC236}">
                  <a16:creationId xmlns:a16="http://schemas.microsoft.com/office/drawing/2014/main" id="{5C88F8A3-9875-BCD5-160D-536AEC1D2D05}"/>
                </a:ext>
              </a:extLst>
            </p:cNvPr>
            <p:cNvSpPr txBox="1"/>
            <p:nvPr/>
          </p:nvSpPr>
          <p:spPr>
            <a:xfrm>
              <a:off x="0" y="-38100"/>
              <a:ext cx="2502923" cy="1327891"/>
            </a:xfrm>
            <a:prstGeom prst="rect">
              <a:avLst/>
            </a:prstGeom>
          </p:spPr>
          <p:txBody>
            <a:bodyPr lIns="55174" tIns="55174" rIns="55174" bIns="55174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5EA6AF9F-419A-3ED1-91F6-BFF72CA2D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3303" y="3963758"/>
            <a:ext cx="2580658" cy="3991420"/>
          </a:xfrm>
          <a:prstGeom prst="rect">
            <a:avLst/>
          </a:prstGeom>
        </p:spPr>
      </p:pic>
      <p:pic>
        <p:nvPicPr>
          <p:cNvPr id="62" name="image7.jpeg">
            <a:extLst>
              <a:ext uri="{FF2B5EF4-FFF2-40B4-BE49-F238E27FC236}">
                <a16:creationId xmlns:a16="http://schemas.microsoft.com/office/drawing/2014/main" id="{CDCA45AD-947B-DDDB-A424-3AED5066D49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15946" y="3963758"/>
            <a:ext cx="2866170" cy="3985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5">
            <a:extLst>
              <a:ext uri="{FF2B5EF4-FFF2-40B4-BE49-F238E27FC236}">
                <a16:creationId xmlns:a16="http://schemas.microsoft.com/office/drawing/2014/main" id="{FA8F2E3C-C644-C0AC-7D1D-63147BE4CD43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3581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680141" y="1056937"/>
            <a:ext cx="3629110" cy="8591330"/>
            <a:chOff x="0" y="0"/>
            <a:chExt cx="1157655" cy="28739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7655" cy="2873964"/>
            </a:xfrm>
            <a:custGeom>
              <a:avLst/>
              <a:gdLst/>
              <a:ahLst/>
              <a:cxnLst/>
              <a:rect l="l" t="t" r="r" b="b"/>
              <a:pathLst>
                <a:path w="1157655" h="2873964">
                  <a:moveTo>
                    <a:pt x="76798" y="0"/>
                  </a:moveTo>
                  <a:lnTo>
                    <a:pt x="1080857" y="0"/>
                  </a:lnTo>
                  <a:cubicBezTo>
                    <a:pt x="1123271" y="0"/>
                    <a:pt x="1157655" y="34384"/>
                    <a:pt x="1157655" y="76798"/>
                  </a:cubicBezTo>
                  <a:lnTo>
                    <a:pt x="1157655" y="2797166"/>
                  </a:lnTo>
                  <a:cubicBezTo>
                    <a:pt x="1157655" y="2817534"/>
                    <a:pt x="1149564" y="2837068"/>
                    <a:pt x="1135161" y="2851471"/>
                  </a:cubicBezTo>
                  <a:cubicBezTo>
                    <a:pt x="1120759" y="2865873"/>
                    <a:pt x="1101225" y="2873964"/>
                    <a:pt x="1080857" y="2873964"/>
                  </a:cubicBezTo>
                  <a:lnTo>
                    <a:pt x="76798" y="2873964"/>
                  </a:lnTo>
                  <a:cubicBezTo>
                    <a:pt x="34384" y="2873964"/>
                    <a:pt x="0" y="2839581"/>
                    <a:pt x="0" y="2797166"/>
                  </a:cubicBezTo>
                  <a:lnTo>
                    <a:pt x="0" y="76798"/>
                  </a:lnTo>
                  <a:cubicBezTo>
                    <a:pt x="0" y="56430"/>
                    <a:pt x="8091" y="36896"/>
                    <a:pt x="22494" y="22494"/>
                  </a:cubicBezTo>
                  <a:cubicBezTo>
                    <a:pt x="36896" y="8091"/>
                    <a:pt x="56430" y="0"/>
                    <a:pt x="7679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57655" cy="2912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64703" y="1027570"/>
            <a:ext cx="3629110" cy="8620697"/>
            <a:chOff x="0" y="0"/>
            <a:chExt cx="1157655" cy="28739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655" cy="2873964"/>
            </a:xfrm>
            <a:custGeom>
              <a:avLst/>
              <a:gdLst/>
              <a:ahLst/>
              <a:cxnLst/>
              <a:rect l="l" t="t" r="r" b="b"/>
              <a:pathLst>
                <a:path w="1157655" h="2873964">
                  <a:moveTo>
                    <a:pt x="76798" y="0"/>
                  </a:moveTo>
                  <a:lnTo>
                    <a:pt x="1080857" y="0"/>
                  </a:lnTo>
                  <a:cubicBezTo>
                    <a:pt x="1123271" y="0"/>
                    <a:pt x="1157655" y="34384"/>
                    <a:pt x="1157655" y="76798"/>
                  </a:cubicBezTo>
                  <a:lnTo>
                    <a:pt x="1157655" y="2797166"/>
                  </a:lnTo>
                  <a:cubicBezTo>
                    <a:pt x="1157655" y="2817534"/>
                    <a:pt x="1149564" y="2837068"/>
                    <a:pt x="1135161" y="2851471"/>
                  </a:cubicBezTo>
                  <a:cubicBezTo>
                    <a:pt x="1120759" y="2865873"/>
                    <a:pt x="1101225" y="2873964"/>
                    <a:pt x="1080857" y="2873964"/>
                  </a:cubicBezTo>
                  <a:lnTo>
                    <a:pt x="76798" y="2873964"/>
                  </a:lnTo>
                  <a:cubicBezTo>
                    <a:pt x="34384" y="2873964"/>
                    <a:pt x="0" y="2839581"/>
                    <a:pt x="0" y="2797166"/>
                  </a:cubicBezTo>
                  <a:lnTo>
                    <a:pt x="0" y="76798"/>
                  </a:lnTo>
                  <a:cubicBezTo>
                    <a:pt x="0" y="56430"/>
                    <a:pt x="8091" y="36896"/>
                    <a:pt x="22494" y="22494"/>
                  </a:cubicBezTo>
                  <a:cubicBezTo>
                    <a:pt x="36896" y="8091"/>
                    <a:pt x="56430" y="0"/>
                    <a:pt x="7679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57655" cy="2912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849265" y="1027570"/>
            <a:ext cx="3629110" cy="8620697"/>
            <a:chOff x="0" y="0"/>
            <a:chExt cx="1157655" cy="287396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7655" cy="2873964"/>
            </a:xfrm>
            <a:custGeom>
              <a:avLst/>
              <a:gdLst/>
              <a:ahLst/>
              <a:cxnLst/>
              <a:rect l="l" t="t" r="r" b="b"/>
              <a:pathLst>
                <a:path w="1157655" h="2873964">
                  <a:moveTo>
                    <a:pt x="76798" y="0"/>
                  </a:moveTo>
                  <a:lnTo>
                    <a:pt x="1080857" y="0"/>
                  </a:lnTo>
                  <a:cubicBezTo>
                    <a:pt x="1123271" y="0"/>
                    <a:pt x="1157655" y="34384"/>
                    <a:pt x="1157655" y="76798"/>
                  </a:cubicBezTo>
                  <a:lnTo>
                    <a:pt x="1157655" y="2797166"/>
                  </a:lnTo>
                  <a:cubicBezTo>
                    <a:pt x="1157655" y="2817534"/>
                    <a:pt x="1149564" y="2837068"/>
                    <a:pt x="1135161" y="2851471"/>
                  </a:cubicBezTo>
                  <a:cubicBezTo>
                    <a:pt x="1120759" y="2865873"/>
                    <a:pt x="1101225" y="2873964"/>
                    <a:pt x="1080857" y="2873964"/>
                  </a:cubicBezTo>
                  <a:lnTo>
                    <a:pt x="76798" y="2873964"/>
                  </a:lnTo>
                  <a:cubicBezTo>
                    <a:pt x="34384" y="2873964"/>
                    <a:pt x="0" y="2839581"/>
                    <a:pt x="0" y="2797166"/>
                  </a:cubicBezTo>
                  <a:lnTo>
                    <a:pt x="0" y="76798"/>
                  </a:lnTo>
                  <a:cubicBezTo>
                    <a:pt x="0" y="56430"/>
                    <a:pt x="8091" y="36896"/>
                    <a:pt x="22494" y="22494"/>
                  </a:cubicBezTo>
                  <a:cubicBezTo>
                    <a:pt x="36896" y="8091"/>
                    <a:pt x="56430" y="0"/>
                    <a:pt x="7679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157655" cy="2912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809625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40" name="Freeform 40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2" name="Group 42"/>
          <p:cNvGrpSpPr/>
          <p:nvPr/>
        </p:nvGrpSpPr>
        <p:grpSpPr>
          <a:xfrm>
            <a:off x="3886200" y="9043238"/>
            <a:ext cx="1066053" cy="432385"/>
            <a:chOff x="0" y="0"/>
            <a:chExt cx="3070231" cy="124526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8/10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5791200" y="7401009"/>
            <a:ext cx="3428998" cy="1388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12"/>
              </a:lnSpc>
              <a:spcBef>
                <a:spcPct val="0"/>
              </a:spcBef>
            </a:pP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Waktu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respon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rata-rata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baca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adalah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3,93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detik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,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sedangkan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jumlah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karakter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rata-rata yang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diterima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baca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dari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server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adalah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62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karakter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960687" y="7401009"/>
            <a:ext cx="3305453" cy="1388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12"/>
              </a:lnSpc>
              <a:spcBef>
                <a:spcPct val="0"/>
              </a:spcBef>
            </a:pP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Waktu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respon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rata-rata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baca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adalah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3,97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detik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,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sedangkan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jumlah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karakter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rata-rata yang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diterima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baca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dari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server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adalah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62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karakter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020799" y="7401009"/>
            <a:ext cx="3242051" cy="1850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12"/>
              </a:lnSpc>
              <a:spcBef>
                <a:spcPct val="0"/>
              </a:spcBef>
            </a:pP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Waktu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respon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rata-rata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baca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tanpa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terkoneksi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ke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server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adalah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15,76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detik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.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Sedangkan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jumlah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karakter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yang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diterima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dari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server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tidak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ada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,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karena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baca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tidak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terkoneksi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ke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 unit </a:t>
            </a:r>
            <a:r>
              <a:rPr lang="en-US" sz="1600" dirty="0" err="1">
                <a:solidFill>
                  <a:srgbClr val="211F1C"/>
                </a:solidFill>
                <a:latin typeface="Nunito Sans Expanded Light"/>
              </a:rPr>
              <a:t>servernya</a:t>
            </a:r>
            <a:r>
              <a:rPr lang="en-US" sz="1600" dirty="0">
                <a:solidFill>
                  <a:srgbClr val="211F1C"/>
                </a:solidFill>
                <a:latin typeface="Nunito Sans Expanded Light"/>
              </a:rPr>
              <a:t>.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75378" y="1724293"/>
            <a:ext cx="4938387" cy="218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75"/>
              </a:lnSpc>
              <a:spcBef>
                <a:spcPct val="0"/>
              </a:spcBef>
            </a:pPr>
            <a:r>
              <a:rPr lang="en-US" sz="7200" u="none" strike="noStrike" dirty="0">
                <a:solidFill>
                  <a:srgbClr val="211F1C"/>
                </a:solidFill>
                <a:latin typeface="Anton"/>
              </a:rPr>
              <a:t>Hasil </a:t>
            </a:r>
            <a:r>
              <a:rPr lang="en-US" sz="7200" u="none" strike="noStrike" dirty="0" err="1">
                <a:solidFill>
                  <a:srgbClr val="211F1C"/>
                </a:solidFill>
                <a:latin typeface="Anton"/>
              </a:rPr>
              <a:t>Pengujian</a:t>
            </a:r>
            <a:endParaRPr lang="en-US" sz="7200" u="none" strike="noStrike" dirty="0">
              <a:solidFill>
                <a:srgbClr val="211F1C"/>
              </a:solidFill>
              <a:latin typeface="Anton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747124" y="4124632"/>
            <a:ext cx="4487090" cy="3639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7"/>
              </a:lnSpc>
            </a:pPr>
            <a:r>
              <a:rPr lang="en-US" sz="1739" dirty="0">
                <a:solidFill>
                  <a:srgbClr val="211F1C"/>
                </a:solidFill>
                <a:latin typeface="Roboto Mono"/>
              </a:rPr>
              <a:t>Hasil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pengujian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menunjukkan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bahwa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rata-rata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ketika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terhubung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3,92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detik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sedangkan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rata-rata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ketika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terputus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15,76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detik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.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Pengujian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ini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memberikan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wawasan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berharga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tentang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kinerja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sistem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dan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dampak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konektivitas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jaringan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terhadap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dirty="0" err="1">
                <a:solidFill>
                  <a:srgbClr val="211F1C"/>
                </a:solidFill>
                <a:latin typeface="Roboto Mono"/>
              </a:rPr>
              <a:t>identitas</a:t>
            </a:r>
            <a:endParaRPr lang="en-US" sz="1739" dirty="0">
              <a:solidFill>
                <a:srgbClr val="211F1C"/>
              </a:solidFill>
              <a:latin typeface="Roboto Mono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4E5B2CE-8681-6AA3-ED0D-888420802F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5137"/>
            <a:ext cx="3428999" cy="582576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7E7AD9B-625F-1CCB-9252-223201BD4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88" y="1375137"/>
            <a:ext cx="3305454" cy="582576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A3666E-CE7C-EAA0-DFE0-DE6AD55A50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1375137"/>
            <a:ext cx="3242052" cy="5825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5">
            <a:extLst>
              <a:ext uri="{FF2B5EF4-FFF2-40B4-BE49-F238E27FC236}">
                <a16:creationId xmlns:a16="http://schemas.microsoft.com/office/drawing/2014/main" id="{5AC13D0D-2C9D-12BE-2D10-C4E46A021EF4}"/>
              </a:ext>
            </a:extLst>
          </p:cNvPr>
          <p:cNvSpPr/>
          <p:nvPr/>
        </p:nvSpPr>
        <p:spPr>
          <a:xfrm>
            <a:off x="15194957" y="2019300"/>
            <a:ext cx="4369289" cy="5304876"/>
          </a:xfrm>
          <a:custGeom>
            <a:avLst/>
            <a:gdLst/>
            <a:ahLst/>
            <a:cxnLst/>
            <a:rect l="l" t="t" r="r" b="b"/>
            <a:pathLst>
              <a:path w="4369289" h="5304876">
                <a:moveTo>
                  <a:pt x="0" y="0"/>
                </a:moveTo>
                <a:lnTo>
                  <a:pt x="4369289" y="0"/>
                </a:lnTo>
                <a:lnTo>
                  <a:pt x="4369289" y="5304876"/>
                </a:lnTo>
                <a:lnTo>
                  <a:pt x="0" y="530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1676400" y="-580405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09625" y="1643928"/>
            <a:ext cx="3177049" cy="3174058"/>
            <a:chOff x="0" y="0"/>
            <a:chExt cx="1728779" cy="17271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28779" cy="1727151"/>
            </a:xfrm>
            <a:custGeom>
              <a:avLst/>
              <a:gdLst/>
              <a:ahLst/>
              <a:cxnLst/>
              <a:rect l="l" t="t" r="r" b="b"/>
              <a:pathLst>
                <a:path w="1728779" h="1727151">
                  <a:moveTo>
                    <a:pt x="87726" y="0"/>
                  </a:moveTo>
                  <a:lnTo>
                    <a:pt x="1641053" y="0"/>
                  </a:lnTo>
                  <a:cubicBezTo>
                    <a:pt x="1664319" y="0"/>
                    <a:pt x="1686633" y="9243"/>
                    <a:pt x="1703084" y="25694"/>
                  </a:cubicBezTo>
                  <a:cubicBezTo>
                    <a:pt x="1719536" y="42146"/>
                    <a:pt x="1728779" y="64459"/>
                    <a:pt x="1728779" y="87726"/>
                  </a:cubicBezTo>
                  <a:lnTo>
                    <a:pt x="1728779" y="1639425"/>
                  </a:lnTo>
                  <a:cubicBezTo>
                    <a:pt x="1728779" y="1662692"/>
                    <a:pt x="1719536" y="1685005"/>
                    <a:pt x="1703084" y="1701457"/>
                  </a:cubicBezTo>
                  <a:cubicBezTo>
                    <a:pt x="1686633" y="1717909"/>
                    <a:pt x="1664319" y="1727151"/>
                    <a:pt x="1641053" y="1727151"/>
                  </a:cubicBezTo>
                  <a:lnTo>
                    <a:pt x="87726" y="1727151"/>
                  </a:lnTo>
                  <a:cubicBezTo>
                    <a:pt x="64459" y="1727151"/>
                    <a:pt x="42146" y="1717909"/>
                    <a:pt x="25694" y="1701457"/>
                  </a:cubicBezTo>
                  <a:cubicBezTo>
                    <a:pt x="9243" y="1685005"/>
                    <a:pt x="0" y="1662692"/>
                    <a:pt x="0" y="1639425"/>
                  </a:cubicBezTo>
                  <a:lnTo>
                    <a:pt x="0" y="87726"/>
                  </a:lnTo>
                  <a:cubicBezTo>
                    <a:pt x="0" y="64459"/>
                    <a:pt x="9243" y="42146"/>
                    <a:pt x="25694" y="25694"/>
                  </a:cubicBezTo>
                  <a:cubicBezTo>
                    <a:pt x="42146" y="9243"/>
                    <a:pt x="64459" y="0"/>
                    <a:pt x="87726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28779" cy="176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9625" y="5241360"/>
            <a:ext cx="3177049" cy="3174058"/>
            <a:chOff x="0" y="0"/>
            <a:chExt cx="1728779" cy="17271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28779" cy="1727151"/>
            </a:xfrm>
            <a:custGeom>
              <a:avLst/>
              <a:gdLst/>
              <a:ahLst/>
              <a:cxnLst/>
              <a:rect l="l" t="t" r="r" b="b"/>
              <a:pathLst>
                <a:path w="1728779" h="1727151">
                  <a:moveTo>
                    <a:pt x="87726" y="0"/>
                  </a:moveTo>
                  <a:lnTo>
                    <a:pt x="1641053" y="0"/>
                  </a:lnTo>
                  <a:cubicBezTo>
                    <a:pt x="1664319" y="0"/>
                    <a:pt x="1686633" y="9243"/>
                    <a:pt x="1703084" y="25694"/>
                  </a:cubicBezTo>
                  <a:cubicBezTo>
                    <a:pt x="1719536" y="42146"/>
                    <a:pt x="1728779" y="64459"/>
                    <a:pt x="1728779" y="87726"/>
                  </a:cubicBezTo>
                  <a:lnTo>
                    <a:pt x="1728779" y="1639425"/>
                  </a:lnTo>
                  <a:cubicBezTo>
                    <a:pt x="1728779" y="1662692"/>
                    <a:pt x="1719536" y="1685005"/>
                    <a:pt x="1703084" y="1701457"/>
                  </a:cubicBezTo>
                  <a:cubicBezTo>
                    <a:pt x="1686633" y="1717909"/>
                    <a:pt x="1664319" y="1727151"/>
                    <a:pt x="1641053" y="1727151"/>
                  </a:cubicBezTo>
                  <a:lnTo>
                    <a:pt x="87726" y="1727151"/>
                  </a:lnTo>
                  <a:cubicBezTo>
                    <a:pt x="64459" y="1727151"/>
                    <a:pt x="42146" y="1717909"/>
                    <a:pt x="25694" y="1701457"/>
                  </a:cubicBezTo>
                  <a:cubicBezTo>
                    <a:pt x="9243" y="1685005"/>
                    <a:pt x="0" y="1662692"/>
                    <a:pt x="0" y="1639425"/>
                  </a:cubicBezTo>
                  <a:lnTo>
                    <a:pt x="0" y="87726"/>
                  </a:lnTo>
                  <a:cubicBezTo>
                    <a:pt x="0" y="64459"/>
                    <a:pt x="9243" y="42146"/>
                    <a:pt x="25694" y="25694"/>
                  </a:cubicBezTo>
                  <a:cubicBezTo>
                    <a:pt x="42146" y="9243"/>
                    <a:pt x="64459" y="0"/>
                    <a:pt x="87726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28779" cy="176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498597" y="1643928"/>
            <a:ext cx="3177049" cy="3174058"/>
            <a:chOff x="0" y="0"/>
            <a:chExt cx="1728779" cy="17271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28779" cy="1727151"/>
            </a:xfrm>
            <a:custGeom>
              <a:avLst/>
              <a:gdLst/>
              <a:ahLst/>
              <a:cxnLst/>
              <a:rect l="l" t="t" r="r" b="b"/>
              <a:pathLst>
                <a:path w="1728779" h="1727151">
                  <a:moveTo>
                    <a:pt x="87726" y="0"/>
                  </a:moveTo>
                  <a:lnTo>
                    <a:pt x="1641053" y="0"/>
                  </a:lnTo>
                  <a:cubicBezTo>
                    <a:pt x="1664319" y="0"/>
                    <a:pt x="1686633" y="9243"/>
                    <a:pt x="1703084" y="25694"/>
                  </a:cubicBezTo>
                  <a:cubicBezTo>
                    <a:pt x="1719536" y="42146"/>
                    <a:pt x="1728779" y="64459"/>
                    <a:pt x="1728779" y="87726"/>
                  </a:cubicBezTo>
                  <a:lnTo>
                    <a:pt x="1728779" y="1639425"/>
                  </a:lnTo>
                  <a:cubicBezTo>
                    <a:pt x="1728779" y="1662692"/>
                    <a:pt x="1719536" y="1685005"/>
                    <a:pt x="1703084" y="1701457"/>
                  </a:cubicBezTo>
                  <a:cubicBezTo>
                    <a:pt x="1686633" y="1717909"/>
                    <a:pt x="1664319" y="1727151"/>
                    <a:pt x="1641053" y="1727151"/>
                  </a:cubicBezTo>
                  <a:lnTo>
                    <a:pt x="87726" y="1727151"/>
                  </a:lnTo>
                  <a:cubicBezTo>
                    <a:pt x="64459" y="1727151"/>
                    <a:pt x="42146" y="1717909"/>
                    <a:pt x="25694" y="1701457"/>
                  </a:cubicBezTo>
                  <a:cubicBezTo>
                    <a:pt x="9243" y="1685005"/>
                    <a:pt x="0" y="1662692"/>
                    <a:pt x="0" y="1639425"/>
                  </a:cubicBezTo>
                  <a:lnTo>
                    <a:pt x="0" y="87726"/>
                  </a:lnTo>
                  <a:cubicBezTo>
                    <a:pt x="0" y="64459"/>
                    <a:pt x="9243" y="42146"/>
                    <a:pt x="25694" y="25694"/>
                  </a:cubicBezTo>
                  <a:cubicBezTo>
                    <a:pt x="42146" y="9243"/>
                    <a:pt x="64459" y="0"/>
                    <a:pt x="87726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28779" cy="176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498597" y="5241360"/>
            <a:ext cx="3177049" cy="3174058"/>
            <a:chOff x="0" y="0"/>
            <a:chExt cx="1728779" cy="172715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28779" cy="1727151"/>
            </a:xfrm>
            <a:custGeom>
              <a:avLst/>
              <a:gdLst/>
              <a:ahLst/>
              <a:cxnLst/>
              <a:rect l="l" t="t" r="r" b="b"/>
              <a:pathLst>
                <a:path w="1728779" h="1727151">
                  <a:moveTo>
                    <a:pt x="87726" y="0"/>
                  </a:moveTo>
                  <a:lnTo>
                    <a:pt x="1641053" y="0"/>
                  </a:lnTo>
                  <a:cubicBezTo>
                    <a:pt x="1664319" y="0"/>
                    <a:pt x="1686633" y="9243"/>
                    <a:pt x="1703084" y="25694"/>
                  </a:cubicBezTo>
                  <a:cubicBezTo>
                    <a:pt x="1719536" y="42146"/>
                    <a:pt x="1728779" y="64459"/>
                    <a:pt x="1728779" y="87726"/>
                  </a:cubicBezTo>
                  <a:lnTo>
                    <a:pt x="1728779" y="1639425"/>
                  </a:lnTo>
                  <a:cubicBezTo>
                    <a:pt x="1728779" y="1662692"/>
                    <a:pt x="1719536" y="1685005"/>
                    <a:pt x="1703084" y="1701457"/>
                  </a:cubicBezTo>
                  <a:cubicBezTo>
                    <a:pt x="1686633" y="1717909"/>
                    <a:pt x="1664319" y="1727151"/>
                    <a:pt x="1641053" y="1727151"/>
                  </a:cubicBezTo>
                  <a:lnTo>
                    <a:pt x="87726" y="1727151"/>
                  </a:lnTo>
                  <a:cubicBezTo>
                    <a:pt x="64459" y="1727151"/>
                    <a:pt x="42146" y="1717909"/>
                    <a:pt x="25694" y="1701457"/>
                  </a:cubicBezTo>
                  <a:cubicBezTo>
                    <a:pt x="9243" y="1685005"/>
                    <a:pt x="0" y="1662692"/>
                    <a:pt x="0" y="1639425"/>
                  </a:cubicBezTo>
                  <a:lnTo>
                    <a:pt x="0" y="87726"/>
                  </a:lnTo>
                  <a:cubicBezTo>
                    <a:pt x="0" y="64459"/>
                    <a:pt x="9243" y="42146"/>
                    <a:pt x="25694" y="25694"/>
                  </a:cubicBezTo>
                  <a:cubicBezTo>
                    <a:pt x="42146" y="9243"/>
                    <a:pt x="64459" y="0"/>
                    <a:pt x="87726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728779" cy="176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39353" y="1872160"/>
            <a:ext cx="2717593" cy="2717593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t="-25014" b="-25014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1039353" y="5469592"/>
            <a:ext cx="2717593" cy="2717593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7"/>
              <a:stretch>
                <a:fillRect l="-50473" t="-77545" b="-48350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4728325" y="1872160"/>
            <a:ext cx="2717593" cy="2717593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8"/>
              <a:stretch>
                <a:fillRect t="-25061" b="-25061"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4728325" y="5469592"/>
            <a:ext cx="2717593" cy="2717593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t="-25014" b="-25014"/>
              </a:stretch>
            </a:blipFill>
          </p:spPr>
        </p:sp>
      </p:grpSp>
      <p:sp>
        <p:nvSpPr>
          <p:cNvPr id="26" name="Freeform 2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u="none" strike="noStrike" spc="211" dirty="0">
                    <a:solidFill>
                      <a:srgbClr val="211F1C"/>
                    </a:solidFill>
                    <a:latin typeface="Nunito Sans Expanded Semi-Bold"/>
                  </a:rPr>
                  <a:t>A. DWI. S</a:t>
                </a:r>
              </a:p>
            </p:txBody>
          </p:sp>
        </p:grpSp>
        <p:sp>
          <p:nvSpPr>
            <p:cNvPr id="31" name="Freeform 31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3" name="Group 33"/>
          <p:cNvGrpSpPr/>
          <p:nvPr/>
        </p:nvGrpSpPr>
        <p:grpSpPr>
          <a:xfrm>
            <a:off x="3879846" y="9043238"/>
            <a:ext cx="1066053" cy="432385"/>
            <a:chOff x="0" y="0"/>
            <a:chExt cx="3070231" cy="124526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070231" cy="1245268"/>
            </a:xfrm>
            <a:custGeom>
              <a:avLst/>
              <a:gdLst/>
              <a:ahLst/>
              <a:cxnLst/>
              <a:rect l="l" t="t" r="r" b="b"/>
              <a:pathLst>
                <a:path w="3070231" h="1245268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lIns="12700" tIns="12700" rIns="12700" bIns="127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 dirty="0">
                  <a:solidFill>
                    <a:srgbClr val="211F1C"/>
                  </a:solidFill>
                  <a:latin typeface="Nunito Sans Expanded Semi-Bold"/>
                </a:rPr>
                <a:t>9/10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8767206" y="1029407"/>
            <a:ext cx="6547114" cy="1099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75"/>
              </a:lnSpc>
            </a:pPr>
            <a:r>
              <a:rPr lang="en-US" sz="8392" dirty="0">
                <a:solidFill>
                  <a:srgbClr val="211F1C"/>
                </a:solidFill>
                <a:latin typeface="Anton"/>
              </a:rPr>
              <a:t>Kesimpulan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429307" y="3221420"/>
            <a:ext cx="7053634" cy="3639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57"/>
              </a:lnSpc>
              <a:spcBef>
                <a:spcPct val="0"/>
              </a:spcBef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bertugas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untuk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membaca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UID yang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terdapat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pada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RFID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sudah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dapat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bekerja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karena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menerima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dari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unit server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berupa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nama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pemiliki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kartu</a:t>
            </a:r>
            <a:r>
              <a:rPr lang="en-US" sz="1739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hadirnya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dan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nama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matakuliahnya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Lamanya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waktu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responnya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Jika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switch,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maka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rata-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ratanya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3,9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detik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Jika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dengan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router,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maka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rata-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ratanya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3,93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detik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.</a:t>
            </a:r>
          </a:p>
          <a:p>
            <a:pPr marL="342900" lvl="0" indent="-342900" algn="l">
              <a:lnSpc>
                <a:spcPts val="2557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Jika unit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baca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tidak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terkoneksi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,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maka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rata-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ratanya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adalah</a:t>
            </a:r>
            <a:r>
              <a:rPr lang="en-US" sz="1739" u="none" strike="noStrike" dirty="0">
                <a:solidFill>
                  <a:srgbClr val="211F1C"/>
                </a:solidFill>
                <a:latin typeface="Roboto Mono"/>
              </a:rPr>
              <a:t> 15,76 </a:t>
            </a:r>
            <a:r>
              <a:rPr lang="en-US" sz="1739" u="none" strike="noStrike" dirty="0" err="1">
                <a:solidFill>
                  <a:srgbClr val="211F1C"/>
                </a:solidFill>
                <a:latin typeface="Roboto Mono"/>
              </a:rPr>
              <a:t>detik</a:t>
            </a:r>
            <a:endParaRPr lang="en-US" sz="1739" u="none" strike="noStrike" dirty="0">
              <a:solidFill>
                <a:srgbClr val="211F1C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760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Nunito Sans Expanded Light</vt:lpstr>
      <vt:lpstr>Anton</vt:lpstr>
      <vt:lpstr>Calibri</vt:lpstr>
      <vt:lpstr>Roboto Mono</vt:lpstr>
      <vt:lpstr>Courier Prime</vt:lpstr>
      <vt:lpstr>Nunito Sans Expanded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and Black Modern Social Media Report Presentation</dc:title>
  <dc:creator>andrean dwi sahara</dc:creator>
  <cp:lastModifiedBy>andrean dwi sahara</cp:lastModifiedBy>
  <cp:revision>4</cp:revision>
  <dcterms:created xsi:type="dcterms:W3CDTF">2006-08-16T00:00:00Z</dcterms:created>
  <dcterms:modified xsi:type="dcterms:W3CDTF">2023-12-15T02:28:04Z</dcterms:modified>
  <dc:identifier>DAF233dseBo</dc:identifier>
</cp:coreProperties>
</file>