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99" r:id="rId6"/>
    <p:sldId id="300" r:id="rId7"/>
    <p:sldId id="285" r:id="rId8"/>
    <p:sldId id="286" r:id="rId9"/>
    <p:sldId id="287" r:id="rId10"/>
    <p:sldId id="288" r:id="rId11"/>
    <p:sldId id="289" r:id="rId12"/>
    <p:sldId id="266" r:id="rId13"/>
    <p:sldId id="290" r:id="rId14"/>
    <p:sldId id="291" r:id="rId15"/>
    <p:sldId id="292" r:id="rId16"/>
    <p:sldId id="293" r:id="rId17"/>
    <p:sldId id="294" r:id="rId18"/>
    <p:sldId id="278" r:id="rId19"/>
    <p:sldId id="282" r:id="rId20"/>
    <p:sldId id="297" r:id="rId21"/>
    <p:sldId id="298" r:id="rId22"/>
    <p:sldId id="268" r:id="rId23"/>
    <p:sldId id="259" r:id="rId24"/>
    <p:sldId id="296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61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02" y="82"/>
      </p:cViewPr>
      <p:guideLst>
        <p:guide orient="horz" pos="2183"/>
        <p:guide/>
        <p:guide pos="370"/>
        <p:guide pos="61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05C2-AE2A-7E3C-A1C5-13DF6FFA9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EE3C0-91AE-9BB9-F6BA-7A62142C2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91F76-30B9-4FA2-757F-CEC69AD2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16-0F06-4B90-B5B7-52DEB297DD97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FC241-5F80-CD4F-5951-C210D9BC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1A98B-A898-70AE-0583-263BB061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A88-DA78-4301-B173-F5A01174F6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96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2FDB-4CB0-4364-EA77-DC313CAB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914BC-D86A-0A1D-195D-184D4070A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69101-DC19-BFCB-5E78-E5BFE4A6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16-0F06-4B90-B5B7-52DEB297DD97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9616-CF2B-2F13-F0DC-D0BA8988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31C5-23E3-01B4-3B92-41CCB7AF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A88-DA78-4301-B173-F5A01174F6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594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7B808-A2CB-8143-E53F-1DB8BFBB1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3A4C9-ADC0-41CD-35E2-15FCAC595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8718-C434-AFF4-CBDB-D3330A8E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16-0F06-4B90-B5B7-52DEB297DD97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36EA-C488-FEF3-08F5-8BD8B1D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1E6E6-ADE5-61F1-5AD6-1B7E662D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A88-DA78-4301-B173-F5A01174F6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552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1F74-2910-56FC-28B2-A5FD8687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4101-D04D-0D3E-8266-B86F961B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CFB0A-9041-F822-986E-7DC2908C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16-0F06-4B90-B5B7-52DEB297DD97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D77EB-5A0A-D51E-7E96-0F67B84C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CF51-23A4-C2F1-070E-4B73D07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A88-DA78-4301-B173-F5A01174F6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706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5CBE-5A1C-A4A7-45D9-8EBA77CA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38075-2B5C-A29C-C7A7-40ADEAAA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7672-76FC-A6F7-17E6-C1A81EE5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16-0F06-4B90-B5B7-52DEB297DD97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47B1-C145-5708-E0C2-8C18C898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0120F-6340-CC22-CB94-3955B089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A88-DA78-4301-B173-F5A01174F6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451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2D3D-DAFB-B05C-DA0D-F3FCBDD7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7EB5-580E-982E-ADC4-432692983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C4D82-BCCB-89CA-C237-0EDDB24CA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2D62C-10B7-385D-0CDA-136DEBC6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16-0F06-4B90-B5B7-52DEB297DD97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F554C-9677-A6CA-15AB-1CC72909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7E04C-8D44-6018-6214-7C12E120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A88-DA78-4301-B173-F5A01174F6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972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F2C9-92CD-BB6E-A653-3E839785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41CAD-F71F-3B4F-E77D-DE48DB57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7180F-DB49-A033-57CC-977AF6667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5477C-3CFF-8BE4-185D-D402E86D4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6C064-4C6E-904A-EA8B-F0C665B37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EB008-539D-B70D-A8D5-CB42E2E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16-0F06-4B90-B5B7-52DEB297DD97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B258E-60B4-B1D6-3937-DC63326A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2FE12-86E6-AF71-4D3F-5C846F12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A88-DA78-4301-B173-F5A01174F6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37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F001-3AAE-392F-BDE9-A8A822C3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8A093-EEF1-B373-1748-56B961DD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16-0F06-4B90-B5B7-52DEB297DD97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E93F-8F1B-8B29-2D67-8339DA69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CEE7-597A-1616-56F7-CF0D438B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A88-DA78-4301-B173-F5A01174F6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486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DE809-7B09-4B53-9CED-4C026988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16-0F06-4B90-B5B7-52DEB297DD97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89BBB-6F08-991D-E332-132CD495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915C1-839A-5A95-E518-17E95F89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A88-DA78-4301-B173-F5A01174F6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394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1685-D9EA-6452-C0D5-822841C6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6BCB-CBA1-2DCC-8483-C6035C1A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C0FF6-718E-064C-EC8F-F2FBE50F9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7F22-69F2-CFF2-B176-7E295B04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16-0F06-4B90-B5B7-52DEB297DD97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40552-D989-7E6B-022E-8A6382B3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D97C-23B4-F71B-9768-04097C6F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A88-DA78-4301-B173-F5A01174F6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282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8B793-956C-4F57-F95A-FBAA38DB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1EFF7D-9C23-FD9D-FEE9-3B9C4D490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5EB1-DF6D-6B51-7378-D227E4CF2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0CBF0-9FFE-F856-5DCE-57B44E1F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A516-0F06-4B90-B5B7-52DEB297DD97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86914-FBAA-1CB7-58B2-90F2FB07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1A994-45DD-D27F-8CB4-C5749094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A88-DA78-4301-B173-F5A01174F6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20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9B3AD-DC60-B7B9-9D17-804F718E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82EA4-5910-40BB-56AD-F7CE42824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8966A-6563-6E2F-0921-5768E8479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5A516-0F06-4B90-B5B7-52DEB297DD97}" type="datetimeFigureOut">
              <a:rPr lang="en-ID" smtClean="0"/>
              <a:t>25/12/2023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CFE4D-12A1-6E71-2893-1F8DEDE67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76857-ED52-3D70-942D-FA154B658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6A88-DA78-4301-B173-F5A01174F6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01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i.org/10.35314/isi.v8i1.327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2">
                <a:lumMod val="25000"/>
              </a:schemeClr>
            </a:gs>
            <a:gs pos="85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70735-ACC4-1BE2-6EC4-61E63DABC301}"/>
              </a:ext>
            </a:extLst>
          </p:cNvPr>
          <p:cNvSpPr/>
          <p:nvPr/>
        </p:nvSpPr>
        <p:spPr>
          <a:xfrm>
            <a:off x="3752193" y="304800"/>
            <a:ext cx="4687614" cy="6248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04800" dist="419100" dir="79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genal Apa Itu Teknologi Digital dan Manfaatnya [Anak SMK Wajib Tahu] |  Berita | Gamelab Indonesia">
            <a:extLst>
              <a:ext uri="{FF2B5EF4-FFF2-40B4-BE49-F238E27FC236}">
                <a16:creationId xmlns:a16="http://schemas.microsoft.com/office/drawing/2014/main" id="{F2AE3E97-928B-EACF-6A87-43CB8844B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2" r="17816"/>
          <a:stretch/>
        </p:blipFill>
        <p:spPr bwMode="auto">
          <a:xfrm>
            <a:off x="3951890" y="570988"/>
            <a:ext cx="4288220" cy="571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DFE65-0055-CA3C-B155-44CE4ED84681}"/>
              </a:ext>
            </a:extLst>
          </p:cNvPr>
          <p:cNvSpPr txBox="1"/>
          <p:nvPr/>
        </p:nvSpPr>
        <p:spPr>
          <a:xfrm>
            <a:off x="3942945" y="570988"/>
            <a:ext cx="4390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Cerdas</a:t>
            </a:r>
            <a:endParaRPr lang="en-ID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00524-3AD2-0852-23F1-D48BF6888A8F}"/>
              </a:ext>
            </a:extLst>
          </p:cNvPr>
          <p:cNvSpPr txBox="1"/>
          <p:nvPr/>
        </p:nvSpPr>
        <p:spPr>
          <a:xfrm>
            <a:off x="4141412" y="4774330"/>
            <a:ext cx="3993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ID" sz="4800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E367D-E4A0-247B-9A86-49C9BEA3A634}"/>
              </a:ext>
            </a:extLst>
          </p:cNvPr>
          <p:cNvSpPr/>
          <p:nvPr/>
        </p:nvSpPr>
        <p:spPr>
          <a:xfrm>
            <a:off x="-6738244" y="1789818"/>
            <a:ext cx="4360128" cy="5068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9E4AE-FC9C-B12B-E486-53492F861258}"/>
              </a:ext>
            </a:extLst>
          </p:cNvPr>
          <p:cNvSpPr txBox="1"/>
          <p:nvPr/>
        </p:nvSpPr>
        <p:spPr>
          <a:xfrm>
            <a:off x="-6538438" y="4207840"/>
            <a:ext cx="38360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332C9-E183-76F3-8F88-F147E097C059}"/>
              </a:ext>
            </a:extLst>
          </p:cNvPr>
          <p:cNvSpPr txBox="1"/>
          <p:nvPr/>
        </p:nvSpPr>
        <p:spPr>
          <a:xfrm>
            <a:off x="3942945" y="1252674"/>
            <a:ext cx="4390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Pendekteksi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Penghitung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korban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bencana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D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07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5DCC6-C174-7D64-77B7-4D7EE2ECB6E2}"/>
              </a:ext>
            </a:extLst>
          </p:cNvPr>
          <p:cNvSpPr/>
          <p:nvPr/>
        </p:nvSpPr>
        <p:spPr>
          <a:xfrm>
            <a:off x="563880" y="368617"/>
            <a:ext cx="11064240" cy="612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61C1-BF55-EB9D-1C05-455C970697E0}"/>
              </a:ext>
            </a:extLst>
          </p:cNvPr>
          <p:cNvSpPr txBox="1"/>
          <p:nvPr/>
        </p:nvSpPr>
        <p:spPr>
          <a:xfrm>
            <a:off x="563880" y="1470183"/>
            <a:ext cx="5067863" cy="7571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endParaRPr lang="en-ID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06C52-A5AC-C7CF-03EE-2A783515B9E7}"/>
              </a:ext>
            </a:extLst>
          </p:cNvPr>
          <p:cNvSpPr txBox="1"/>
          <p:nvPr/>
        </p:nvSpPr>
        <p:spPr>
          <a:xfrm>
            <a:off x="1131852" y="338816"/>
            <a:ext cx="49987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5664-425A-39A2-9490-03C59F6B21B9}"/>
              </a:ext>
            </a:extLst>
          </p:cNvPr>
          <p:cNvSpPr txBox="1"/>
          <p:nvPr/>
        </p:nvSpPr>
        <p:spPr>
          <a:xfrm rot="10800000">
            <a:off x="3797358" y="1550824"/>
            <a:ext cx="10363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BEAB8-ABA6-07E7-B477-193542F99473}"/>
              </a:ext>
            </a:extLst>
          </p:cNvPr>
          <p:cNvSpPr txBox="1"/>
          <p:nvPr/>
        </p:nvSpPr>
        <p:spPr>
          <a:xfrm>
            <a:off x="2534602" y="3328878"/>
            <a:ext cx="8981895" cy="219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marR="69215" indent="581025" algn="just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</a:pP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 (You Only Look Once)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memproses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pada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45 frames per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detik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single convolutional network, YOLO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merepresentasikan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sangat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membagi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citra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grid S x S, di mana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grid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memprediksi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bounding boxes dan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pemrosesan</a:t>
            </a:r>
            <a:r>
              <a:rPr lang="en-ID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optimal.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590ED-6002-7449-6FA8-E0A610F91CA2}"/>
              </a:ext>
            </a:extLst>
          </p:cNvPr>
          <p:cNvCxnSpPr>
            <a:cxnSpLocks/>
          </p:cNvCxnSpPr>
          <p:nvPr/>
        </p:nvCxnSpPr>
        <p:spPr>
          <a:xfrm>
            <a:off x="2534602" y="3350062"/>
            <a:ext cx="112880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6" name="Picture 14" descr="Imagination - Free miscellaneous icons">
            <a:extLst>
              <a:ext uri="{FF2B5EF4-FFF2-40B4-BE49-F238E27FC236}">
                <a16:creationId xmlns:a16="http://schemas.microsoft.com/office/drawing/2014/main" id="{B047C1F9-ABF3-6386-F549-41D188AA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08" y="2751221"/>
            <a:ext cx="2055594" cy="20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440B75-DEBA-38B9-45F7-7D71A316E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444" y="864521"/>
            <a:ext cx="5456393" cy="20575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1DDAF2-9341-3B90-6B09-727A832D0650}"/>
              </a:ext>
            </a:extLst>
          </p:cNvPr>
          <p:cNvSpPr txBox="1"/>
          <p:nvPr/>
        </p:nvSpPr>
        <p:spPr>
          <a:xfrm>
            <a:off x="9418543" y="406973"/>
            <a:ext cx="8981895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marR="69215" indent="581025" algn="just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</a:pPr>
            <a:r>
              <a:rPr lang="en-ID" sz="1600" dirty="0"/>
              <a:t>ISSN: 2527-986</a:t>
            </a:r>
            <a:endParaRPr lang="en-ID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97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2">
                <a:lumMod val="25000"/>
              </a:schemeClr>
            </a:gs>
            <a:gs pos="85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70735-ACC4-1BE2-6EC4-61E63DABC301}"/>
              </a:ext>
            </a:extLst>
          </p:cNvPr>
          <p:cNvSpPr/>
          <p:nvPr/>
        </p:nvSpPr>
        <p:spPr>
          <a:xfrm>
            <a:off x="-340659" y="-191621"/>
            <a:ext cx="12873318" cy="724124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04800" dist="419100" dir="79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genal Apa Itu Teknologi Digital dan Manfaatnya [Anak SMK Wajib Tahu] |  Berita | Gamelab Indonesia">
            <a:extLst>
              <a:ext uri="{FF2B5EF4-FFF2-40B4-BE49-F238E27FC236}">
                <a16:creationId xmlns:a16="http://schemas.microsoft.com/office/drawing/2014/main" id="{F2AE3E97-928B-EACF-6A87-43CB8844B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4" t="5984" r="7224" b="5984"/>
          <a:stretch/>
        </p:blipFill>
        <p:spPr bwMode="auto">
          <a:xfrm>
            <a:off x="1308846" y="0"/>
            <a:ext cx="108831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DFE65-0055-CA3C-B155-44CE4ED84681}"/>
              </a:ext>
            </a:extLst>
          </p:cNvPr>
          <p:cNvSpPr txBox="1"/>
          <p:nvPr/>
        </p:nvSpPr>
        <p:spPr>
          <a:xfrm>
            <a:off x="2828828" y="-2743200"/>
            <a:ext cx="653434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D" sz="19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00524-3AD2-0852-23F1-D48BF6888A8F}"/>
              </a:ext>
            </a:extLst>
          </p:cNvPr>
          <p:cNvSpPr txBox="1"/>
          <p:nvPr/>
        </p:nvSpPr>
        <p:spPr>
          <a:xfrm>
            <a:off x="3187416" y="6665057"/>
            <a:ext cx="58171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en-ID" sz="11500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3A524A-539A-7276-DD51-1C24127210FB}"/>
              </a:ext>
            </a:extLst>
          </p:cNvPr>
          <p:cNvSpPr/>
          <p:nvPr/>
        </p:nvSpPr>
        <p:spPr>
          <a:xfrm>
            <a:off x="-1" y="1789818"/>
            <a:ext cx="4360128" cy="5068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05FE0-92BE-1E3B-515C-F24420C52666}"/>
              </a:ext>
            </a:extLst>
          </p:cNvPr>
          <p:cNvSpPr txBox="1"/>
          <p:nvPr/>
        </p:nvSpPr>
        <p:spPr>
          <a:xfrm>
            <a:off x="235649" y="3908410"/>
            <a:ext cx="3888828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D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05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5DCC6-C174-7D64-77B7-4D7EE2ECB6E2}"/>
              </a:ext>
            </a:extLst>
          </p:cNvPr>
          <p:cNvSpPr/>
          <p:nvPr/>
        </p:nvSpPr>
        <p:spPr>
          <a:xfrm>
            <a:off x="563880" y="368617"/>
            <a:ext cx="11064240" cy="612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61C1-BF55-EB9D-1C05-455C970697E0}"/>
              </a:ext>
            </a:extLst>
          </p:cNvPr>
          <p:cNvSpPr txBox="1"/>
          <p:nvPr/>
        </p:nvSpPr>
        <p:spPr>
          <a:xfrm>
            <a:off x="1097280" y="1544848"/>
            <a:ext cx="5067863" cy="10064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endParaRPr lang="en-ID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06C52-A5AC-C7CF-03EE-2A783515B9E7}"/>
              </a:ext>
            </a:extLst>
          </p:cNvPr>
          <p:cNvSpPr txBox="1"/>
          <p:nvPr/>
        </p:nvSpPr>
        <p:spPr>
          <a:xfrm>
            <a:off x="1097280" y="582937"/>
            <a:ext cx="49987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5664-425A-39A2-9490-03C59F6B21B9}"/>
              </a:ext>
            </a:extLst>
          </p:cNvPr>
          <p:cNvSpPr txBox="1"/>
          <p:nvPr/>
        </p:nvSpPr>
        <p:spPr>
          <a:xfrm rot="10800000">
            <a:off x="4006707" y="1709451"/>
            <a:ext cx="10363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BEAB8-ABA6-07E7-B477-193542F99473}"/>
              </a:ext>
            </a:extLst>
          </p:cNvPr>
          <p:cNvSpPr txBox="1"/>
          <p:nvPr/>
        </p:nvSpPr>
        <p:spPr>
          <a:xfrm>
            <a:off x="4737338" y="3405069"/>
            <a:ext cx="6602591" cy="219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430" marR="69215" indent="271145" algn="just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enggunakan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service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Colaboratory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 men-training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dataset-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nya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sebelum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diterapkan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hardware.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20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menyediakan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“Notebook</a:t>
            </a:r>
            <a:r>
              <a:rPr lang="en-US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en-US" sz="20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tanpa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server untuk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interaktif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diberikan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gratis.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Selain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uga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VNC Viewer untuk Raspberry</a:t>
            </a:r>
            <a:endParaRPr lang="en-ID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590ED-6002-7449-6FA8-E0A610F91CA2}"/>
              </a:ext>
            </a:extLst>
          </p:cNvPr>
          <p:cNvCxnSpPr>
            <a:cxnSpLocks/>
          </p:cNvCxnSpPr>
          <p:nvPr/>
        </p:nvCxnSpPr>
        <p:spPr>
          <a:xfrm>
            <a:off x="3022453" y="3350062"/>
            <a:ext cx="1080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0" name="Picture 8" descr="System PNGs for Free Download">
            <a:extLst>
              <a:ext uri="{FF2B5EF4-FFF2-40B4-BE49-F238E27FC236}">
                <a16:creationId xmlns:a16="http://schemas.microsoft.com/office/drawing/2014/main" id="{520E5F60-32C1-63EB-4B7A-CC0D9A616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-93318"/>
            <a:ext cx="4142452" cy="414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ination - Free miscellaneous icons">
            <a:extLst>
              <a:ext uri="{FF2B5EF4-FFF2-40B4-BE49-F238E27FC236}">
                <a16:creationId xmlns:a16="http://schemas.microsoft.com/office/drawing/2014/main" id="{B047C1F9-ABF3-6386-F549-41D188AA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3" y="4462888"/>
            <a:ext cx="2055594" cy="20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4DE4BF-CFA4-B48F-B199-8886A240A25E}"/>
              </a:ext>
            </a:extLst>
          </p:cNvPr>
          <p:cNvSpPr txBox="1"/>
          <p:nvPr/>
        </p:nvSpPr>
        <p:spPr>
          <a:xfrm>
            <a:off x="9418543" y="406973"/>
            <a:ext cx="8981895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marR="69215" indent="581025" algn="just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</a:pPr>
            <a:r>
              <a:rPr lang="en-ID" sz="1600" dirty="0"/>
              <a:t>ISSN: 2527-986</a:t>
            </a:r>
            <a:endParaRPr lang="en-ID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760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2">
                <a:lumMod val="25000"/>
              </a:schemeClr>
            </a:gs>
            <a:gs pos="85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70735-ACC4-1BE2-6EC4-61E63DABC301}"/>
              </a:ext>
            </a:extLst>
          </p:cNvPr>
          <p:cNvSpPr/>
          <p:nvPr/>
        </p:nvSpPr>
        <p:spPr>
          <a:xfrm>
            <a:off x="-340659" y="-191621"/>
            <a:ext cx="12873318" cy="724124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04800" dist="419100" dir="79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genal Apa Itu Teknologi Digital dan Manfaatnya [Anak SMK Wajib Tahu] |  Berita | Gamelab Indonesia">
            <a:extLst>
              <a:ext uri="{FF2B5EF4-FFF2-40B4-BE49-F238E27FC236}">
                <a16:creationId xmlns:a16="http://schemas.microsoft.com/office/drawing/2014/main" id="{F2AE3E97-928B-EACF-6A87-43CB8844B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4" t="5984" r="7224" b="5984"/>
          <a:stretch/>
        </p:blipFill>
        <p:spPr bwMode="auto">
          <a:xfrm>
            <a:off x="1308846" y="0"/>
            <a:ext cx="108831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DFE65-0055-CA3C-B155-44CE4ED84681}"/>
              </a:ext>
            </a:extLst>
          </p:cNvPr>
          <p:cNvSpPr txBox="1"/>
          <p:nvPr/>
        </p:nvSpPr>
        <p:spPr>
          <a:xfrm>
            <a:off x="2828828" y="-2743200"/>
            <a:ext cx="653434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D" sz="19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00524-3AD2-0852-23F1-D48BF6888A8F}"/>
              </a:ext>
            </a:extLst>
          </p:cNvPr>
          <p:cNvSpPr txBox="1"/>
          <p:nvPr/>
        </p:nvSpPr>
        <p:spPr>
          <a:xfrm>
            <a:off x="3187416" y="6665057"/>
            <a:ext cx="58171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en-ID" sz="11500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3A524A-539A-7276-DD51-1C24127210FB}"/>
              </a:ext>
            </a:extLst>
          </p:cNvPr>
          <p:cNvSpPr/>
          <p:nvPr/>
        </p:nvSpPr>
        <p:spPr>
          <a:xfrm>
            <a:off x="-1" y="1789818"/>
            <a:ext cx="4360128" cy="5068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05FE0-92BE-1E3B-515C-F24420C52666}"/>
              </a:ext>
            </a:extLst>
          </p:cNvPr>
          <p:cNvSpPr txBox="1"/>
          <p:nvPr/>
        </p:nvSpPr>
        <p:spPr>
          <a:xfrm>
            <a:off x="235649" y="3073276"/>
            <a:ext cx="3888828" cy="230832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Desain dan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endParaRPr lang="en-ID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77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5DCC6-C174-7D64-77B7-4D7EE2ECB6E2}"/>
              </a:ext>
            </a:extLst>
          </p:cNvPr>
          <p:cNvSpPr/>
          <p:nvPr/>
        </p:nvSpPr>
        <p:spPr>
          <a:xfrm>
            <a:off x="563880" y="368617"/>
            <a:ext cx="11064240" cy="612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61C1-BF55-EB9D-1C05-455C970697E0}"/>
              </a:ext>
            </a:extLst>
          </p:cNvPr>
          <p:cNvSpPr txBox="1"/>
          <p:nvPr/>
        </p:nvSpPr>
        <p:spPr>
          <a:xfrm>
            <a:off x="931910" y="1307804"/>
            <a:ext cx="5067863" cy="20867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Desain &amp;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D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06C52-A5AC-C7CF-03EE-2A783515B9E7}"/>
              </a:ext>
            </a:extLst>
          </p:cNvPr>
          <p:cNvSpPr txBox="1"/>
          <p:nvPr/>
        </p:nvSpPr>
        <p:spPr>
          <a:xfrm>
            <a:off x="931910" y="406136"/>
            <a:ext cx="49987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5664-425A-39A2-9490-03C59F6B21B9}"/>
              </a:ext>
            </a:extLst>
          </p:cNvPr>
          <p:cNvSpPr txBox="1"/>
          <p:nvPr/>
        </p:nvSpPr>
        <p:spPr>
          <a:xfrm rot="10800000">
            <a:off x="4006707" y="1709451"/>
            <a:ext cx="10363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BEAB8-ABA6-07E7-B477-193542F99473}"/>
              </a:ext>
            </a:extLst>
          </p:cNvPr>
          <p:cNvSpPr txBox="1"/>
          <p:nvPr/>
        </p:nvSpPr>
        <p:spPr>
          <a:xfrm>
            <a:off x="4626860" y="3696032"/>
            <a:ext cx="6602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" marR="357505" indent="270510" algn="just">
              <a:spcBef>
                <a:spcPts val="28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Langkah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pada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desain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membuat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diagram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setiap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mempunyai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tertentu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terkait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membentuk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dibuat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590ED-6002-7449-6FA8-E0A610F91CA2}"/>
              </a:ext>
            </a:extLst>
          </p:cNvPr>
          <p:cNvCxnSpPr>
            <a:cxnSpLocks/>
          </p:cNvCxnSpPr>
          <p:nvPr/>
        </p:nvCxnSpPr>
        <p:spPr>
          <a:xfrm>
            <a:off x="3022453" y="3350062"/>
            <a:ext cx="1080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0" name="Picture 8" descr="System PNGs for Free Download">
            <a:extLst>
              <a:ext uri="{FF2B5EF4-FFF2-40B4-BE49-F238E27FC236}">
                <a16:creationId xmlns:a16="http://schemas.microsoft.com/office/drawing/2014/main" id="{520E5F60-32C1-63EB-4B7A-CC0D9A616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-93318"/>
            <a:ext cx="4142452" cy="414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ination - Free miscellaneous icons">
            <a:extLst>
              <a:ext uri="{FF2B5EF4-FFF2-40B4-BE49-F238E27FC236}">
                <a16:creationId xmlns:a16="http://schemas.microsoft.com/office/drawing/2014/main" id="{B047C1F9-ABF3-6386-F549-41D188AA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3" y="4462888"/>
            <a:ext cx="2055594" cy="20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5.png">
            <a:extLst>
              <a:ext uri="{FF2B5EF4-FFF2-40B4-BE49-F238E27FC236}">
                <a16:creationId xmlns:a16="http://schemas.microsoft.com/office/drawing/2014/main" id="{8EFAEA1E-F56D-96D0-1B4F-1F07763412B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2414" y="5307983"/>
            <a:ext cx="6070600" cy="5340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A767E9-C0E1-21B7-393C-218FBFD95401}"/>
              </a:ext>
            </a:extLst>
          </p:cNvPr>
          <p:cNvSpPr txBox="1"/>
          <p:nvPr/>
        </p:nvSpPr>
        <p:spPr>
          <a:xfrm>
            <a:off x="9418543" y="406973"/>
            <a:ext cx="8981895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marR="69215" indent="581025" algn="just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</a:pPr>
            <a:r>
              <a:rPr lang="en-ID" sz="1600" dirty="0"/>
              <a:t>ISSN: 2527-986</a:t>
            </a:r>
            <a:endParaRPr lang="en-ID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74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2">
                <a:lumMod val="25000"/>
              </a:schemeClr>
            </a:gs>
            <a:gs pos="85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70735-ACC4-1BE2-6EC4-61E63DABC301}"/>
              </a:ext>
            </a:extLst>
          </p:cNvPr>
          <p:cNvSpPr/>
          <p:nvPr/>
        </p:nvSpPr>
        <p:spPr>
          <a:xfrm>
            <a:off x="-340659" y="-191621"/>
            <a:ext cx="12873318" cy="724124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04800" dist="419100" dir="79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genal Apa Itu Teknologi Digital dan Manfaatnya [Anak SMK Wajib Tahu] |  Berita | Gamelab Indonesia">
            <a:extLst>
              <a:ext uri="{FF2B5EF4-FFF2-40B4-BE49-F238E27FC236}">
                <a16:creationId xmlns:a16="http://schemas.microsoft.com/office/drawing/2014/main" id="{F2AE3E97-928B-EACF-6A87-43CB8844B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4" t="5984" r="7224" b="5984"/>
          <a:stretch/>
        </p:blipFill>
        <p:spPr bwMode="auto">
          <a:xfrm>
            <a:off x="1308846" y="0"/>
            <a:ext cx="108831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DFE65-0055-CA3C-B155-44CE4ED84681}"/>
              </a:ext>
            </a:extLst>
          </p:cNvPr>
          <p:cNvSpPr txBox="1"/>
          <p:nvPr/>
        </p:nvSpPr>
        <p:spPr>
          <a:xfrm>
            <a:off x="2828828" y="-2743200"/>
            <a:ext cx="653434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D" sz="19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00524-3AD2-0852-23F1-D48BF6888A8F}"/>
              </a:ext>
            </a:extLst>
          </p:cNvPr>
          <p:cNvSpPr txBox="1"/>
          <p:nvPr/>
        </p:nvSpPr>
        <p:spPr>
          <a:xfrm>
            <a:off x="3187416" y="6665057"/>
            <a:ext cx="58171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en-ID" sz="11500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3A524A-539A-7276-DD51-1C24127210FB}"/>
              </a:ext>
            </a:extLst>
          </p:cNvPr>
          <p:cNvSpPr/>
          <p:nvPr/>
        </p:nvSpPr>
        <p:spPr>
          <a:xfrm>
            <a:off x="-1" y="1789818"/>
            <a:ext cx="4360128" cy="5068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05FE0-92BE-1E3B-515C-F24420C52666}"/>
              </a:ext>
            </a:extLst>
          </p:cNvPr>
          <p:cNvSpPr txBox="1"/>
          <p:nvPr/>
        </p:nvSpPr>
        <p:spPr>
          <a:xfrm>
            <a:off x="235649" y="3908410"/>
            <a:ext cx="3888828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ID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97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5DCC6-C174-7D64-77B7-4D7EE2ECB6E2}"/>
              </a:ext>
            </a:extLst>
          </p:cNvPr>
          <p:cNvSpPr/>
          <p:nvPr/>
        </p:nvSpPr>
        <p:spPr>
          <a:xfrm>
            <a:off x="563880" y="368617"/>
            <a:ext cx="11064240" cy="612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61C1-BF55-EB9D-1C05-455C970697E0}"/>
              </a:ext>
            </a:extLst>
          </p:cNvPr>
          <p:cNvSpPr txBox="1"/>
          <p:nvPr/>
        </p:nvSpPr>
        <p:spPr>
          <a:xfrm>
            <a:off x="1230797" y="1474693"/>
            <a:ext cx="5067863" cy="10064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06C52-A5AC-C7CF-03EE-2A783515B9E7}"/>
              </a:ext>
            </a:extLst>
          </p:cNvPr>
          <p:cNvSpPr txBox="1"/>
          <p:nvPr/>
        </p:nvSpPr>
        <p:spPr>
          <a:xfrm>
            <a:off x="931910" y="406136"/>
            <a:ext cx="49987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5664-425A-39A2-9490-03C59F6B21B9}"/>
              </a:ext>
            </a:extLst>
          </p:cNvPr>
          <p:cNvSpPr txBox="1"/>
          <p:nvPr/>
        </p:nvSpPr>
        <p:spPr>
          <a:xfrm rot="10800000">
            <a:off x="4006707" y="1709451"/>
            <a:ext cx="10363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BEAB8-ABA6-07E7-B477-193542F99473}"/>
              </a:ext>
            </a:extLst>
          </p:cNvPr>
          <p:cNvSpPr txBox="1"/>
          <p:nvPr/>
        </p:nvSpPr>
        <p:spPr>
          <a:xfrm>
            <a:off x="4270423" y="3467182"/>
            <a:ext cx="6602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280" marR="357505" indent="270510" algn="just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 yang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dig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dataset korban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bencana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IEEE Dataset,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gabungkan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dengan custom dataset, Dataset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terdiri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berbeda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Emergency</a:t>
            </a:r>
            <a:r>
              <a:rPr lang="en-US" sz="1800" i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</a:t>
            </a:r>
            <a:r>
              <a:rPr lang="en-US" sz="1800" i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590ED-6002-7449-6FA8-E0A610F91CA2}"/>
              </a:ext>
            </a:extLst>
          </p:cNvPr>
          <p:cNvCxnSpPr>
            <a:cxnSpLocks/>
          </p:cNvCxnSpPr>
          <p:nvPr/>
        </p:nvCxnSpPr>
        <p:spPr>
          <a:xfrm>
            <a:off x="3022453" y="3350062"/>
            <a:ext cx="1080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0" name="Picture 8" descr="System PNGs for Free Download">
            <a:extLst>
              <a:ext uri="{FF2B5EF4-FFF2-40B4-BE49-F238E27FC236}">
                <a16:creationId xmlns:a16="http://schemas.microsoft.com/office/drawing/2014/main" id="{520E5F60-32C1-63EB-4B7A-CC0D9A616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-93318"/>
            <a:ext cx="4142452" cy="414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ination - Free miscellaneous icons">
            <a:extLst>
              <a:ext uri="{FF2B5EF4-FFF2-40B4-BE49-F238E27FC236}">
                <a16:creationId xmlns:a16="http://schemas.microsoft.com/office/drawing/2014/main" id="{B047C1F9-ABF3-6386-F549-41D188AA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3" y="4462888"/>
            <a:ext cx="2055594" cy="20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DBC08-1B6D-7BD5-3F97-998CDD027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602" y="4853978"/>
            <a:ext cx="4803998" cy="15932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9D4191-0B2C-917A-C2C6-469505C02658}"/>
              </a:ext>
            </a:extLst>
          </p:cNvPr>
          <p:cNvSpPr txBox="1"/>
          <p:nvPr/>
        </p:nvSpPr>
        <p:spPr>
          <a:xfrm>
            <a:off x="9418543" y="406973"/>
            <a:ext cx="8981895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marR="69215" indent="581025" algn="just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</a:pPr>
            <a:r>
              <a:rPr lang="en-ID" sz="1600" dirty="0"/>
              <a:t>ISSN: 2527-986</a:t>
            </a:r>
            <a:endParaRPr lang="en-ID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32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5DCC6-C174-7D64-77B7-4D7EE2ECB6E2}"/>
              </a:ext>
            </a:extLst>
          </p:cNvPr>
          <p:cNvSpPr/>
          <p:nvPr/>
        </p:nvSpPr>
        <p:spPr>
          <a:xfrm>
            <a:off x="563880" y="368617"/>
            <a:ext cx="11064240" cy="612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61C1-BF55-EB9D-1C05-455C970697E0}"/>
              </a:ext>
            </a:extLst>
          </p:cNvPr>
          <p:cNvSpPr txBox="1"/>
          <p:nvPr/>
        </p:nvSpPr>
        <p:spPr>
          <a:xfrm>
            <a:off x="1230797" y="1474693"/>
            <a:ext cx="5067863" cy="10064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06C52-A5AC-C7CF-03EE-2A783515B9E7}"/>
              </a:ext>
            </a:extLst>
          </p:cNvPr>
          <p:cNvSpPr txBox="1"/>
          <p:nvPr/>
        </p:nvSpPr>
        <p:spPr>
          <a:xfrm>
            <a:off x="931910" y="406136"/>
            <a:ext cx="49987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5664-425A-39A2-9490-03C59F6B21B9}"/>
              </a:ext>
            </a:extLst>
          </p:cNvPr>
          <p:cNvSpPr txBox="1"/>
          <p:nvPr/>
        </p:nvSpPr>
        <p:spPr>
          <a:xfrm rot="10800000">
            <a:off x="4006707" y="1709451"/>
            <a:ext cx="10363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BEAB8-ABA6-07E7-B477-193542F99473}"/>
              </a:ext>
            </a:extLst>
          </p:cNvPr>
          <p:cNvSpPr txBox="1"/>
          <p:nvPr/>
        </p:nvSpPr>
        <p:spPr>
          <a:xfrm>
            <a:off x="3249038" y="3429000"/>
            <a:ext cx="7623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7030" marR="357505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Proses training pada uji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hyperparameter yang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7030" marR="357505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yang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learning rate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0,0001,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ukuran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mengoptimalkan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training.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030" marR="357505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max batch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6000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step 1000 dan epoch 6,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training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1000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 epoch.</a:t>
            </a:r>
          </a:p>
          <a:p>
            <a:pPr marL="367030" marR="357505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 epoch, total 6000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 dataset training yang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terbaik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7030" marR="357505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size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 training.</a:t>
            </a: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590ED-6002-7449-6FA8-E0A610F91CA2}"/>
              </a:ext>
            </a:extLst>
          </p:cNvPr>
          <p:cNvCxnSpPr>
            <a:cxnSpLocks/>
          </p:cNvCxnSpPr>
          <p:nvPr/>
        </p:nvCxnSpPr>
        <p:spPr>
          <a:xfrm>
            <a:off x="3022453" y="3350062"/>
            <a:ext cx="108002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6" name="Picture 14" descr="Imagination - Free miscellaneous icons">
            <a:extLst>
              <a:ext uri="{FF2B5EF4-FFF2-40B4-BE49-F238E27FC236}">
                <a16:creationId xmlns:a16="http://schemas.microsoft.com/office/drawing/2014/main" id="{B047C1F9-ABF3-6386-F549-41D188AA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13" y="4462888"/>
            <a:ext cx="2055594" cy="20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18495F-D615-4A38-6880-77881BD68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19" y="470025"/>
            <a:ext cx="5899242" cy="2778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8C1D61-2BB2-97DE-4420-72B59B1B58B2}"/>
              </a:ext>
            </a:extLst>
          </p:cNvPr>
          <p:cNvSpPr txBox="1"/>
          <p:nvPr/>
        </p:nvSpPr>
        <p:spPr>
          <a:xfrm>
            <a:off x="9418543" y="406973"/>
            <a:ext cx="8981895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marR="69215" indent="581025" algn="just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</a:pPr>
            <a:r>
              <a:rPr lang="en-ID" sz="1600" dirty="0"/>
              <a:t>ISSN: 2527-986</a:t>
            </a:r>
            <a:endParaRPr lang="en-ID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29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70735-ACC4-1BE2-6EC4-61E63DABC301}"/>
              </a:ext>
            </a:extLst>
          </p:cNvPr>
          <p:cNvSpPr/>
          <p:nvPr/>
        </p:nvSpPr>
        <p:spPr>
          <a:xfrm>
            <a:off x="-340659" y="-191621"/>
            <a:ext cx="12873318" cy="724124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04800" dist="419100" dir="79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genal Apa Itu Teknologi Digital dan Manfaatnya [Anak SMK Wajib Tahu] |  Berita | Gamelab Indonesia">
            <a:extLst>
              <a:ext uri="{FF2B5EF4-FFF2-40B4-BE49-F238E27FC236}">
                <a16:creationId xmlns:a16="http://schemas.microsoft.com/office/drawing/2014/main" id="{F2AE3E97-928B-EACF-6A87-43CB8844B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4" t="5984" r="7224" b="5984"/>
          <a:stretch/>
        </p:blipFill>
        <p:spPr bwMode="auto">
          <a:xfrm>
            <a:off x="1308846" y="0"/>
            <a:ext cx="108831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DFE65-0055-CA3C-B155-44CE4ED84681}"/>
              </a:ext>
            </a:extLst>
          </p:cNvPr>
          <p:cNvSpPr txBox="1"/>
          <p:nvPr/>
        </p:nvSpPr>
        <p:spPr>
          <a:xfrm>
            <a:off x="2828828" y="-2743200"/>
            <a:ext cx="653434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D" sz="19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00524-3AD2-0852-23F1-D48BF6888A8F}"/>
              </a:ext>
            </a:extLst>
          </p:cNvPr>
          <p:cNvSpPr txBox="1"/>
          <p:nvPr/>
        </p:nvSpPr>
        <p:spPr>
          <a:xfrm>
            <a:off x="3187416" y="6665057"/>
            <a:ext cx="58171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en-ID" sz="11500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3A524A-539A-7276-DD51-1C24127210FB}"/>
              </a:ext>
            </a:extLst>
          </p:cNvPr>
          <p:cNvSpPr/>
          <p:nvPr/>
        </p:nvSpPr>
        <p:spPr>
          <a:xfrm>
            <a:off x="-1" y="1789818"/>
            <a:ext cx="4360128" cy="5068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AE40F-9D74-5AA2-7DB4-11BF345CEDFE}"/>
              </a:ext>
            </a:extLst>
          </p:cNvPr>
          <p:cNvSpPr txBox="1"/>
          <p:nvPr/>
        </p:nvSpPr>
        <p:spPr>
          <a:xfrm>
            <a:off x="-314732" y="3063915"/>
            <a:ext cx="4822734" cy="21236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</a:t>
            </a:r>
            <a:endParaRPr lang="en-ID" sz="6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66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5DCC6-C174-7D64-77B7-4D7EE2ECB6E2}"/>
              </a:ext>
            </a:extLst>
          </p:cNvPr>
          <p:cNvSpPr/>
          <p:nvPr/>
        </p:nvSpPr>
        <p:spPr>
          <a:xfrm>
            <a:off x="563880" y="368617"/>
            <a:ext cx="11064240" cy="612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61C1-BF55-EB9D-1C05-455C970697E0}"/>
              </a:ext>
            </a:extLst>
          </p:cNvPr>
          <p:cNvSpPr txBox="1"/>
          <p:nvPr/>
        </p:nvSpPr>
        <p:spPr>
          <a:xfrm>
            <a:off x="1097278" y="1447796"/>
            <a:ext cx="5067863" cy="14219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 Time</a:t>
            </a:r>
            <a:endParaRPr lang="en-ID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06C52-A5AC-C7CF-03EE-2A783515B9E7}"/>
              </a:ext>
            </a:extLst>
          </p:cNvPr>
          <p:cNvSpPr txBox="1"/>
          <p:nvPr/>
        </p:nvSpPr>
        <p:spPr>
          <a:xfrm>
            <a:off x="945871" y="546573"/>
            <a:ext cx="49987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5664-425A-39A2-9490-03C59F6B21B9}"/>
              </a:ext>
            </a:extLst>
          </p:cNvPr>
          <p:cNvSpPr txBox="1"/>
          <p:nvPr/>
        </p:nvSpPr>
        <p:spPr>
          <a:xfrm rot="10800000">
            <a:off x="3631210" y="1635886"/>
            <a:ext cx="10363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BEAB8-ABA6-07E7-B477-193542F99473}"/>
              </a:ext>
            </a:extLst>
          </p:cNvPr>
          <p:cNvSpPr txBox="1"/>
          <p:nvPr/>
        </p:nvSpPr>
        <p:spPr>
          <a:xfrm>
            <a:off x="2619474" y="3467432"/>
            <a:ext cx="8837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korban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Raspberry Pi 4 dan webcam.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statis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1,5 meter, 2 meter, dan 3 meter.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Juga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90°, 70°, 40°, dan 10°.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korban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590ED-6002-7449-6FA8-E0A610F91CA2}"/>
              </a:ext>
            </a:extLst>
          </p:cNvPr>
          <p:cNvCxnSpPr>
            <a:cxnSpLocks/>
          </p:cNvCxnSpPr>
          <p:nvPr/>
        </p:nvCxnSpPr>
        <p:spPr>
          <a:xfrm>
            <a:off x="2534602" y="3350062"/>
            <a:ext cx="112880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6" name="Picture 14" descr="Imagination - Free miscellaneous icons">
            <a:extLst>
              <a:ext uri="{FF2B5EF4-FFF2-40B4-BE49-F238E27FC236}">
                <a16:creationId xmlns:a16="http://schemas.microsoft.com/office/drawing/2014/main" id="{B047C1F9-ABF3-6386-F549-41D188AA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08" y="2751221"/>
            <a:ext cx="2055594" cy="20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700D7C-8987-29CA-90FF-4AC18E644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73" y="376638"/>
            <a:ext cx="3480039" cy="2882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973725-EC7F-D991-54EF-79656A5A08F4}"/>
              </a:ext>
            </a:extLst>
          </p:cNvPr>
          <p:cNvSpPr txBox="1"/>
          <p:nvPr/>
        </p:nvSpPr>
        <p:spPr>
          <a:xfrm>
            <a:off x="9418543" y="406973"/>
            <a:ext cx="8981895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marR="69215" indent="581025" algn="just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</a:pPr>
            <a:r>
              <a:rPr lang="en-ID" sz="1600" dirty="0"/>
              <a:t>ISSN: 2527-986</a:t>
            </a:r>
            <a:endParaRPr lang="en-ID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08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2">
                <a:lumMod val="25000"/>
              </a:schemeClr>
            </a:gs>
            <a:gs pos="85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70735-ACC4-1BE2-6EC4-61E63DABC301}"/>
              </a:ext>
            </a:extLst>
          </p:cNvPr>
          <p:cNvSpPr/>
          <p:nvPr/>
        </p:nvSpPr>
        <p:spPr>
          <a:xfrm>
            <a:off x="-340659" y="-191621"/>
            <a:ext cx="12873318" cy="724124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04800" dist="419100" dir="79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genal Apa Itu Teknologi Digital dan Manfaatnya [Anak SMK Wajib Tahu] |  Berita | Gamelab Indonesia">
            <a:extLst>
              <a:ext uri="{FF2B5EF4-FFF2-40B4-BE49-F238E27FC236}">
                <a16:creationId xmlns:a16="http://schemas.microsoft.com/office/drawing/2014/main" id="{F2AE3E97-928B-EACF-6A87-43CB8844B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4" t="5984" r="7224" b="5984"/>
          <a:stretch/>
        </p:blipFill>
        <p:spPr bwMode="auto">
          <a:xfrm>
            <a:off x="1308846" y="0"/>
            <a:ext cx="108831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DFE65-0055-CA3C-B155-44CE4ED84681}"/>
              </a:ext>
            </a:extLst>
          </p:cNvPr>
          <p:cNvSpPr txBox="1"/>
          <p:nvPr/>
        </p:nvSpPr>
        <p:spPr>
          <a:xfrm>
            <a:off x="2828828" y="-2743200"/>
            <a:ext cx="653434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D" sz="19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00524-3AD2-0852-23F1-D48BF6888A8F}"/>
              </a:ext>
            </a:extLst>
          </p:cNvPr>
          <p:cNvSpPr txBox="1"/>
          <p:nvPr/>
        </p:nvSpPr>
        <p:spPr>
          <a:xfrm>
            <a:off x="3187416" y="6665057"/>
            <a:ext cx="58171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en-ID" sz="11500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3A524A-539A-7276-DD51-1C24127210FB}"/>
              </a:ext>
            </a:extLst>
          </p:cNvPr>
          <p:cNvSpPr/>
          <p:nvPr/>
        </p:nvSpPr>
        <p:spPr>
          <a:xfrm>
            <a:off x="-1" y="1789818"/>
            <a:ext cx="4360128" cy="5068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AE40F-9D74-5AA2-7DB4-11BF345CEDFE}"/>
              </a:ext>
            </a:extLst>
          </p:cNvPr>
          <p:cNvSpPr txBox="1"/>
          <p:nvPr/>
        </p:nvSpPr>
        <p:spPr>
          <a:xfrm>
            <a:off x="199805" y="2153288"/>
            <a:ext cx="3888828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  <a:endParaRPr lang="en-ID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F23B6-74FA-310A-D581-5D3ABF91D7B9}"/>
              </a:ext>
            </a:extLst>
          </p:cNvPr>
          <p:cNvSpPr txBox="1"/>
          <p:nvPr/>
        </p:nvSpPr>
        <p:spPr>
          <a:xfrm>
            <a:off x="226209" y="3465513"/>
            <a:ext cx="3836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dirty="0"/>
              <a:t>Proses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korban </a:t>
            </a:r>
            <a:r>
              <a:rPr lang="en-ID" dirty="0" err="1"/>
              <a:t>bencana</a:t>
            </a:r>
            <a:r>
              <a:rPr lang="en-ID" dirty="0"/>
              <a:t> </a:t>
            </a:r>
            <a:r>
              <a:rPr lang="en-ID" dirty="0" err="1"/>
              <a:t>alam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yang </a:t>
            </a:r>
            <a:r>
              <a:rPr lang="en-ID" dirty="0" err="1"/>
              <a:t>memengaruhi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korban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bertahan</a:t>
            </a:r>
            <a:r>
              <a:rPr lang="en-ID" dirty="0"/>
              <a:t> </a:t>
            </a:r>
            <a:r>
              <a:rPr lang="en-ID" dirty="0" err="1"/>
              <a:t>hidup</a:t>
            </a:r>
            <a:r>
              <a:rPr lang="en-ID" dirty="0"/>
              <a:t>. Sebagian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yang </a:t>
            </a:r>
            <a:r>
              <a:rPr lang="en-ID" dirty="0" err="1"/>
              <a:t>terkena</a:t>
            </a:r>
            <a:r>
              <a:rPr lang="en-ID" dirty="0"/>
              <a:t> </a:t>
            </a:r>
            <a:r>
              <a:rPr lang="en-ID" dirty="0" err="1"/>
              <a:t>bencana</a:t>
            </a:r>
            <a:r>
              <a:rPr lang="en-ID" dirty="0"/>
              <a:t> </a:t>
            </a:r>
            <a:r>
              <a:rPr lang="en-ID" dirty="0" err="1"/>
              <a:t>alam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sulit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, dan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penyelamat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membuka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  <a:endParaRPr lang="en-US" dirty="0"/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40120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5DCC6-C174-7D64-77B7-4D7EE2ECB6E2}"/>
              </a:ext>
            </a:extLst>
          </p:cNvPr>
          <p:cNvSpPr/>
          <p:nvPr/>
        </p:nvSpPr>
        <p:spPr>
          <a:xfrm>
            <a:off x="563880" y="368617"/>
            <a:ext cx="11064240" cy="612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61C1-BF55-EB9D-1C05-455C970697E0}"/>
              </a:ext>
            </a:extLst>
          </p:cNvPr>
          <p:cNvSpPr txBox="1"/>
          <p:nvPr/>
        </p:nvSpPr>
        <p:spPr>
          <a:xfrm>
            <a:off x="854089" y="1112585"/>
            <a:ext cx="5067863" cy="20867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endParaRPr lang="en-ID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06C52-A5AC-C7CF-03EE-2A783515B9E7}"/>
              </a:ext>
            </a:extLst>
          </p:cNvPr>
          <p:cNvSpPr txBox="1"/>
          <p:nvPr/>
        </p:nvSpPr>
        <p:spPr>
          <a:xfrm>
            <a:off x="774412" y="251426"/>
            <a:ext cx="49987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5664-425A-39A2-9490-03C59F6B21B9}"/>
              </a:ext>
            </a:extLst>
          </p:cNvPr>
          <p:cNvSpPr txBox="1"/>
          <p:nvPr/>
        </p:nvSpPr>
        <p:spPr>
          <a:xfrm rot="10800000">
            <a:off x="4006707" y="1709451"/>
            <a:ext cx="10363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590ED-6002-7449-6FA8-E0A610F91CA2}"/>
              </a:ext>
            </a:extLst>
          </p:cNvPr>
          <p:cNvCxnSpPr>
            <a:cxnSpLocks/>
          </p:cNvCxnSpPr>
          <p:nvPr/>
        </p:nvCxnSpPr>
        <p:spPr>
          <a:xfrm>
            <a:off x="5921952" y="368617"/>
            <a:ext cx="48533" cy="623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A46A145-EC4F-5B80-296F-0010CD96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12" y="3051395"/>
            <a:ext cx="4626986" cy="3323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D1EAD1-9996-DBB3-A6A0-C8B1802A9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38" y="429888"/>
            <a:ext cx="5394461" cy="24908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52589D-B53E-3A33-712F-AA0AA8E1E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305" y="2920753"/>
            <a:ext cx="5112186" cy="34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40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5DCC6-C174-7D64-77B7-4D7EE2ECB6E2}"/>
              </a:ext>
            </a:extLst>
          </p:cNvPr>
          <p:cNvSpPr/>
          <p:nvPr/>
        </p:nvSpPr>
        <p:spPr>
          <a:xfrm>
            <a:off x="563880" y="368617"/>
            <a:ext cx="11064240" cy="612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61C1-BF55-EB9D-1C05-455C970697E0}"/>
              </a:ext>
            </a:extLst>
          </p:cNvPr>
          <p:cNvSpPr txBox="1"/>
          <p:nvPr/>
        </p:nvSpPr>
        <p:spPr>
          <a:xfrm>
            <a:off x="854089" y="1112585"/>
            <a:ext cx="5067863" cy="20867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endParaRPr lang="en-ID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06C52-A5AC-C7CF-03EE-2A783515B9E7}"/>
              </a:ext>
            </a:extLst>
          </p:cNvPr>
          <p:cNvSpPr txBox="1"/>
          <p:nvPr/>
        </p:nvSpPr>
        <p:spPr>
          <a:xfrm>
            <a:off x="774412" y="251426"/>
            <a:ext cx="49987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5664-425A-39A2-9490-03C59F6B21B9}"/>
              </a:ext>
            </a:extLst>
          </p:cNvPr>
          <p:cNvSpPr txBox="1"/>
          <p:nvPr/>
        </p:nvSpPr>
        <p:spPr>
          <a:xfrm rot="10800000">
            <a:off x="4006707" y="1709451"/>
            <a:ext cx="10363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590ED-6002-7449-6FA8-E0A610F91CA2}"/>
              </a:ext>
            </a:extLst>
          </p:cNvPr>
          <p:cNvCxnSpPr>
            <a:cxnSpLocks/>
          </p:cNvCxnSpPr>
          <p:nvPr/>
        </p:nvCxnSpPr>
        <p:spPr>
          <a:xfrm>
            <a:off x="5921952" y="368617"/>
            <a:ext cx="48533" cy="623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8F09C52-2D6E-C22D-EEA7-7BF10B83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89" y="3170754"/>
            <a:ext cx="4908376" cy="1033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D6DE2C-221B-2A60-EAAA-A2DA227B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04" y="445349"/>
            <a:ext cx="4770210" cy="58983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2AF9AC-C8B2-BBD4-E09C-7713980DBD9D}"/>
              </a:ext>
            </a:extLst>
          </p:cNvPr>
          <p:cNvSpPr txBox="1"/>
          <p:nvPr/>
        </p:nvSpPr>
        <p:spPr>
          <a:xfrm>
            <a:off x="640988" y="4204447"/>
            <a:ext cx="5334577" cy="212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b="0" i="0" dirty="0" err="1">
                <a:effectLst/>
                <a:latin typeface="Söhne"/>
              </a:rPr>
              <a:t>Akurasi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tertinggi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tercapai</a:t>
            </a:r>
            <a:r>
              <a:rPr lang="en-ID" sz="1600" b="0" i="0" dirty="0">
                <a:effectLst/>
                <a:latin typeface="Söhne"/>
              </a:rPr>
              <a:t> pada </a:t>
            </a:r>
            <a:r>
              <a:rPr lang="en-ID" sz="1600" b="0" i="0" dirty="0" err="1">
                <a:effectLst/>
                <a:latin typeface="Söhne"/>
              </a:rPr>
              <a:t>ketinggian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kamera</a:t>
            </a:r>
            <a:r>
              <a:rPr lang="en-ID" sz="1600" b="0" i="0" dirty="0">
                <a:effectLst/>
                <a:latin typeface="Söhne"/>
              </a:rPr>
              <a:t> 2 meter dan </a:t>
            </a:r>
            <a:r>
              <a:rPr lang="en-ID" sz="1600" b="0" i="0" dirty="0" err="1">
                <a:effectLst/>
                <a:latin typeface="Söhne"/>
              </a:rPr>
              <a:t>sudut</a:t>
            </a:r>
            <a:r>
              <a:rPr lang="en-ID" sz="1600" b="0" i="0" dirty="0">
                <a:effectLst/>
                <a:latin typeface="Söhne"/>
              </a:rPr>
              <a:t> 70° </a:t>
            </a:r>
            <a:r>
              <a:rPr lang="en-ID" sz="1600" b="0" i="0" dirty="0" err="1">
                <a:effectLst/>
                <a:latin typeface="Söhne"/>
              </a:rPr>
              <a:t>ke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arah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bawah</a:t>
            </a:r>
            <a:r>
              <a:rPr lang="en-ID" sz="1600" b="0" i="0" dirty="0">
                <a:effectLst/>
                <a:latin typeface="Söhne"/>
              </a:rPr>
              <a:t>, </a:t>
            </a:r>
            <a:r>
              <a:rPr lang="en-ID" sz="1600" b="0" i="0" dirty="0" err="1">
                <a:effectLst/>
                <a:latin typeface="Söhne"/>
              </a:rPr>
              <a:t>mencapai</a:t>
            </a:r>
            <a:r>
              <a:rPr lang="en-ID" sz="1600" b="0" i="0" dirty="0">
                <a:effectLst/>
                <a:latin typeface="Söhne"/>
              </a:rPr>
              <a:t> 95%, Hasil </a:t>
            </a:r>
            <a:r>
              <a:rPr lang="en-ID" sz="1600" b="0" i="0" dirty="0" err="1">
                <a:effectLst/>
                <a:latin typeface="Söhne"/>
              </a:rPr>
              <a:t>kurang</a:t>
            </a:r>
            <a:r>
              <a:rPr lang="en-ID" sz="1600" b="0" i="0" dirty="0">
                <a:effectLst/>
                <a:latin typeface="Söhne"/>
              </a:rPr>
              <a:t> optimal </a:t>
            </a:r>
            <a:r>
              <a:rPr lang="en-ID" sz="1600" b="0" i="0" dirty="0" err="1">
                <a:effectLst/>
                <a:latin typeface="Söhne"/>
              </a:rPr>
              <a:t>terjadi</a:t>
            </a:r>
            <a:r>
              <a:rPr lang="en-ID" sz="1600" b="0" i="0" dirty="0">
                <a:effectLst/>
                <a:latin typeface="Söhne"/>
              </a:rPr>
              <a:t> pada </a:t>
            </a:r>
            <a:r>
              <a:rPr lang="en-ID" sz="1600" b="0" i="0" dirty="0" err="1">
                <a:effectLst/>
                <a:latin typeface="Söhne"/>
              </a:rPr>
              <a:t>sudut</a:t>
            </a:r>
            <a:r>
              <a:rPr lang="en-ID" sz="1600" b="0" i="0" dirty="0">
                <a:effectLst/>
                <a:latin typeface="Söhne"/>
              </a:rPr>
              <a:t> 10° </a:t>
            </a:r>
            <a:r>
              <a:rPr lang="en-ID" sz="1600" b="0" i="0" dirty="0" err="1">
                <a:effectLst/>
                <a:latin typeface="Söhne"/>
              </a:rPr>
              <a:t>ke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arah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bawah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dengan</a:t>
            </a:r>
            <a:r>
              <a:rPr lang="en-ID" sz="1600" b="0" i="0" dirty="0">
                <a:effectLst/>
                <a:latin typeface="Söhne"/>
              </a:rPr>
              <a:t> rata-rata </a:t>
            </a:r>
            <a:r>
              <a:rPr lang="en-ID" sz="1600" b="0" i="0" dirty="0" err="1">
                <a:effectLst/>
                <a:latin typeface="Söhne"/>
              </a:rPr>
              <a:t>akurasi</a:t>
            </a:r>
            <a:r>
              <a:rPr lang="en-ID" sz="1600" b="0" i="0" dirty="0">
                <a:effectLst/>
                <a:latin typeface="Söhne"/>
              </a:rPr>
              <a:t> 68%, Pada </a:t>
            </a:r>
            <a:r>
              <a:rPr lang="en-ID" sz="1600" b="0" i="0" dirty="0" err="1">
                <a:effectLst/>
                <a:latin typeface="Söhne"/>
              </a:rPr>
              <a:t>sudut</a:t>
            </a:r>
            <a:r>
              <a:rPr lang="en-ID" sz="1600" b="0" i="0" dirty="0">
                <a:effectLst/>
                <a:latin typeface="Söhne"/>
              </a:rPr>
              <a:t> 10°, korban </a:t>
            </a:r>
            <a:r>
              <a:rPr lang="en-ID" sz="1600" b="0" i="0" dirty="0" err="1">
                <a:effectLst/>
                <a:latin typeface="Söhne"/>
              </a:rPr>
              <a:t>hampir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tegak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lurus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dengan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kamera</a:t>
            </a:r>
            <a:r>
              <a:rPr lang="en-ID" sz="1600" b="0" i="0" dirty="0">
                <a:effectLst/>
                <a:latin typeface="Söhne"/>
              </a:rPr>
              <a:t>, </a:t>
            </a:r>
            <a:r>
              <a:rPr lang="en-ID" sz="1600" b="0" i="0" dirty="0" err="1">
                <a:effectLst/>
                <a:latin typeface="Söhne"/>
              </a:rPr>
              <a:t>menyebabkan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sistem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kesulitan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dalam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deteksi</a:t>
            </a:r>
            <a:r>
              <a:rPr lang="en-ID" sz="1600" b="0" i="0" dirty="0">
                <a:effectLst/>
                <a:latin typeface="Söhne"/>
              </a:rPr>
              <a:t>.</a:t>
            </a:r>
          </a:p>
          <a:p>
            <a:pPr algn="just"/>
            <a:r>
              <a:rPr lang="en-ID" sz="1600" b="0" i="0" dirty="0" err="1">
                <a:effectLst/>
                <a:latin typeface="Söhne"/>
              </a:rPr>
              <a:t>Pemilihan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sudut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kamera</a:t>
            </a:r>
            <a:r>
              <a:rPr lang="en-ID" sz="1600" b="0" i="0" dirty="0">
                <a:effectLst/>
                <a:latin typeface="Söhne"/>
              </a:rPr>
              <a:t> </a:t>
            </a:r>
            <a:r>
              <a:rPr lang="en-ID" sz="1600" b="0" i="0" dirty="0" err="1">
                <a:effectLst/>
                <a:latin typeface="Söhne"/>
              </a:rPr>
              <a:t>kriti</a:t>
            </a:r>
            <a:r>
              <a:rPr lang="fi-FI" sz="1600" b="0" i="0" dirty="0">
                <a:effectLst/>
                <a:latin typeface="Söhne"/>
              </a:rPr>
              <a:t>s untuk memastikan akurasi deteksi yang optimal.</a:t>
            </a:r>
            <a:endParaRPr lang="en-ID" sz="1600" b="0" i="0" dirty="0">
              <a:effectLst/>
              <a:latin typeface="Söhne"/>
            </a:endParaRPr>
          </a:p>
          <a:p>
            <a:pPr marL="81280" marR="358140" indent="270510" algn="just">
              <a:spcBef>
                <a:spcPts val="450"/>
              </a:spcBef>
              <a:spcAft>
                <a:spcPts val="0"/>
              </a:spcAft>
            </a:pPr>
            <a:endParaRPr lang="en-ID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65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2">
                <a:lumMod val="25000"/>
              </a:schemeClr>
            </a:gs>
            <a:gs pos="85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70735-ACC4-1BE2-6EC4-61E63DABC301}"/>
              </a:ext>
            </a:extLst>
          </p:cNvPr>
          <p:cNvSpPr/>
          <p:nvPr/>
        </p:nvSpPr>
        <p:spPr>
          <a:xfrm>
            <a:off x="-340659" y="-191621"/>
            <a:ext cx="12873318" cy="724124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04800" dist="419100" dir="79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genal Apa Itu Teknologi Digital dan Manfaatnya [Anak SMK Wajib Tahu] |  Berita | Gamelab Indonesia">
            <a:extLst>
              <a:ext uri="{FF2B5EF4-FFF2-40B4-BE49-F238E27FC236}">
                <a16:creationId xmlns:a16="http://schemas.microsoft.com/office/drawing/2014/main" id="{F2AE3E97-928B-EACF-6A87-43CB8844B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4" t="5984" r="7224" b="5984"/>
          <a:stretch/>
        </p:blipFill>
        <p:spPr bwMode="auto">
          <a:xfrm>
            <a:off x="1308846" y="0"/>
            <a:ext cx="108831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3A524A-539A-7276-DD51-1C24127210FB}"/>
              </a:ext>
            </a:extLst>
          </p:cNvPr>
          <p:cNvSpPr/>
          <p:nvPr/>
        </p:nvSpPr>
        <p:spPr>
          <a:xfrm>
            <a:off x="-1" y="1789818"/>
            <a:ext cx="4360128" cy="5068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AE40F-9D74-5AA2-7DB4-11BF345CEDFE}"/>
              </a:ext>
            </a:extLst>
          </p:cNvPr>
          <p:cNvSpPr txBox="1"/>
          <p:nvPr/>
        </p:nvSpPr>
        <p:spPr>
          <a:xfrm>
            <a:off x="-430721" y="3180873"/>
            <a:ext cx="5221568" cy="21236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6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endParaRPr lang="en-ID" sz="6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1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5DCC6-C174-7D64-77B7-4D7EE2ECB6E2}"/>
              </a:ext>
            </a:extLst>
          </p:cNvPr>
          <p:cNvSpPr/>
          <p:nvPr/>
        </p:nvSpPr>
        <p:spPr>
          <a:xfrm>
            <a:off x="563880" y="368617"/>
            <a:ext cx="11064240" cy="612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61C1-BF55-EB9D-1C05-455C970697E0}"/>
              </a:ext>
            </a:extLst>
          </p:cNvPr>
          <p:cNvSpPr txBox="1"/>
          <p:nvPr/>
        </p:nvSpPr>
        <p:spPr>
          <a:xfrm>
            <a:off x="563880" y="1090910"/>
            <a:ext cx="4348588" cy="158812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perhitungan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ID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06C52-A5AC-C7CF-03EE-2A783515B9E7}"/>
              </a:ext>
            </a:extLst>
          </p:cNvPr>
          <p:cNvSpPr txBox="1"/>
          <p:nvPr/>
        </p:nvSpPr>
        <p:spPr>
          <a:xfrm>
            <a:off x="587301" y="168268"/>
            <a:ext cx="49987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5664-425A-39A2-9490-03C59F6B21B9}"/>
              </a:ext>
            </a:extLst>
          </p:cNvPr>
          <p:cNvSpPr txBox="1"/>
          <p:nvPr/>
        </p:nvSpPr>
        <p:spPr>
          <a:xfrm rot="10800000">
            <a:off x="4212925" y="1743923"/>
            <a:ext cx="10363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590ED-6002-7449-6FA8-E0A610F91CA2}"/>
              </a:ext>
            </a:extLst>
          </p:cNvPr>
          <p:cNvCxnSpPr>
            <a:cxnSpLocks/>
          </p:cNvCxnSpPr>
          <p:nvPr/>
        </p:nvCxnSpPr>
        <p:spPr>
          <a:xfrm>
            <a:off x="4327451" y="3350062"/>
            <a:ext cx="94952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26655E-D452-8F11-C669-E0C3A018849E}"/>
              </a:ext>
            </a:extLst>
          </p:cNvPr>
          <p:cNvSpPr txBox="1"/>
          <p:nvPr/>
        </p:nvSpPr>
        <p:spPr>
          <a:xfrm>
            <a:off x="4731085" y="3473261"/>
            <a:ext cx="6288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Raspberry Pi 4 dan webcam.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ditempatkan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ketinggian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meter dan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70°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arah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diatur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pose dan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pose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terdeteksi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E8F04D-289C-38D7-FBA8-25DE48396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2878"/>
            <a:ext cx="5015413" cy="2858246"/>
          </a:xfrm>
          <a:prstGeom prst="rect">
            <a:avLst/>
          </a:prstGeom>
        </p:spPr>
      </p:pic>
      <p:pic>
        <p:nvPicPr>
          <p:cNvPr id="1026" name="Picture 2" descr="Drone - Free technology icons">
            <a:extLst>
              <a:ext uri="{FF2B5EF4-FFF2-40B4-BE49-F238E27FC236}">
                <a16:creationId xmlns:a16="http://schemas.microsoft.com/office/drawing/2014/main" id="{D8340CF6-0D6B-CD20-D60C-78A24C7AE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2761">
            <a:off x="10390295" y="262387"/>
            <a:ext cx="902602" cy="90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716020-0B93-7DCA-7903-FB429AF25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95" y="3550412"/>
            <a:ext cx="3940890" cy="952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159560-90DF-0DA7-AB37-A9FC2771DE88}"/>
              </a:ext>
            </a:extLst>
          </p:cNvPr>
          <p:cNvSpPr txBox="1"/>
          <p:nvPr/>
        </p:nvSpPr>
        <p:spPr>
          <a:xfrm>
            <a:off x="790195" y="4480681"/>
            <a:ext cx="3422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webcam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75%.</a:t>
            </a:r>
          </a:p>
          <a:p>
            <a:pPr algn="l">
              <a:buFont typeface="+mj-lt"/>
              <a:buAutoNum type="arabicPeriod"/>
            </a:pP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keterbatasan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khususnya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korban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terhalang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lain.</a:t>
            </a:r>
          </a:p>
          <a:p>
            <a:pPr algn="l">
              <a:buFont typeface="+mj-lt"/>
              <a:buAutoNum type="arabicPeriod"/>
            </a:pP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Akibatnya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optimal.</a:t>
            </a:r>
          </a:p>
          <a:p>
            <a:pPr algn="l">
              <a:buFont typeface="+mj-lt"/>
              <a:buAutoNum type="arabicPeriod"/>
            </a:pP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deteksi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objek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terhalang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8280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5DCC6-C174-7D64-77B7-4D7EE2ECB6E2}"/>
              </a:ext>
            </a:extLst>
          </p:cNvPr>
          <p:cNvSpPr/>
          <p:nvPr/>
        </p:nvSpPr>
        <p:spPr>
          <a:xfrm>
            <a:off x="563880" y="368617"/>
            <a:ext cx="11064240" cy="612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61C1-BF55-EB9D-1C05-455C970697E0}"/>
              </a:ext>
            </a:extLst>
          </p:cNvPr>
          <p:cNvSpPr txBox="1"/>
          <p:nvPr/>
        </p:nvSpPr>
        <p:spPr>
          <a:xfrm>
            <a:off x="1097279" y="1532156"/>
            <a:ext cx="5067863" cy="7571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Kesimpulan.</a:t>
            </a:r>
            <a:endParaRPr lang="en-ID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06C52-A5AC-C7CF-03EE-2A783515B9E7}"/>
              </a:ext>
            </a:extLst>
          </p:cNvPr>
          <p:cNvSpPr txBox="1"/>
          <p:nvPr/>
        </p:nvSpPr>
        <p:spPr>
          <a:xfrm>
            <a:off x="1097280" y="582937"/>
            <a:ext cx="49987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5664-425A-39A2-9490-03C59F6B21B9}"/>
              </a:ext>
            </a:extLst>
          </p:cNvPr>
          <p:cNvSpPr txBox="1"/>
          <p:nvPr/>
        </p:nvSpPr>
        <p:spPr>
          <a:xfrm rot="10800000">
            <a:off x="3631210" y="1635886"/>
            <a:ext cx="10363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BEAB8-ABA6-07E7-B477-193542F99473}"/>
              </a:ext>
            </a:extLst>
          </p:cNvPr>
          <p:cNvSpPr txBox="1"/>
          <p:nvPr/>
        </p:nvSpPr>
        <p:spPr>
          <a:xfrm>
            <a:off x="2619474" y="3467432"/>
            <a:ext cx="8837187" cy="1984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marR="69215" indent="581025" algn="just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</a:pP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drone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dilatih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CNN dan YOLOv4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korban di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bencana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sulit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dijangkau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statis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ketinggian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sudut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korban, dan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kehandalan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CNN pada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hardware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korban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korban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tepat</a:t>
            </a:r>
            <a:r>
              <a:rPr lang="en-ID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590ED-6002-7449-6FA8-E0A610F91CA2}"/>
              </a:ext>
            </a:extLst>
          </p:cNvPr>
          <p:cNvCxnSpPr>
            <a:cxnSpLocks/>
          </p:cNvCxnSpPr>
          <p:nvPr/>
        </p:nvCxnSpPr>
        <p:spPr>
          <a:xfrm>
            <a:off x="2534602" y="3350062"/>
            <a:ext cx="112880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0" name="Picture 8" descr="System PNGs for Free Download">
            <a:extLst>
              <a:ext uri="{FF2B5EF4-FFF2-40B4-BE49-F238E27FC236}">
                <a16:creationId xmlns:a16="http://schemas.microsoft.com/office/drawing/2014/main" id="{520E5F60-32C1-63EB-4B7A-CC0D9A616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-93318"/>
            <a:ext cx="4142452" cy="414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ination - Free miscellaneous icons">
            <a:extLst>
              <a:ext uri="{FF2B5EF4-FFF2-40B4-BE49-F238E27FC236}">
                <a16:creationId xmlns:a16="http://schemas.microsoft.com/office/drawing/2014/main" id="{B047C1F9-ABF3-6386-F549-41D188AA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08" y="2751221"/>
            <a:ext cx="2055594" cy="20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D755C1-433A-FE5A-22AD-E584932C5804}"/>
              </a:ext>
            </a:extLst>
          </p:cNvPr>
          <p:cNvSpPr txBox="1"/>
          <p:nvPr/>
        </p:nvSpPr>
        <p:spPr>
          <a:xfrm>
            <a:off x="9418543" y="406973"/>
            <a:ext cx="8981895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marR="69215" indent="581025" algn="just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</a:pPr>
            <a:r>
              <a:rPr lang="en-ID" sz="1600" dirty="0"/>
              <a:t>ISSN: 2527-986</a:t>
            </a:r>
            <a:endParaRPr lang="en-ID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5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5DCC6-C174-7D64-77B7-4D7EE2ECB6E2}"/>
              </a:ext>
            </a:extLst>
          </p:cNvPr>
          <p:cNvSpPr/>
          <p:nvPr/>
        </p:nvSpPr>
        <p:spPr>
          <a:xfrm>
            <a:off x="563880" y="368617"/>
            <a:ext cx="11064240" cy="612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61C1-BF55-EB9D-1C05-455C970697E0}"/>
              </a:ext>
            </a:extLst>
          </p:cNvPr>
          <p:cNvSpPr txBox="1"/>
          <p:nvPr/>
        </p:nvSpPr>
        <p:spPr>
          <a:xfrm>
            <a:off x="1097280" y="1532156"/>
            <a:ext cx="4998720" cy="20867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Imagination is more important than knowledge.</a:t>
            </a:r>
            <a:endParaRPr lang="en-ID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06C52-A5AC-C7CF-03EE-2A783515B9E7}"/>
              </a:ext>
            </a:extLst>
          </p:cNvPr>
          <p:cNvSpPr txBox="1"/>
          <p:nvPr/>
        </p:nvSpPr>
        <p:spPr>
          <a:xfrm>
            <a:off x="1097280" y="582937"/>
            <a:ext cx="49987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5664-425A-39A2-9490-03C59F6B21B9}"/>
              </a:ext>
            </a:extLst>
          </p:cNvPr>
          <p:cNvSpPr txBox="1"/>
          <p:nvPr/>
        </p:nvSpPr>
        <p:spPr>
          <a:xfrm rot="10800000">
            <a:off x="4892040" y="2776342"/>
            <a:ext cx="10363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02910-67B9-0F2A-1D67-0D294BDFA8A2}"/>
              </a:ext>
            </a:extLst>
          </p:cNvPr>
          <p:cNvSpPr txBox="1"/>
          <p:nvPr/>
        </p:nvSpPr>
        <p:spPr>
          <a:xfrm>
            <a:off x="1097280" y="3618881"/>
            <a:ext cx="3154680" cy="5909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Albert Einstein</a:t>
            </a:r>
            <a:endParaRPr lang="en-ID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BEAB8-ABA6-07E7-B477-193542F99473}"/>
              </a:ext>
            </a:extLst>
          </p:cNvPr>
          <p:cNvSpPr txBox="1"/>
          <p:nvPr/>
        </p:nvSpPr>
        <p:spPr>
          <a:xfrm>
            <a:off x="5989882" y="3879912"/>
            <a:ext cx="5722058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358140" lvl="0" indent="-342900" algn="just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441325" algn="l"/>
              </a:tabLst>
            </a:pPr>
            <a:r>
              <a:rPr lang="nn-NO" dirty="0"/>
              <a:t>JURNAL INOVTEK POLBENG - SERI INFORMATIKA, VOL. 8, NO. 1, 2023</a:t>
            </a:r>
          </a:p>
          <a:p>
            <a:pPr marL="342900" marR="358140" lvl="0" indent="-342900" algn="just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441325" algn="l"/>
              </a:tabLst>
            </a:pPr>
            <a:r>
              <a:rPr lang="nn-NO" dirty="0"/>
              <a:t>ISSN</a:t>
            </a:r>
            <a:r>
              <a:rPr lang="nn-NO" b="1" dirty="0"/>
              <a:t>: </a:t>
            </a:r>
            <a:r>
              <a:rPr lang="en-ID" dirty="0"/>
              <a:t>2527-986</a:t>
            </a:r>
          </a:p>
          <a:p>
            <a:pPr marL="342900" marR="358140" lvl="0" indent="-342900" algn="just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441325" algn="l"/>
              </a:tabLst>
            </a:pPr>
            <a:r>
              <a:rPr lang="en-ID" dirty="0"/>
              <a:t>PENULIS: M Adamu Islam , </a:t>
            </a:r>
            <a:r>
              <a:rPr lang="en-ID" dirty="0" err="1"/>
              <a:t>Moch</a:t>
            </a:r>
            <a:r>
              <a:rPr lang="en-ID" dirty="0"/>
              <a:t>. Zen </a:t>
            </a:r>
            <a:r>
              <a:rPr lang="en-ID" dirty="0" err="1"/>
              <a:t>Samsono</a:t>
            </a:r>
            <a:r>
              <a:rPr lang="en-ID" dirty="0"/>
              <a:t> Hadi , </a:t>
            </a:r>
            <a:r>
              <a:rPr lang="en-ID" dirty="0" err="1"/>
              <a:t>Rahardhita</a:t>
            </a:r>
            <a:r>
              <a:rPr lang="en-ID" dirty="0"/>
              <a:t> </a:t>
            </a:r>
            <a:r>
              <a:rPr lang="en-ID" dirty="0" err="1"/>
              <a:t>Widyatra</a:t>
            </a:r>
            <a:endParaRPr lang="en-ID" dirty="0"/>
          </a:p>
          <a:p>
            <a:pPr marL="342900" marR="358140" lvl="0" indent="-342900" algn="just">
              <a:spcBef>
                <a:spcPts val="3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rabicPeriod"/>
              <a:tabLst>
                <a:tab pos="441325" algn="l"/>
              </a:tabLst>
            </a:pPr>
            <a:r>
              <a:rPr lang="en-ID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DOI: </a:t>
            </a:r>
            <a:r>
              <a:rPr lang="en-ID" b="0" i="0" u="none" strike="noStrike" dirty="0">
                <a:solidFill>
                  <a:srgbClr val="095490"/>
                </a:solidFill>
                <a:effectLst/>
                <a:latin typeface="Open Sans" panose="020B0606030504020204" pitchFamily="34" charset="0"/>
                <a:hlinkClick r:id="rId2"/>
              </a:rPr>
              <a:t>https://doi.org/10.35314/isi.v8i1.3279</a:t>
            </a:r>
            <a:endParaRPr lang="en-US" b="1" dirty="0"/>
          </a:p>
          <a:p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590ED-6002-7449-6FA8-E0A610F91CA2}"/>
              </a:ext>
            </a:extLst>
          </p:cNvPr>
          <p:cNvCxnSpPr/>
          <p:nvPr/>
        </p:nvCxnSpPr>
        <p:spPr>
          <a:xfrm>
            <a:off x="5379720" y="3350062"/>
            <a:ext cx="844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Einstein PNG, Einstein Transparent Background - FreeIconsPNG">
            <a:extLst>
              <a:ext uri="{FF2B5EF4-FFF2-40B4-BE49-F238E27FC236}">
                <a16:creationId xmlns:a16="http://schemas.microsoft.com/office/drawing/2014/main" id="{6ECECDAB-734C-B8A8-E7D4-A07B28673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453" y="4185408"/>
            <a:ext cx="2459014" cy="232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985A73-8214-7447-4D5A-70F991D8501D}"/>
              </a:ext>
            </a:extLst>
          </p:cNvPr>
          <p:cNvSpPr txBox="1"/>
          <p:nvPr/>
        </p:nvSpPr>
        <p:spPr>
          <a:xfrm>
            <a:off x="5928360" y="1250553"/>
            <a:ext cx="5499081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D" sz="9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C2764-6C89-E3E1-59BA-79C005C4BF73}"/>
              </a:ext>
            </a:extLst>
          </p:cNvPr>
          <p:cNvSpPr txBox="1"/>
          <p:nvPr/>
        </p:nvSpPr>
        <p:spPr>
          <a:xfrm>
            <a:off x="8164900" y="3587524"/>
            <a:ext cx="572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</a:rPr>
              <a:t>SUMBER: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7443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pped Piece Of Paper Png">
            <a:extLst>
              <a:ext uri="{FF2B5EF4-FFF2-40B4-BE49-F238E27FC236}">
                <a16:creationId xmlns:a16="http://schemas.microsoft.com/office/drawing/2014/main" id="{75A47528-F7FE-B08F-A411-4A020521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4668"/>
            <a:ext cx="12192000" cy="37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12B5-F0E6-35C5-BE5E-849F530F2BF5}"/>
              </a:ext>
            </a:extLst>
          </p:cNvPr>
          <p:cNvSpPr txBox="1"/>
          <p:nvPr/>
        </p:nvSpPr>
        <p:spPr>
          <a:xfrm>
            <a:off x="289205" y="2166469"/>
            <a:ext cx="3888828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  <a:endParaRPr lang="en-ID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229A2-7EDE-9FAB-5356-5C1B37D4D77C}"/>
              </a:ext>
            </a:extLst>
          </p:cNvPr>
          <p:cNvSpPr txBox="1"/>
          <p:nvPr/>
        </p:nvSpPr>
        <p:spPr>
          <a:xfrm>
            <a:off x="0" y="4562707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Indonesia,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kepulauan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terletak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pertemuan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lempeng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dunia,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geografis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geodinamik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rentan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bencana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Aktivitas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kegunungapian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kegempaan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wilayah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memperkuat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statusnya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daerah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bencana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bencana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hancurnya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keseimbangan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kerusakan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korban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jiwa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harta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benda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Efek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psikologis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dirasakan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korban,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gangguan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tidur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mimpi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buruk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kehilangan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keleluasaan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beraktivitas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Beasiswa Yayasan Beasiswa Jakarta 2023, Ini Syarat Lengkapnya Halaman all -  Kompas.com">
            <a:extLst>
              <a:ext uri="{FF2B5EF4-FFF2-40B4-BE49-F238E27FC236}">
                <a16:creationId xmlns:a16="http://schemas.microsoft.com/office/drawing/2014/main" id="{4CF36519-D30B-0374-CF7F-E0BEA0D1A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31495"/>
            <a:ext cx="4907933" cy="32719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ga hat isolated on black 21834289 PNG">
            <a:extLst>
              <a:ext uri="{FF2B5EF4-FFF2-40B4-BE49-F238E27FC236}">
                <a16:creationId xmlns:a16="http://schemas.microsoft.com/office/drawing/2014/main" id="{25993B36-2D1E-5565-FD08-D7EB86BCD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226" y="1589611"/>
            <a:ext cx="2617012" cy="26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513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pped Piece Of Paper Png">
            <a:extLst>
              <a:ext uri="{FF2B5EF4-FFF2-40B4-BE49-F238E27FC236}">
                <a16:creationId xmlns:a16="http://schemas.microsoft.com/office/drawing/2014/main" id="{75A47528-F7FE-B08F-A411-4A020521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4668"/>
            <a:ext cx="12192000" cy="37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12B5-F0E6-35C5-BE5E-849F530F2BF5}"/>
              </a:ext>
            </a:extLst>
          </p:cNvPr>
          <p:cNvSpPr txBox="1"/>
          <p:nvPr/>
        </p:nvSpPr>
        <p:spPr>
          <a:xfrm>
            <a:off x="289205" y="1750971"/>
            <a:ext cx="3888828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5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endParaRPr lang="en-ID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229A2-7EDE-9FAB-5356-5C1B37D4D77C}"/>
              </a:ext>
            </a:extLst>
          </p:cNvPr>
          <p:cNvSpPr txBox="1"/>
          <p:nvPr/>
        </p:nvSpPr>
        <p:spPr>
          <a:xfrm>
            <a:off x="0" y="4646428"/>
            <a:ext cx="12111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dampak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bencana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cerdas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mengklasifikasi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korban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teknologi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meminimalkan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evakuasi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korban.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Manfaatnya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kesiapsiagaan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bencana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Badan Nasional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Pertolongan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(BASARNAS)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penyelamatan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Beasiswa Yayasan Beasiswa Jakarta 2023, Ini Syarat Lengkapnya Halaman all -  Kompas.com">
            <a:extLst>
              <a:ext uri="{FF2B5EF4-FFF2-40B4-BE49-F238E27FC236}">
                <a16:creationId xmlns:a16="http://schemas.microsoft.com/office/drawing/2014/main" id="{4CF36519-D30B-0374-CF7F-E0BEA0D1A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31495"/>
            <a:ext cx="4907933" cy="32719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ga hat isolated on black 21834289 PNG">
            <a:extLst>
              <a:ext uri="{FF2B5EF4-FFF2-40B4-BE49-F238E27FC236}">
                <a16:creationId xmlns:a16="http://schemas.microsoft.com/office/drawing/2014/main" id="{25993B36-2D1E-5565-FD08-D7EB86BCD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226" y="1589611"/>
            <a:ext cx="2617012" cy="26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788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pped Piece Of Paper Png">
            <a:extLst>
              <a:ext uri="{FF2B5EF4-FFF2-40B4-BE49-F238E27FC236}">
                <a16:creationId xmlns:a16="http://schemas.microsoft.com/office/drawing/2014/main" id="{75A47528-F7FE-B08F-A411-4A020521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4668"/>
            <a:ext cx="12192000" cy="37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12B5-F0E6-35C5-BE5E-849F530F2BF5}"/>
              </a:ext>
            </a:extLst>
          </p:cNvPr>
          <p:cNvSpPr txBox="1"/>
          <p:nvPr/>
        </p:nvSpPr>
        <p:spPr>
          <a:xfrm>
            <a:off x="289205" y="1750971"/>
            <a:ext cx="3888828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Identifikasi</a:t>
            </a:r>
            <a:r>
              <a: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masalah</a:t>
            </a:r>
            <a:endParaRPr lang="en-ID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229A2-7EDE-9FAB-5356-5C1B37D4D77C}"/>
              </a:ext>
            </a:extLst>
          </p:cNvPr>
          <p:cNvSpPr txBox="1"/>
          <p:nvPr/>
        </p:nvSpPr>
        <p:spPr>
          <a:xfrm>
            <a:off x="0" y="4646428"/>
            <a:ext cx="12111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diidentifikasi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sulitnya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menuju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bencana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alat-alat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sulit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korban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bencana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korban.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mengarah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cerdas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bekerja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mandiri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berkomunikasi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ID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Beasiswa Yayasan Beasiswa Jakarta 2023, Ini Syarat Lengkapnya Halaman all -  Kompas.com">
            <a:extLst>
              <a:ext uri="{FF2B5EF4-FFF2-40B4-BE49-F238E27FC236}">
                <a16:creationId xmlns:a16="http://schemas.microsoft.com/office/drawing/2014/main" id="{4CF36519-D30B-0374-CF7F-E0BEA0D1A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31495"/>
            <a:ext cx="4907933" cy="32719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ga hat isolated on black 21834289 PNG">
            <a:extLst>
              <a:ext uri="{FF2B5EF4-FFF2-40B4-BE49-F238E27FC236}">
                <a16:creationId xmlns:a16="http://schemas.microsoft.com/office/drawing/2014/main" id="{25993B36-2D1E-5565-FD08-D7EB86BCD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226" y="1589611"/>
            <a:ext cx="2617012" cy="26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788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ipped Piece Of Paper Png">
            <a:extLst>
              <a:ext uri="{FF2B5EF4-FFF2-40B4-BE49-F238E27FC236}">
                <a16:creationId xmlns:a16="http://schemas.microsoft.com/office/drawing/2014/main" id="{75A47528-F7FE-B08F-A411-4A020521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4668"/>
            <a:ext cx="12192000" cy="37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212B5-F0E6-35C5-BE5E-849F530F2BF5}"/>
              </a:ext>
            </a:extLst>
          </p:cNvPr>
          <p:cNvSpPr txBox="1"/>
          <p:nvPr/>
        </p:nvSpPr>
        <p:spPr>
          <a:xfrm>
            <a:off x="289205" y="1750971"/>
            <a:ext cx="3888828" cy="17543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ID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229A2-7EDE-9FAB-5356-5C1B37D4D77C}"/>
              </a:ext>
            </a:extLst>
          </p:cNvPr>
          <p:cNvSpPr txBox="1"/>
          <p:nvPr/>
        </p:nvSpPr>
        <p:spPr>
          <a:xfrm>
            <a:off x="0" y="4906375"/>
            <a:ext cx="4917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Beasiswa Yayasan Beasiswa Jakarta 2023, Ini Syarat Lengkapnya Halaman all -  Kompas.com">
            <a:extLst>
              <a:ext uri="{FF2B5EF4-FFF2-40B4-BE49-F238E27FC236}">
                <a16:creationId xmlns:a16="http://schemas.microsoft.com/office/drawing/2014/main" id="{4CF36519-D30B-0374-CF7F-E0BEA0D1A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31495"/>
            <a:ext cx="4907933" cy="32719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ga hat isolated on black 21834289 PNG">
            <a:extLst>
              <a:ext uri="{FF2B5EF4-FFF2-40B4-BE49-F238E27FC236}">
                <a16:creationId xmlns:a16="http://schemas.microsoft.com/office/drawing/2014/main" id="{25993B36-2D1E-5565-FD08-D7EB86BCD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226" y="1589611"/>
            <a:ext cx="2617012" cy="261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7E1DCE-0C52-4D0F-E620-0BED69D245B9}"/>
              </a:ext>
            </a:extLst>
          </p:cNvPr>
          <p:cNvSpPr txBox="1"/>
          <p:nvPr/>
        </p:nvSpPr>
        <p:spPr>
          <a:xfrm>
            <a:off x="289205" y="4321600"/>
            <a:ext cx="388882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</a:t>
            </a:r>
            <a:endParaRPr lang="en-ID" sz="3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F3C989-BFEE-1A16-835D-3434901400B8}"/>
              </a:ext>
            </a:extLst>
          </p:cNvPr>
          <p:cNvCxnSpPr/>
          <p:nvPr/>
        </p:nvCxnSpPr>
        <p:spPr>
          <a:xfrm>
            <a:off x="5225143" y="4321600"/>
            <a:ext cx="0" cy="2536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B4FF778-3AED-E75D-6E10-9B843C3C75D8}"/>
              </a:ext>
            </a:extLst>
          </p:cNvPr>
          <p:cNvSpPr txBox="1"/>
          <p:nvPr/>
        </p:nvSpPr>
        <p:spPr>
          <a:xfrm>
            <a:off x="5701394" y="4354040"/>
            <a:ext cx="539853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Rancang</a:t>
            </a:r>
            <a:r>
              <a:rPr lang="en-U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endParaRPr lang="en-ID" sz="3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8AA08-1E3A-FFE7-F9E0-F7731E65E080}"/>
              </a:ext>
            </a:extLst>
          </p:cNvPr>
          <p:cNvSpPr txBox="1"/>
          <p:nvPr/>
        </p:nvSpPr>
        <p:spPr>
          <a:xfrm>
            <a:off x="5934270" y="5086232"/>
            <a:ext cx="4917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Penulis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disini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mempelajari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merancang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yang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baik dengan algoritma deep learning dan juga YOLO</a:t>
            </a:r>
            <a:endParaRPr lang="en-ID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43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de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2">
                <a:lumMod val="25000"/>
              </a:schemeClr>
            </a:gs>
            <a:gs pos="85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70735-ACC4-1BE2-6EC4-61E63DABC301}"/>
              </a:ext>
            </a:extLst>
          </p:cNvPr>
          <p:cNvSpPr/>
          <p:nvPr/>
        </p:nvSpPr>
        <p:spPr>
          <a:xfrm>
            <a:off x="-340659" y="-191621"/>
            <a:ext cx="12873318" cy="724124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04800" dist="419100" dir="79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genal Apa Itu Teknologi Digital dan Manfaatnya [Anak SMK Wajib Tahu] |  Berita | Gamelab Indonesia">
            <a:extLst>
              <a:ext uri="{FF2B5EF4-FFF2-40B4-BE49-F238E27FC236}">
                <a16:creationId xmlns:a16="http://schemas.microsoft.com/office/drawing/2014/main" id="{F2AE3E97-928B-EACF-6A87-43CB8844B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4" t="5984" r="7224" b="5984"/>
          <a:stretch/>
        </p:blipFill>
        <p:spPr bwMode="auto">
          <a:xfrm>
            <a:off x="1308846" y="0"/>
            <a:ext cx="108831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DFE65-0055-CA3C-B155-44CE4ED84681}"/>
              </a:ext>
            </a:extLst>
          </p:cNvPr>
          <p:cNvSpPr txBox="1"/>
          <p:nvPr/>
        </p:nvSpPr>
        <p:spPr>
          <a:xfrm>
            <a:off x="2828828" y="-2743200"/>
            <a:ext cx="653434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D" sz="19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00524-3AD2-0852-23F1-D48BF6888A8F}"/>
              </a:ext>
            </a:extLst>
          </p:cNvPr>
          <p:cNvSpPr txBox="1"/>
          <p:nvPr/>
        </p:nvSpPr>
        <p:spPr>
          <a:xfrm>
            <a:off x="3187416" y="6665057"/>
            <a:ext cx="58171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en-ID" sz="11500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3A524A-539A-7276-DD51-1C24127210FB}"/>
              </a:ext>
            </a:extLst>
          </p:cNvPr>
          <p:cNvSpPr/>
          <p:nvPr/>
        </p:nvSpPr>
        <p:spPr>
          <a:xfrm>
            <a:off x="-1" y="1789818"/>
            <a:ext cx="4360128" cy="5068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149F2A-9285-E46A-B990-4AB72FD746DF}"/>
              </a:ext>
            </a:extLst>
          </p:cNvPr>
          <p:cNvGrpSpPr/>
          <p:nvPr/>
        </p:nvGrpSpPr>
        <p:grpSpPr>
          <a:xfrm>
            <a:off x="235649" y="3475867"/>
            <a:ext cx="3939569" cy="1464119"/>
            <a:chOff x="235649" y="3475867"/>
            <a:chExt cx="3939569" cy="14641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25AE40F-9D74-5AA2-7DB4-11BF345CEDFE}"/>
                </a:ext>
              </a:extLst>
            </p:cNvPr>
            <p:cNvSpPr txBox="1"/>
            <p:nvPr/>
          </p:nvSpPr>
          <p:spPr>
            <a:xfrm>
              <a:off x="286390" y="4170545"/>
              <a:ext cx="3888828" cy="7694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</a:t>
              </a:r>
              <a:endParaRPr lang="en-ID" sz="4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E05FE0-92BE-1E3B-515C-F24420C52666}"/>
                </a:ext>
              </a:extLst>
            </p:cNvPr>
            <p:cNvSpPr txBox="1"/>
            <p:nvPr/>
          </p:nvSpPr>
          <p:spPr>
            <a:xfrm>
              <a:off x="235649" y="3475867"/>
              <a:ext cx="3888828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DEEP</a:t>
              </a:r>
              <a:endParaRPr lang="en-ID"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78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5DCC6-C174-7D64-77B7-4D7EE2ECB6E2}"/>
              </a:ext>
            </a:extLst>
          </p:cNvPr>
          <p:cNvSpPr/>
          <p:nvPr/>
        </p:nvSpPr>
        <p:spPr>
          <a:xfrm>
            <a:off x="563880" y="368617"/>
            <a:ext cx="11064240" cy="612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61C1-BF55-EB9D-1C05-455C970697E0}"/>
              </a:ext>
            </a:extLst>
          </p:cNvPr>
          <p:cNvSpPr txBox="1"/>
          <p:nvPr/>
        </p:nvSpPr>
        <p:spPr>
          <a:xfrm>
            <a:off x="1097279" y="1532156"/>
            <a:ext cx="5067863" cy="7571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lang="en-ID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06C52-A5AC-C7CF-03EE-2A783515B9E7}"/>
              </a:ext>
            </a:extLst>
          </p:cNvPr>
          <p:cNvSpPr txBox="1"/>
          <p:nvPr/>
        </p:nvSpPr>
        <p:spPr>
          <a:xfrm>
            <a:off x="1097279" y="591479"/>
            <a:ext cx="49987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C5664-425A-39A2-9490-03C59F6B21B9}"/>
              </a:ext>
            </a:extLst>
          </p:cNvPr>
          <p:cNvSpPr txBox="1"/>
          <p:nvPr/>
        </p:nvSpPr>
        <p:spPr>
          <a:xfrm rot="10800000">
            <a:off x="4106277" y="1623952"/>
            <a:ext cx="1036320" cy="16850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lang="en-ID" sz="1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BEAB8-ABA6-07E7-B477-193542F99473}"/>
              </a:ext>
            </a:extLst>
          </p:cNvPr>
          <p:cNvSpPr txBox="1"/>
          <p:nvPr/>
        </p:nvSpPr>
        <p:spPr>
          <a:xfrm>
            <a:off x="2534602" y="3353991"/>
            <a:ext cx="8981895" cy="233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marR="69215" indent="581025" algn="just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</a:pP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bidang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terinspirasi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pembentukan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saraf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mensimulasikan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otak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analitis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meniru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otak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menginterpretasikan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suara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Deep Learning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gagasan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Deep Belief Network (DBN) yang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diajukan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Hinton et al.,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unsupervised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bertahap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memecahkan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struktural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saraf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konvolusi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diusulkan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Lecun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multi-layer,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relatif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parameter dan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ID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590ED-6002-7449-6FA8-E0A610F91CA2}"/>
              </a:ext>
            </a:extLst>
          </p:cNvPr>
          <p:cNvCxnSpPr>
            <a:cxnSpLocks/>
          </p:cNvCxnSpPr>
          <p:nvPr/>
        </p:nvCxnSpPr>
        <p:spPr>
          <a:xfrm>
            <a:off x="2534602" y="3350062"/>
            <a:ext cx="112880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0" name="Picture 8" descr="System PNGs for Free Download">
            <a:extLst>
              <a:ext uri="{FF2B5EF4-FFF2-40B4-BE49-F238E27FC236}">
                <a16:creationId xmlns:a16="http://schemas.microsoft.com/office/drawing/2014/main" id="{520E5F60-32C1-63EB-4B7A-CC0D9A616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-93318"/>
            <a:ext cx="4142452" cy="414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ination - Free miscellaneous icons">
            <a:extLst>
              <a:ext uri="{FF2B5EF4-FFF2-40B4-BE49-F238E27FC236}">
                <a16:creationId xmlns:a16="http://schemas.microsoft.com/office/drawing/2014/main" id="{B047C1F9-ABF3-6386-F549-41D188AA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08" y="2751221"/>
            <a:ext cx="2055594" cy="20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D45A36-36CF-C615-4A13-C145EB954FBA}"/>
              </a:ext>
            </a:extLst>
          </p:cNvPr>
          <p:cNvSpPr txBox="1"/>
          <p:nvPr/>
        </p:nvSpPr>
        <p:spPr>
          <a:xfrm>
            <a:off x="9418543" y="406973"/>
            <a:ext cx="8981895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8113" marR="69215" indent="581025" algn="just">
              <a:lnSpc>
                <a:spcPct val="115000"/>
              </a:lnSpc>
              <a:spcBef>
                <a:spcPts val="190"/>
              </a:spcBef>
              <a:spcAft>
                <a:spcPts val="0"/>
              </a:spcAft>
            </a:pPr>
            <a:r>
              <a:rPr lang="en-ID" sz="1600" dirty="0"/>
              <a:t>ISSN: 2527-986</a:t>
            </a:r>
            <a:endParaRPr lang="en-ID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713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chemeClr val="bg2">
                <a:lumMod val="25000"/>
              </a:schemeClr>
            </a:gs>
            <a:gs pos="85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70735-ACC4-1BE2-6EC4-61E63DABC301}"/>
              </a:ext>
            </a:extLst>
          </p:cNvPr>
          <p:cNvSpPr/>
          <p:nvPr/>
        </p:nvSpPr>
        <p:spPr>
          <a:xfrm>
            <a:off x="-340659" y="-191621"/>
            <a:ext cx="12873318" cy="724124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304800" dist="419100" dir="79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26" name="Picture 2" descr="Mengenal Apa Itu Teknologi Digital dan Manfaatnya [Anak SMK Wajib Tahu] |  Berita | Gamelab Indonesia">
            <a:extLst>
              <a:ext uri="{FF2B5EF4-FFF2-40B4-BE49-F238E27FC236}">
                <a16:creationId xmlns:a16="http://schemas.microsoft.com/office/drawing/2014/main" id="{F2AE3E97-928B-EACF-6A87-43CB8844B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4" t="5984" r="7224" b="5984"/>
          <a:stretch/>
        </p:blipFill>
        <p:spPr bwMode="auto">
          <a:xfrm>
            <a:off x="1308846" y="0"/>
            <a:ext cx="108831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DFE65-0055-CA3C-B155-44CE4ED84681}"/>
              </a:ext>
            </a:extLst>
          </p:cNvPr>
          <p:cNvSpPr txBox="1"/>
          <p:nvPr/>
        </p:nvSpPr>
        <p:spPr>
          <a:xfrm>
            <a:off x="2828828" y="-2743200"/>
            <a:ext cx="653434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D" sz="19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00524-3AD2-0852-23F1-D48BF6888A8F}"/>
              </a:ext>
            </a:extLst>
          </p:cNvPr>
          <p:cNvSpPr txBox="1"/>
          <p:nvPr/>
        </p:nvSpPr>
        <p:spPr>
          <a:xfrm>
            <a:off x="3187416" y="6665057"/>
            <a:ext cx="58171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en-ID" sz="11500" i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3A524A-539A-7276-DD51-1C24127210FB}"/>
              </a:ext>
            </a:extLst>
          </p:cNvPr>
          <p:cNvSpPr/>
          <p:nvPr/>
        </p:nvSpPr>
        <p:spPr>
          <a:xfrm>
            <a:off x="-1" y="1789818"/>
            <a:ext cx="4360128" cy="5068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149F2A-9285-E46A-B990-4AB72FD746DF}"/>
              </a:ext>
            </a:extLst>
          </p:cNvPr>
          <p:cNvGrpSpPr/>
          <p:nvPr/>
        </p:nvGrpSpPr>
        <p:grpSpPr>
          <a:xfrm>
            <a:off x="235649" y="3475867"/>
            <a:ext cx="3939569" cy="2141228"/>
            <a:chOff x="235649" y="3475867"/>
            <a:chExt cx="3939569" cy="21412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25AE40F-9D74-5AA2-7DB4-11BF345CEDFE}"/>
                </a:ext>
              </a:extLst>
            </p:cNvPr>
            <p:cNvSpPr txBox="1"/>
            <p:nvPr/>
          </p:nvSpPr>
          <p:spPr>
            <a:xfrm>
              <a:off x="286390" y="4170545"/>
              <a:ext cx="3888828" cy="144655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“YOU ONLY LOOK ONCE”</a:t>
              </a:r>
              <a:endParaRPr lang="en-ID" sz="4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E05FE0-92BE-1E3B-515C-F24420C52666}"/>
                </a:ext>
              </a:extLst>
            </p:cNvPr>
            <p:cNvSpPr txBox="1"/>
            <p:nvPr/>
          </p:nvSpPr>
          <p:spPr>
            <a:xfrm>
              <a:off x="235649" y="3475867"/>
              <a:ext cx="3888828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YOLO</a:t>
              </a:r>
              <a:endParaRPr lang="en-ID" sz="4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23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1203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Open Sans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Atthariq Putera</dc:creator>
  <cp:lastModifiedBy>Atthariq Putera</cp:lastModifiedBy>
  <cp:revision>29</cp:revision>
  <dcterms:created xsi:type="dcterms:W3CDTF">2023-11-19T07:45:19Z</dcterms:created>
  <dcterms:modified xsi:type="dcterms:W3CDTF">2023-12-25T14:31:13Z</dcterms:modified>
</cp:coreProperties>
</file>