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7" r:id="rId5"/>
    <p:sldId id="259" r:id="rId6"/>
    <p:sldId id="261" r:id="rId7"/>
    <p:sldId id="262" r:id="rId8"/>
    <p:sldId id="263" r:id="rId9"/>
    <p:sldId id="266" r:id="rId10"/>
    <p:sldId id="273" r:id="rId11"/>
    <p:sldId id="268" r:id="rId12"/>
    <p:sldId id="271" r:id="rId13"/>
    <p:sldId id="272" r:id="rId14"/>
    <p:sldId id="270"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Heebo" pitchFamily="2" charset="-79"/>
      <p:regular r:id="rId20"/>
      <p:bold r:id="rId21"/>
    </p:embeddedFont>
    <p:embeddedFont>
      <p:font typeface="Heebo Bold" charset="-79"/>
      <p:regular r:id="rId22"/>
    </p:embeddedFont>
    <p:embeddedFont>
      <p:font typeface="Heebo Medium" pitchFamily="2" charset="-79"/>
      <p:regular r:id="rId23"/>
    </p:embeddedFont>
    <p:embeddedFont>
      <p:font typeface="Heebo Ultra-Bold" panose="020B0604020202020204" charset="-79"/>
      <p:regular r:id="rId24"/>
    </p:embeddedFont>
    <p:embeddedFont>
      <p:font typeface="Mukta Mahee"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3447" autoAdjust="0"/>
  </p:normalViewPr>
  <p:slideViewPr>
    <p:cSldViewPr>
      <p:cViewPr varScale="1">
        <p:scale>
          <a:sx n="42" d="100"/>
          <a:sy n="42" d="100"/>
        </p:scale>
        <p:origin x="780" y="1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image" Target="../media/image6.svg"/><Relationship Id="rId10" Type="http://schemas.openxmlformats.org/officeDocument/2006/relationships/slide" Target="slide11.xml"/><Relationship Id="rId4" Type="http://schemas.openxmlformats.org/officeDocument/2006/relationships/image" Target="../media/image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79400" y="2188449"/>
            <a:ext cx="16834000" cy="4021851"/>
            <a:chOff x="0" y="0"/>
            <a:chExt cx="4433646" cy="1059253"/>
          </a:xfrm>
        </p:grpSpPr>
        <p:sp>
          <p:nvSpPr>
            <p:cNvPr id="3" name="Freeform 3"/>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87A3C4"/>
            </a:solidFill>
          </p:spPr>
        </p:sp>
        <p:sp>
          <p:nvSpPr>
            <p:cNvPr id="4" name="TextBox 4"/>
            <p:cNvSpPr txBox="1"/>
            <p:nvPr/>
          </p:nvSpPr>
          <p:spPr>
            <a:xfrm>
              <a:off x="0" y="-9525"/>
              <a:ext cx="4433646" cy="1068778"/>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7000" y="2036049"/>
            <a:ext cx="16834000" cy="4021851"/>
            <a:chOff x="0" y="0"/>
            <a:chExt cx="4433646" cy="1059253"/>
          </a:xfrm>
        </p:grpSpPr>
        <p:sp>
          <p:nvSpPr>
            <p:cNvPr id="6" name="Freeform 6"/>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B7CADB"/>
            </a:solidFill>
          </p:spPr>
        </p:sp>
        <p:sp>
          <p:nvSpPr>
            <p:cNvPr id="7" name="TextBox 7"/>
            <p:cNvSpPr txBox="1"/>
            <p:nvPr/>
          </p:nvSpPr>
          <p:spPr>
            <a:xfrm>
              <a:off x="0" y="-9525"/>
              <a:ext cx="4433646" cy="1068778"/>
            </a:xfrm>
            <a:prstGeom prst="rect">
              <a:avLst/>
            </a:prstGeom>
          </p:spPr>
          <p:txBody>
            <a:bodyPr lIns="50800" tIns="50800" rIns="50800" bIns="50800" rtlCol="0" anchor="ctr"/>
            <a:lstStyle/>
            <a:p>
              <a:pPr algn="ctr">
                <a:lnSpc>
                  <a:spcPts val="3100"/>
                </a:lnSpc>
              </a:pPr>
              <a:endParaRPr/>
            </a:p>
          </p:txBody>
        </p:sp>
      </p:grpSp>
      <p:grpSp>
        <p:nvGrpSpPr>
          <p:cNvPr id="8" name="Group 8"/>
          <p:cNvGrpSpPr/>
          <p:nvPr/>
        </p:nvGrpSpPr>
        <p:grpSpPr>
          <a:xfrm>
            <a:off x="5375757" y="5328350"/>
            <a:ext cx="8285506" cy="596900"/>
            <a:chOff x="0" y="0"/>
            <a:chExt cx="2182191" cy="157208"/>
          </a:xfrm>
        </p:grpSpPr>
        <p:sp>
          <p:nvSpPr>
            <p:cNvPr id="9" name="Freeform 9"/>
            <p:cNvSpPr/>
            <p:nvPr/>
          </p:nvSpPr>
          <p:spPr>
            <a:xfrm>
              <a:off x="0" y="0"/>
              <a:ext cx="2182191" cy="157208"/>
            </a:xfrm>
            <a:custGeom>
              <a:avLst/>
              <a:gdLst/>
              <a:ahLst/>
              <a:cxnLst/>
              <a:rect l="l" t="t" r="r" b="b"/>
              <a:pathLst>
                <a:path w="2182191" h="157208">
                  <a:moveTo>
                    <a:pt x="0" y="0"/>
                  </a:moveTo>
                  <a:lnTo>
                    <a:pt x="2182191" y="0"/>
                  </a:lnTo>
                  <a:lnTo>
                    <a:pt x="2182191" y="157208"/>
                  </a:lnTo>
                  <a:lnTo>
                    <a:pt x="0" y="157208"/>
                  </a:lnTo>
                  <a:close/>
                </a:path>
              </a:pathLst>
            </a:custGeom>
            <a:solidFill>
              <a:srgbClr val="EFEFEF"/>
            </a:solidFill>
          </p:spPr>
        </p:sp>
        <p:sp>
          <p:nvSpPr>
            <p:cNvPr id="10" name="TextBox 10"/>
            <p:cNvSpPr txBox="1"/>
            <p:nvPr/>
          </p:nvSpPr>
          <p:spPr>
            <a:xfrm>
              <a:off x="0" y="-28575"/>
              <a:ext cx="2182191" cy="18578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3280416" y="3188014"/>
            <a:ext cx="11727169" cy="596900"/>
            <a:chOff x="0" y="0"/>
            <a:chExt cx="3088637" cy="157208"/>
          </a:xfrm>
        </p:grpSpPr>
        <p:sp>
          <p:nvSpPr>
            <p:cNvPr id="12" name="Freeform 12"/>
            <p:cNvSpPr/>
            <p:nvPr/>
          </p:nvSpPr>
          <p:spPr>
            <a:xfrm>
              <a:off x="0" y="0"/>
              <a:ext cx="3088637" cy="157208"/>
            </a:xfrm>
            <a:custGeom>
              <a:avLst/>
              <a:gdLst/>
              <a:ahLst/>
              <a:cxnLst/>
              <a:rect l="l" t="t" r="r" b="b"/>
              <a:pathLst>
                <a:path w="3088637" h="157208">
                  <a:moveTo>
                    <a:pt x="0" y="0"/>
                  </a:moveTo>
                  <a:lnTo>
                    <a:pt x="3088637" y="0"/>
                  </a:lnTo>
                  <a:lnTo>
                    <a:pt x="3088637" y="157208"/>
                  </a:lnTo>
                  <a:lnTo>
                    <a:pt x="0" y="157208"/>
                  </a:lnTo>
                  <a:close/>
                </a:path>
              </a:pathLst>
            </a:custGeom>
            <a:solidFill>
              <a:srgbClr val="EFEFEF"/>
            </a:solidFill>
          </p:spPr>
        </p:sp>
        <p:sp>
          <p:nvSpPr>
            <p:cNvPr id="13" name="TextBox 13"/>
            <p:cNvSpPr txBox="1"/>
            <p:nvPr/>
          </p:nvSpPr>
          <p:spPr>
            <a:xfrm>
              <a:off x="0" y="-28575"/>
              <a:ext cx="3088637" cy="185783"/>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978100" y="1440851"/>
            <a:ext cx="15430500" cy="3843360"/>
          </a:xfrm>
          <a:prstGeom prst="rect">
            <a:avLst/>
          </a:prstGeom>
        </p:spPr>
        <p:txBody>
          <a:bodyPr wrap="square" lIns="0" tIns="0" rIns="0" bIns="0" rtlCol="0" anchor="t">
            <a:spAutoFit/>
          </a:bodyPr>
          <a:lstStyle/>
          <a:p>
            <a:pPr algn="ctr">
              <a:lnSpc>
                <a:spcPct val="250000"/>
              </a:lnSpc>
            </a:pPr>
            <a:r>
              <a:rPr lang="en-US" sz="5400" dirty="0">
                <a:solidFill>
                  <a:srgbClr val="000000"/>
                </a:solidFill>
                <a:latin typeface="Heebo Bold"/>
              </a:rPr>
              <a:t>PERANCANGAN ALAT UKUR SUHU TUBUH DAN  HAND SANITIZER OTOMATIS BERBASIS IOT</a:t>
            </a:r>
          </a:p>
        </p:txBody>
      </p:sp>
      <p:sp>
        <p:nvSpPr>
          <p:cNvPr id="15" name="Freeform 15"/>
          <p:cNvSpPr/>
          <p:nvPr/>
        </p:nvSpPr>
        <p:spPr>
          <a:xfrm>
            <a:off x="1028700" y="992665"/>
            <a:ext cx="747935" cy="747935"/>
          </a:xfrm>
          <a:custGeom>
            <a:avLst/>
            <a:gdLst/>
            <a:ahLst/>
            <a:cxnLst/>
            <a:rect l="l" t="t" r="r" b="b"/>
            <a:pathLst>
              <a:path w="747935" h="747935">
                <a:moveTo>
                  <a:pt x="0" y="0"/>
                </a:moveTo>
                <a:lnTo>
                  <a:pt x="747935" y="0"/>
                </a:lnTo>
                <a:lnTo>
                  <a:pt x="747935" y="747934"/>
                </a:lnTo>
                <a:lnTo>
                  <a:pt x="0" y="74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784806" y="4051737"/>
            <a:ext cx="4538797" cy="4538797"/>
          </a:xfrm>
          <a:custGeom>
            <a:avLst/>
            <a:gdLst/>
            <a:ahLst/>
            <a:cxnLst/>
            <a:rect l="l" t="t" r="r" b="b"/>
            <a:pathLst>
              <a:path w="4538797" h="4538797">
                <a:moveTo>
                  <a:pt x="0" y="0"/>
                </a:moveTo>
                <a:lnTo>
                  <a:pt x="4538797" y="0"/>
                </a:lnTo>
                <a:lnTo>
                  <a:pt x="4538797" y="4538797"/>
                </a:lnTo>
                <a:lnTo>
                  <a:pt x="0" y="45387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8" name="Freeform 18"/>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9" name="TextBox 19"/>
          <p:cNvSpPr txBox="1"/>
          <p:nvPr/>
        </p:nvSpPr>
        <p:spPr>
          <a:xfrm>
            <a:off x="6412615" y="6362700"/>
            <a:ext cx="5462770" cy="692497"/>
          </a:xfrm>
          <a:prstGeom prst="rect">
            <a:avLst/>
          </a:prstGeom>
        </p:spPr>
        <p:txBody>
          <a:bodyPr lIns="0" tIns="0" rIns="0" bIns="0" rtlCol="0" anchor="t">
            <a:spAutoFit/>
          </a:bodyPr>
          <a:lstStyle/>
          <a:p>
            <a:pPr algn="ctr">
              <a:lnSpc>
                <a:spcPts val="5599"/>
              </a:lnSpc>
            </a:pPr>
            <a:r>
              <a:rPr lang="en-US" sz="3999" dirty="0">
                <a:solidFill>
                  <a:srgbClr val="000000"/>
                </a:solidFill>
                <a:latin typeface="Heebo Bold"/>
              </a:rPr>
              <a:t>ATTU SYAIDAH</a:t>
            </a:r>
          </a:p>
        </p:txBody>
      </p:sp>
      <p:sp>
        <p:nvSpPr>
          <p:cNvPr id="20" name="TextBox 20"/>
          <p:cNvSpPr txBox="1"/>
          <p:nvPr/>
        </p:nvSpPr>
        <p:spPr>
          <a:xfrm>
            <a:off x="7144997" y="7204393"/>
            <a:ext cx="3998006" cy="555921"/>
          </a:xfrm>
          <a:prstGeom prst="rect">
            <a:avLst/>
          </a:prstGeom>
        </p:spPr>
        <p:txBody>
          <a:bodyPr lIns="0" tIns="0" rIns="0" bIns="0" rtlCol="0" anchor="t">
            <a:spAutoFit/>
          </a:bodyPr>
          <a:lstStyle/>
          <a:p>
            <a:pPr algn="ctr">
              <a:lnSpc>
                <a:spcPts val="4480"/>
              </a:lnSpc>
            </a:pPr>
            <a:r>
              <a:rPr lang="en-US" sz="3200" dirty="0">
                <a:solidFill>
                  <a:srgbClr val="000000"/>
                </a:solidFill>
                <a:latin typeface="Heebo"/>
              </a:rPr>
              <a:t>N</a:t>
            </a:r>
            <a:r>
              <a:rPr lang="id-ID" sz="3200" dirty="0">
                <a:solidFill>
                  <a:srgbClr val="000000"/>
                </a:solidFill>
                <a:latin typeface="Heebo"/>
              </a:rPr>
              <a:t>PM</a:t>
            </a:r>
            <a:r>
              <a:rPr lang="en-US" sz="3200" dirty="0">
                <a:solidFill>
                  <a:srgbClr val="000000"/>
                </a:solidFill>
                <a:latin typeface="Heebo"/>
              </a:rPr>
              <a:t>: 1</a:t>
            </a:r>
            <a:r>
              <a:rPr lang="id-ID" sz="3200" dirty="0">
                <a:solidFill>
                  <a:srgbClr val="000000"/>
                </a:solidFill>
                <a:latin typeface="Heebo"/>
              </a:rPr>
              <a:t>6210004</a:t>
            </a:r>
            <a:endParaRPr lang="en-US" sz="3200" dirty="0">
              <a:solidFill>
                <a:srgbClr val="000000"/>
              </a:solidFill>
              <a:latin typeface="Heebo"/>
            </a:endParaRPr>
          </a:p>
        </p:txBody>
      </p:sp>
      <p:sp>
        <p:nvSpPr>
          <p:cNvPr id="21" name="TextBox 21"/>
          <p:cNvSpPr txBox="1"/>
          <p:nvPr/>
        </p:nvSpPr>
        <p:spPr>
          <a:xfrm>
            <a:off x="3925555" y="7891434"/>
            <a:ext cx="10972260" cy="1710084"/>
          </a:xfrm>
          <a:prstGeom prst="rect">
            <a:avLst/>
          </a:prstGeom>
        </p:spPr>
        <p:txBody>
          <a:bodyPr wrap="square" lIns="0" tIns="0" rIns="0" bIns="0" rtlCol="0" anchor="t">
            <a:spAutoFit/>
          </a:bodyPr>
          <a:lstStyle/>
          <a:p>
            <a:pPr algn="ctr">
              <a:lnSpc>
                <a:spcPts val="4480"/>
              </a:lnSpc>
            </a:pPr>
            <a:r>
              <a:rPr lang="en-US" sz="3200" dirty="0">
                <a:solidFill>
                  <a:srgbClr val="000000"/>
                </a:solidFill>
                <a:latin typeface="Heebo"/>
              </a:rPr>
              <a:t>PENULIS : </a:t>
            </a:r>
            <a:r>
              <a:rPr lang="en-US" sz="3200" dirty="0" err="1">
                <a:solidFill>
                  <a:srgbClr val="000000"/>
                </a:solidFill>
                <a:latin typeface="Heebo"/>
              </a:rPr>
              <a:t>Yayan</a:t>
            </a:r>
            <a:r>
              <a:rPr lang="en-US" sz="3200" dirty="0">
                <a:solidFill>
                  <a:srgbClr val="000000"/>
                </a:solidFill>
                <a:latin typeface="Heebo"/>
              </a:rPr>
              <a:t> </a:t>
            </a:r>
            <a:r>
              <a:rPr lang="en-US" sz="3200" dirty="0" err="1">
                <a:solidFill>
                  <a:srgbClr val="000000"/>
                </a:solidFill>
                <a:latin typeface="Heebo"/>
              </a:rPr>
              <a:t>Hendrian</a:t>
            </a:r>
            <a:r>
              <a:rPr lang="en-US" sz="3200" dirty="0">
                <a:solidFill>
                  <a:srgbClr val="000000"/>
                </a:solidFill>
                <a:latin typeface="Heebo"/>
              </a:rPr>
              <a:t> , </a:t>
            </a:r>
            <a:r>
              <a:rPr lang="en-US" sz="3200" dirty="0" err="1">
                <a:solidFill>
                  <a:srgbClr val="000000"/>
                </a:solidFill>
                <a:latin typeface="Heebo"/>
              </a:rPr>
              <a:t>Rizky</a:t>
            </a:r>
            <a:r>
              <a:rPr lang="en-US" sz="3200" dirty="0">
                <a:solidFill>
                  <a:srgbClr val="000000"/>
                </a:solidFill>
                <a:latin typeface="Heebo"/>
              </a:rPr>
              <a:t> Ali </a:t>
            </a:r>
            <a:r>
              <a:rPr lang="en-US" sz="3200" dirty="0" err="1">
                <a:solidFill>
                  <a:srgbClr val="000000"/>
                </a:solidFill>
                <a:latin typeface="Heebo"/>
              </a:rPr>
              <a:t>Amien</a:t>
            </a:r>
            <a:r>
              <a:rPr lang="en-US" sz="3200" dirty="0">
                <a:solidFill>
                  <a:srgbClr val="000000"/>
                </a:solidFill>
                <a:latin typeface="Heebo"/>
              </a:rPr>
              <a:t> </a:t>
            </a:r>
            <a:r>
              <a:rPr lang="en-US" sz="3200" dirty="0" err="1">
                <a:solidFill>
                  <a:srgbClr val="000000"/>
                </a:solidFill>
                <a:latin typeface="Heebo"/>
              </a:rPr>
              <a:t>Rais</a:t>
            </a:r>
            <a:endParaRPr lang="en-US" sz="3200" dirty="0">
              <a:solidFill>
                <a:srgbClr val="000000"/>
              </a:solidFill>
              <a:latin typeface="Heebo"/>
            </a:endParaRPr>
          </a:p>
          <a:p>
            <a:pPr algn="ctr">
              <a:lnSpc>
                <a:spcPts val="4480"/>
              </a:lnSpc>
            </a:pPr>
            <a:r>
              <a:rPr lang="en-US" sz="3200" dirty="0" err="1">
                <a:solidFill>
                  <a:srgbClr val="000000"/>
                </a:solidFill>
                <a:latin typeface="Heebo"/>
              </a:rPr>
              <a:t>Sumber</a:t>
            </a:r>
            <a:r>
              <a:rPr lang="en-US" sz="3200" dirty="0">
                <a:solidFill>
                  <a:srgbClr val="000000"/>
                </a:solidFill>
                <a:latin typeface="Heebo"/>
              </a:rPr>
              <a:t> : </a:t>
            </a:r>
            <a:r>
              <a:rPr lang="en-US" sz="3200" dirty="0" err="1">
                <a:solidFill>
                  <a:srgbClr val="000000"/>
                </a:solidFill>
                <a:latin typeface="Heebo"/>
              </a:rPr>
              <a:t>Jurnal</a:t>
            </a:r>
            <a:r>
              <a:rPr lang="en-US" sz="3200" dirty="0">
                <a:solidFill>
                  <a:srgbClr val="000000"/>
                </a:solidFill>
                <a:latin typeface="Heebo"/>
              </a:rPr>
              <a:t> </a:t>
            </a:r>
            <a:r>
              <a:rPr lang="en-US" sz="3200" dirty="0" err="1">
                <a:solidFill>
                  <a:srgbClr val="000000"/>
                </a:solidFill>
                <a:latin typeface="Heebo"/>
              </a:rPr>
              <a:t>Infortech</a:t>
            </a:r>
            <a:r>
              <a:rPr lang="en-US" sz="3200" dirty="0">
                <a:solidFill>
                  <a:srgbClr val="000000"/>
                </a:solidFill>
                <a:latin typeface="Heebo"/>
              </a:rPr>
              <a:t>  </a:t>
            </a:r>
            <a:endParaRPr lang="id-ID" sz="3200" dirty="0">
              <a:solidFill>
                <a:srgbClr val="000000"/>
              </a:solidFill>
              <a:latin typeface="Heebo"/>
            </a:endParaRPr>
          </a:p>
          <a:p>
            <a:pPr algn="ctr">
              <a:lnSpc>
                <a:spcPts val="4480"/>
              </a:lnSpc>
            </a:pPr>
            <a:r>
              <a:rPr lang="en-US" sz="3200" dirty="0">
                <a:solidFill>
                  <a:srgbClr val="000000"/>
                </a:solidFill>
                <a:latin typeface="Heebo"/>
              </a:rPr>
              <a:t>Vol 3, No.1,Juni 2021 </a:t>
            </a:r>
          </a:p>
        </p:txBody>
      </p:sp>
      <p:sp>
        <p:nvSpPr>
          <p:cNvPr id="23" name="TextBox 23"/>
          <p:cNvSpPr txBox="1"/>
          <p:nvPr/>
        </p:nvSpPr>
        <p:spPr>
          <a:xfrm>
            <a:off x="2022010" y="944865"/>
            <a:ext cx="3294186" cy="1269578"/>
          </a:xfrm>
          <a:prstGeom prst="rect">
            <a:avLst/>
          </a:prstGeom>
        </p:spPr>
        <p:txBody>
          <a:bodyPr lIns="0" tIns="0" rIns="0" bIns="0" rtlCol="0" anchor="t">
            <a:spAutoFit/>
          </a:bodyPr>
          <a:lstStyle/>
          <a:p>
            <a:pPr algn="just">
              <a:lnSpc>
                <a:spcPts val="3348"/>
              </a:lnSpc>
            </a:pPr>
            <a:r>
              <a:rPr lang="en-US" sz="2700" spc="108" dirty="0">
                <a:solidFill>
                  <a:srgbClr val="6182A8"/>
                </a:solidFill>
                <a:latin typeface="Heebo"/>
              </a:rPr>
              <a:t>UNIVERSITAS</a:t>
            </a:r>
          </a:p>
          <a:p>
            <a:pPr algn="just">
              <a:lnSpc>
                <a:spcPts val="3348"/>
              </a:lnSpc>
            </a:pPr>
            <a:r>
              <a:rPr lang="id-ID" sz="2700" spc="108" dirty="0">
                <a:solidFill>
                  <a:srgbClr val="6182A8"/>
                </a:solidFill>
                <a:latin typeface="Heebo"/>
              </a:rPr>
              <a:t>BINANIAGA INDONESIA</a:t>
            </a:r>
            <a:endParaRPr lang="en-US" sz="2700" spc="108" dirty="0">
              <a:solidFill>
                <a:srgbClr val="6182A8"/>
              </a:solidFill>
              <a:latin typeface="Heeb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050418" y="9049203"/>
            <a:ext cx="770523" cy="7705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217512" y="1694749"/>
            <a:ext cx="7531194" cy="8002191"/>
          </a:xfrm>
          <a:prstGeom prst="rect">
            <a:avLst/>
          </a:prstGeom>
        </p:spPr>
        <p:txBody>
          <a:bodyPr wrap="square" lIns="0" tIns="0" rIns="0" bIns="0" rtlCol="0" anchor="t">
            <a:spAutoFit/>
          </a:bodyPr>
          <a:lstStyle/>
          <a:p>
            <a:pPr marL="0" indent="0">
              <a:buNone/>
            </a:pPr>
            <a:r>
              <a:rPr lang="id-ID" sz="4000" dirty="0"/>
              <a:t>Dari hasil </a:t>
            </a:r>
            <a:r>
              <a:rPr lang="id-ID" sz="4000" dirty="0" err="1"/>
              <a:t>percobaan,tampak</a:t>
            </a:r>
            <a:r>
              <a:rPr lang="id-ID" sz="4000" dirty="0"/>
              <a:t> bahwa pada bagian </a:t>
            </a:r>
            <a:r>
              <a:rPr lang="id-ID" sz="4000" dirty="0" err="1"/>
              <a:t>input</a:t>
            </a:r>
            <a:r>
              <a:rPr lang="id-ID" sz="4000" dirty="0"/>
              <a:t> semua komponen dapat bekerja dengan baik dan semua sensor dapat mendeteksi objek, pada bagian sensor </a:t>
            </a:r>
            <a:r>
              <a:rPr lang="id-ID" sz="4000" dirty="0" err="1"/>
              <a:t>infrared</a:t>
            </a:r>
            <a:r>
              <a:rPr lang="id-ID" sz="4000" dirty="0"/>
              <a:t> dapat mendeteksi keberadaan objek dengan jarak maksimal 6 cm. Sedangkan pada bagian motor </a:t>
            </a:r>
            <a:r>
              <a:rPr lang="id-ID" sz="4000" dirty="0" err="1"/>
              <a:t>servo</a:t>
            </a:r>
            <a:r>
              <a:rPr lang="id-ID" sz="4000" dirty="0"/>
              <a:t> juga dapat bekerja dengan baik berdasarkan masukan dari sensor yang dikirimkan ke </a:t>
            </a:r>
            <a:r>
              <a:rPr lang="id-ID" sz="4000" dirty="0" err="1"/>
              <a:t>Node</a:t>
            </a:r>
            <a:r>
              <a:rPr lang="id-ID" sz="4000" dirty="0"/>
              <a:t> MCU untuk memberikan perintah ke motor </a:t>
            </a:r>
            <a:r>
              <a:rPr lang="id-ID" sz="4000" dirty="0" err="1"/>
              <a:t>servo</a:t>
            </a:r>
            <a:endParaRPr lang="id-ID" sz="4000" dirty="0"/>
          </a:p>
        </p:txBody>
      </p:sp>
      <p:sp>
        <p:nvSpPr>
          <p:cNvPr id="15" name="TextBox 15"/>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dirty="0">
                <a:solidFill>
                  <a:srgbClr val="6182A8"/>
                </a:solidFill>
                <a:latin typeface="Heebo"/>
              </a:rPr>
              <a:t>BINANIAGA INDONESIA</a:t>
            </a:r>
            <a:endParaRPr lang="en-US" sz="2500" spc="100" dirty="0">
              <a:solidFill>
                <a:srgbClr val="6182A8"/>
              </a:solidFill>
              <a:latin typeface="Heebo"/>
            </a:endParaRPr>
          </a:p>
        </p:txBody>
      </p:sp>
      <p:sp>
        <p:nvSpPr>
          <p:cNvPr id="16" name="TextBox 16"/>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11</a:t>
            </a:r>
          </a:p>
        </p:txBody>
      </p:sp>
      <p:grpSp>
        <p:nvGrpSpPr>
          <p:cNvPr id="23" name="Grup 22">
            <a:extLst>
              <a:ext uri="{FF2B5EF4-FFF2-40B4-BE49-F238E27FC236}">
                <a16:creationId xmlns:a16="http://schemas.microsoft.com/office/drawing/2014/main" id="{6B1A7E46-76CF-409C-D29C-FDC76506316D}"/>
              </a:ext>
            </a:extLst>
          </p:cNvPr>
          <p:cNvGrpSpPr/>
          <p:nvPr/>
        </p:nvGrpSpPr>
        <p:grpSpPr>
          <a:xfrm>
            <a:off x="4364029" y="295216"/>
            <a:ext cx="10740143" cy="1658767"/>
            <a:chOff x="4262010" y="1303780"/>
            <a:chExt cx="10740143" cy="1658767"/>
          </a:xfrm>
        </p:grpSpPr>
        <p:grpSp>
          <p:nvGrpSpPr>
            <p:cNvPr id="24" name="Group 2">
              <a:extLst>
                <a:ext uri="{FF2B5EF4-FFF2-40B4-BE49-F238E27FC236}">
                  <a16:creationId xmlns:a16="http://schemas.microsoft.com/office/drawing/2014/main" id="{5E583F59-C5A4-7CB0-11F7-38F01C1544F7}"/>
                </a:ext>
              </a:extLst>
            </p:cNvPr>
            <p:cNvGrpSpPr/>
            <p:nvPr/>
          </p:nvGrpSpPr>
          <p:grpSpPr>
            <a:xfrm>
              <a:off x="5537950" y="2265702"/>
              <a:ext cx="7212100" cy="341250"/>
              <a:chOff x="0" y="0"/>
              <a:chExt cx="1899483" cy="89877"/>
            </a:xfrm>
          </p:grpSpPr>
          <p:sp>
            <p:nvSpPr>
              <p:cNvPr id="31" name="Freeform 3">
                <a:extLst>
                  <a:ext uri="{FF2B5EF4-FFF2-40B4-BE49-F238E27FC236}">
                    <a16:creationId xmlns:a16="http://schemas.microsoft.com/office/drawing/2014/main" id="{5AE28FB0-0457-765C-78DC-5DEAD4089816}"/>
                  </a:ext>
                </a:extLst>
              </p:cNvPr>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32" name="TextBox 4">
                <a:extLst>
                  <a:ext uri="{FF2B5EF4-FFF2-40B4-BE49-F238E27FC236}">
                    <a16:creationId xmlns:a16="http://schemas.microsoft.com/office/drawing/2014/main" id="{91CF033B-5C63-50F6-44EA-BD8DB58FBD89}"/>
                  </a:ext>
                </a:extLst>
              </p:cNvPr>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25" name="TextBox 10">
              <a:extLst>
                <a:ext uri="{FF2B5EF4-FFF2-40B4-BE49-F238E27FC236}">
                  <a16:creationId xmlns:a16="http://schemas.microsoft.com/office/drawing/2014/main" id="{01F8E32B-27F4-B866-9D73-96F41CD89E31}"/>
                </a:ext>
              </a:extLst>
            </p:cNvPr>
            <p:cNvSpPr txBox="1"/>
            <p:nvPr/>
          </p:nvSpPr>
          <p:spPr>
            <a:xfrm>
              <a:off x="5228832" y="1303780"/>
              <a:ext cx="9773321" cy="1038746"/>
            </a:xfrm>
            <a:prstGeom prst="rect">
              <a:avLst/>
            </a:prstGeom>
          </p:spPr>
          <p:txBody>
            <a:bodyPr wrap="square" lIns="0" tIns="0" rIns="0" bIns="0" rtlCol="0" anchor="t">
              <a:spAutoFit/>
            </a:bodyPr>
            <a:lstStyle/>
            <a:p>
              <a:pPr algn="ctr">
                <a:lnSpc>
                  <a:spcPts val="8399"/>
                </a:lnSpc>
              </a:pPr>
              <a:r>
                <a:rPr lang="id-ID" sz="5999" dirty="0">
                  <a:solidFill>
                    <a:srgbClr val="000000"/>
                  </a:solidFill>
                  <a:latin typeface="Heebo Bold"/>
                </a:rPr>
                <a:t>HASIL PERCOBAAN</a:t>
              </a:r>
              <a:endParaRPr lang="en-US" sz="5999" dirty="0">
                <a:solidFill>
                  <a:srgbClr val="000000"/>
                </a:solidFill>
                <a:latin typeface="Heebo Bold"/>
              </a:endParaRPr>
            </a:p>
          </p:txBody>
        </p:sp>
        <p:grpSp>
          <p:nvGrpSpPr>
            <p:cNvPr id="26" name="Grup 25">
              <a:extLst>
                <a:ext uri="{FF2B5EF4-FFF2-40B4-BE49-F238E27FC236}">
                  <a16:creationId xmlns:a16="http://schemas.microsoft.com/office/drawing/2014/main" id="{F07314FF-171B-A2B1-DB88-F3F7C14CA091}"/>
                </a:ext>
              </a:extLst>
            </p:cNvPr>
            <p:cNvGrpSpPr/>
            <p:nvPr/>
          </p:nvGrpSpPr>
          <p:grpSpPr>
            <a:xfrm>
              <a:off x="4262010" y="1698964"/>
              <a:ext cx="1263583" cy="1263583"/>
              <a:chOff x="2598085" y="3510650"/>
              <a:chExt cx="1263583" cy="1263583"/>
            </a:xfrm>
          </p:grpSpPr>
          <p:grpSp>
            <p:nvGrpSpPr>
              <p:cNvPr id="27" name="Group 9">
                <a:extLst>
                  <a:ext uri="{FF2B5EF4-FFF2-40B4-BE49-F238E27FC236}">
                    <a16:creationId xmlns:a16="http://schemas.microsoft.com/office/drawing/2014/main" id="{B9302212-288E-4456-180C-696D5A0B50C9}"/>
                  </a:ext>
                </a:extLst>
              </p:cNvPr>
              <p:cNvGrpSpPr/>
              <p:nvPr/>
            </p:nvGrpSpPr>
            <p:grpSpPr>
              <a:xfrm>
                <a:off x="2598085" y="3510650"/>
                <a:ext cx="1263583" cy="1263583"/>
                <a:chOff x="-1" y="-47610"/>
                <a:chExt cx="812800" cy="812800"/>
              </a:xfrm>
            </p:grpSpPr>
            <p:sp>
              <p:nvSpPr>
                <p:cNvPr id="29" name="Freeform 10">
                  <a:extLst>
                    <a:ext uri="{FF2B5EF4-FFF2-40B4-BE49-F238E27FC236}">
                      <a16:creationId xmlns:a16="http://schemas.microsoft.com/office/drawing/2014/main" id="{3F2EB6B5-5C47-1578-0788-5D0E32B3AF9F}"/>
                    </a:ext>
                  </a:extLst>
                </p:cNvPr>
                <p:cNvSpPr/>
                <p:nvPr/>
              </p:nvSpPr>
              <p:spPr>
                <a:xfrm>
                  <a:off x="-1" y="-4761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30" name="TextBox 11">
                  <a:extLst>
                    <a:ext uri="{FF2B5EF4-FFF2-40B4-BE49-F238E27FC236}">
                      <a16:creationId xmlns:a16="http://schemas.microsoft.com/office/drawing/2014/main" id="{34863A09-510F-0C83-6D08-CDEB90625924}"/>
                    </a:ext>
                  </a:extLst>
                </p:cNvPr>
                <p:cNvSpPr txBox="1"/>
                <p:nvPr/>
              </p:nvSpPr>
              <p:spPr>
                <a:xfrm>
                  <a:off x="76200" y="66675"/>
                  <a:ext cx="660400" cy="669925"/>
                </a:xfrm>
                <a:prstGeom prst="rect">
                  <a:avLst/>
                </a:prstGeom>
              </p:spPr>
              <p:txBody>
                <a:bodyPr lIns="50800" tIns="50800" rIns="50800" bIns="50800" rtlCol="0" anchor="ctr"/>
                <a:lstStyle/>
                <a:p>
                  <a:pPr algn="ctr">
                    <a:lnSpc>
                      <a:spcPts val="3100"/>
                    </a:lnSpc>
                  </a:pPr>
                  <a:endParaRPr/>
                </a:p>
              </p:txBody>
            </p:sp>
          </p:grpSp>
          <p:sp>
            <p:nvSpPr>
              <p:cNvPr id="28" name="Kotak Teks 27">
                <a:extLst>
                  <a:ext uri="{FF2B5EF4-FFF2-40B4-BE49-F238E27FC236}">
                    <a16:creationId xmlns:a16="http://schemas.microsoft.com/office/drawing/2014/main" id="{3D527803-84FE-4857-37BC-826DED2F7BE3}"/>
                  </a:ext>
                </a:extLst>
              </p:cNvPr>
              <p:cNvSpPr txBox="1"/>
              <p:nvPr/>
            </p:nvSpPr>
            <p:spPr>
              <a:xfrm>
                <a:off x="2941713" y="3745558"/>
                <a:ext cx="801289" cy="769441"/>
              </a:xfrm>
              <a:prstGeom prst="rect">
                <a:avLst/>
              </a:prstGeom>
              <a:noFill/>
            </p:spPr>
            <p:txBody>
              <a:bodyPr wrap="square" rtlCol="0">
                <a:spAutoFit/>
              </a:bodyPr>
              <a:lstStyle/>
              <a:p>
                <a:r>
                  <a:rPr lang="id-ID" sz="4400" b="1" dirty="0"/>
                  <a:t>5</a:t>
                </a:r>
              </a:p>
            </p:txBody>
          </p:sp>
        </p:grpSp>
      </p:grpSp>
      <p:pic>
        <p:nvPicPr>
          <p:cNvPr id="6" name="Tampungan Konten 7">
            <a:extLst>
              <a:ext uri="{FF2B5EF4-FFF2-40B4-BE49-F238E27FC236}">
                <a16:creationId xmlns:a16="http://schemas.microsoft.com/office/drawing/2014/main" id="{64439AE2-7FCC-D12C-143A-59BBEB68A4FB}"/>
              </a:ext>
            </a:extLst>
          </p:cNvPr>
          <p:cNvPicPr>
            <a:picLocks noChangeAspect="1"/>
          </p:cNvPicPr>
          <p:nvPr/>
        </p:nvPicPr>
        <p:blipFill rotWithShape="1">
          <a:blip r:embed="rId4"/>
          <a:srcRect l="9963" t="4858" r="2343"/>
          <a:stretch/>
        </p:blipFill>
        <p:spPr>
          <a:xfrm>
            <a:off x="1404552" y="2139181"/>
            <a:ext cx="7765529" cy="4455043"/>
          </a:xfrm>
          <a:prstGeom prst="rect">
            <a:avLst/>
          </a:prstGeom>
        </p:spPr>
      </p:pic>
      <p:pic>
        <p:nvPicPr>
          <p:cNvPr id="7" name="Gambar 6">
            <a:extLst>
              <a:ext uri="{FF2B5EF4-FFF2-40B4-BE49-F238E27FC236}">
                <a16:creationId xmlns:a16="http://schemas.microsoft.com/office/drawing/2014/main" id="{C7B0D05B-E174-2E35-F671-BE2562FBB8E9}"/>
              </a:ext>
            </a:extLst>
          </p:cNvPr>
          <p:cNvPicPr>
            <a:picLocks noChangeAspect="1"/>
          </p:cNvPicPr>
          <p:nvPr/>
        </p:nvPicPr>
        <p:blipFill rotWithShape="1">
          <a:blip r:embed="rId5"/>
          <a:srcRect l="4736" t="9221" r="5631"/>
          <a:stretch/>
        </p:blipFill>
        <p:spPr>
          <a:xfrm>
            <a:off x="2201216" y="6876051"/>
            <a:ext cx="6172200" cy="2871439"/>
          </a:xfrm>
          <a:prstGeom prst="rect">
            <a:avLst/>
          </a:prstGeom>
        </p:spPr>
      </p:pic>
    </p:spTree>
    <p:extLst>
      <p:ext uri="{BB962C8B-B14F-4D97-AF65-F5344CB8AC3E}">
        <p14:creationId xmlns:p14="http://schemas.microsoft.com/office/powerpoint/2010/main" val="398570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181600" y="2312918"/>
            <a:ext cx="7460304" cy="676272"/>
            <a:chOff x="-118361" y="0"/>
            <a:chExt cx="1901006" cy="172326"/>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118361" y="72924"/>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22" name="Freeform 22"/>
          <p:cNvSpPr/>
          <p:nvPr/>
        </p:nvSpPr>
        <p:spPr>
          <a:xfrm>
            <a:off x="16263510" y="25003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23" name="Freeform 23"/>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TextBox 24"/>
          <p:cNvSpPr txBox="1"/>
          <p:nvPr/>
        </p:nvSpPr>
        <p:spPr>
          <a:xfrm>
            <a:off x="5405930" y="1219430"/>
            <a:ext cx="8298504" cy="1038746"/>
          </a:xfrm>
          <a:prstGeom prst="rect">
            <a:avLst/>
          </a:prstGeom>
        </p:spPr>
        <p:txBody>
          <a:bodyPr wrap="square" lIns="0" tIns="0" rIns="0" bIns="0" rtlCol="0" anchor="t">
            <a:spAutoFit/>
          </a:bodyPr>
          <a:lstStyle/>
          <a:p>
            <a:pPr algn="ctr">
              <a:lnSpc>
                <a:spcPts val="8399"/>
              </a:lnSpc>
            </a:pPr>
            <a:r>
              <a:rPr lang="id-ID" sz="5999" dirty="0">
                <a:solidFill>
                  <a:srgbClr val="FFFFFF"/>
                </a:solidFill>
                <a:latin typeface="Heebo Bold"/>
              </a:rPr>
              <a:t>HASIL VISUAL ALAT</a:t>
            </a:r>
            <a:endParaRPr lang="en-US" sz="5999" dirty="0">
              <a:solidFill>
                <a:srgbClr val="FFFFFF"/>
              </a:solidFill>
              <a:latin typeface="Heebo Bold"/>
            </a:endParaRPr>
          </a:p>
        </p:txBody>
      </p:sp>
      <p:sp>
        <p:nvSpPr>
          <p:cNvPr id="25" name="TextBox 25"/>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FFFFFF"/>
                </a:solidFill>
                <a:latin typeface="Heebo"/>
              </a:rPr>
              <a:t>UNIVERSITAS</a:t>
            </a:r>
          </a:p>
          <a:p>
            <a:pPr algn="just">
              <a:lnSpc>
                <a:spcPts val="3100"/>
              </a:lnSpc>
            </a:pPr>
            <a:r>
              <a:rPr lang="id-ID" sz="2500" spc="100" dirty="0">
                <a:solidFill>
                  <a:srgbClr val="FFFFFF"/>
                </a:solidFill>
                <a:latin typeface="Heebo"/>
              </a:rPr>
              <a:t>BINANIAGA INDONESIA</a:t>
            </a:r>
            <a:endParaRPr lang="en-US" sz="2500" spc="100" dirty="0">
              <a:solidFill>
                <a:srgbClr val="FFFFFF"/>
              </a:solidFill>
              <a:latin typeface="Heebo"/>
            </a:endParaRPr>
          </a:p>
        </p:txBody>
      </p:sp>
      <p:sp>
        <p:nvSpPr>
          <p:cNvPr id="26" name="TextBox 26"/>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6182A8"/>
                </a:solidFill>
                <a:latin typeface="Heebo Bold"/>
              </a:rPr>
              <a:t>13</a:t>
            </a:r>
          </a:p>
        </p:txBody>
      </p:sp>
      <p:pic>
        <p:nvPicPr>
          <p:cNvPr id="29" name="Gambar 28">
            <a:extLst>
              <a:ext uri="{FF2B5EF4-FFF2-40B4-BE49-F238E27FC236}">
                <a16:creationId xmlns:a16="http://schemas.microsoft.com/office/drawing/2014/main" id="{46485615-4854-6BC1-56A4-DF840BD7B63A}"/>
              </a:ext>
            </a:extLst>
          </p:cNvPr>
          <p:cNvPicPr>
            <a:picLocks noChangeAspect="1"/>
          </p:cNvPicPr>
          <p:nvPr/>
        </p:nvPicPr>
        <p:blipFill rotWithShape="1">
          <a:blip r:embed="rId8"/>
          <a:srcRect l="5130" t="1517" r="9056" b="44279"/>
          <a:stretch/>
        </p:blipFill>
        <p:spPr>
          <a:xfrm>
            <a:off x="1492853" y="2794144"/>
            <a:ext cx="6450295" cy="6757452"/>
          </a:xfrm>
          <a:prstGeom prst="rect">
            <a:avLst/>
          </a:prstGeom>
        </p:spPr>
      </p:pic>
      <p:pic>
        <p:nvPicPr>
          <p:cNvPr id="30" name="Gambar 29">
            <a:extLst>
              <a:ext uri="{FF2B5EF4-FFF2-40B4-BE49-F238E27FC236}">
                <a16:creationId xmlns:a16="http://schemas.microsoft.com/office/drawing/2014/main" id="{4C685C98-42DC-1E71-4C25-87B845B1C7C0}"/>
              </a:ext>
            </a:extLst>
          </p:cNvPr>
          <p:cNvPicPr>
            <a:picLocks noChangeAspect="1"/>
          </p:cNvPicPr>
          <p:nvPr/>
        </p:nvPicPr>
        <p:blipFill rotWithShape="1">
          <a:blip r:embed="rId8"/>
          <a:srcRect l="5671" t="57489" r="13894" b="1552"/>
          <a:stretch/>
        </p:blipFill>
        <p:spPr>
          <a:xfrm>
            <a:off x="9224940" y="2951810"/>
            <a:ext cx="7362326" cy="6217703"/>
          </a:xfrm>
          <a:prstGeom prst="rect">
            <a:avLst/>
          </a:prstGeom>
        </p:spPr>
      </p:pic>
      <mc:AlternateContent xmlns:mc="http://schemas.openxmlformats.org/markup-compatibility/2006" xmlns:pslz="http://schemas.microsoft.com/office/powerpoint/2016/slidezoom">
        <mc:Choice Requires="pslz">
          <p:graphicFrame>
            <p:nvGraphicFramePr>
              <p:cNvPr id="32" name="Zoom Slide 31">
                <a:extLst>
                  <a:ext uri="{FF2B5EF4-FFF2-40B4-BE49-F238E27FC236}">
                    <a16:creationId xmlns:a16="http://schemas.microsoft.com/office/drawing/2014/main" id="{3F058170-5A73-429D-4384-4C8136EED551}"/>
                  </a:ext>
                </a:extLst>
              </p:cNvPr>
              <p:cNvGraphicFramePr>
                <a:graphicFrameLocks noChangeAspect="1"/>
              </p:cNvGraphicFramePr>
              <p:nvPr>
                <p:extLst>
                  <p:ext uri="{D42A27DB-BD31-4B8C-83A1-F6EECF244321}">
                    <p14:modId xmlns:p14="http://schemas.microsoft.com/office/powerpoint/2010/main" val="1111726162"/>
                  </p:ext>
                </p:extLst>
              </p:nvPr>
            </p:nvGraphicFramePr>
            <p:xfrm>
              <a:off x="13728357" y="12067442"/>
              <a:ext cx="4572000" cy="2571750"/>
            </p:xfrm>
            <a:graphic>
              <a:graphicData uri="http://schemas.microsoft.com/office/powerpoint/2016/slidezoom">
                <pslz:sldZm>
                  <pslz:sldZmObj sldId="268" cId="0">
                    <pslz:zmPr id="{4B81EB54-9733-44BB-97CA-1A37E3B16864}" returnToParent="0" transitionDur="1000">
                      <p166:blipFill xmlns:p166="http://schemas.microsoft.com/office/powerpoint/2016/6/main">
                        <a:blip r:embed="rId9"/>
                        <a:stretch>
                          <a:fillRect/>
                        </a:stretch>
                      </p166:blipFill>
                      <p166:spPr xmlns:p166="http://schemas.microsoft.com/office/powerpoint/2016/6/main">
                        <a:xfrm>
                          <a:off x="0" y="0"/>
                          <a:ext cx="4572000" cy="2571750"/>
                        </a:xfrm>
                        <a:prstGeom prst="rect">
                          <a:avLst/>
                        </a:prstGeom>
                        <a:ln w="3175">
                          <a:solidFill>
                            <a:prstClr val="ltGray"/>
                          </a:solidFill>
                        </a:ln>
                      </p166:spPr>
                    </pslz:zmPr>
                  </pslz:sldZmObj>
                </pslz:sldZm>
              </a:graphicData>
            </a:graphic>
          </p:graphicFrame>
        </mc:Choice>
        <mc:Fallback xmlns="">
          <p:pic>
            <p:nvPicPr>
              <p:cNvPr id="32" name="Zoom Slide 31">
                <a:hlinkClick r:id="rId10" action="ppaction://hlinksldjump"/>
                <a:extLst>
                  <a:ext uri="{FF2B5EF4-FFF2-40B4-BE49-F238E27FC236}">
                    <a16:creationId xmlns:a16="http://schemas.microsoft.com/office/drawing/2014/main" id="{3F058170-5A73-429D-4384-4C8136EED551}"/>
                  </a:ext>
                </a:extLst>
              </p:cNvPr>
              <p:cNvPicPr>
                <a:picLocks noGrp="1" noRot="1" noChangeAspect="1" noMove="1" noResize="1" noEditPoints="1" noAdjustHandles="1" noChangeArrowheads="1" noChangeShapeType="1"/>
              </p:cNvPicPr>
              <p:nvPr/>
            </p:nvPicPr>
            <p:blipFill>
              <a:blip r:embed="rId11"/>
              <a:stretch>
                <a:fillRect/>
              </a:stretch>
            </p:blipFill>
            <p:spPr>
              <a:xfrm>
                <a:off x="13728357" y="12067442"/>
                <a:ext cx="4572000" cy="2571750"/>
              </a:xfrm>
              <a:prstGeom prst="rect">
                <a:avLst/>
              </a:prstGeom>
              <a:ln w="3175">
                <a:solidFill>
                  <a:prstClr val="ltGray"/>
                </a:solidFill>
              </a:ln>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050418" y="9049203"/>
            <a:ext cx="770523" cy="7705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92853" y="4669106"/>
            <a:ext cx="4264372" cy="341250"/>
            <a:chOff x="0" y="0"/>
            <a:chExt cx="1123127" cy="89877"/>
          </a:xfrm>
        </p:grpSpPr>
        <p:sp>
          <p:nvSpPr>
            <p:cNvPr id="10" name="Freeform 10"/>
            <p:cNvSpPr/>
            <p:nvPr/>
          </p:nvSpPr>
          <p:spPr>
            <a:xfrm>
              <a:off x="0" y="0"/>
              <a:ext cx="1123127" cy="89877"/>
            </a:xfrm>
            <a:custGeom>
              <a:avLst/>
              <a:gdLst/>
              <a:ahLst/>
              <a:cxnLst/>
              <a:rect l="l" t="t" r="r" b="b"/>
              <a:pathLst>
                <a:path w="1123127" h="89877">
                  <a:moveTo>
                    <a:pt x="0" y="0"/>
                  </a:moveTo>
                  <a:lnTo>
                    <a:pt x="1123127" y="0"/>
                  </a:lnTo>
                  <a:lnTo>
                    <a:pt x="1123127" y="89877"/>
                  </a:lnTo>
                  <a:lnTo>
                    <a:pt x="0" y="89877"/>
                  </a:lnTo>
                  <a:close/>
                </a:path>
              </a:pathLst>
            </a:custGeom>
            <a:solidFill>
              <a:srgbClr val="B7CADB"/>
            </a:solidFill>
          </p:spPr>
        </p:sp>
        <p:sp>
          <p:nvSpPr>
            <p:cNvPr id="11" name="TextBox 11"/>
            <p:cNvSpPr txBox="1"/>
            <p:nvPr/>
          </p:nvSpPr>
          <p:spPr>
            <a:xfrm>
              <a:off x="0" y="-9525"/>
              <a:ext cx="1123127" cy="99402"/>
            </a:xfrm>
            <a:prstGeom prst="rect">
              <a:avLst/>
            </a:prstGeom>
          </p:spPr>
          <p:txBody>
            <a:bodyPr lIns="50800" tIns="50800" rIns="50800" bIns="50800" rtlCol="0" anchor="ctr"/>
            <a:lstStyle/>
            <a:p>
              <a:pPr algn="ctr">
                <a:lnSpc>
                  <a:spcPts val="3100"/>
                </a:lnSpc>
              </a:pPr>
              <a:endParaRPr/>
            </a:p>
          </p:txBody>
        </p:sp>
      </p:grpSp>
      <p:grpSp>
        <p:nvGrpSpPr>
          <p:cNvPr id="12" name="Group 12"/>
          <p:cNvGrpSpPr/>
          <p:nvPr/>
        </p:nvGrpSpPr>
        <p:grpSpPr>
          <a:xfrm>
            <a:off x="5916846" y="695776"/>
            <a:ext cx="13030200" cy="8305800"/>
            <a:chOff x="0" y="0"/>
            <a:chExt cx="2814696" cy="1492235"/>
          </a:xfrm>
        </p:grpSpPr>
        <p:sp>
          <p:nvSpPr>
            <p:cNvPr id="13" name="Freeform 13"/>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sp>
        <p:sp>
          <p:nvSpPr>
            <p:cNvPr id="14" name="TextBox 14"/>
            <p:cNvSpPr txBox="1"/>
            <p:nvPr/>
          </p:nvSpPr>
          <p:spPr>
            <a:xfrm>
              <a:off x="0" y="-9525"/>
              <a:ext cx="2814696" cy="1501760"/>
            </a:xfrm>
            <a:prstGeom prst="rect">
              <a:avLst/>
            </a:prstGeom>
          </p:spPr>
          <p:txBody>
            <a:bodyPr lIns="50800" tIns="50800" rIns="50800" bIns="50800" rtlCol="0" anchor="ctr"/>
            <a:lstStyle/>
            <a:p>
              <a:pPr algn="ctr">
                <a:lnSpc>
                  <a:spcPts val="3100"/>
                </a:lnSpc>
              </a:pPr>
              <a:endParaRPr/>
            </a:p>
          </p:txBody>
        </p:sp>
      </p:grpSp>
      <p:sp>
        <p:nvSpPr>
          <p:cNvPr id="15" name="Freeform 15"/>
          <p:cNvSpPr/>
          <p:nvPr/>
        </p:nvSpPr>
        <p:spPr>
          <a:xfrm>
            <a:off x="16590938" y="824541"/>
            <a:ext cx="3259524" cy="3259524"/>
          </a:xfrm>
          <a:custGeom>
            <a:avLst/>
            <a:gdLst/>
            <a:ahLst/>
            <a:cxnLst/>
            <a:rect l="l" t="t" r="r" b="b"/>
            <a:pathLst>
              <a:path w="3259524" h="3259524">
                <a:moveTo>
                  <a:pt x="0" y="0"/>
                </a:moveTo>
                <a:lnTo>
                  <a:pt x="3259523" y="0"/>
                </a:lnTo>
                <a:lnTo>
                  <a:pt x="3259523"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8" name="TextBox 18"/>
          <p:cNvSpPr txBox="1"/>
          <p:nvPr/>
        </p:nvSpPr>
        <p:spPr>
          <a:xfrm>
            <a:off x="787384" y="3745776"/>
            <a:ext cx="4969841" cy="923330"/>
          </a:xfrm>
          <a:prstGeom prst="rect">
            <a:avLst/>
          </a:prstGeom>
        </p:spPr>
        <p:txBody>
          <a:bodyPr wrap="square" lIns="0" tIns="0" rIns="0" bIns="0" rtlCol="0" anchor="t">
            <a:spAutoFit/>
          </a:bodyPr>
          <a:lstStyle/>
          <a:p>
            <a:pPr>
              <a:lnSpc>
                <a:spcPts val="7200"/>
              </a:lnSpc>
            </a:pPr>
            <a:r>
              <a:rPr lang="id-ID" sz="6000" dirty="0">
                <a:solidFill>
                  <a:srgbClr val="000000"/>
                </a:solidFill>
                <a:latin typeface="Heebo Bold"/>
              </a:rPr>
              <a:t>KESIMPULAN</a:t>
            </a:r>
            <a:endParaRPr lang="en-US" sz="6000" dirty="0">
              <a:solidFill>
                <a:srgbClr val="000000"/>
              </a:solidFill>
              <a:latin typeface="Heebo Bold"/>
            </a:endParaRPr>
          </a:p>
        </p:txBody>
      </p:sp>
      <p:sp>
        <p:nvSpPr>
          <p:cNvPr id="19" name="TextBox 19"/>
          <p:cNvSpPr txBox="1"/>
          <p:nvPr/>
        </p:nvSpPr>
        <p:spPr>
          <a:xfrm>
            <a:off x="6575084" y="1610316"/>
            <a:ext cx="11263098" cy="7779053"/>
          </a:xfrm>
          <a:prstGeom prst="rect">
            <a:avLst/>
          </a:prstGeom>
        </p:spPr>
        <p:txBody>
          <a:bodyPr wrap="square" lIns="0" tIns="0" rIns="0" bIns="0" rtlCol="0" anchor="t">
            <a:spAutoFit/>
          </a:bodyPr>
          <a:lstStyle/>
          <a:p>
            <a:pPr marL="571500" indent="-571500">
              <a:buFont typeface="Arial" panose="020B0604020202020204" pitchFamily="34" charset="0"/>
              <a:buChar char="•"/>
            </a:pPr>
            <a:r>
              <a:rPr lang="id-ID" sz="3600" dirty="0"/>
              <a:t>Rancang bangun alat ukur suhu tubuh dan </a:t>
            </a:r>
            <a:r>
              <a:rPr lang="id-ID" sz="3600" dirty="0" err="1"/>
              <a:t>hand</a:t>
            </a:r>
            <a:r>
              <a:rPr lang="id-ID" sz="3600" dirty="0"/>
              <a:t> </a:t>
            </a:r>
            <a:r>
              <a:rPr lang="id-ID" sz="3600" dirty="0" err="1"/>
              <a:t>sanitizer</a:t>
            </a:r>
            <a:r>
              <a:rPr lang="id-ID" sz="3600" dirty="0"/>
              <a:t> otomatis berbasis IOT telah berhasil dibuat dan sesuai dengan tujuan pembuatan. </a:t>
            </a:r>
          </a:p>
          <a:p>
            <a:pPr marL="571500" indent="-571500">
              <a:buFont typeface="Arial" panose="020B0604020202020204" pitchFamily="34" charset="0"/>
              <a:buChar char="•"/>
            </a:pPr>
            <a:r>
              <a:rPr lang="id-ID" sz="3600" dirty="0" err="1"/>
              <a:t>Output</a:t>
            </a:r>
            <a:r>
              <a:rPr lang="id-ID" sz="3600" dirty="0"/>
              <a:t> yang dihasilkan berupa tampilan data suhu dapat ditampilkan dengan baik oleh LCD dan begitu pula dengan </a:t>
            </a:r>
            <a:r>
              <a:rPr lang="id-ID" sz="3600" dirty="0" err="1"/>
              <a:t>hand</a:t>
            </a:r>
            <a:r>
              <a:rPr lang="id-ID" sz="3600" dirty="0"/>
              <a:t> </a:t>
            </a:r>
            <a:r>
              <a:rPr lang="id-ID" sz="3600" dirty="0" err="1"/>
              <a:t>sanitizer</a:t>
            </a:r>
            <a:r>
              <a:rPr lang="id-ID" sz="3600" dirty="0"/>
              <a:t> dapat bekerja secara otomatis dan baik tanpa perlu disentuh oleh tangan sesuai dengan rancangan awal.</a:t>
            </a:r>
          </a:p>
          <a:p>
            <a:pPr marL="571500" indent="-571500">
              <a:buFont typeface="Arial" panose="020B0604020202020204" pitchFamily="34" charset="0"/>
              <a:buChar char="•"/>
            </a:pPr>
            <a:r>
              <a:rPr lang="id-ID" sz="3600" dirty="0"/>
              <a:t>Meskipun demikian masih dijumpai beberapa kekurangan seperti pembacaan sensor LM35 dalam perekaman data yang terlewat pada waktu tertentu, oleh karena itu penulis menyarankan untuk kalibrasi suhu yang akurat dengan menggunakan sensor yang lebih bagus.</a:t>
            </a:r>
          </a:p>
          <a:p>
            <a:pPr marL="457200" indent="-457200">
              <a:lnSpc>
                <a:spcPts val="4480"/>
              </a:lnSpc>
              <a:buFont typeface="Arial" panose="020B0604020202020204" pitchFamily="34" charset="0"/>
              <a:buChar char="•"/>
            </a:pPr>
            <a:endParaRPr lang="en-US" sz="3600" dirty="0">
              <a:solidFill>
                <a:srgbClr val="000000"/>
              </a:solidFill>
              <a:latin typeface="Mukta Mahee"/>
            </a:endParaRPr>
          </a:p>
        </p:txBody>
      </p:sp>
      <p:sp>
        <p:nvSpPr>
          <p:cNvPr id="20" name="TextBox 20"/>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dirty="0">
                <a:solidFill>
                  <a:srgbClr val="6182A8"/>
                </a:solidFill>
                <a:latin typeface="Heebo"/>
              </a:rPr>
              <a:t>BINANIAGA INDONESIA</a:t>
            </a:r>
            <a:endParaRPr lang="en-US" sz="2500" spc="100" dirty="0">
              <a:solidFill>
                <a:srgbClr val="6182A8"/>
              </a:solidFill>
              <a:latin typeface="Heebo"/>
            </a:endParaRPr>
          </a:p>
        </p:txBody>
      </p:sp>
      <p:sp>
        <p:nvSpPr>
          <p:cNvPr id="21" name="TextBox 2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02</a:t>
            </a:r>
          </a:p>
        </p:txBody>
      </p:sp>
    </p:spTree>
    <p:extLst>
      <p:ext uri="{BB962C8B-B14F-4D97-AF65-F5344CB8AC3E}">
        <p14:creationId xmlns:p14="http://schemas.microsoft.com/office/powerpoint/2010/main" val="127436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050418" y="9049203"/>
            <a:ext cx="770523" cy="7705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92853" y="4669106"/>
            <a:ext cx="4264372" cy="341250"/>
            <a:chOff x="0" y="0"/>
            <a:chExt cx="1123127" cy="89877"/>
          </a:xfrm>
        </p:grpSpPr>
        <p:sp>
          <p:nvSpPr>
            <p:cNvPr id="10" name="Freeform 10"/>
            <p:cNvSpPr/>
            <p:nvPr/>
          </p:nvSpPr>
          <p:spPr>
            <a:xfrm>
              <a:off x="0" y="0"/>
              <a:ext cx="1123127" cy="89877"/>
            </a:xfrm>
            <a:custGeom>
              <a:avLst/>
              <a:gdLst/>
              <a:ahLst/>
              <a:cxnLst/>
              <a:rect l="l" t="t" r="r" b="b"/>
              <a:pathLst>
                <a:path w="1123127" h="89877">
                  <a:moveTo>
                    <a:pt x="0" y="0"/>
                  </a:moveTo>
                  <a:lnTo>
                    <a:pt x="1123127" y="0"/>
                  </a:lnTo>
                  <a:lnTo>
                    <a:pt x="1123127" y="89877"/>
                  </a:lnTo>
                  <a:lnTo>
                    <a:pt x="0" y="89877"/>
                  </a:lnTo>
                  <a:close/>
                </a:path>
              </a:pathLst>
            </a:custGeom>
            <a:solidFill>
              <a:srgbClr val="B7CADB"/>
            </a:solidFill>
          </p:spPr>
        </p:sp>
        <p:sp>
          <p:nvSpPr>
            <p:cNvPr id="11" name="TextBox 11"/>
            <p:cNvSpPr txBox="1"/>
            <p:nvPr/>
          </p:nvSpPr>
          <p:spPr>
            <a:xfrm>
              <a:off x="0" y="-9525"/>
              <a:ext cx="1123127" cy="99402"/>
            </a:xfrm>
            <a:prstGeom prst="rect">
              <a:avLst/>
            </a:prstGeom>
          </p:spPr>
          <p:txBody>
            <a:bodyPr lIns="50800" tIns="50800" rIns="50800" bIns="50800" rtlCol="0" anchor="ctr"/>
            <a:lstStyle/>
            <a:p>
              <a:pPr algn="ctr">
                <a:lnSpc>
                  <a:spcPts val="3100"/>
                </a:lnSpc>
              </a:pPr>
              <a:endParaRPr/>
            </a:p>
          </p:txBody>
        </p:sp>
      </p:grpSp>
      <p:grpSp>
        <p:nvGrpSpPr>
          <p:cNvPr id="12" name="Group 12"/>
          <p:cNvGrpSpPr/>
          <p:nvPr/>
        </p:nvGrpSpPr>
        <p:grpSpPr>
          <a:xfrm>
            <a:off x="5801963" y="1046205"/>
            <a:ext cx="13030200" cy="8305800"/>
            <a:chOff x="0" y="0"/>
            <a:chExt cx="2814696" cy="1492235"/>
          </a:xfrm>
        </p:grpSpPr>
        <p:sp>
          <p:nvSpPr>
            <p:cNvPr id="13" name="Freeform 13"/>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sp>
        <p:sp>
          <p:nvSpPr>
            <p:cNvPr id="14" name="TextBox 14"/>
            <p:cNvSpPr txBox="1"/>
            <p:nvPr/>
          </p:nvSpPr>
          <p:spPr>
            <a:xfrm>
              <a:off x="0" y="-9525"/>
              <a:ext cx="2814696" cy="1501760"/>
            </a:xfrm>
            <a:prstGeom prst="rect">
              <a:avLst/>
            </a:prstGeom>
          </p:spPr>
          <p:txBody>
            <a:bodyPr lIns="50800" tIns="50800" rIns="50800" bIns="50800" rtlCol="0" anchor="ctr"/>
            <a:lstStyle/>
            <a:p>
              <a:pPr algn="ctr">
                <a:lnSpc>
                  <a:spcPts val="3100"/>
                </a:lnSpc>
              </a:pPr>
              <a:endParaRPr/>
            </a:p>
          </p:txBody>
        </p:sp>
      </p:grpSp>
      <p:sp>
        <p:nvSpPr>
          <p:cNvPr id="15" name="Freeform 15"/>
          <p:cNvSpPr/>
          <p:nvPr/>
        </p:nvSpPr>
        <p:spPr>
          <a:xfrm>
            <a:off x="16590938" y="824541"/>
            <a:ext cx="3259524" cy="3259524"/>
          </a:xfrm>
          <a:custGeom>
            <a:avLst/>
            <a:gdLst/>
            <a:ahLst/>
            <a:cxnLst/>
            <a:rect l="l" t="t" r="r" b="b"/>
            <a:pathLst>
              <a:path w="3259524" h="3259524">
                <a:moveTo>
                  <a:pt x="0" y="0"/>
                </a:moveTo>
                <a:lnTo>
                  <a:pt x="3259523" y="0"/>
                </a:lnTo>
                <a:lnTo>
                  <a:pt x="3259523"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8" name="TextBox 18"/>
          <p:cNvSpPr txBox="1"/>
          <p:nvPr/>
        </p:nvSpPr>
        <p:spPr>
          <a:xfrm>
            <a:off x="787384" y="3745776"/>
            <a:ext cx="4969841" cy="923330"/>
          </a:xfrm>
          <a:prstGeom prst="rect">
            <a:avLst/>
          </a:prstGeom>
        </p:spPr>
        <p:txBody>
          <a:bodyPr wrap="square" lIns="0" tIns="0" rIns="0" bIns="0" rtlCol="0" anchor="t">
            <a:spAutoFit/>
          </a:bodyPr>
          <a:lstStyle/>
          <a:p>
            <a:pPr>
              <a:lnSpc>
                <a:spcPts val="7200"/>
              </a:lnSpc>
            </a:pPr>
            <a:r>
              <a:rPr lang="id-ID" sz="6000" dirty="0">
                <a:solidFill>
                  <a:srgbClr val="000000"/>
                </a:solidFill>
                <a:latin typeface="Heebo Bold"/>
              </a:rPr>
              <a:t>KESIMPULAN</a:t>
            </a:r>
            <a:endParaRPr lang="en-US" sz="6000" dirty="0">
              <a:solidFill>
                <a:srgbClr val="000000"/>
              </a:solidFill>
              <a:latin typeface="Heebo Bold"/>
            </a:endParaRPr>
          </a:p>
        </p:txBody>
      </p:sp>
      <p:sp>
        <p:nvSpPr>
          <p:cNvPr id="19" name="TextBox 19"/>
          <p:cNvSpPr txBox="1"/>
          <p:nvPr/>
        </p:nvSpPr>
        <p:spPr>
          <a:xfrm>
            <a:off x="6379942" y="1166303"/>
            <a:ext cx="11679458" cy="8656216"/>
          </a:xfrm>
          <a:prstGeom prst="rect">
            <a:avLst/>
          </a:prstGeom>
        </p:spPr>
        <p:txBody>
          <a:bodyPr wrap="square" lIns="0" tIns="0" rIns="0" bIns="0" rtlCol="0" anchor="t">
            <a:spAutoFit/>
          </a:bodyPr>
          <a:lstStyle/>
          <a:p>
            <a:pPr marL="457200" indent="-457200">
              <a:buFont typeface="Arial" panose="020B0604020202020204" pitchFamily="34" charset="0"/>
              <a:buChar char="•"/>
            </a:pPr>
            <a:r>
              <a:rPr lang="id-ID" sz="3500" dirty="0"/>
              <a:t>Untuk pengembangan alat dapat dilakukan dengan waktu secara </a:t>
            </a:r>
            <a:r>
              <a:rPr lang="id-ID" sz="3500" dirty="0" err="1"/>
              <a:t>realtime</a:t>
            </a:r>
            <a:r>
              <a:rPr lang="id-ID" sz="3500" dirty="0"/>
              <a:t>, agar dapat menambah fitur yang memudahkan dalam tampilan </a:t>
            </a:r>
            <a:r>
              <a:rPr lang="id-ID" sz="3500" dirty="0" err="1"/>
              <a:t>output</a:t>
            </a:r>
            <a:r>
              <a:rPr lang="id-ID" sz="3500" dirty="0"/>
              <a:t> maupun fungsionalitas dan juga penambahan fungsi pengendalian jarak jauh dengan kontrol yang memudahkan seseorang untuk mendapatkan kenyamanan dan keamanan dalam penggunaan alat. </a:t>
            </a:r>
          </a:p>
          <a:p>
            <a:pPr marL="457200" indent="-457200">
              <a:buFont typeface="Arial" panose="020B0604020202020204" pitchFamily="34" charset="0"/>
              <a:buChar char="•"/>
            </a:pPr>
            <a:r>
              <a:rPr lang="id-ID" sz="3500" dirty="0"/>
              <a:t>Pendeteksian sensor </a:t>
            </a:r>
            <a:r>
              <a:rPr lang="id-ID" sz="3500" dirty="0" err="1"/>
              <a:t>infrared</a:t>
            </a:r>
            <a:r>
              <a:rPr lang="id-ID" sz="3500" dirty="0"/>
              <a:t> terkadang masih kurang akurat, oleh karena itu penulis menyarankan untuk kalibrasi ulang setelah beberapa kali pemakaian dan untuk hasil yang lebih baik penulis menyarankan pendeteksian dengan menggunakan sensor Ultrasonik atau sensor lain yang lebih akurat. </a:t>
            </a:r>
          </a:p>
          <a:p>
            <a:pPr marL="457200" indent="-457200">
              <a:buFont typeface="Arial" panose="020B0604020202020204" pitchFamily="34" charset="0"/>
              <a:buChar char="•"/>
            </a:pPr>
            <a:r>
              <a:rPr lang="id-ID" sz="3500" dirty="0"/>
              <a:t> Untuk catu daya pada </a:t>
            </a:r>
            <a:r>
              <a:rPr lang="id-ID" sz="3500" dirty="0" err="1"/>
              <a:t>NodeMCU</a:t>
            </a:r>
            <a:r>
              <a:rPr lang="id-ID" sz="3500" dirty="0"/>
              <a:t> lebih baik menggunakan </a:t>
            </a:r>
            <a:r>
              <a:rPr lang="id-ID" sz="3500" dirty="0" err="1"/>
              <a:t>converter</a:t>
            </a:r>
            <a:r>
              <a:rPr lang="id-ID" sz="3500" dirty="0"/>
              <a:t> daya dan tegangan, agar </a:t>
            </a:r>
            <a:r>
              <a:rPr lang="id-ID" sz="3500" dirty="0" err="1"/>
              <a:t>mikrokontroller</a:t>
            </a:r>
            <a:r>
              <a:rPr lang="id-ID" sz="3500" dirty="0"/>
              <a:t> mendapatkan kinerja yang lebih baik dan maksimal.</a:t>
            </a:r>
          </a:p>
          <a:p>
            <a:pPr marL="457200" indent="-457200">
              <a:lnSpc>
                <a:spcPts val="4480"/>
              </a:lnSpc>
              <a:buFont typeface="Arial" panose="020B0604020202020204" pitchFamily="34" charset="0"/>
              <a:buChar char="•"/>
            </a:pPr>
            <a:endParaRPr lang="en-US" sz="3500" dirty="0">
              <a:solidFill>
                <a:srgbClr val="000000"/>
              </a:solidFill>
              <a:latin typeface="Mukta Mahee"/>
            </a:endParaRPr>
          </a:p>
        </p:txBody>
      </p:sp>
      <p:sp>
        <p:nvSpPr>
          <p:cNvPr id="20" name="TextBox 20"/>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dirty="0">
                <a:solidFill>
                  <a:srgbClr val="6182A8"/>
                </a:solidFill>
                <a:latin typeface="Heebo"/>
              </a:rPr>
              <a:t>BINANIAGA INDONESIA</a:t>
            </a:r>
            <a:endParaRPr lang="en-US" sz="2500" spc="100" dirty="0">
              <a:solidFill>
                <a:srgbClr val="6182A8"/>
              </a:solidFill>
              <a:latin typeface="Heebo"/>
            </a:endParaRPr>
          </a:p>
        </p:txBody>
      </p:sp>
      <p:sp>
        <p:nvSpPr>
          <p:cNvPr id="21" name="TextBox 2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02</a:t>
            </a:r>
          </a:p>
        </p:txBody>
      </p:sp>
    </p:spTree>
    <p:extLst>
      <p:ext uri="{BB962C8B-B14F-4D97-AF65-F5344CB8AC3E}">
        <p14:creationId xmlns:p14="http://schemas.microsoft.com/office/powerpoint/2010/main" val="206931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1423620" y="1387095"/>
            <a:ext cx="15440761" cy="7512811"/>
            <a:chOff x="0" y="0"/>
            <a:chExt cx="4066702" cy="1978683"/>
          </a:xfrm>
        </p:grpSpPr>
        <p:sp>
          <p:nvSpPr>
            <p:cNvPr id="3" name="Freeform 3"/>
            <p:cNvSpPr/>
            <p:nvPr/>
          </p:nvSpPr>
          <p:spPr>
            <a:xfrm>
              <a:off x="0" y="0"/>
              <a:ext cx="4066703" cy="1978683"/>
            </a:xfrm>
            <a:custGeom>
              <a:avLst/>
              <a:gdLst/>
              <a:ahLst/>
              <a:cxnLst/>
              <a:rect l="l" t="t" r="r" b="b"/>
              <a:pathLst>
                <a:path w="4066703" h="1978683">
                  <a:moveTo>
                    <a:pt x="0" y="0"/>
                  </a:moveTo>
                  <a:lnTo>
                    <a:pt x="4066703" y="0"/>
                  </a:lnTo>
                  <a:lnTo>
                    <a:pt x="4066703" y="1978683"/>
                  </a:lnTo>
                  <a:lnTo>
                    <a:pt x="0" y="1978683"/>
                  </a:lnTo>
                  <a:close/>
                </a:path>
              </a:pathLst>
            </a:custGeom>
            <a:solidFill>
              <a:srgbClr val="EFEFEF"/>
            </a:solidFill>
          </p:spPr>
        </p:sp>
        <p:sp>
          <p:nvSpPr>
            <p:cNvPr id="4" name="TextBox 4"/>
            <p:cNvSpPr txBox="1"/>
            <p:nvPr/>
          </p:nvSpPr>
          <p:spPr>
            <a:xfrm>
              <a:off x="0" y="-9525"/>
              <a:ext cx="4066702" cy="1988208"/>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4521154" y="4834458"/>
            <a:ext cx="9245692" cy="520931"/>
            <a:chOff x="0" y="0"/>
            <a:chExt cx="2435079" cy="137200"/>
          </a:xfrm>
        </p:grpSpPr>
        <p:sp>
          <p:nvSpPr>
            <p:cNvPr id="6" name="Freeform 6"/>
            <p:cNvSpPr/>
            <p:nvPr/>
          </p:nvSpPr>
          <p:spPr>
            <a:xfrm>
              <a:off x="0" y="0"/>
              <a:ext cx="2435079" cy="137200"/>
            </a:xfrm>
            <a:custGeom>
              <a:avLst/>
              <a:gdLst/>
              <a:ahLst/>
              <a:cxnLst/>
              <a:rect l="l" t="t" r="r" b="b"/>
              <a:pathLst>
                <a:path w="2435079" h="137200">
                  <a:moveTo>
                    <a:pt x="0" y="0"/>
                  </a:moveTo>
                  <a:lnTo>
                    <a:pt x="2435079" y="0"/>
                  </a:lnTo>
                  <a:lnTo>
                    <a:pt x="2435079" y="137200"/>
                  </a:lnTo>
                  <a:lnTo>
                    <a:pt x="0" y="137200"/>
                  </a:lnTo>
                  <a:close/>
                </a:path>
              </a:pathLst>
            </a:custGeom>
            <a:solidFill>
              <a:srgbClr val="B7CADB"/>
            </a:solidFill>
          </p:spPr>
        </p:sp>
        <p:sp>
          <p:nvSpPr>
            <p:cNvPr id="7" name="TextBox 7"/>
            <p:cNvSpPr txBox="1"/>
            <p:nvPr/>
          </p:nvSpPr>
          <p:spPr>
            <a:xfrm>
              <a:off x="0" y="-9525"/>
              <a:ext cx="2435079" cy="146725"/>
            </a:xfrm>
            <a:prstGeom prst="rect">
              <a:avLst/>
            </a:prstGeom>
          </p:spPr>
          <p:txBody>
            <a:bodyPr lIns="50800" tIns="50800" rIns="50800" bIns="50800" rtlCol="0" anchor="ctr"/>
            <a:lstStyle/>
            <a:p>
              <a:pPr algn="ctr">
                <a:lnSpc>
                  <a:spcPts val="3100"/>
                </a:lnSpc>
              </a:pPr>
              <a:endParaRPr/>
            </a:p>
          </p:txBody>
        </p:sp>
      </p:grpSp>
      <p:sp>
        <p:nvSpPr>
          <p:cNvPr id="8" name="TextBox 8"/>
          <p:cNvSpPr txBox="1"/>
          <p:nvPr/>
        </p:nvSpPr>
        <p:spPr>
          <a:xfrm>
            <a:off x="3868184" y="3848616"/>
            <a:ext cx="10551632" cy="1781185"/>
          </a:xfrm>
          <a:prstGeom prst="rect">
            <a:avLst/>
          </a:prstGeom>
        </p:spPr>
        <p:txBody>
          <a:bodyPr lIns="0" tIns="0" rIns="0" bIns="0" rtlCol="0" anchor="t">
            <a:spAutoFit/>
          </a:bodyPr>
          <a:lstStyle/>
          <a:p>
            <a:pPr algn="ctr">
              <a:lnSpc>
                <a:spcPts val="14699"/>
              </a:lnSpc>
            </a:pPr>
            <a:r>
              <a:rPr lang="en-US" sz="10499">
                <a:solidFill>
                  <a:srgbClr val="000000"/>
                </a:solidFill>
                <a:latin typeface="Heebo Bold"/>
              </a:rPr>
              <a:t>Terima Kasih</a:t>
            </a:r>
          </a:p>
        </p:txBody>
      </p:sp>
      <p:sp>
        <p:nvSpPr>
          <p:cNvPr id="9" name="Freeform 9"/>
          <p:cNvSpPr/>
          <p:nvPr/>
        </p:nvSpPr>
        <p:spPr>
          <a:xfrm flipH="1">
            <a:off x="14619841" y="503457"/>
            <a:ext cx="3964881" cy="3964881"/>
          </a:xfrm>
          <a:custGeom>
            <a:avLst/>
            <a:gdLst/>
            <a:ahLst/>
            <a:cxnLst/>
            <a:rect l="l" t="t" r="r" b="b"/>
            <a:pathLst>
              <a:path w="3964881" h="3964881">
                <a:moveTo>
                  <a:pt x="3964881" y="0"/>
                </a:moveTo>
                <a:lnTo>
                  <a:pt x="0" y="0"/>
                </a:lnTo>
                <a:lnTo>
                  <a:pt x="0" y="3964881"/>
                </a:lnTo>
                <a:lnTo>
                  <a:pt x="3964881" y="3964881"/>
                </a:lnTo>
                <a:lnTo>
                  <a:pt x="396488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266174" y="8027264"/>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838672" y="662995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grpSp>
        <p:nvGrpSpPr>
          <p:cNvPr id="12" name="Group 12"/>
          <p:cNvGrpSpPr/>
          <p:nvPr/>
        </p:nvGrpSpPr>
        <p:grpSpPr>
          <a:xfrm>
            <a:off x="583495" y="503457"/>
            <a:ext cx="3086100" cy="30861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6182A8"/>
            </a:solidFill>
          </p:spPr>
        </p:sp>
        <p:sp>
          <p:nvSpPr>
            <p:cNvPr id="14" name="TextBox 1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5" name="Group 15"/>
          <p:cNvGrpSpPr/>
          <p:nvPr/>
        </p:nvGrpSpPr>
        <p:grpSpPr>
          <a:xfrm>
            <a:off x="1168329" y="1205636"/>
            <a:ext cx="2195690" cy="2035614"/>
            <a:chOff x="0" y="0"/>
            <a:chExt cx="578289" cy="536129"/>
          </a:xfrm>
        </p:grpSpPr>
        <p:sp>
          <p:nvSpPr>
            <p:cNvPr id="16" name="Freeform 16"/>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B7CADB"/>
            </a:solidFill>
          </p:spPr>
        </p:sp>
        <p:sp>
          <p:nvSpPr>
            <p:cNvPr id="17" name="TextBox 17"/>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grpSp>
        <p:nvGrpSpPr>
          <p:cNvPr id="18" name="Group 18"/>
          <p:cNvGrpSpPr/>
          <p:nvPr/>
        </p:nvGrpSpPr>
        <p:grpSpPr>
          <a:xfrm>
            <a:off x="10998186" y="7930899"/>
            <a:ext cx="6261114" cy="1493676"/>
            <a:chOff x="0" y="0"/>
            <a:chExt cx="1649018" cy="393396"/>
          </a:xfrm>
        </p:grpSpPr>
        <p:sp>
          <p:nvSpPr>
            <p:cNvPr id="19" name="Freeform 19"/>
            <p:cNvSpPr/>
            <p:nvPr/>
          </p:nvSpPr>
          <p:spPr>
            <a:xfrm>
              <a:off x="0" y="0"/>
              <a:ext cx="1649018" cy="393396"/>
            </a:xfrm>
            <a:custGeom>
              <a:avLst/>
              <a:gdLst/>
              <a:ahLst/>
              <a:cxnLst/>
              <a:rect l="l" t="t" r="r" b="b"/>
              <a:pathLst>
                <a:path w="1649018" h="393396">
                  <a:moveTo>
                    <a:pt x="0" y="0"/>
                  </a:moveTo>
                  <a:lnTo>
                    <a:pt x="1649018" y="0"/>
                  </a:lnTo>
                  <a:lnTo>
                    <a:pt x="1649018" y="393396"/>
                  </a:lnTo>
                  <a:lnTo>
                    <a:pt x="0" y="393396"/>
                  </a:lnTo>
                  <a:close/>
                </a:path>
              </a:pathLst>
            </a:custGeom>
            <a:solidFill>
              <a:srgbClr val="6182A8"/>
            </a:solidFill>
          </p:spPr>
        </p:sp>
        <p:sp>
          <p:nvSpPr>
            <p:cNvPr id="20" name="TextBox 20"/>
            <p:cNvSpPr txBox="1"/>
            <p:nvPr/>
          </p:nvSpPr>
          <p:spPr>
            <a:xfrm>
              <a:off x="0" y="-9525"/>
              <a:ext cx="1649018" cy="402921"/>
            </a:xfrm>
            <a:prstGeom prst="rect">
              <a:avLst/>
            </a:prstGeom>
          </p:spPr>
          <p:txBody>
            <a:bodyPr lIns="50800" tIns="50800" rIns="50800" bIns="50800" rtlCol="0" anchor="ctr"/>
            <a:lstStyle/>
            <a:p>
              <a:pPr algn="ctr">
                <a:lnSpc>
                  <a:spcPts val="3100"/>
                </a:lnSpc>
              </a:pPr>
              <a:endParaRPr/>
            </a:p>
          </p:txBody>
        </p:sp>
      </p:grpSp>
      <p:grpSp>
        <p:nvGrpSpPr>
          <p:cNvPr id="21" name="Group 21"/>
          <p:cNvGrpSpPr/>
          <p:nvPr/>
        </p:nvGrpSpPr>
        <p:grpSpPr>
          <a:xfrm>
            <a:off x="11297208" y="8217016"/>
            <a:ext cx="6051824" cy="1017807"/>
            <a:chOff x="0" y="0"/>
            <a:chExt cx="1593896" cy="268064"/>
          </a:xfrm>
        </p:grpSpPr>
        <p:sp>
          <p:nvSpPr>
            <p:cNvPr id="22" name="Freeform 22"/>
            <p:cNvSpPr/>
            <p:nvPr/>
          </p:nvSpPr>
          <p:spPr>
            <a:xfrm>
              <a:off x="0" y="0"/>
              <a:ext cx="1593896" cy="268064"/>
            </a:xfrm>
            <a:custGeom>
              <a:avLst/>
              <a:gdLst/>
              <a:ahLst/>
              <a:cxnLst/>
              <a:rect l="l" t="t" r="r" b="b"/>
              <a:pathLst>
                <a:path w="1593896" h="268064">
                  <a:moveTo>
                    <a:pt x="0" y="0"/>
                  </a:moveTo>
                  <a:lnTo>
                    <a:pt x="1593896" y="0"/>
                  </a:lnTo>
                  <a:lnTo>
                    <a:pt x="1593896" y="268064"/>
                  </a:lnTo>
                  <a:lnTo>
                    <a:pt x="0" y="268064"/>
                  </a:lnTo>
                  <a:close/>
                </a:path>
              </a:pathLst>
            </a:custGeom>
            <a:solidFill>
              <a:srgbClr val="87A3C4"/>
            </a:solidFill>
          </p:spPr>
        </p:sp>
        <p:sp>
          <p:nvSpPr>
            <p:cNvPr id="23" name="TextBox 23"/>
            <p:cNvSpPr txBox="1"/>
            <p:nvPr/>
          </p:nvSpPr>
          <p:spPr>
            <a:xfrm>
              <a:off x="0" y="-9525"/>
              <a:ext cx="1593896" cy="277589"/>
            </a:xfrm>
            <a:prstGeom prst="rect">
              <a:avLst/>
            </a:prstGeom>
          </p:spPr>
          <p:txBody>
            <a:bodyPr lIns="50800" tIns="50800" rIns="50800" bIns="50800" rtlCol="0" anchor="ctr"/>
            <a:lstStyle/>
            <a:p>
              <a:pPr algn="ctr">
                <a:lnSpc>
                  <a:spcPts val="3100"/>
                </a:lnSpc>
              </a:pPr>
              <a:endParaRPr/>
            </a:p>
          </p:txBody>
        </p:sp>
      </p:grpSp>
      <p:grpSp>
        <p:nvGrpSpPr>
          <p:cNvPr id="24" name="Group 24"/>
          <p:cNvGrpSpPr/>
          <p:nvPr/>
        </p:nvGrpSpPr>
        <p:grpSpPr>
          <a:xfrm>
            <a:off x="12243489" y="5943307"/>
            <a:ext cx="328528" cy="304577"/>
            <a:chOff x="0" y="0"/>
            <a:chExt cx="578289" cy="536129"/>
          </a:xfrm>
        </p:grpSpPr>
        <p:sp>
          <p:nvSpPr>
            <p:cNvPr id="25" name="Freeform 25"/>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26" name="TextBox 26"/>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grpSp>
        <p:nvGrpSpPr>
          <p:cNvPr id="27" name="Group 27"/>
          <p:cNvGrpSpPr/>
          <p:nvPr/>
        </p:nvGrpSpPr>
        <p:grpSpPr>
          <a:xfrm>
            <a:off x="12840903" y="5943307"/>
            <a:ext cx="328528" cy="304577"/>
            <a:chOff x="0" y="0"/>
            <a:chExt cx="578289" cy="536129"/>
          </a:xfrm>
        </p:grpSpPr>
        <p:sp>
          <p:nvSpPr>
            <p:cNvPr id="28" name="Freeform 28"/>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29" name="TextBox 29"/>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grpSp>
        <p:nvGrpSpPr>
          <p:cNvPr id="30" name="Group 30"/>
          <p:cNvGrpSpPr/>
          <p:nvPr/>
        </p:nvGrpSpPr>
        <p:grpSpPr>
          <a:xfrm>
            <a:off x="13438318" y="5943307"/>
            <a:ext cx="328528" cy="304577"/>
            <a:chOff x="0" y="0"/>
            <a:chExt cx="578289" cy="536129"/>
          </a:xfrm>
        </p:grpSpPr>
        <p:sp>
          <p:nvSpPr>
            <p:cNvPr id="31" name="Freeform 31"/>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32" name="TextBox 32"/>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050418" y="9049203"/>
            <a:ext cx="770523" cy="7705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02211" y="4084065"/>
            <a:ext cx="4264372" cy="341250"/>
            <a:chOff x="0" y="0"/>
            <a:chExt cx="1123127" cy="89877"/>
          </a:xfrm>
        </p:grpSpPr>
        <p:sp>
          <p:nvSpPr>
            <p:cNvPr id="10" name="Freeform 10"/>
            <p:cNvSpPr/>
            <p:nvPr/>
          </p:nvSpPr>
          <p:spPr>
            <a:xfrm>
              <a:off x="0" y="0"/>
              <a:ext cx="1123127" cy="89877"/>
            </a:xfrm>
            <a:custGeom>
              <a:avLst/>
              <a:gdLst/>
              <a:ahLst/>
              <a:cxnLst/>
              <a:rect l="l" t="t" r="r" b="b"/>
              <a:pathLst>
                <a:path w="1123127" h="89877">
                  <a:moveTo>
                    <a:pt x="0" y="0"/>
                  </a:moveTo>
                  <a:lnTo>
                    <a:pt x="1123127" y="0"/>
                  </a:lnTo>
                  <a:lnTo>
                    <a:pt x="1123127" y="89877"/>
                  </a:lnTo>
                  <a:lnTo>
                    <a:pt x="0" y="89877"/>
                  </a:lnTo>
                  <a:close/>
                </a:path>
              </a:pathLst>
            </a:custGeom>
            <a:solidFill>
              <a:srgbClr val="B7CADB"/>
            </a:solidFill>
          </p:spPr>
        </p:sp>
        <p:sp>
          <p:nvSpPr>
            <p:cNvPr id="11" name="TextBox 11"/>
            <p:cNvSpPr txBox="1"/>
            <p:nvPr/>
          </p:nvSpPr>
          <p:spPr>
            <a:xfrm>
              <a:off x="0" y="-9525"/>
              <a:ext cx="1123127" cy="99402"/>
            </a:xfrm>
            <a:prstGeom prst="rect">
              <a:avLst/>
            </a:prstGeom>
          </p:spPr>
          <p:txBody>
            <a:bodyPr lIns="50800" tIns="50800" rIns="50800" bIns="50800" rtlCol="0" anchor="ctr"/>
            <a:lstStyle/>
            <a:p>
              <a:pPr algn="ctr">
                <a:lnSpc>
                  <a:spcPts val="3100"/>
                </a:lnSpc>
              </a:pPr>
              <a:endParaRPr/>
            </a:p>
          </p:txBody>
        </p:sp>
      </p:grpSp>
      <p:grpSp>
        <p:nvGrpSpPr>
          <p:cNvPr id="12" name="Group 12"/>
          <p:cNvGrpSpPr/>
          <p:nvPr/>
        </p:nvGrpSpPr>
        <p:grpSpPr>
          <a:xfrm>
            <a:off x="5183658" y="539510"/>
            <a:ext cx="13189821" cy="10090390"/>
            <a:chOff x="0" y="0"/>
            <a:chExt cx="2814696" cy="1492235"/>
          </a:xfrm>
        </p:grpSpPr>
        <p:sp>
          <p:nvSpPr>
            <p:cNvPr id="13" name="Freeform 13"/>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sp>
        <p:sp>
          <p:nvSpPr>
            <p:cNvPr id="14" name="TextBox 14"/>
            <p:cNvSpPr txBox="1"/>
            <p:nvPr/>
          </p:nvSpPr>
          <p:spPr>
            <a:xfrm>
              <a:off x="0" y="-9525"/>
              <a:ext cx="2814696" cy="1501760"/>
            </a:xfrm>
            <a:prstGeom prst="rect">
              <a:avLst/>
            </a:prstGeom>
          </p:spPr>
          <p:txBody>
            <a:bodyPr lIns="50800" tIns="50800" rIns="50800" bIns="50800" rtlCol="0" anchor="ctr"/>
            <a:lstStyle/>
            <a:p>
              <a:pPr algn="ctr">
                <a:lnSpc>
                  <a:spcPts val="3100"/>
                </a:lnSpc>
              </a:pPr>
              <a:endParaRPr/>
            </a:p>
          </p:txBody>
        </p:sp>
      </p:grpSp>
      <p:sp>
        <p:nvSpPr>
          <p:cNvPr id="15" name="Freeform 15"/>
          <p:cNvSpPr/>
          <p:nvPr/>
        </p:nvSpPr>
        <p:spPr>
          <a:xfrm>
            <a:off x="16590938" y="824541"/>
            <a:ext cx="3259524" cy="3259524"/>
          </a:xfrm>
          <a:custGeom>
            <a:avLst/>
            <a:gdLst/>
            <a:ahLst/>
            <a:cxnLst/>
            <a:rect l="l" t="t" r="r" b="b"/>
            <a:pathLst>
              <a:path w="3259524" h="3259524">
                <a:moveTo>
                  <a:pt x="0" y="0"/>
                </a:moveTo>
                <a:lnTo>
                  <a:pt x="3259523" y="0"/>
                </a:lnTo>
                <a:lnTo>
                  <a:pt x="3259523"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8" name="TextBox 18"/>
          <p:cNvSpPr txBox="1"/>
          <p:nvPr/>
        </p:nvSpPr>
        <p:spPr>
          <a:xfrm>
            <a:off x="513998" y="3336393"/>
            <a:ext cx="4969841" cy="923330"/>
          </a:xfrm>
          <a:prstGeom prst="rect">
            <a:avLst/>
          </a:prstGeom>
        </p:spPr>
        <p:txBody>
          <a:bodyPr wrap="square" lIns="0" tIns="0" rIns="0" bIns="0" rtlCol="0" anchor="t">
            <a:spAutoFit/>
          </a:bodyPr>
          <a:lstStyle/>
          <a:p>
            <a:pPr>
              <a:lnSpc>
                <a:spcPts val="7200"/>
              </a:lnSpc>
            </a:pPr>
            <a:r>
              <a:rPr lang="en-US" sz="6000" dirty="0" err="1">
                <a:solidFill>
                  <a:srgbClr val="000000"/>
                </a:solidFill>
                <a:latin typeface="Heebo Bold"/>
              </a:rPr>
              <a:t>Pendahuluan</a:t>
            </a:r>
            <a:endParaRPr lang="en-US" sz="6000" dirty="0">
              <a:solidFill>
                <a:srgbClr val="000000"/>
              </a:solidFill>
              <a:latin typeface="Heebo Bold"/>
            </a:endParaRPr>
          </a:p>
        </p:txBody>
      </p:sp>
      <p:sp>
        <p:nvSpPr>
          <p:cNvPr id="19" name="TextBox 19"/>
          <p:cNvSpPr txBox="1"/>
          <p:nvPr/>
        </p:nvSpPr>
        <p:spPr>
          <a:xfrm>
            <a:off x="5541446" y="1853037"/>
            <a:ext cx="12266256" cy="634789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3200" dirty="0" err="1">
                <a:solidFill>
                  <a:srgbClr val="000000"/>
                </a:solidFill>
                <a:latin typeface="Mukta Mahee"/>
              </a:rPr>
              <a:t>Wabah</a:t>
            </a:r>
            <a:r>
              <a:rPr lang="en-US" sz="3200" dirty="0">
                <a:solidFill>
                  <a:srgbClr val="000000"/>
                </a:solidFill>
                <a:latin typeface="Mukta Mahee"/>
              </a:rPr>
              <a:t> Covid-19 yang </a:t>
            </a:r>
            <a:r>
              <a:rPr lang="en-US" sz="3200" dirty="0" err="1">
                <a:solidFill>
                  <a:srgbClr val="000000"/>
                </a:solidFill>
                <a:latin typeface="Mukta Mahee"/>
              </a:rPr>
              <a:t>melanda</a:t>
            </a:r>
            <a:r>
              <a:rPr lang="en-US" sz="3200" dirty="0">
                <a:solidFill>
                  <a:srgbClr val="000000"/>
                </a:solidFill>
                <a:latin typeface="Mukta Mahee"/>
              </a:rPr>
              <a:t> </a:t>
            </a:r>
            <a:r>
              <a:rPr lang="en-US" sz="3200" dirty="0" err="1">
                <a:solidFill>
                  <a:srgbClr val="000000"/>
                </a:solidFill>
                <a:latin typeface="Mukta Mahee"/>
              </a:rPr>
              <a:t>hampir</a:t>
            </a:r>
            <a:r>
              <a:rPr lang="en-US" sz="3200" dirty="0">
                <a:solidFill>
                  <a:srgbClr val="000000"/>
                </a:solidFill>
                <a:latin typeface="Mukta Mahee"/>
              </a:rPr>
              <a:t> di </a:t>
            </a:r>
            <a:r>
              <a:rPr lang="en-US" sz="3200" dirty="0" err="1">
                <a:solidFill>
                  <a:srgbClr val="000000"/>
                </a:solidFill>
                <a:latin typeface="Mukta Mahee"/>
              </a:rPr>
              <a:t>seluruh</a:t>
            </a:r>
            <a:r>
              <a:rPr lang="en-US" sz="3200" dirty="0">
                <a:solidFill>
                  <a:srgbClr val="000000"/>
                </a:solidFill>
                <a:latin typeface="Mukta Mahee"/>
              </a:rPr>
              <a:t> dunia </a:t>
            </a:r>
            <a:r>
              <a:rPr lang="en-US" sz="3200" dirty="0" err="1">
                <a:solidFill>
                  <a:srgbClr val="000000"/>
                </a:solidFill>
                <a:latin typeface="Mukta Mahee"/>
              </a:rPr>
              <a:t>membuat</a:t>
            </a:r>
            <a:r>
              <a:rPr lang="en-US" sz="3200" dirty="0">
                <a:solidFill>
                  <a:srgbClr val="000000"/>
                </a:solidFill>
                <a:latin typeface="Mukta Mahee"/>
              </a:rPr>
              <a:t> </a:t>
            </a:r>
            <a:r>
              <a:rPr lang="en-US" sz="3200" dirty="0" err="1">
                <a:solidFill>
                  <a:srgbClr val="000000"/>
                </a:solidFill>
                <a:latin typeface="Mukta Mahee"/>
              </a:rPr>
              <a:t>sistem</a:t>
            </a:r>
            <a:r>
              <a:rPr lang="en-US" sz="3200" dirty="0">
                <a:solidFill>
                  <a:srgbClr val="000000"/>
                </a:solidFill>
                <a:latin typeface="Mukta Mahee"/>
              </a:rPr>
              <a:t> </a:t>
            </a:r>
            <a:r>
              <a:rPr lang="en-US" sz="3200" dirty="0" err="1">
                <a:solidFill>
                  <a:srgbClr val="000000"/>
                </a:solidFill>
                <a:latin typeface="Mukta Mahee"/>
              </a:rPr>
              <a:t>kehidupan</a:t>
            </a:r>
            <a:r>
              <a:rPr lang="en-US" sz="3200" dirty="0">
                <a:solidFill>
                  <a:srgbClr val="000000"/>
                </a:solidFill>
                <a:latin typeface="Mukta Mahee"/>
              </a:rPr>
              <a:t> </a:t>
            </a:r>
            <a:r>
              <a:rPr lang="en-US" sz="3200" dirty="0" err="1">
                <a:solidFill>
                  <a:srgbClr val="000000"/>
                </a:solidFill>
                <a:latin typeface="Mukta Mahee"/>
              </a:rPr>
              <a:t>manusia</a:t>
            </a:r>
            <a:r>
              <a:rPr lang="en-US" sz="3200" dirty="0">
                <a:solidFill>
                  <a:srgbClr val="000000"/>
                </a:solidFill>
                <a:latin typeface="Mukta Mahee"/>
              </a:rPr>
              <a:t> </a:t>
            </a:r>
            <a:r>
              <a:rPr lang="en-US" sz="3200" dirty="0" err="1">
                <a:solidFill>
                  <a:srgbClr val="000000"/>
                </a:solidFill>
                <a:latin typeface="Mukta Mahee"/>
              </a:rPr>
              <a:t>berubah</a:t>
            </a:r>
            <a:r>
              <a:rPr lang="en-US" sz="3200" dirty="0">
                <a:solidFill>
                  <a:srgbClr val="000000"/>
                </a:solidFill>
                <a:latin typeface="Mukta Mahee"/>
              </a:rPr>
              <a:t> dan </a:t>
            </a:r>
            <a:r>
              <a:rPr lang="en-US" sz="3200" dirty="0" err="1">
                <a:solidFill>
                  <a:srgbClr val="000000"/>
                </a:solidFill>
                <a:latin typeface="Mukta Mahee"/>
              </a:rPr>
              <a:t>menciptakan</a:t>
            </a:r>
            <a:r>
              <a:rPr lang="en-US" sz="3200" dirty="0">
                <a:solidFill>
                  <a:srgbClr val="000000"/>
                </a:solidFill>
                <a:latin typeface="Mukta Mahee"/>
              </a:rPr>
              <a:t> </a:t>
            </a:r>
            <a:r>
              <a:rPr lang="en-US" sz="3200" dirty="0" err="1">
                <a:solidFill>
                  <a:srgbClr val="000000"/>
                </a:solidFill>
                <a:latin typeface="Mukta Mahee"/>
              </a:rPr>
              <a:t>beberapa</a:t>
            </a:r>
            <a:r>
              <a:rPr lang="en-US" sz="3200" dirty="0">
                <a:solidFill>
                  <a:srgbClr val="000000"/>
                </a:solidFill>
                <a:latin typeface="Mukta Mahee"/>
              </a:rPr>
              <a:t> </a:t>
            </a:r>
            <a:r>
              <a:rPr lang="en-US" sz="3200" dirty="0" err="1">
                <a:solidFill>
                  <a:srgbClr val="000000"/>
                </a:solidFill>
                <a:latin typeface="Mukta Mahee"/>
              </a:rPr>
              <a:t>kebiasaan</a:t>
            </a:r>
            <a:r>
              <a:rPr lang="en-US" sz="3200" dirty="0">
                <a:solidFill>
                  <a:srgbClr val="000000"/>
                </a:solidFill>
                <a:latin typeface="Mukta Mahee"/>
              </a:rPr>
              <a:t> </a:t>
            </a:r>
            <a:r>
              <a:rPr lang="en-US" sz="3200" dirty="0" err="1">
                <a:solidFill>
                  <a:srgbClr val="000000"/>
                </a:solidFill>
                <a:latin typeface="Mukta Mahee"/>
              </a:rPr>
              <a:t>baru</a:t>
            </a:r>
            <a:r>
              <a:rPr lang="en-US" sz="3200" dirty="0">
                <a:solidFill>
                  <a:srgbClr val="000000"/>
                </a:solidFill>
                <a:latin typeface="Mukta Mahee"/>
              </a:rPr>
              <a:t>, salah </a:t>
            </a:r>
            <a:r>
              <a:rPr lang="en-US" sz="3200" dirty="0" err="1">
                <a:solidFill>
                  <a:srgbClr val="000000"/>
                </a:solidFill>
                <a:latin typeface="Mukta Mahee"/>
              </a:rPr>
              <a:t>satunya</a:t>
            </a:r>
            <a:r>
              <a:rPr lang="en-US" sz="3200" dirty="0">
                <a:solidFill>
                  <a:srgbClr val="000000"/>
                </a:solidFill>
                <a:latin typeface="Mukta Mahee"/>
              </a:rPr>
              <a:t> </a:t>
            </a:r>
            <a:r>
              <a:rPr lang="en-US" sz="3200" dirty="0" err="1">
                <a:solidFill>
                  <a:srgbClr val="000000"/>
                </a:solidFill>
                <a:latin typeface="Mukta Mahee"/>
              </a:rPr>
              <a:t>gerakan</a:t>
            </a:r>
            <a:r>
              <a:rPr lang="en-US" sz="3200" dirty="0">
                <a:solidFill>
                  <a:srgbClr val="000000"/>
                </a:solidFill>
                <a:latin typeface="Mukta Mahee"/>
              </a:rPr>
              <a:t> </a:t>
            </a:r>
            <a:r>
              <a:rPr lang="en-US" sz="3200" dirty="0" err="1">
                <a:solidFill>
                  <a:srgbClr val="000000"/>
                </a:solidFill>
                <a:latin typeface="Mukta Mahee"/>
              </a:rPr>
              <a:t>mencuci</a:t>
            </a:r>
            <a:r>
              <a:rPr lang="en-US" sz="3200" dirty="0">
                <a:solidFill>
                  <a:srgbClr val="000000"/>
                </a:solidFill>
                <a:latin typeface="Mukta Mahee"/>
              </a:rPr>
              <a:t> </a:t>
            </a:r>
            <a:r>
              <a:rPr lang="en-US" sz="3200" dirty="0" err="1">
                <a:solidFill>
                  <a:srgbClr val="000000"/>
                </a:solidFill>
                <a:latin typeface="Mukta Mahee"/>
              </a:rPr>
              <a:t>tangan</a:t>
            </a:r>
            <a:r>
              <a:rPr lang="en-US" sz="3200" dirty="0">
                <a:solidFill>
                  <a:srgbClr val="000000"/>
                </a:solidFill>
                <a:latin typeface="Mukta Mahee"/>
              </a:rPr>
              <a:t> </a:t>
            </a:r>
            <a:r>
              <a:rPr lang="en-US" sz="3200" dirty="0" err="1">
                <a:solidFill>
                  <a:srgbClr val="000000"/>
                </a:solidFill>
                <a:latin typeface="Mukta Mahee"/>
              </a:rPr>
              <a:t>dengan</a:t>
            </a:r>
            <a:r>
              <a:rPr lang="en-US" sz="3200" dirty="0">
                <a:solidFill>
                  <a:srgbClr val="000000"/>
                </a:solidFill>
                <a:latin typeface="Mukta Mahee"/>
              </a:rPr>
              <a:t> </a:t>
            </a:r>
            <a:r>
              <a:rPr lang="en-US" sz="3200" dirty="0" err="1">
                <a:solidFill>
                  <a:srgbClr val="000000"/>
                </a:solidFill>
                <a:latin typeface="Mukta Mahee"/>
              </a:rPr>
              <a:t>baik</a:t>
            </a:r>
            <a:r>
              <a:rPr lang="en-US" sz="3200" dirty="0">
                <a:solidFill>
                  <a:srgbClr val="000000"/>
                </a:solidFill>
                <a:latin typeface="Mukta Mahee"/>
              </a:rPr>
              <a:t> dan </a:t>
            </a:r>
            <a:r>
              <a:rPr lang="en-US" sz="3200" dirty="0" err="1">
                <a:solidFill>
                  <a:srgbClr val="000000"/>
                </a:solidFill>
                <a:latin typeface="Mukta Mahee"/>
              </a:rPr>
              <a:t>benar</a:t>
            </a:r>
            <a:r>
              <a:rPr lang="en-US" sz="3200" dirty="0">
                <a:solidFill>
                  <a:srgbClr val="000000"/>
                </a:solidFill>
                <a:latin typeface="Mukta Mahee"/>
              </a:rPr>
              <a:t>. </a:t>
            </a:r>
          </a:p>
          <a:p>
            <a:pPr marL="457200" indent="-457200">
              <a:lnSpc>
                <a:spcPts val="4480"/>
              </a:lnSpc>
              <a:buFont typeface="Arial" panose="020B0604020202020204" pitchFamily="34" charset="0"/>
              <a:buChar char="•"/>
            </a:pPr>
            <a:r>
              <a:rPr lang="en-US" sz="3200" dirty="0" err="1">
                <a:solidFill>
                  <a:srgbClr val="000000"/>
                </a:solidFill>
                <a:latin typeface="Mukta Mahee"/>
              </a:rPr>
              <a:t>contohnya</a:t>
            </a:r>
            <a:r>
              <a:rPr lang="en-US" sz="3200" dirty="0">
                <a:solidFill>
                  <a:srgbClr val="000000"/>
                </a:solidFill>
                <a:latin typeface="Mukta Mahee"/>
              </a:rPr>
              <a:t> </a:t>
            </a:r>
            <a:r>
              <a:rPr lang="en-US" sz="3200" dirty="0" err="1">
                <a:solidFill>
                  <a:srgbClr val="000000"/>
                </a:solidFill>
                <a:latin typeface="Mukta Mahee"/>
              </a:rPr>
              <a:t>penggunaan</a:t>
            </a:r>
            <a:r>
              <a:rPr lang="en-US" sz="3200" dirty="0">
                <a:solidFill>
                  <a:srgbClr val="000000"/>
                </a:solidFill>
                <a:latin typeface="Mukta Mahee"/>
              </a:rPr>
              <a:t> hand sanitizer dan </a:t>
            </a:r>
            <a:r>
              <a:rPr lang="en-US" sz="3200" dirty="0" err="1">
                <a:solidFill>
                  <a:srgbClr val="000000"/>
                </a:solidFill>
                <a:latin typeface="Mukta Mahee"/>
              </a:rPr>
              <a:t>pengukuran</a:t>
            </a:r>
            <a:r>
              <a:rPr lang="en-US" sz="3200" dirty="0">
                <a:solidFill>
                  <a:srgbClr val="000000"/>
                </a:solidFill>
                <a:latin typeface="Mukta Mahee"/>
              </a:rPr>
              <a:t> </a:t>
            </a:r>
            <a:r>
              <a:rPr lang="en-US" sz="3200" dirty="0" err="1">
                <a:solidFill>
                  <a:srgbClr val="000000"/>
                </a:solidFill>
                <a:latin typeface="Mukta Mahee"/>
              </a:rPr>
              <a:t>suhu</a:t>
            </a:r>
            <a:r>
              <a:rPr lang="en-US" sz="3200" dirty="0">
                <a:solidFill>
                  <a:srgbClr val="000000"/>
                </a:solidFill>
                <a:latin typeface="Mukta Mahee"/>
              </a:rPr>
              <a:t> </a:t>
            </a:r>
            <a:r>
              <a:rPr lang="en-US" sz="3200" dirty="0" err="1">
                <a:solidFill>
                  <a:srgbClr val="000000"/>
                </a:solidFill>
                <a:latin typeface="Mukta Mahee"/>
              </a:rPr>
              <a:t>tubuh</a:t>
            </a:r>
            <a:r>
              <a:rPr lang="en-US" sz="3200" dirty="0">
                <a:solidFill>
                  <a:srgbClr val="000000"/>
                </a:solidFill>
                <a:latin typeface="Mukta Mahee"/>
              </a:rPr>
              <a:t> yang </a:t>
            </a:r>
            <a:r>
              <a:rPr lang="en-US" sz="3200" dirty="0" err="1">
                <a:solidFill>
                  <a:srgbClr val="000000"/>
                </a:solidFill>
                <a:latin typeface="Mukta Mahee"/>
              </a:rPr>
              <a:t>dikombinasikan</a:t>
            </a:r>
            <a:r>
              <a:rPr lang="en-US" sz="3200" dirty="0">
                <a:solidFill>
                  <a:srgbClr val="000000"/>
                </a:solidFill>
                <a:latin typeface="Mukta Mahee"/>
              </a:rPr>
              <a:t> </a:t>
            </a:r>
            <a:r>
              <a:rPr lang="en-US" sz="3200" dirty="0" err="1">
                <a:solidFill>
                  <a:srgbClr val="000000"/>
                </a:solidFill>
                <a:latin typeface="Mukta Mahee"/>
              </a:rPr>
              <a:t>dalam</a:t>
            </a:r>
            <a:r>
              <a:rPr lang="en-US" sz="3200" dirty="0">
                <a:solidFill>
                  <a:srgbClr val="000000"/>
                </a:solidFill>
                <a:latin typeface="Mukta Mahee"/>
              </a:rPr>
              <a:t> </a:t>
            </a:r>
            <a:r>
              <a:rPr lang="en-US" sz="3200" dirty="0" err="1">
                <a:solidFill>
                  <a:srgbClr val="000000"/>
                </a:solidFill>
                <a:latin typeface="Mukta Mahee"/>
              </a:rPr>
              <a:t>satu</a:t>
            </a:r>
            <a:r>
              <a:rPr lang="en-US" sz="3200" dirty="0">
                <a:solidFill>
                  <a:srgbClr val="000000"/>
                </a:solidFill>
                <a:latin typeface="Mukta Mahee"/>
              </a:rPr>
              <a:t> </a:t>
            </a:r>
            <a:r>
              <a:rPr lang="en-US" sz="3200" dirty="0" err="1">
                <a:solidFill>
                  <a:srgbClr val="000000"/>
                </a:solidFill>
                <a:latin typeface="Mukta Mahee"/>
              </a:rPr>
              <a:t>alat</a:t>
            </a:r>
            <a:r>
              <a:rPr lang="en-US" sz="3200" dirty="0">
                <a:solidFill>
                  <a:srgbClr val="000000"/>
                </a:solidFill>
                <a:latin typeface="Mukta Mahee"/>
              </a:rPr>
              <a:t> </a:t>
            </a:r>
            <a:r>
              <a:rPr lang="en-US" sz="3200" dirty="0" err="1">
                <a:solidFill>
                  <a:srgbClr val="000000"/>
                </a:solidFill>
                <a:latin typeface="Mukta Mahee"/>
              </a:rPr>
              <a:t>berbasis</a:t>
            </a:r>
            <a:r>
              <a:rPr lang="en-US" sz="3200" dirty="0">
                <a:solidFill>
                  <a:srgbClr val="000000"/>
                </a:solidFill>
                <a:latin typeface="Mukta Mahee"/>
              </a:rPr>
              <a:t> IOT. </a:t>
            </a:r>
          </a:p>
          <a:p>
            <a:pPr marL="457200" indent="-457200">
              <a:lnSpc>
                <a:spcPts val="4480"/>
              </a:lnSpc>
              <a:buFont typeface="Arial" panose="020B0604020202020204" pitchFamily="34" charset="0"/>
              <a:buChar char="•"/>
            </a:pPr>
            <a:r>
              <a:rPr lang="en-US" sz="3200" dirty="0">
                <a:solidFill>
                  <a:srgbClr val="000000"/>
                </a:solidFill>
                <a:latin typeface="Mukta Mahee"/>
              </a:rPr>
              <a:t>Di masa </a:t>
            </a:r>
            <a:r>
              <a:rPr lang="en-US" sz="3200" dirty="0" err="1">
                <a:solidFill>
                  <a:srgbClr val="000000"/>
                </a:solidFill>
                <a:latin typeface="Mukta Mahee"/>
              </a:rPr>
              <a:t>pandemik</a:t>
            </a:r>
            <a:r>
              <a:rPr lang="en-US" sz="3200" dirty="0">
                <a:solidFill>
                  <a:srgbClr val="000000"/>
                </a:solidFill>
                <a:latin typeface="Mukta Mahee"/>
              </a:rPr>
              <a:t> </a:t>
            </a:r>
            <a:r>
              <a:rPr lang="en-US" sz="3200" dirty="0" err="1">
                <a:solidFill>
                  <a:srgbClr val="000000"/>
                </a:solidFill>
                <a:latin typeface="Mukta Mahee"/>
              </a:rPr>
              <a:t>ini</a:t>
            </a:r>
            <a:r>
              <a:rPr lang="en-US" sz="3200" dirty="0">
                <a:solidFill>
                  <a:srgbClr val="000000"/>
                </a:solidFill>
                <a:latin typeface="Mukta Mahee"/>
              </a:rPr>
              <a:t>, </a:t>
            </a:r>
            <a:r>
              <a:rPr lang="en-US" sz="3200" dirty="0" err="1">
                <a:solidFill>
                  <a:srgbClr val="000000"/>
                </a:solidFill>
                <a:latin typeface="Mukta Mahee"/>
              </a:rPr>
              <a:t>memahami</a:t>
            </a:r>
            <a:r>
              <a:rPr lang="en-US" sz="3200" dirty="0">
                <a:solidFill>
                  <a:srgbClr val="000000"/>
                </a:solidFill>
                <a:latin typeface="Mukta Mahee"/>
              </a:rPr>
              <a:t> </a:t>
            </a:r>
            <a:r>
              <a:rPr lang="en-US" sz="3200" dirty="0" err="1">
                <a:solidFill>
                  <a:srgbClr val="000000"/>
                </a:solidFill>
                <a:latin typeface="Mukta Mahee"/>
              </a:rPr>
              <a:t>suhu</a:t>
            </a:r>
            <a:r>
              <a:rPr lang="en-US" sz="3200" dirty="0">
                <a:solidFill>
                  <a:srgbClr val="000000"/>
                </a:solidFill>
                <a:latin typeface="Mukta Mahee"/>
              </a:rPr>
              <a:t> </a:t>
            </a:r>
            <a:r>
              <a:rPr lang="en-US" sz="3200" dirty="0" err="1">
                <a:solidFill>
                  <a:srgbClr val="000000"/>
                </a:solidFill>
                <a:latin typeface="Mukta Mahee"/>
              </a:rPr>
              <a:t>tubuh</a:t>
            </a:r>
            <a:r>
              <a:rPr lang="en-US" sz="3200" dirty="0">
                <a:solidFill>
                  <a:srgbClr val="000000"/>
                </a:solidFill>
                <a:latin typeface="Mukta Mahee"/>
              </a:rPr>
              <a:t> </a:t>
            </a:r>
            <a:r>
              <a:rPr lang="en-US" sz="3200" dirty="0" err="1">
                <a:solidFill>
                  <a:srgbClr val="000000"/>
                </a:solidFill>
                <a:latin typeface="Mukta Mahee"/>
              </a:rPr>
              <a:t>sangatlah</a:t>
            </a:r>
            <a:r>
              <a:rPr lang="en-US" sz="3200" dirty="0">
                <a:solidFill>
                  <a:srgbClr val="000000"/>
                </a:solidFill>
                <a:latin typeface="Mukta Mahee"/>
              </a:rPr>
              <a:t> </a:t>
            </a:r>
            <a:r>
              <a:rPr lang="en-US" sz="3200" dirty="0" err="1">
                <a:solidFill>
                  <a:srgbClr val="000000"/>
                </a:solidFill>
                <a:latin typeface="Mukta Mahee"/>
              </a:rPr>
              <a:t>penting</a:t>
            </a:r>
            <a:r>
              <a:rPr lang="en-US" sz="3200" dirty="0">
                <a:solidFill>
                  <a:srgbClr val="000000"/>
                </a:solidFill>
                <a:latin typeface="Mukta Mahee"/>
              </a:rPr>
              <a:t> </a:t>
            </a:r>
            <a:r>
              <a:rPr lang="en-US" sz="3200" dirty="0" err="1">
                <a:solidFill>
                  <a:srgbClr val="000000"/>
                </a:solidFill>
                <a:latin typeface="Mukta Mahee"/>
              </a:rPr>
              <a:t>guna</a:t>
            </a:r>
            <a:r>
              <a:rPr lang="en-US" sz="3200" dirty="0">
                <a:solidFill>
                  <a:srgbClr val="000000"/>
                </a:solidFill>
                <a:latin typeface="Mukta Mahee"/>
              </a:rPr>
              <a:t> </a:t>
            </a:r>
            <a:r>
              <a:rPr lang="en-US" sz="3200" dirty="0" err="1">
                <a:solidFill>
                  <a:srgbClr val="000000"/>
                </a:solidFill>
                <a:latin typeface="Mukta Mahee"/>
              </a:rPr>
              <a:t>mengetahui</a:t>
            </a:r>
            <a:r>
              <a:rPr lang="en-US" sz="3200" dirty="0">
                <a:solidFill>
                  <a:srgbClr val="000000"/>
                </a:solidFill>
                <a:latin typeface="Mukta Mahee"/>
              </a:rPr>
              <a:t> </a:t>
            </a:r>
            <a:r>
              <a:rPr lang="en-US" sz="3200" dirty="0" err="1">
                <a:solidFill>
                  <a:srgbClr val="000000"/>
                </a:solidFill>
                <a:latin typeface="Mukta Mahee"/>
              </a:rPr>
              <a:t>gejala-gejala</a:t>
            </a:r>
            <a:r>
              <a:rPr lang="en-US" sz="3200" dirty="0">
                <a:solidFill>
                  <a:srgbClr val="000000"/>
                </a:solidFill>
                <a:latin typeface="Mukta Mahee"/>
              </a:rPr>
              <a:t> </a:t>
            </a:r>
            <a:r>
              <a:rPr lang="en-US" sz="3200" dirty="0" err="1">
                <a:solidFill>
                  <a:srgbClr val="000000"/>
                </a:solidFill>
                <a:latin typeface="Mukta Mahee"/>
              </a:rPr>
              <a:t>apabila</a:t>
            </a:r>
            <a:r>
              <a:rPr lang="en-US" sz="3200" dirty="0">
                <a:solidFill>
                  <a:srgbClr val="000000"/>
                </a:solidFill>
                <a:latin typeface="Mukta Mahee"/>
              </a:rPr>
              <a:t> </a:t>
            </a:r>
            <a:r>
              <a:rPr lang="en-US" sz="3200" dirty="0" err="1">
                <a:solidFill>
                  <a:srgbClr val="000000"/>
                </a:solidFill>
                <a:latin typeface="Mukta Mahee"/>
              </a:rPr>
              <a:t>terserang</a:t>
            </a:r>
            <a:r>
              <a:rPr lang="en-US" sz="3200" dirty="0">
                <a:solidFill>
                  <a:srgbClr val="000000"/>
                </a:solidFill>
                <a:latin typeface="Mukta Mahee"/>
              </a:rPr>
              <a:t> </a:t>
            </a:r>
            <a:r>
              <a:rPr lang="en-US" sz="3200" dirty="0" err="1">
                <a:solidFill>
                  <a:srgbClr val="000000"/>
                </a:solidFill>
                <a:latin typeface="Mukta Mahee"/>
              </a:rPr>
              <a:t>suatu</a:t>
            </a:r>
            <a:r>
              <a:rPr lang="en-US" sz="3200" dirty="0">
                <a:solidFill>
                  <a:srgbClr val="000000"/>
                </a:solidFill>
                <a:latin typeface="Mukta Mahee"/>
              </a:rPr>
              <a:t> </a:t>
            </a:r>
            <a:r>
              <a:rPr lang="en-US" sz="3200" dirty="0" err="1">
                <a:solidFill>
                  <a:srgbClr val="000000"/>
                </a:solidFill>
                <a:latin typeface="Mukta Mahee"/>
              </a:rPr>
              <a:t>penyakit</a:t>
            </a:r>
            <a:r>
              <a:rPr lang="en-US" sz="3200" dirty="0">
                <a:solidFill>
                  <a:srgbClr val="000000"/>
                </a:solidFill>
                <a:latin typeface="Mukta Mahee"/>
              </a:rPr>
              <a:t>. </a:t>
            </a:r>
            <a:endParaRPr lang="id-ID" sz="3200" dirty="0">
              <a:solidFill>
                <a:srgbClr val="000000"/>
              </a:solidFill>
              <a:latin typeface="Mukta Mahee"/>
            </a:endParaRPr>
          </a:p>
          <a:p>
            <a:pPr marL="457200" indent="-457200">
              <a:lnSpc>
                <a:spcPts val="4480"/>
              </a:lnSpc>
              <a:buFont typeface="Arial" panose="020B0604020202020204" pitchFamily="34" charset="0"/>
              <a:buChar char="•"/>
            </a:pPr>
            <a:r>
              <a:rPr lang="en-US" sz="3200" dirty="0" err="1">
                <a:solidFill>
                  <a:srgbClr val="000000"/>
                </a:solidFill>
                <a:latin typeface="Mukta Mahee"/>
              </a:rPr>
              <a:t>hal</a:t>
            </a:r>
            <a:r>
              <a:rPr lang="en-US" sz="3200" dirty="0">
                <a:solidFill>
                  <a:srgbClr val="000000"/>
                </a:solidFill>
                <a:latin typeface="Mukta Mahee"/>
              </a:rPr>
              <a:t> lain yang </a:t>
            </a:r>
            <a:r>
              <a:rPr lang="en-US" sz="3200" dirty="0" err="1">
                <a:solidFill>
                  <a:srgbClr val="000000"/>
                </a:solidFill>
                <a:latin typeface="Mukta Mahee"/>
              </a:rPr>
              <a:t>tak</a:t>
            </a:r>
            <a:r>
              <a:rPr lang="en-US" sz="3200" dirty="0">
                <a:solidFill>
                  <a:srgbClr val="000000"/>
                </a:solidFill>
                <a:latin typeface="Mukta Mahee"/>
              </a:rPr>
              <a:t> </a:t>
            </a:r>
            <a:r>
              <a:rPr lang="en-US" sz="3200" dirty="0" err="1">
                <a:solidFill>
                  <a:srgbClr val="000000"/>
                </a:solidFill>
                <a:latin typeface="Mukta Mahee"/>
              </a:rPr>
              <a:t>kalah</a:t>
            </a:r>
            <a:r>
              <a:rPr lang="en-US" sz="3200" dirty="0">
                <a:solidFill>
                  <a:srgbClr val="000000"/>
                </a:solidFill>
                <a:latin typeface="Mukta Mahee"/>
              </a:rPr>
              <a:t> </a:t>
            </a:r>
            <a:r>
              <a:rPr lang="en-US" sz="3200" dirty="0" err="1">
                <a:solidFill>
                  <a:srgbClr val="000000"/>
                </a:solidFill>
                <a:latin typeface="Mukta Mahee"/>
              </a:rPr>
              <a:t>pentingnya</a:t>
            </a:r>
            <a:r>
              <a:rPr lang="en-US" sz="3200" dirty="0">
                <a:solidFill>
                  <a:srgbClr val="000000"/>
                </a:solidFill>
                <a:latin typeface="Mukta Mahee"/>
              </a:rPr>
              <a:t>, </a:t>
            </a:r>
            <a:r>
              <a:rPr lang="en-US" sz="3200" dirty="0" err="1">
                <a:solidFill>
                  <a:srgbClr val="000000"/>
                </a:solidFill>
                <a:latin typeface="Mukta Mahee"/>
              </a:rPr>
              <a:t>yaitu</a:t>
            </a:r>
            <a:r>
              <a:rPr lang="en-US" sz="3200" dirty="0">
                <a:solidFill>
                  <a:srgbClr val="000000"/>
                </a:solidFill>
                <a:latin typeface="Mukta Mahee"/>
              </a:rPr>
              <a:t> </a:t>
            </a:r>
            <a:r>
              <a:rPr lang="en-US" sz="3200" dirty="0" err="1">
                <a:solidFill>
                  <a:srgbClr val="000000"/>
                </a:solidFill>
                <a:latin typeface="Mukta Mahee"/>
              </a:rPr>
              <a:t>menjaga</a:t>
            </a:r>
            <a:r>
              <a:rPr lang="en-US" sz="3200" dirty="0">
                <a:solidFill>
                  <a:srgbClr val="000000"/>
                </a:solidFill>
                <a:latin typeface="Mukta Mahee"/>
              </a:rPr>
              <a:t> </a:t>
            </a:r>
            <a:r>
              <a:rPr lang="en-US" sz="3200" dirty="0" err="1">
                <a:solidFill>
                  <a:srgbClr val="000000"/>
                </a:solidFill>
                <a:latin typeface="Mukta Mahee"/>
              </a:rPr>
              <a:t>kebersihan</a:t>
            </a:r>
            <a:r>
              <a:rPr lang="en-US" sz="3200" dirty="0">
                <a:solidFill>
                  <a:srgbClr val="000000"/>
                </a:solidFill>
                <a:latin typeface="Mukta Mahee"/>
              </a:rPr>
              <a:t> </a:t>
            </a:r>
            <a:r>
              <a:rPr lang="en-US" sz="3200" dirty="0" err="1">
                <a:solidFill>
                  <a:srgbClr val="000000"/>
                </a:solidFill>
                <a:latin typeface="Mukta Mahee"/>
              </a:rPr>
              <a:t>tangan</a:t>
            </a:r>
            <a:r>
              <a:rPr lang="en-US" sz="3200" dirty="0">
                <a:solidFill>
                  <a:srgbClr val="000000"/>
                </a:solidFill>
                <a:latin typeface="Mukta Mahee"/>
              </a:rPr>
              <a:t> </a:t>
            </a:r>
            <a:r>
              <a:rPr lang="en-US" sz="3200" dirty="0" err="1">
                <a:solidFill>
                  <a:srgbClr val="000000"/>
                </a:solidFill>
                <a:latin typeface="Mukta Mahee"/>
              </a:rPr>
              <a:t>karena</a:t>
            </a:r>
            <a:r>
              <a:rPr lang="en-US" sz="3200" dirty="0">
                <a:solidFill>
                  <a:srgbClr val="000000"/>
                </a:solidFill>
                <a:latin typeface="Mukta Mahee"/>
              </a:rPr>
              <a:t> </a:t>
            </a:r>
            <a:r>
              <a:rPr lang="en-US" sz="3200" dirty="0" err="1">
                <a:solidFill>
                  <a:srgbClr val="000000"/>
                </a:solidFill>
                <a:latin typeface="Mukta Mahee"/>
              </a:rPr>
              <a:t>merupakan</a:t>
            </a:r>
            <a:r>
              <a:rPr lang="en-US" sz="3200" dirty="0">
                <a:solidFill>
                  <a:srgbClr val="000000"/>
                </a:solidFill>
                <a:latin typeface="Mukta Mahee"/>
              </a:rPr>
              <a:t> </a:t>
            </a:r>
            <a:r>
              <a:rPr lang="en-US" sz="3200" dirty="0" err="1">
                <a:solidFill>
                  <a:srgbClr val="000000"/>
                </a:solidFill>
                <a:latin typeface="Mukta Mahee"/>
              </a:rPr>
              <a:t>hal</a:t>
            </a:r>
            <a:r>
              <a:rPr lang="en-US" sz="3200" dirty="0">
                <a:solidFill>
                  <a:srgbClr val="000000"/>
                </a:solidFill>
                <a:latin typeface="Mukta Mahee"/>
              </a:rPr>
              <a:t> </a:t>
            </a:r>
            <a:r>
              <a:rPr lang="en-US" sz="3200" dirty="0" err="1">
                <a:solidFill>
                  <a:srgbClr val="000000"/>
                </a:solidFill>
                <a:latin typeface="Mukta Mahee"/>
              </a:rPr>
              <a:t>wajib</a:t>
            </a:r>
            <a:r>
              <a:rPr lang="en-US" sz="3200" dirty="0">
                <a:solidFill>
                  <a:srgbClr val="000000"/>
                </a:solidFill>
                <a:latin typeface="Mukta Mahee"/>
              </a:rPr>
              <a:t> yang </a:t>
            </a:r>
            <a:r>
              <a:rPr lang="en-US" sz="3200" dirty="0" err="1">
                <a:solidFill>
                  <a:srgbClr val="000000"/>
                </a:solidFill>
                <a:latin typeface="Mukta Mahee"/>
              </a:rPr>
              <a:t>harus</a:t>
            </a:r>
            <a:r>
              <a:rPr lang="en-US" sz="3200" dirty="0">
                <a:solidFill>
                  <a:srgbClr val="000000"/>
                </a:solidFill>
                <a:latin typeface="Mukta Mahee"/>
              </a:rPr>
              <a:t> </a:t>
            </a:r>
            <a:r>
              <a:rPr lang="en-US" sz="3200" dirty="0" err="1">
                <a:solidFill>
                  <a:srgbClr val="000000"/>
                </a:solidFill>
                <a:latin typeface="Mukta Mahee"/>
              </a:rPr>
              <a:t>selalu</a:t>
            </a:r>
            <a:r>
              <a:rPr lang="en-US" sz="3200" dirty="0">
                <a:solidFill>
                  <a:srgbClr val="000000"/>
                </a:solidFill>
                <a:latin typeface="Mukta Mahee"/>
              </a:rPr>
              <a:t> </a:t>
            </a:r>
            <a:r>
              <a:rPr lang="en-US" sz="3200" dirty="0" err="1">
                <a:solidFill>
                  <a:srgbClr val="000000"/>
                </a:solidFill>
                <a:latin typeface="Mukta Mahee"/>
              </a:rPr>
              <a:t>dilakukan</a:t>
            </a:r>
            <a:r>
              <a:rPr lang="en-US" sz="3200" dirty="0">
                <a:solidFill>
                  <a:srgbClr val="000000"/>
                </a:solidFill>
                <a:latin typeface="Mukta Mahee"/>
              </a:rPr>
              <a:t> oleh </a:t>
            </a:r>
            <a:r>
              <a:rPr lang="en-US" sz="3200" dirty="0" err="1">
                <a:solidFill>
                  <a:srgbClr val="000000"/>
                </a:solidFill>
                <a:latin typeface="Mukta Mahee"/>
              </a:rPr>
              <a:t>siapapun</a:t>
            </a:r>
            <a:r>
              <a:rPr lang="en-US" sz="3200" dirty="0">
                <a:solidFill>
                  <a:srgbClr val="000000"/>
                </a:solidFill>
                <a:latin typeface="Mukta Mahee"/>
              </a:rPr>
              <a:t> dan </a:t>
            </a:r>
            <a:r>
              <a:rPr lang="en-US" sz="3200" dirty="0" err="1">
                <a:solidFill>
                  <a:srgbClr val="000000"/>
                </a:solidFill>
                <a:latin typeface="Mukta Mahee"/>
              </a:rPr>
              <a:t>kapanpun</a:t>
            </a:r>
            <a:r>
              <a:rPr lang="id-ID" sz="3200" dirty="0">
                <a:solidFill>
                  <a:srgbClr val="000000"/>
                </a:solidFill>
                <a:latin typeface="Mukta Mahee"/>
              </a:rPr>
              <a:t>.</a:t>
            </a:r>
            <a:r>
              <a:rPr lang="en-US" sz="3200" dirty="0">
                <a:solidFill>
                  <a:srgbClr val="000000"/>
                </a:solidFill>
                <a:latin typeface="Mukta Mahee"/>
              </a:rPr>
              <a:t> </a:t>
            </a:r>
          </a:p>
        </p:txBody>
      </p:sp>
      <p:sp>
        <p:nvSpPr>
          <p:cNvPr id="20" name="TextBox 20"/>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dirty="0">
                <a:solidFill>
                  <a:srgbClr val="6182A8"/>
                </a:solidFill>
                <a:latin typeface="Heebo"/>
              </a:rPr>
              <a:t>BINANIAGA INDONESIA</a:t>
            </a:r>
            <a:endParaRPr lang="en-US" sz="2500" spc="100" dirty="0">
              <a:solidFill>
                <a:srgbClr val="6182A8"/>
              </a:solidFill>
              <a:latin typeface="Heebo"/>
            </a:endParaRPr>
          </a:p>
        </p:txBody>
      </p:sp>
      <p:sp>
        <p:nvSpPr>
          <p:cNvPr id="21" name="TextBox 2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0" name="Group 20"/>
          <p:cNvGrpSpPr/>
          <p:nvPr/>
        </p:nvGrpSpPr>
        <p:grpSpPr>
          <a:xfrm>
            <a:off x="7930223" y="4771579"/>
            <a:ext cx="10223509" cy="3235717"/>
            <a:chOff x="0" y="0"/>
            <a:chExt cx="2692611" cy="430899"/>
          </a:xfrm>
        </p:grpSpPr>
        <p:sp>
          <p:nvSpPr>
            <p:cNvPr id="21" name="Freeform 21"/>
            <p:cNvSpPr/>
            <p:nvPr/>
          </p:nvSpPr>
          <p:spPr>
            <a:xfrm>
              <a:off x="0" y="0"/>
              <a:ext cx="2692611" cy="430899"/>
            </a:xfrm>
            <a:custGeom>
              <a:avLst/>
              <a:gdLst/>
              <a:ahLst/>
              <a:cxnLst/>
              <a:rect l="l" t="t" r="r" b="b"/>
              <a:pathLst>
                <a:path w="2692611" h="430899">
                  <a:moveTo>
                    <a:pt x="0" y="0"/>
                  </a:moveTo>
                  <a:lnTo>
                    <a:pt x="2692611" y="0"/>
                  </a:lnTo>
                  <a:lnTo>
                    <a:pt x="2692611" y="430899"/>
                  </a:lnTo>
                  <a:lnTo>
                    <a:pt x="0" y="430899"/>
                  </a:lnTo>
                  <a:close/>
                </a:path>
              </a:pathLst>
            </a:custGeom>
            <a:solidFill>
              <a:srgbClr val="FAFAFA"/>
            </a:solidFill>
          </p:spPr>
        </p:sp>
        <p:sp>
          <p:nvSpPr>
            <p:cNvPr id="22" name="TextBox 22"/>
            <p:cNvSpPr txBox="1"/>
            <p:nvPr/>
          </p:nvSpPr>
          <p:spPr>
            <a:xfrm>
              <a:off x="0" y="-9525"/>
              <a:ext cx="2692611" cy="440424"/>
            </a:xfrm>
            <a:prstGeom prst="rect">
              <a:avLst/>
            </a:prstGeom>
          </p:spPr>
          <p:txBody>
            <a:bodyPr lIns="50800" tIns="50800" rIns="50800" bIns="50800" rtlCol="0" anchor="ctr"/>
            <a:lstStyle/>
            <a:p>
              <a:pPr algn="ctr">
                <a:lnSpc>
                  <a:spcPts val="3100"/>
                </a:lnSpc>
              </a:pPr>
              <a:endParaRPr/>
            </a:p>
          </p:txBody>
        </p:sp>
      </p:grpSp>
      <p:grpSp>
        <p:nvGrpSpPr>
          <p:cNvPr id="2" name="Group 2"/>
          <p:cNvGrpSpPr/>
          <p:nvPr/>
        </p:nvGrpSpPr>
        <p:grpSpPr>
          <a:xfrm>
            <a:off x="8064491" y="2450168"/>
            <a:ext cx="10223509" cy="2003481"/>
            <a:chOff x="0" y="0"/>
            <a:chExt cx="2692611" cy="430899"/>
          </a:xfrm>
        </p:grpSpPr>
        <p:sp>
          <p:nvSpPr>
            <p:cNvPr id="3" name="Freeform 3"/>
            <p:cNvSpPr/>
            <p:nvPr/>
          </p:nvSpPr>
          <p:spPr>
            <a:xfrm>
              <a:off x="0" y="0"/>
              <a:ext cx="2692611" cy="430899"/>
            </a:xfrm>
            <a:custGeom>
              <a:avLst/>
              <a:gdLst/>
              <a:ahLst/>
              <a:cxnLst/>
              <a:rect l="l" t="t" r="r" b="b"/>
              <a:pathLst>
                <a:path w="2692611" h="430899">
                  <a:moveTo>
                    <a:pt x="0" y="0"/>
                  </a:moveTo>
                  <a:lnTo>
                    <a:pt x="2692611" y="0"/>
                  </a:lnTo>
                  <a:lnTo>
                    <a:pt x="2692611" y="430899"/>
                  </a:lnTo>
                  <a:lnTo>
                    <a:pt x="0" y="430899"/>
                  </a:lnTo>
                  <a:close/>
                </a:path>
              </a:pathLst>
            </a:custGeom>
            <a:solidFill>
              <a:srgbClr val="FAFAFA"/>
            </a:solidFill>
          </p:spPr>
        </p:sp>
        <p:sp>
          <p:nvSpPr>
            <p:cNvPr id="4" name="TextBox 4"/>
            <p:cNvSpPr txBox="1"/>
            <p:nvPr/>
          </p:nvSpPr>
          <p:spPr>
            <a:xfrm>
              <a:off x="0" y="-9525"/>
              <a:ext cx="2692611" cy="440424"/>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43079" y="3068915"/>
            <a:ext cx="1052252" cy="105225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41411" y="9401202"/>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492853" y="3294351"/>
            <a:ext cx="3758235" cy="341250"/>
            <a:chOff x="0" y="0"/>
            <a:chExt cx="989823" cy="89877"/>
          </a:xfrm>
        </p:grpSpPr>
        <p:sp>
          <p:nvSpPr>
            <p:cNvPr id="12" name="Freeform 12"/>
            <p:cNvSpPr/>
            <p:nvPr/>
          </p:nvSpPr>
          <p:spPr>
            <a:xfrm>
              <a:off x="0" y="0"/>
              <a:ext cx="989823" cy="89877"/>
            </a:xfrm>
            <a:custGeom>
              <a:avLst/>
              <a:gdLst/>
              <a:ahLst/>
              <a:cxnLst/>
              <a:rect l="l" t="t" r="r" b="b"/>
              <a:pathLst>
                <a:path w="989823" h="89877">
                  <a:moveTo>
                    <a:pt x="0" y="0"/>
                  </a:moveTo>
                  <a:lnTo>
                    <a:pt x="989823" y="0"/>
                  </a:lnTo>
                  <a:lnTo>
                    <a:pt x="989823" y="89877"/>
                  </a:lnTo>
                  <a:lnTo>
                    <a:pt x="0" y="89877"/>
                  </a:lnTo>
                  <a:close/>
                </a:path>
              </a:pathLst>
            </a:custGeom>
            <a:solidFill>
              <a:srgbClr val="B7CADB"/>
            </a:solidFill>
          </p:spPr>
        </p:sp>
        <p:sp>
          <p:nvSpPr>
            <p:cNvPr id="13" name="TextBox 13"/>
            <p:cNvSpPr txBox="1"/>
            <p:nvPr/>
          </p:nvSpPr>
          <p:spPr>
            <a:xfrm>
              <a:off x="0" y="-9525"/>
              <a:ext cx="989823" cy="99402"/>
            </a:xfrm>
            <a:prstGeom prst="rect">
              <a:avLst/>
            </a:prstGeom>
          </p:spPr>
          <p:txBody>
            <a:bodyPr lIns="50800" tIns="50800" rIns="50800" bIns="50800" rtlCol="0" anchor="ctr"/>
            <a:lstStyle/>
            <a:p>
              <a:pPr algn="ctr">
                <a:lnSpc>
                  <a:spcPts val="3100"/>
                </a:lnSpc>
              </a:pPr>
              <a:endParaRPr/>
            </a:p>
          </p:txBody>
        </p:sp>
      </p:grpSp>
      <p:grpSp>
        <p:nvGrpSpPr>
          <p:cNvPr id="14" name="Group 14"/>
          <p:cNvGrpSpPr/>
          <p:nvPr/>
        </p:nvGrpSpPr>
        <p:grpSpPr>
          <a:xfrm>
            <a:off x="1492853" y="4220643"/>
            <a:ext cx="3481174" cy="341250"/>
            <a:chOff x="0" y="0"/>
            <a:chExt cx="916852" cy="89877"/>
          </a:xfrm>
        </p:grpSpPr>
        <p:sp>
          <p:nvSpPr>
            <p:cNvPr id="15" name="Freeform 15"/>
            <p:cNvSpPr/>
            <p:nvPr/>
          </p:nvSpPr>
          <p:spPr>
            <a:xfrm>
              <a:off x="0" y="0"/>
              <a:ext cx="916852" cy="89877"/>
            </a:xfrm>
            <a:custGeom>
              <a:avLst/>
              <a:gdLst/>
              <a:ahLst/>
              <a:cxnLst/>
              <a:rect l="l" t="t" r="r" b="b"/>
              <a:pathLst>
                <a:path w="916852" h="89877">
                  <a:moveTo>
                    <a:pt x="0" y="0"/>
                  </a:moveTo>
                  <a:lnTo>
                    <a:pt x="916852" y="0"/>
                  </a:lnTo>
                  <a:lnTo>
                    <a:pt x="916852" y="89877"/>
                  </a:lnTo>
                  <a:lnTo>
                    <a:pt x="0" y="89877"/>
                  </a:lnTo>
                  <a:close/>
                </a:path>
              </a:pathLst>
            </a:custGeom>
            <a:solidFill>
              <a:srgbClr val="B7CADB"/>
            </a:solidFill>
          </p:spPr>
        </p:sp>
        <p:sp>
          <p:nvSpPr>
            <p:cNvPr id="16" name="TextBox 16"/>
            <p:cNvSpPr txBox="1"/>
            <p:nvPr/>
          </p:nvSpPr>
          <p:spPr>
            <a:xfrm>
              <a:off x="0" y="-9525"/>
              <a:ext cx="916852" cy="99402"/>
            </a:xfrm>
            <a:prstGeom prst="rect">
              <a:avLst/>
            </a:prstGeom>
          </p:spPr>
          <p:txBody>
            <a:bodyPr lIns="50800" tIns="50800" rIns="50800" bIns="50800" rtlCol="0" anchor="ctr"/>
            <a:lstStyle/>
            <a:p>
              <a:pPr algn="ctr">
                <a:lnSpc>
                  <a:spcPts val="3100"/>
                </a:lnSpc>
              </a:pPr>
              <a:endParaRPr/>
            </a:p>
          </p:txBody>
        </p:sp>
      </p:grpSp>
      <p:sp>
        <p:nvSpPr>
          <p:cNvPr id="23" name="Freeform 23"/>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4" name="Group 24"/>
          <p:cNvGrpSpPr/>
          <p:nvPr/>
        </p:nvGrpSpPr>
        <p:grpSpPr>
          <a:xfrm>
            <a:off x="7243079" y="4976072"/>
            <a:ext cx="1052252" cy="105225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0" name="Freeform 30"/>
          <p:cNvSpPr/>
          <p:nvPr/>
        </p:nvSpPr>
        <p:spPr>
          <a:xfrm flipH="1">
            <a:off x="-280123" y="6108225"/>
            <a:ext cx="3513563" cy="3513563"/>
          </a:xfrm>
          <a:custGeom>
            <a:avLst/>
            <a:gdLst/>
            <a:ahLst/>
            <a:cxnLst/>
            <a:rect l="l" t="t" r="r" b="b"/>
            <a:pathLst>
              <a:path w="3513563" h="3513563">
                <a:moveTo>
                  <a:pt x="3513563" y="0"/>
                </a:moveTo>
                <a:lnTo>
                  <a:pt x="0" y="0"/>
                </a:lnTo>
                <a:lnTo>
                  <a:pt x="0" y="3513564"/>
                </a:lnTo>
                <a:lnTo>
                  <a:pt x="3513563" y="3513564"/>
                </a:lnTo>
                <a:lnTo>
                  <a:pt x="351356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TextBox 31"/>
          <p:cNvSpPr txBox="1"/>
          <p:nvPr/>
        </p:nvSpPr>
        <p:spPr>
          <a:xfrm>
            <a:off x="7283351" y="3265940"/>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01.</a:t>
            </a:r>
          </a:p>
        </p:txBody>
      </p:sp>
      <p:sp>
        <p:nvSpPr>
          <p:cNvPr id="33" name="TextBox 33"/>
          <p:cNvSpPr txBox="1"/>
          <p:nvPr/>
        </p:nvSpPr>
        <p:spPr>
          <a:xfrm>
            <a:off x="17195911" y="9565059"/>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03</a:t>
            </a:r>
          </a:p>
        </p:txBody>
      </p:sp>
      <p:sp>
        <p:nvSpPr>
          <p:cNvPr id="35" name="TextBox 35"/>
          <p:cNvSpPr txBox="1"/>
          <p:nvPr/>
        </p:nvSpPr>
        <p:spPr>
          <a:xfrm>
            <a:off x="1239186" y="2626732"/>
            <a:ext cx="4228053" cy="1846659"/>
          </a:xfrm>
          <a:prstGeom prst="rect">
            <a:avLst/>
          </a:prstGeom>
        </p:spPr>
        <p:txBody>
          <a:bodyPr lIns="0" tIns="0" rIns="0" bIns="0" rtlCol="0" anchor="t">
            <a:spAutoFit/>
          </a:bodyPr>
          <a:lstStyle/>
          <a:p>
            <a:pPr algn="ctr">
              <a:lnSpc>
                <a:spcPts val="7200"/>
              </a:lnSpc>
            </a:pPr>
            <a:r>
              <a:rPr lang="en-US" sz="6000" dirty="0" err="1">
                <a:solidFill>
                  <a:srgbClr val="000000"/>
                </a:solidFill>
                <a:latin typeface="Heebo Bold"/>
              </a:rPr>
              <a:t>Tujuan</a:t>
            </a:r>
            <a:r>
              <a:rPr lang="en-US" sz="6000" dirty="0">
                <a:solidFill>
                  <a:srgbClr val="000000"/>
                </a:solidFill>
                <a:latin typeface="Heebo Bold"/>
              </a:rPr>
              <a:t> dan </a:t>
            </a:r>
            <a:r>
              <a:rPr lang="en-US" sz="6000" dirty="0" err="1">
                <a:solidFill>
                  <a:srgbClr val="000000"/>
                </a:solidFill>
                <a:latin typeface="Heebo Bold"/>
              </a:rPr>
              <a:t>Manfaat</a:t>
            </a:r>
            <a:endParaRPr lang="en-US" sz="6000" dirty="0">
              <a:solidFill>
                <a:srgbClr val="000000"/>
              </a:solidFill>
              <a:latin typeface="Heebo Bold"/>
            </a:endParaRPr>
          </a:p>
        </p:txBody>
      </p:sp>
      <p:sp>
        <p:nvSpPr>
          <p:cNvPr id="37" name="TextBox 37"/>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dirty="0">
                <a:solidFill>
                  <a:srgbClr val="6182A8"/>
                </a:solidFill>
                <a:latin typeface="Heebo"/>
              </a:rPr>
              <a:t>BINANIAGA INDONESIA</a:t>
            </a:r>
            <a:endParaRPr lang="en-US" sz="2500" spc="100" dirty="0">
              <a:solidFill>
                <a:srgbClr val="6182A8"/>
              </a:solidFill>
              <a:latin typeface="Heebo"/>
            </a:endParaRPr>
          </a:p>
        </p:txBody>
      </p:sp>
      <p:sp>
        <p:nvSpPr>
          <p:cNvPr id="41" name="TextBox 41"/>
          <p:cNvSpPr txBox="1"/>
          <p:nvPr/>
        </p:nvSpPr>
        <p:spPr>
          <a:xfrm>
            <a:off x="8331541" y="4783154"/>
            <a:ext cx="9680393" cy="2103140"/>
          </a:xfrm>
          <a:prstGeom prst="rect">
            <a:avLst/>
          </a:prstGeom>
        </p:spPr>
        <p:txBody>
          <a:bodyPr wrap="square" lIns="0" tIns="0" rIns="0" bIns="0" rtlCol="0" anchor="t">
            <a:spAutoFit/>
          </a:bodyPr>
          <a:lstStyle/>
          <a:p>
            <a:pPr algn="just">
              <a:lnSpc>
                <a:spcPts val="4060"/>
              </a:lnSpc>
            </a:pPr>
            <a:r>
              <a:rPr lang="id-ID" sz="2800" dirty="0">
                <a:solidFill>
                  <a:srgbClr val="000000"/>
                </a:solidFill>
                <a:latin typeface="Mukta Mahee"/>
              </a:rPr>
              <a:t>Alat </a:t>
            </a:r>
            <a:r>
              <a:rPr lang="en-US" sz="2800" dirty="0">
                <a:solidFill>
                  <a:srgbClr val="000000"/>
                </a:solidFill>
                <a:latin typeface="Mukta Mahee"/>
              </a:rPr>
              <a:t>monitoring </a:t>
            </a:r>
            <a:r>
              <a:rPr lang="en-US" sz="2800" dirty="0" err="1">
                <a:solidFill>
                  <a:srgbClr val="000000"/>
                </a:solidFill>
                <a:latin typeface="Mukta Mahee"/>
              </a:rPr>
              <a:t>suhu</a:t>
            </a:r>
            <a:r>
              <a:rPr lang="en-US" sz="2800" dirty="0">
                <a:solidFill>
                  <a:srgbClr val="000000"/>
                </a:solidFill>
                <a:latin typeface="Mukta Mahee"/>
              </a:rPr>
              <a:t> </a:t>
            </a:r>
            <a:r>
              <a:rPr lang="en-US" sz="2800" dirty="0" err="1">
                <a:solidFill>
                  <a:srgbClr val="000000"/>
                </a:solidFill>
                <a:latin typeface="Mukta Mahee"/>
              </a:rPr>
              <a:t>tubuh</a:t>
            </a:r>
            <a:r>
              <a:rPr lang="en-US" sz="2800" dirty="0">
                <a:solidFill>
                  <a:srgbClr val="000000"/>
                </a:solidFill>
                <a:latin typeface="Mukta Mahee"/>
              </a:rPr>
              <a:t> </a:t>
            </a:r>
            <a:r>
              <a:rPr lang="en-US" sz="2800" dirty="0" err="1">
                <a:solidFill>
                  <a:srgbClr val="000000"/>
                </a:solidFill>
                <a:latin typeface="Mukta Mahee"/>
              </a:rPr>
              <a:t>berbasis</a:t>
            </a:r>
            <a:r>
              <a:rPr lang="en-US" sz="2800" dirty="0">
                <a:solidFill>
                  <a:srgbClr val="000000"/>
                </a:solidFill>
                <a:latin typeface="Mukta Mahee"/>
              </a:rPr>
              <a:t> IoT </a:t>
            </a:r>
            <a:r>
              <a:rPr lang="en-US" sz="2800" dirty="0" err="1">
                <a:solidFill>
                  <a:srgbClr val="000000"/>
                </a:solidFill>
                <a:latin typeface="Mukta Mahee"/>
              </a:rPr>
              <a:t>dapat</a:t>
            </a:r>
            <a:r>
              <a:rPr lang="en-US" sz="2800" dirty="0">
                <a:solidFill>
                  <a:srgbClr val="000000"/>
                </a:solidFill>
                <a:latin typeface="Mukta Mahee"/>
              </a:rPr>
              <a:t> </a:t>
            </a:r>
            <a:r>
              <a:rPr lang="en-US" sz="2800" dirty="0" err="1">
                <a:solidFill>
                  <a:srgbClr val="000000"/>
                </a:solidFill>
                <a:latin typeface="Mukta Mahee"/>
              </a:rPr>
              <a:t>membaca</a:t>
            </a:r>
            <a:r>
              <a:rPr lang="en-US" sz="2800" dirty="0">
                <a:solidFill>
                  <a:srgbClr val="000000"/>
                </a:solidFill>
                <a:latin typeface="Mukta Mahee"/>
              </a:rPr>
              <a:t> </a:t>
            </a:r>
            <a:r>
              <a:rPr lang="en-US" sz="2800" dirty="0" err="1">
                <a:solidFill>
                  <a:srgbClr val="000000"/>
                </a:solidFill>
                <a:latin typeface="Mukta Mahee"/>
              </a:rPr>
              <a:t>nilai</a:t>
            </a:r>
            <a:r>
              <a:rPr lang="en-US" sz="2800" dirty="0">
                <a:solidFill>
                  <a:srgbClr val="000000"/>
                </a:solidFill>
                <a:latin typeface="Mukta Mahee"/>
              </a:rPr>
              <a:t> </a:t>
            </a:r>
            <a:r>
              <a:rPr lang="en-US" sz="2800" dirty="0" err="1">
                <a:solidFill>
                  <a:srgbClr val="000000"/>
                </a:solidFill>
                <a:latin typeface="Mukta Mahee"/>
              </a:rPr>
              <a:t>suhu</a:t>
            </a:r>
            <a:r>
              <a:rPr lang="en-US" sz="2800" dirty="0">
                <a:solidFill>
                  <a:srgbClr val="000000"/>
                </a:solidFill>
                <a:latin typeface="Mukta Mahee"/>
              </a:rPr>
              <a:t> </a:t>
            </a:r>
            <a:r>
              <a:rPr lang="en-US" sz="2800" dirty="0" err="1">
                <a:solidFill>
                  <a:srgbClr val="000000"/>
                </a:solidFill>
                <a:latin typeface="Mukta Mahee"/>
              </a:rPr>
              <a:t>tubuh</a:t>
            </a:r>
            <a:r>
              <a:rPr lang="en-US" sz="2800" dirty="0">
                <a:solidFill>
                  <a:srgbClr val="000000"/>
                </a:solidFill>
                <a:latin typeface="Mukta Mahee"/>
              </a:rPr>
              <a:t> yang </a:t>
            </a:r>
            <a:r>
              <a:rPr lang="en-US" sz="2800" dirty="0" err="1">
                <a:solidFill>
                  <a:srgbClr val="000000"/>
                </a:solidFill>
                <a:latin typeface="Mukta Mahee"/>
              </a:rPr>
              <a:t>diperoleh</a:t>
            </a:r>
            <a:r>
              <a:rPr lang="en-US" sz="2800" dirty="0">
                <a:solidFill>
                  <a:srgbClr val="000000"/>
                </a:solidFill>
                <a:latin typeface="Mukta Mahee"/>
              </a:rPr>
              <a:t> </a:t>
            </a:r>
            <a:r>
              <a:rPr lang="en-US" sz="2800" dirty="0" err="1">
                <a:solidFill>
                  <a:srgbClr val="000000"/>
                </a:solidFill>
                <a:latin typeface="Mukta Mahee"/>
              </a:rPr>
              <a:t>dari</a:t>
            </a:r>
            <a:r>
              <a:rPr lang="en-US" sz="2800" dirty="0">
                <a:solidFill>
                  <a:srgbClr val="000000"/>
                </a:solidFill>
                <a:latin typeface="Mukta Mahee"/>
              </a:rPr>
              <a:t> sensor LM35. </a:t>
            </a:r>
            <a:r>
              <a:rPr lang="en-US" sz="2800" dirty="0" err="1">
                <a:solidFill>
                  <a:srgbClr val="000000"/>
                </a:solidFill>
                <a:latin typeface="Mukta Mahee"/>
              </a:rPr>
              <a:t>Selain</a:t>
            </a:r>
            <a:r>
              <a:rPr lang="en-US" sz="2800" dirty="0">
                <a:solidFill>
                  <a:srgbClr val="000000"/>
                </a:solidFill>
                <a:latin typeface="Mukta Mahee"/>
              </a:rPr>
              <a:t> </a:t>
            </a:r>
            <a:r>
              <a:rPr lang="en-US" sz="2800" dirty="0" err="1">
                <a:solidFill>
                  <a:srgbClr val="000000"/>
                </a:solidFill>
                <a:latin typeface="Mukta Mahee"/>
              </a:rPr>
              <a:t>itu</a:t>
            </a:r>
            <a:r>
              <a:rPr lang="id-ID" sz="2800" dirty="0">
                <a:solidFill>
                  <a:srgbClr val="000000"/>
                </a:solidFill>
                <a:latin typeface="Mukta Mahee"/>
              </a:rPr>
              <a:t> </a:t>
            </a:r>
            <a:r>
              <a:rPr lang="en-US" sz="2800" dirty="0" err="1">
                <a:solidFill>
                  <a:srgbClr val="000000"/>
                </a:solidFill>
                <a:latin typeface="Mukta Mahee"/>
              </a:rPr>
              <a:t>dapat</a:t>
            </a:r>
            <a:r>
              <a:rPr lang="en-US" sz="2800" dirty="0">
                <a:solidFill>
                  <a:srgbClr val="000000"/>
                </a:solidFill>
                <a:latin typeface="Mukta Mahee"/>
              </a:rPr>
              <a:t> </a:t>
            </a:r>
            <a:r>
              <a:rPr lang="en-US" sz="2800" dirty="0" err="1">
                <a:solidFill>
                  <a:srgbClr val="000000"/>
                </a:solidFill>
                <a:latin typeface="Mukta Mahee"/>
              </a:rPr>
              <a:t>menampilkan</a:t>
            </a:r>
            <a:r>
              <a:rPr lang="en-US" sz="2800" dirty="0">
                <a:solidFill>
                  <a:srgbClr val="000000"/>
                </a:solidFill>
                <a:latin typeface="Mukta Mahee"/>
              </a:rPr>
              <a:t> </a:t>
            </a:r>
            <a:r>
              <a:rPr lang="en-US" sz="2800" dirty="0" err="1">
                <a:solidFill>
                  <a:srgbClr val="000000"/>
                </a:solidFill>
                <a:latin typeface="Mukta Mahee"/>
              </a:rPr>
              <a:t>pesan</a:t>
            </a:r>
            <a:r>
              <a:rPr lang="en-US" sz="2800" dirty="0">
                <a:solidFill>
                  <a:srgbClr val="000000"/>
                </a:solidFill>
                <a:latin typeface="Mukta Mahee"/>
              </a:rPr>
              <a:t> </a:t>
            </a:r>
            <a:r>
              <a:rPr lang="en-US" sz="2800" dirty="0" err="1">
                <a:solidFill>
                  <a:srgbClr val="000000"/>
                </a:solidFill>
                <a:latin typeface="Mukta Mahee"/>
              </a:rPr>
              <a:t>keselamatan</a:t>
            </a:r>
            <a:r>
              <a:rPr lang="en-US" sz="2800" dirty="0">
                <a:solidFill>
                  <a:srgbClr val="000000"/>
                </a:solidFill>
                <a:latin typeface="Mukta Mahee"/>
              </a:rPr>
              <a:t> </a:t>
            </a:r>
            <a:r>
              <a:rPr lang="en-US" sz="2800" dirty="0" err="1">
                <a:solidFill>
                  <a:srgbClr val="000000"/>
                </a:solidFill>
                <a:latin typeface="Mukta Mahee"/>
              </a:rPr>
              <a:t>berdasarkan</a:t>
            </a:r>
            <a:r>
              <a:rPr lang="en-US" sz="2800" dirty="0">
                <a:solidFill>
                  <a:srgbClr val="000000"/>
                </a:solidFill>
                <a:latin typeface="Mukta Mahee"/>
              </a:rPr>
              <a:t> </a:t>
            </a:r>
            <a:r>
              <a:rPr lang="en-US" sz="2800" dirty="0" err="1">
                <a:solidFill>
                  <a:srgbClr val="000000"/>
                </a:solidFill>
                <a:latin typeface="Mukta Mahee"/>
              </a:rPr>
              <a:t>nilai</a:t>
            </a:r>
            <a:r>
              <a:rPr lang="en-US" sz="2800" dirty="0">
                <a:solidFill>
                  <a:srgbClr val="000000"/>
                </a:solidFill>
                <a:latin typeface="Mukta Mahee"/>
              </a:rPr>
              <a:t> </a:t>
            </a:r>
            <a:r>
              <a:rPr lang="en-US" sz="2800" dirty="0" err="1">
                <a:solidFill>
                  <a:srgbClr val="000000"/>
                </a:solidFill>
                <a:latin typeface="Mukta Mahee"/>
              </a:rPr>
              <a:t>suhu</a:t>
            </a:r>
            <a:r>
              <a:rPr lang="en-US" sz="2800" dirty="0">
                <a:solidFill>
                  <a:srgbClr val="000000"/>
                </a:solidFill>
                <a:latin typeface="Mukta Mahee"/>
              </a:rPr>
              <a:t> yang </a:t>
            </a:r>
            <a:r>
              <a:rPr lang="en-US" sz="2800" dirty="0" err="1">
                <a:solidFill>
                  <a:srgbClr val="000000"/>
                </a:solidFill>
                <a:latin typeface="Mukta Mahee"/>
              </a:rPr>
              <a:t>diperoleh</a:t>
            </a:r>
            <a:r>
              <a:rPr lang="id-ID" sz="2800" dirty="0">
                <a:solidFill>
                  <a:srgbClr val="000000"/>
                </a:solidFill>
                <a:latin typeface="Mukta Mahee"/>
              </a:rPr>
              <a:t>.</a:t>
            </a:r>
            <a:endParaRPr lang="en-US" sz="2800" dirty="0">
              <a:solidFill>
                <a:srgbClr val="000000"/>
              </a:solidFill>
              <a:latin typeface="Mukta Mahee"/>
            </a:endParaRPr>
          </a:p>
        </p:txBody>
      </p:sp>
      <p:sp>
        <p:nvSpPr>
          <p:cNvPr id="42" name="TextBox 42"/>
          <p:cNvSpPr txBox="1"/>
          <p:nvPr/>
        </p:nvSpPr>
        <p:spPr>
          <a:xfrm>
            <a:off x="7283351" y="5194262"/>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02.</a:t>
            </a:r>
          </a:p>
        </p:txBody>
      </p:sp>
      <p:sp>
        <p:nvSpPr>
          <p:cNvPr id="43" name="TextBox 43"/>
          <p:cNvSpPr txBox="1"/>
          <p:nvPr/>
        </p:nvSpPr>
        <p:spPr>
          <a:xfrm>
            <a:off x="7283351" y="7110808"/>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03.</a:t>
            </a:r>
          </a:p>
        </p:txBody>
      </p:sp>
      <p:sp>
        <p:nvSpPr>
          <p:cNvPr id="44" name="Freeform 44"/>
          <p:cNvSpPr/>
          <p:nvPr/>
        </p:nvSpPr>
        <p:spPr>
          <a:xfrm>
            <a:off x="14255232" y="1743218"/>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TextBox 32"/>
          <p:cNvSpPr txBox="1"/>
          <p:nvPr/>
        </p:nvSpPr>
        <p:spPr>
          <a:xfrm>
            <a:off x="8723106" y="2385806"/>
            <a:ext cx="9430626" cy="2103140"/>
          </a:xfrm>
          <a:prstGeom prst="rect">
            <a:avLst/>
          </a:prstGeom>
        </p:spPr>
        <p:txBody>
          <a:bodyPr wrap="square" lIns="0" tIns="0" rIns="0" bIns="0" rtlCol="0" anchor="t">
            <a:spAutoFit/>
          </a:bodyPr>
          <a:lstStyle/>
          <a:p>
            <a:pPr>
              <a:lnSpc>
                <a:spcPts val="4060"/>
              </a:lnSpc>
            </a:pPr>
            <a:r>
              <a:rPr lang="en-US" sz="2800" dirty="0" err="1">
                <a:solidFill>
                  <a:srgbClr val="000000"/>
                </a:solidFill>
                <a:latin typeface="Mukta Mahee"/>
              </a:rPr>
              <a:t>Penelitian</a:t>
            </a:r>
            <a:r>
              <a:rPr lang="en-US" sz="2800" dirty="0">
                <a:solidFill>
                  <a:srgbClr val="000000"/>
                </a:solidFill>
                <a:latin typeface="Mukta Mahee"/>
              </a:rPr>
              <a:t> </a:t>
            </a:r>
            <a:r>
              <a:rPr lang="en-US" sz="2800" dirty="0" err="1">
                <a:solidFill>
                  <a:srgbClr val="000000"/>
                </a:solidFill>
                <a:latin typeface="Mukta Mahee"/>
              </a:rPr>
              <a:t>ini</a:t>
            </a:r>
            <a:r>
              <a:rPr lang="en-US" sz="2800" dirty="0">
                <a:solidFill>
                  <a:srgbClr val="000000"/>
                </a:solidFill>
                <a:latin typeface="Mukta Mahee"/>
              </a:rPr>
              <a:t> </a:t>
            </a:r>
            <a:r>
              <a:rPr lang="en-US" sz="2800" dirty="0" err="1">
                <a:solidFill>
                  <a:srgbClr val="000000"/>
                </a:solidFill>
                <a:latin typeface="Mukta Mahee"/>
              </a:rPr>
              <a:t>bertujuan</a:t>
            </a:r>
            <a:r>
              <a:rPr lang="en-US" sz="2800" dirty="0">
                <a:solidFill>
                  <a:srgbClr val="000000"/>
                </a:solidFill>
                <a:latin typeface="Mukta Mahee"/>
              </a:rPr>
              <a:t> </a:t>
            </a:r>
            <a:r>
              <a:rPr lang="en-US" sz="2800" dirty="0" err="1">
                <a:solidFill>
                  <a:srgbClr val="000000"/>
                </a:solidFill>
                <a:latin typeface="Mukta Mahee"/>
              </a:rPr>
              <a:t>untuk</a:t>
            </a:r>
            <a:r>
              <a:rPr lang="en-US" sz="2800" dirty="0">
                <a:solidFill>
                  <a:srgbClr val="000000"/>
                </a:solidFill>
                <a:latin typeface="Mukta Mahee"/>
              </a:rPr>
              <a:t> </a:t>
            </a:r>
            <a:r>
              <a:rPr lang="en-US" sz="2800" dirty="0" err="1">
                <a:solidFill>
                  <a:srgbClr val="000000"/>
                </a:solidFill>
                <a:latin typeface="Mukta Mahee"/>
              </a:rPr>
              <a:t>membuat</a:t>
            </a:r>
            <a:r>
              <a:rPr lang="en-US" sz="2800" dirty="0">
                <a:solidFill>
                  <a:srgbClr val="000000"/>
                </a:solidFill>
                <a:latin typeface="Mukta Mahee"/>
              </a:rPr>
              <a:t> </a:t>
            </a:r>
            <a:r>
              <a:rPr lang="en-US" sz="2800" dirty="0" err="1">
                <a:solidFill>
                  <a:srgbClr val="000000"/>
                </a:solidFill>
                <a:latin typeface="Mukta Mahee"/>
              </a:rPr>
              <a:t>alat</a:t>
            </a:r>
            <a:r>
              <a:rPr lang="en-US" sz="2800" dirty="0">
                <a:solidFill>
                  <a:srgbClr val="000000"/>
                </a:solidFill>
                <a:latin typeface="Mukta Mahee"/>
              </a:rPr>
              <a:t> monitoring </a:t>
            </a:r>
            <a:r>
              <a:rPr lang="en-US" sz="2800" dirty="0" err="1">
                <a:solidFill>
                  <a:srgbClr val="000000"/>
                </a:solidFill>
                <a:latin typeface="Mukta Mahee"/>
              </a:rPr>
              <a:t>suhu</a:t>
            </a:r>
            <a:r>
              <a:rPr lang="en-US" sz="2800" dirty="0">
                <a:solidFill>
                  <a:srgbClr val="000000"/>
                </a:solidFill>
                <a:latin typeface="Mukta Mahee"/>
              </a:rPr>
              <a:t> </a:t>
            </a:r>
            <a:r>
              <a:rPr lang="en-US" sz="2800" dirty="0" err="1">
                <a:solidFill>
                  <a:srgbClr val="000000"/>
                </a:solidFill>
                <a:latin typeface="Mukta Mahee"/>
              </a:rPr>
              <a:t>tubuh</a:t>
            </a:r>
            <a:r>
              <a:rPr lang="en-US" sz="2800" dirty="0">
                <a:solidFill>
                  <a:srgbClr val="000000"/>
                </a:solidFill>
                <a:latin typeface="Mukta Mahee"/>
              </a:rPr>
              <a:t> </a:t>
            </a:r>
            <a:r>
              <a:rPr lang="en-US" sz="2800" dirty="0" err="1">
                <a:solidFill>
                  <a:srgbClr val="000000"/>
                </a:solidFill>
                <a:latin typeface="Mukta Mahee"/>
              </a:rPr>
              <a:t>berbasis</a:t>
            </a:r>
            <a:r>
              <a:rPr lang="en-US" sz="2800" dirty="0">
                <a:solidFill>
                  <a:srgbClr val="000000"/>
                </a:solidFill>
                <a:latin typeface="Mukta Mahee"/>
              </a:rPr>
              <a:t> Internet of Things (IoT) yang </a:t>
            </a:r>
            <a:r>
              <a:rPr lang="en-US" sz="2800" dirty="0" err="1">
                <a:solidFill>
                  <a:srgbClr val="000000"/>
                </a:solidFill>
                <a:latin typeface="Mukta Mahee"/>
              </a:rPr>
              <a:t>dapat</a:t>
            </a:r>
            <a:r>
              <a:rPr lang="en-US" sz="2800" dirty="0">
                <a:solidFill>
                  <a:srgbClr val="000000"/>
                </a:solidFill>
                <a:latin typeface="Mukta Mahee"/>
              </a:rPr>
              <a:t> </a:t>
            </a:r>
            <a:r>
              <a:rPr lang="en-US" sz="2800" dirty="0" err="1">
                <a:solidFill>
                  <a:srgbClr val="000000"/>
                </a:solidFill>
                <a:latin typeface="Mukta Mahee"/>
              </a:rPr>
              <a:t>dimanfaatkan</a:t>
            </a:r>
            <a:r>
              <a:rPr lang="en-US" sz="2800" dirty="0">
                <a:solidFill>
                  <a:srgbClr val="000000"/>
                </a:solidFill>
                <a:latin typeface="Mukta Mahee"/>
              </a:rPr>
              <a:t> </a:t>
            </a:r>
            <a:r>
              <a:rPr lang="en-US" sz="2800" dirty="0" err="1">
                <a:solidFill>
                  <a:srgbClr val="000000"/>
                </a:solidFill>
                <a:latin typeface="Mukta Mahee"/>
              </a:rPr>
              <a:t>masyarakat</a:t>
            </a:r>
            <a:r>
              <a:rPr lang="en-US" sz="2800" dirty="0">
                <a:solidFill>
                  <a:srgbClr val="000000"/>
                </a:solidFill>
                <a:latin typeface="Mukta Mahee"/>
              </a:rPr>
              <a:t> </a:t>
            </a:r>
            <a:r>
              <a:rPr lang="en-US" sz="2800" dirty="0" err="1">
                <a:solidFill>
                  <a:srgbClr val="000000"/>
                </a:solidFill>
                <a:latin typeface="Mukta Mahee"/>
              </a:rPr>
              <a:t>untuk</a:t>
            </a:r>
            <a:r>
              <a:rPr lang="en-US" sz="2800" dirty="0">
                <a:solidFill>
                  <a:srgbClr val="000000"/>
                </a:solidFill>
                <a:latin typeface="Mukta Mahee"/>
              </a:rPr>
              <a:t> </a:t>
            </a:r>
            <a:r>
              <a:rPr lang="en-US" sz="2800" dirty="0" err="1">
                <a:solidFill>
                  <a:srgbClr val="000000"/>
                </a:solidFill>
                <a:latin typeface="Mukta Mahee"/>
              </a:rPr>
              <a:t>memantau</a:t>
            </a:r>
            <a:r>
              <a:rPr lang="en-US" sz="2800" dirty="0">
                <a:solidFill>
                  <a:srgbClr val="000000"/>
                </a:solidFill>
                <a:latin typeface="Mukta Mahee"/>
              </a:rPr>
              <a:t> </a:t>
            </a:r>
            <a:r>
              <a:rPr lang="en-US" sz="2800" dirty="0" err="1">
                <a:solidFill>
                  <a:srgbClr val="000000"/>
                </a:solidFill>
                <a:latin typeface="Mukta Mahee"/>
              </a:rPr>
              <a:t>suhu</a:t>
            </a:r>
            <a:r>
              <a:rPr lang="en-US" sz="2800" dirty="0">
                <a:solidFill>
                  <a:srgbClr val="000000"/>
                </a:solidFill>
                <a:latin typeface="Mukta Mahee"/>
              </a:rPr>
              <a:t> </a:t>
            </a:r>
            <a:r>
              <a:rPr lang="en-US" sz="2800" dirty="0" err="1">
                <a:solidFill>
                  <a:srgbClr val="000000"/>
                </a:solidFill>
                <a:latin typeface="Mukta Mahee"/>
              </a:rPr>
              <a:t>tubuh</a:t>
            </a:r>
            <a:r>
              <a:rPr lang="en-US" sz="2800" dirty="0">
                <a:solidFill>
                  <a:srgbClr val="000000"/>
                </a:solidFill>
                <a:latin typeface="Mukta Mahee"/>
              </a:rPr>
              <a:t> </a:t>
            </a:r>
            <a:r>
              <a:rPr lang="en-US" sz="2800" dirty="0" err="1">
                <a:solidFill>
                  <a:srgbClr val="000000"/>
                </a:solidFill>
                <a:latin typeface="Mukta Mahee"/>
              </a:rPr>
              <a:t>dengan</a:t>
            </a:r>
            <a:r>
              <a:rPr lang="en-US" sz="2800" dirty="0">
                <a:solidFill>
                  <a:srgbClr val="000000"/>
                </a:solidFill>
                <a:latin typeface="Mukta Mahee"/>
              </a:rPr>
              <a:t> </a:t>
            </a:r>
            <a:r>
              <a:rPr lang="en-US" sz="2800" dirty="0" err="1">
                <a:solidFill>
                  <a:srgbClr val="000000"/>
                </a:solidFill>
                <a:latin typeface="Mukta Mahee"/>
              </a:rPr>
              <a:t>mudah</a:t>
            </a:r>
            <a:r>
              <a:rPr lang="en-US" sz="2800" dirty="0">
                <a:solidFill>
                  <a:srgbClr val="000000"/>
                </a:solidFill>
                <a:latin typeface="Mukta Mahee"/>
              </a:rPr>
              <a:t> dan rutin</a:t>
            </a:r>
            <a:r>
              <a:rPr lang="id-ID" sz="2800" dirty="0">
                <a:solidFill>
                  <a:srgbClr val="000000"/>
                </a:solidFill>
                <a:latin typeface="Mukta Mahee"/>
              </a:rPr>
              <a:t>.</a:t>
            </a:r>
            <a:endParaRPr lang="en-US" sz="2800" dirty="0">
              <a:solidFill>
                <a:srgbClr val="000000"/>
              </a:solidFill>
              <a:latin typeface="Mukta Mahe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492853" y="3718479"/>
            <a:ext cx="4918236" cy="341250"/>
            <a:chOff x="0" y="0"/>
            <a:chExt cx="1295338" cy="89877"/>
          </a:xfrm>
        </p:grpSpPr>
        <p:sp>
          <p:nvSpPr>
            <p:cNvPr id="3" name="Freeform 3"/>
            <p:cNvSpPr/>
            <p:nvPr/>
          </p:nvSpPr>
          <p:spPr>
            <a:xfrm>
              <a:off x="0" y="0"/>
              <a:ext cx="1295338" cy="89877"/>
            </a:xfrm>
            <a:custGeom>
              <a:avLst/>
              <a:gdLst/>
              <a:ahLst/>
              <a:cxnLst/>
              <a:rect l="l" t="t" r="r" b="b"/>
              <a:pathLst>
                <a:path w="1295338" h="89877">
                  <a:moveTo>
                    <a:pt x="0" y="0"/>
                  </a:moveTo>
                  <a:lnTo>
                    <a:pt x="1295338" y="0"/>
                  </a:lnTo>
                  <a:lnTo>
                    <a:pt x="1295338" y="89877"/>
                  </a:lnTo>
                  <a:lnTo>
                    <a:pt x="0" y="89877"/>
                  </a:lnTo>
                  <a:close/>
                </a:path>
              </a:pathLst>
            </a:custGeom>
            <a:solidFill>
              <a:srgbClr val="B7CADB"/>
            </a:solidFill>
          </p:spPr>
        </p:sp>
        <p:sp>
          <p:nvSpPr>
            <p:cNvPr id="4" name="TextBox 4"/>
            <p:cNvSpPr txBox="1"/>
            <p:nvPr/>
          </p:nvSpPr>
          <p:spPr>
            <a:xfrm>
              <a:off x="0" y="-9525"/>
              <a:ext cx="1295338" cy="99402"/>
            </a:xfrm>
            <a:prstGeom prst="rect">
              <a:avLst/>
            </a:prstGeom>
          </p:spPr>
          <p:txBody>
            <a:bodyPr lIns="50800" tIns="50800" rIns="50800" bIns="50800" rtlCol="0" anchor="ctr"/>
            <a:lstStyle/>
            <a:p>
              <a:pPr algn="ctr">
                <a:lnSpc>
                  <a:spcPts val="3100"/>
                </a:lnSpc>
              </a:pPr>
              <a:endParaRPr/>
            </a:p>
          </p:txBody>
        </p:sp>
      </p:grpSp>
      <p:sp>
        <p:nvSpPr>
          <p:cNvPr id="5" name="TextBox 5"/>
          <p:cNvSpPr txBox="1"/>
          <p:nvPr/>
        </p:nvSpPr>
        <p:spPr>
          <a:xfrm>
            <a:off x="1943544" y="3151742"/>
            <a:ext cx="5868829" cy="2181340"/>
          </a:xfrm>
          <a:prstGeom prst="rect">
            <a:avLst/>
          </a:prstGeom>
        </p:spPr>
        <p:txBody>
          <a:bodyPr wrap="square" lIns="0" tIns="0" rIns="0" bIns="0" rtlCol="0" anchor="t">
            <a:spAutoFit/>
          </a:bodyPr>
          <a:lstStyle/>
          <a:p>
            <a:pPr>
              <a:lnSpc>
                <a:spcPts val="8399"/>
              </a:lnSpc>
            </a:pPr>
            <a:r>
              <a:rPr lang="id-ID" sz="5999" dirty="0">
                <a:solidFill>
                  <a:srgbClr val="000000"/>
                </a:solidFill>
                <a:latin typeface="Heebo Bold"/>
              </a:rPr>
              <a:t>IDENTIFIKASI MASALAH</a:t>
            </a:r>
            <a:endParaRPr lang="en-US" sz="5999" dirty="0">
              <a:solidFill>
                <a:srgbClr val="000000"/>
              </a:solidFill>
              <a:latin typeface="Heebo Bold"/>
            </a:endParaRPr>
          </a:p>
        </p:txBody>
      </p:sp>
      <p:sp>
        <p:nvSpPr>
          <p:cNvPr id="6" name="Freeform 6"/>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dirty="0">
                <a:solidFill>
                  <a:srgbClr val="6182A8"/>
                </a:solidFill>
                <a:latin typeface="Heebo"/>
              </a:rPr>
              <a:t>BINANIAGA INDONESIA</a:t>
            </a:r>
            <a:endParaRPr lang="en-US" sz="2500" spc="100" dirty="0">
              <a:solidFill>
                <a:srgbClr val="6182A8"/>
              </a:solidFill>
              <a:latin typeface="Heebo"/>
            </a:endParaRPr>
          </a:p>
        </p:txBody>
      </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12</a:t>
            </a:r>
          </a:p>
        </p:txBody>
      </p:sp>
      <p:grpSp>
        <p:nvGrpSpPr>
          <p:cNvPr id="13" name="Group 13"/>
          <p:cNvGrpSpPr/>
          <p:nvPr/>
        </p:nvGrpSpPr>
        <p:grpSpPr>
          <a:xfrm>
            <a:off x="7600950" y="2310585"/>
            <a:ext cx="10687050" cy="5665830"/>
            <a:chOff x="0" y="0"/>
            <a:chExt cx="2814696" cy="1492235"/>
          </a:xfrm>
        </p:grpSpPr>
        <p:sp>
          <p:nvSpPr>
            <p:cNvPr id="14" name="Freeform 14"/>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sp>
        <p:sp>
          <p:nvSpPr>
            <p:cNvPr id="15" name="TextBox 15"/>
            <p:cNvSpPr txBox="1"/>
            <p:nvPr/>
          </p:nvSpPr>
          <p:spPr>
            <a:xfrm>
              <a:off x="0" y="-9525"/>
              <a:ext cx="2814696" cy="1501760"/>
            </a:xfrm>
            <a:prstGeom prst="rect">
              <a:avLst/>
            </a:prstGeom>
          </p:spPr>
          <p:txBody>
            <a:bodyPr lIns="50800" tIns="50800" rIns="50800" bIns="50800" rtlCol="0" anchor="ctr"/>
            <a:lstStyle/>
            <a:p>
              <a:pPr algn="ctr">
                <a:lnSpc>
                  <a:spcPts val="3100"/>
                </a:lnSpc>
              </a:pPr>
              <a:endParaRPr/>
            </a:p>
          </p:txBody>
        </p:sp>
      </p:grpSp>
      <p:sp>
        <p:nvSpPr>
          <p:cNvPr id="16" name="Freeform 16"/>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8" name="TextBox 18"/>
          <p:cNvSpPr txBox="1"/>
          <p:nvPr/>
        </p:nvSpPr>
        <p:spPr>
          <a:xfrm>
            <a:off x="8501996" y="3371808"/>
            <a:ext cx="9246709" cy="2317942"/>
          </a:xfrm>
          <a:prstGeom prst="rect">
            <a:avLst/>
          </a:prstGeom>
        </p:spPr>
        <p:txBody>
          <a:bodyPr wrap="square" lIns="0" tIns="0" rIns="0" bIns="0" rtlCol="0" anchor="t">
            <a:spAutoFit/>
          </a:bodyPr>
          <a:lstStyle/>
          <a:p>
            <a:pPr>
              <a:lnSpc>
                <a:spcPts val="4480"/>
              </a:lnSpc>
            </a:pPr>
            <a:r>
              <a:rPr lang="id-ID" sz="4000" dirty="0"/>
              <a:t>dapat di rumuskan permasalahannya yaitu bagaimana caranya membangun sistem yang berfungsi sebagai alat ukur suhu tubuh dan alat untuk mencuci tangan secara otomatis?</a:t>
            </a:r>
            <a:endParaRPr lang="en-US" sz="3200" b="1" dirty="0">
              <a:solidFill>
                <a:srgbClr val="000000"/>
              </a:solidFill>
              <a:latin typeface="Mukta Mahee"/>
            </a:endParaRPr>
          </a:p>
        </p:txBody>
      </p:sp>
      <p:sp>
        <p:nvSpPr>
          <p:cNvPr id="20" name="Freeform 20"/>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836804" y="2530485"/>
            <a:ext cx="6614393" cy="341250"/>
            <a:chOff x="0" y="0"/>
            <a:chExt cx="1742062" cy="89877"/>
          </a:xfrm>
        </p:grpSpPr>
        <p:sp>
          <p:nvSpPr>
            <p:cNvPr id="3" name="Freeform 3"/>
            <p:cNvSpPr/>
            <p:nvPr/>
          </p:nvSpPr>
          <p:spPr>
            <a:xfrm>
              <a:off x="0" y="0"/>
              <a:ext cx="1742062" cy="89877"/>
            </a:xfrm>
            <a:custGeom>
              <a:avLst/>
              <a:gdLst/>
              <a:ahLst/>
              <a:cxnLst/>
              <a:rect l="l" t="t" r="r" b="b"/>
              <a:pathLst>
                <a:path w="1742062" h="89877">
                  <a:moveTo>
                    <a:pt x="0" y="0"/>
                  </a:moveTo>
                  <a:lnTo>
                    <a:pt x="1742062" y="0"/>
                  </a:lnTo>
                  <a:lnTo>
                    <a:pt x="1742062" y="89877"/>
                  </a:lnTo>
                  <a:lnTo>
                    <a:pt x="0" y="89877"/>
                  </a:lnTo>
                  <a:close/>
                </a:path>
              </a:pathLst>
            </a:custGeom>
            <a:solidFill>
              <a:srgbClr val="B7CADB"/>
            </a:solidFill>
          </p:spPr>
        </p:sp>
        <p:sp>
          <p:nvSpPr>
            <p:cNvPr id="4" name="TextBox 4"/>
            <p:cNvSpPr txBox="1"/>
            <p:nvPr/>
          </p:nvSpPr>
          <p:spPr>
            <a:xfrm>
              <a:off x="0" y="-9525"/>
              <a:ext cx="1742062"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84289" y="4141708"/>
            <a:ext cx="18288000" cy="5200683"/>
            <a:chOff x="0" y="0"/>
            <a:chExt cx="4816593" cy="1369727"/>
          </a:xfrm>
        </p:grpSpPr>
        <p:sp>
          <p:nvSpPr>
            <p:cNvPr id="10" name="Freeform 10"/>
            <p:cNvSpPr/>
            <p:nvPr/>
          </p:nvSpPr>
          <p:spPr>
            <a:xfrm>
              <a:off x="0" y="0"/>
              <a:ext cx="4816592" cy="1369727"/>
            </a:xfrm>
            <a:custGeom>
              <a:avLst/>
              <a:gdLst/>
              <a:ahLst/>
              <a:cxnLst/>
              <a:rect l="l" t="t" r="r" b="b"/>
              <a:pathLst>
                <a:path w="4816592" h="1369727">
                  <a:moveTo>
                    <a:pt x="0" y="0"/>
                  </a:moveTo>
                  <a:lnTo>
                    <a:pt x="4816592" y="0"/>
                  </a:lnTo>
                  <a:lnTo>
                    <a:pt x="4816592" y="1369727"/>
                  </a:lnTo>
                  <a:lnTo>
                    <a:pt x="0" y="1369727"/>
                  </a:lnTo>
                  <a:close/>
                </a:path>
              </a:pathLst>
            </a:custGeom>
            <a:solidFill>
              <a:srgbClr val="FAFAFA"/>
            </a:solidFill>
          </p:spPr>
        </p:sp>
        <p:sp>
          <p:nvSpPr>
            <p:cNvPr id="11" name="TextBox 11"/>
            <p:cNvSpPr txBox="1"/>
            <p:nvPr/>
          </p:nvSpPr>
          <p:spPr>
            <a:xfrm>
              <a:off x="0" y="-9525"/>
              <a:ext cx="4816593" cy="1379252"/>
            </a:xfrm>
            <a:prstGeom prst="rect">
              <a:avLst/>
            </a:prstGeom>
          </p:spPr>
          <p:txBody>
            <a:bodyPr lIns="50800" tIns="50800" rIns="50800" bIns="50800" rtlCol="0" anchor="ctr"/>
            <a:lstStyle/>
            <a:p>
              <a:pPr algn="ctr">
                <a:lnSpc>
                  <a:spcPts val="3100"/>
                </a:lnSpc>
              </a:pPr>
              <a:endParaRPr/>
            </a:p>
          </p:txBody>
        </p:sp>
      </p:grpSp>
      <p:sp>
        <p:nvSpPr>
          <p:cNvPr id="12" name="TextBox 12"/>
          <p:cNvSpPr txBox="1"/>
          <p:nvPr/>
        </p:nvSpPr>
        <p:spPr>
          <a:xfrm>
            <a:off x="974917" y="5016666"/>
            <a:ext cx="4336265" cy="1723549"/>
          </a:xfrm>
          <a:prstGeom prst="rect">
            <a:avLst/>
          </a:prstGeom>
        </p:spPr>
        <p:txBody>
          <a:bodyPr wrap="square" lIns="0" tIns="0" rIns="0" bIns="0" rtlCol="0" anchor="t">
            <a:spAutoFit/>
          </a:bodyPr>
          <a:lstStyle/>
          <a:p>
            <a:r>
              <a:rPr lang="id-ID" sz="2800" dirty="0"/>
              <a:t>dilakukan dengan melakukan pengamatan terhadap fenomena masyarakat di masa pandemi. </a:t>
            </a:r>
          </a:p>
        </p:txBody>
      </p:sp>
      <p:sp>
        <p:nvSpPr>
          <p:cNvPr id="13" name="AutoShape 13"/>
          <p:cNvSpPr/>
          <p:nvPr/>
        </p:nvSpPr>
        <p:spPr>
          <a:xfrm flipV="1">
            <a:off x="6022728" y="4212208"/>
            <a:ext cx="18304" cy="3532924"/>
          </a:xfrm>
          <a:prstGeom prst="line">
            <a:avLst/>
          </a:prstGeom>
          <a:ln w="38100" cap="rnd">
            <a:solidFill>
              <a:srgbClr val="B7CADB"/>
            </a:solidFill>
            <a:prstDash val="solid"/>
            <a:headEnd type="oval" w="lg" len="lg"/>
            <a:tailEnd type="oval" w="lg" len="lg"/>
          </a:ln>
        </p:spPr>
      </p:sp>
      <p:sp>
        <p:nvSpPr>
          <p:cNvPr id="14" name="AutoShape 14"/>
          <p:cNvSpPr/>
          <p:nvPr/>
        </p:nvSpPr>
        <p:spPr>
          <a:xfrm flipV="1">
            <a:off x="12246967" y="4212208"/>
            <a:ext cx="18304" cy="3532924"/>
          </a:xfrm>
          <a:prstGeom prst="line">
            <a:avLst/>
          </a:prstGeom>
          <a:ln w="38100" cap="rnd">
            <a:solidFill>
              <a:srgbClr val="B7CADB"/>
            </a:solidFill>
            <a:prstDash val="solid"/>
            <a:headEnd type="oval" w="lg" len="lg"/>
            <a:tailEnd type="oval" w="lg" len="lg"/>
          </a:ln>
        </p:spPr>
      </p:sp>
      <p:sp>
        <p:nvSpPr>
          <p:cNvPr id="15" name="Freeform 15"/>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5411862" y="1963748"/>
            <a:ext cx="7464276" cy="2115964"/>
          </a:xfrm>
          <a:prstGeom prst="rect">
            <a:avLst/>
          </a:prstGeom>
        </p:spPr>
        <p:txBody>
          <a:bodyPr lIns="0" tIns="0" rIns="0" bIns="0" rtlCol="0" anchor="t">
            <a:spAutoFit/>
          </a:bodyPr>
          <a:lstStyle/>
          <a:p>
            <a:pPr algn="ctr">
              <a:lnSpc>
                <a:spcPts val="8399"/>
              </a:lnSpc>
            </a:pPr>
            <a:r>
              <a:rPr lang="id-ID" sz="5999" dirty="0">
                <a:solidFill>
                  <a:srgbClr val="000000"/>
                </a:solidFill>
                <a:latin typeface="Heebo Bold"/>
              </a:rPr>
              <a:t>METODE PENELITIAN</a:t>
            </a:r>
            <a:endParaRPr lang="en-US" sz="5999" dirty="0">
              <a:solidFill>
                <a:srgbClr val="000000"/>
              </a:solidFill>
              <a:latin typeface="Heebo Bold"/>
            </a:endParaRPr>
          </a:p>
        </p:txBody>
      </p:sp>
      <p:sp>
        <p:nvSpPr>
          <p:cNvPr id="17" name="TextBox 17"/>
          <p:cNvSpPr txBox="1"/>
          <p:nvPr/>
        </p:nvSpPr>
        <p:spPr>
          <a:xfrm>
            <a:off x="2774056" y="3947146"/>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01.</a:t>
            </a:r>
          </a:p>
        </p:txBody>
      </p:sp>
      <p:sp>
        <p:nvSpPr>
          <p:cNvPr id="18" name="TextBox 18"/>
          <p:cNvSpPr txBox="1"/>
          <p:nvPr/>
        </p:nvSpPr>
        <p:spPr>
          <a:xfrm>
            <a:off x="1492853" y="635000"/>
            <a:ext cx="3142602"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FRADEL &amp; SPIES</a:t>
            </a:r>
          </a:p>
        </p:txBody>
      </p:sp>
      <p:sp>
        <p:nvSpPr>
          <p:cNvPr id="19" name="TextBox 19"/>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04</a:t>
            </a:r>
          </a:p>
        </p:txBody>
      </p:sp>
      <p:sp>
        <p:nvSpPr>
          <p:cNvPr id="21" name="TextBox 21"/>
          <p:cNvSpPr txBox="1"/>
          <p:nvPr/>
        </p:nvSpPr>
        <p:spPr>
          <a:xfrm>
            <a:off x="1628871" y="4405185"/>
            <a:ext cx="3352532" cy="579646"/>
          </a:xfrm>
          <a:prstGeom prst="rect">
            <a:avLst/>
          </a:prstGeom>
        </p:spPr>
        <p:txBody>
          <a:bodyPr wrap="square" lIns="0" tIns="0" rIns="0" bIns="0" rtlCol="0" anchor="t">
            <a:spAutoFit/>
          </a:bodyPr>
          <a:lstStyle/>
          <a:p>
            <a:pPr algn="ctr">
              <a:lnSpc>
                <a:spcPts val="4899"/>
              </a:lnSpc>
            </a:pPr>
            <a:r>
              <a:rPr lang="id-ID" sz="3200" b="1" dirty="0">
                <a:solidFill>
                  <a:srgbClr val="000000"/>
                </a:solidFill>
              </a:rPr>
              <a:t>OBSERVASI</a:t>
            </a:r>
            <a:endParaRPr lang="en-US" sz="3200" b="1" dirty="0">
              <a:solidFill>
                <a:srgbClr val="000000"/>
              </a:solidFill>
            </a:endParaRPr>
          </a:p>
        </p:txBody>
      </p:sp>
      <p:sp>
        <p:nvSpPr>
          <p:cNvPr id="22" name="TextBox 22"/>
          <p:cNvSpPr txBox="1"/>
          <p:nvPr/>
        </p:nvSpPr>
        <p:spPr>
          <a:xfrm>
            <a:off x="6739948" y="4953583"/>
            <a:ext cx="5525323" cy="3000821"/>
          </a:xfrm>
          <a:prstGeom prst="rect">
            <a:avLst/>
          </a:prstGeom>
        </p:spPr>
        <p:txBody>
          <a:bodyPr wrap="square" lIns="0" tIns="0" rIns="0" bIns="0" rtlCol="0" anchor="t">
            <a:spAutoFit/>
          </a:bodyPr>
          <a:lstStyle/>
          <a:p>
            <a:pPr>
              <a:lnSpc>
                <a:spcPts val="3920"/>
              </a:lnSpc>
            </a:pPr>
            <a:r>
              <a:rPr lang="id-ID" sz="2800" dirty="0"/>
              <a:t>yaitu dengan mempelajari serta mengumpulkan data-data yang dibutuhkan sebagai referensi yang berasal dari jurnal-jurnal terkait dan buku, khususnya jurnal tentang covid-19,.</a:t>
            </a:r>
            <a:endParaRPr lang="en-US" sz="2800" dirty="0">
              <a:solidFill>
                <a:srgbClr val="000000"/>
              </a:solidFill>
              <a:latin typeface="Mukta Mahee"/>
            </a:endParaRPr>
          </a:p>
        </p:txBody>
      </p:sp>
      <p:sp>
        <p:nvSpPr>
          <p:cNvPr id="23" name="TextBox 23"/>
          <p:cNvSpPr txBox="1"/>
          <p:nvPr/>
        </p:nvSpPr>
        <p:spPr>
          <a:xfrm>
            <a:off x="8485305" y="3947146"/>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02.</a:t>
            </a:r>
          </a:p>
        </p:txBody>
      </p:sp>
      <p:sp>
        <p:nvSpPr>
          <p:cNvPr id="24" name="TextBox 24"/>
          <p:cNvSpPr txBox="1"/>
          <p:nvPr/>
        </p:nvSpPr>
        <p:spPr>
          <a:xfrm>
            <a:off x="7571170" y="4371769"/>
            <a:ext cx="3348403" cy="594393"/>
          </a:xfrm>
          <a:prstGeom prst="rect">
            <a:avLst/>
          </a:prstGeom>
        </p:spPr>
        <p:txBody>
          <a:bodyPr lIns="0" tIns="0" rIns="0" bIns="0" rtlCol="0" anchor="t">
            <a:spAutoFit/>
          </a:bodyPr>
          <a:lstStyle/>
          <a:p>
            <a:pPr algn="ctr">
              <a:lnSpc>
                <a:spcPts val="4899"/>
              </a:lnSpc>
            </a:pPr>
            <a:r>
              <a:rPr lang="id-ID" sz="3200" b="1" dirty="0">
                <a:solidFill>
                  <a:srgbClr val="000000"/>
                </a:solidFill>
              </a:rPr>
              <a:t>STUDI PUSTAKA</a:t>
            </a:r>
            <a:endParaRPr lang="en-US" sz="3200" b="1" dirty="0">
              <a:solidFill>
                <a:srgbClr val="000000"/>
              </a:solidFill>
            </a:endParaRPr>
          </a:p>
        </p:txBody>
      </p:sp>
      <p:sp>
        <p:nvSpPr>
          <p:cNvPr id="25" name="TextBox 25"/>
          <p:cNvSpPr txBox="1"/>
          <p:nvPr/>
        </p:nvSpPr>
        <p:spPr>
          <a:xfrm>
            <a:off x="12546656" y="4946322"/>
            <a:ext cx="5668129" cy="4501232"/>
          </a:xfrm>
          <a:prstGeom prst="rect">
            <a:avLst/>
          </a:prstGeom>
        </p:spPr>
        <p:txBody>
          <a:bodyPr wrap="square" lIns="0" tIns="0" rIns="0" bIns="0" rtlCol="0" anchor="t">
            <a:spAutoFit/>
          </a:bodyPr>
          <a:lstStyle/>
          <a:p>
            <a:pPr>
              <a:lnSpc>
                <a:spcPts val="3920"/>
              </a:lnSpc>
            </a:pPr>
            <a:r>
              <a:rPr lang="id-ID" sz="3200" dirty="0"/>
              <a:t>penulis melakukan beberapa tahap penelitian yang di awali dengan melakukan perancangan sistem dan menentukan komponen yang akan digunakan , membuat prototipe </a:t>
            </a:r>
            <a:r>
              <a:rPr lang="id-ID" sz="3200" dirty="0" err="1"/>
              <a:t>hardware</a:t>
            </a:r>
            <a:r>
              <a:rPr lang="id-ID" sz="3200" dirty="0"/>
              <a:t> (perangkat keras), membuat program </a:t>
            </a:r>
            <a:r>
              <a:rPr lang="id-ID" sz="3200" dirty="0" err="1"/>
              <a:t>NodeMCU</a:t>
            </a:r>
            <a:r>
              <a:rPr lang="id-ID" sz="3200" dirty="0"/>
              <a:t> dan melakukan pengujian</a:t>
            </a:r>
            <a:r>
              <a:rPr lang="en-US" sz="2800" dirty="0">
                <a:solidFill>
                  <a:srgbClr val="000000"/>
                </a:solidFill>
                <a:latin typeface="Mukta Mahee"/>
              </a:rPr>
              <a:t>.</a:t>
            </a:r>
          </a:p>
        </p:txBody>
      </p:sp>
      <p:sp>
        <p:nvSpPr>
          <p:cNvPr id="26" name="TextBox 26"/>
          <p:cNvSpPr txBox="1"/>
          <p:nvPr/>
        </p:nvSpPr>
        <p:spPr>
          <a:xfrm>
            <a:off x="14196553" y="3947146"/>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03.</a:t>
            </a:r>
          </a:p>
        </p:txBody>
      </p:sp>
      <p:sp>
        <p:nvSpPr>
          <p:cNvPr id="27" name="TextBox 27"/>
          <p:cNvSpPr txBox="1"/>
          <p:nvPr/>
        </p:nvSpPr>
        <p:spPr>
          <a:xfrm>
            <a:off x="13091887" y="4420368"/>
            <a:ext cx="3833825" cy="579646"/>
          </a:xfrm>
          <a:prstGeom prst="rect">
            <a:avLst/>
          </a:prstGeom>
        </p:spPr>
        <p:txBody>
          <a:bodyPr wrap="square" lIns="0" tIns="0" rIns="0" bIns="0" rtlCol="0" anchor="t">
            <a:spAutoFit/>
          </a:bodyPr>
          <a:lstStyle/>
          <a:p>
            <a:pPr algn="ctr">
              <a:lnSpc>
                <a:spcPts val="4899"/>
              </a:lnSpc>
            </a:pPr>
            <a:r>
              <a:rPr lang="id-ID" sz="3200" b="1" dirty="0">
                <a:solidFill>
                  <a:srgbClr val="000000"/>
                </a:solidFill>
              </a:rPr>
              <a:t>RANCANG BANGUN</a:t>
            </a:r>
            <a:endParaRPr lang="en-US" sz="3200" b="1" dirty="0">
              <a:solidFill>
                <a:srgbClr val="000000"/>
              </a:solidFill>
            </a:endParaRPr>
          </a:p>
        </p:txBody>
      </p:sp>
      <p:sp>
        <p:nvSpPr>
          <p:cNvPr id="28" name="Freeform 28"/>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29" name="Freeform 29"/>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807544" y="2610839"/>
            <a:ext cx="6672912" cy="341250"/>
            <a:chOff x="0" y="0"/>
            <a:chExt cx="1757475" cy="89877"/>
          </a:xfrm>
        </p:grpSpPr>
        <p:sp>
          <p:nvSpPr>
            <p:cNvPr id="3" name="Freeform 3"/>
            <p:cNvSpPr/>
            <p:nvPr/>
          </p:nvSpPr>
          <p:spPr>
            <a:xfrm>
              <a:off x="0" y="0"/>
              <a:ext cx="1757475" cy="89877"/>
            </a:xfrm>
            <a:custGeom>
              <a:avLst/>
              <a:gdLst/>
              <a:ahLst/>
              <a:cxnLst/>
              <a:rect l="l" t="t" r="r" b="b"/>
              <a:pathLst>
                <a:path w="1757475" h="89877">
                  <a:moveTo>
                    <a:pt x="0" y="0"/>
                  </a:moveTo>
                  <a:lnTo>
                    <a:pt x="1757475" y="0"/>
                  </a:lnTo>
                  <a:lnTo>
                    <a:pt x="1757475" y="89877"/>
                  </a:lnTo>
                  <a:lnTo>
                    <a:pt x="0" y="89877"/>
                  </a:lnTo>
                  <a:close/>
                </a:path>
              </a:pathLst>
            </a:custGeom>
            <a:solidFill>
              <a:srgbClr val="B7CADB"/>
            </a:solidFill>
          </p:spPr>
        </p:sp>
        <p:sp>
          <p:nvSpPr>
            <p:cNvPr id="4" name="TextBox 4"/>
            <p:cNvSpPr txBox="1"/>
            <p:nvPr/>
          </p:nvSpPr>
          <p:spPr>
            <a:xfrm>
              <a:off x="0" y="-9525"/>
              <a:ext cx="175747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5327405" y="482635"/>
            <a:ext cx="7687612" cy="2115964"/>
          </a:xfrm>
          <a:prstGeom prst="rect">
            <a:avLst/>
          </a:prstGeom>
        </p:spPr>
        <p:txBody>
          <a:bodyPr lIns="0" tIns="0" rIns="0" bIns="0" rtlCol="0" anchor="t">
            <a:spAutoFit/>
          </a:bodyPr>
          <a:lstStyle/>
          <a:p>
            <a:pPr algn="ctr">
              <a:lnSpc>
                <a:spcPts val="8399"/>
              </a:lnSpc>
            </a:pPr>
            <a:r>
              <a:rPr lang="id-ID" sz="5999" dirty="0">
                <a:solidFill>
                  <a:srgbClr val="000000"/>
                </a:solidFill>
                <a:latin typeface="Heebo Bold"/>
              </a:rPr>
              <a:t>HASIL DAN PEMBAHASAN</a:t>
            </a:r>
            <a:endParaRPr lang="en-US" sz="5999" dirty="0">
              <a:solidFill>
                <a:srgbClr val="000000"/>
              </a:solidFill>
              <a:latin typeface="Heebo Bold"/>
            </a:endParaRPr>
          </a:p>
        </p:txBody>
      </p:sp>
      <p:sp>
        <p:nvSpPr>
          <p:cNvPr id="26" name="TextBox 26"/>
          <p:cNvSpPr txBox="1"/>
          <p:nvPr/>
        </p:nvSpPr>
        <p:spPr>
          <a:xfrm>
            <a:off x="2560034" y="3649206"/>
            <a:ext cx="5057329" cy="605935"/>
          </a:xfrm>
          <a:prstGeom prst="rect">
            <a:avLst/>
          </a:prstGeom>
        </p:spPr>
        <p:txBody>
          <a:bodyPr wrap="square" lIns="0" tIns="0" rIns="0" bIns="0" rtlCol="0" anchor="t">
            <a:spAutoFit/>
          </a:bodyPr>
          <a:lstStyle/>
          <a:p>
            <a:pPr>
              <a:lnSpc>
                <a:spcPts val="4899"/>
              </a:lnSpc>
            </a:pPr>
            <a:r>
              <a:rPr lang="id-ID" sz="3499" dirty="0">
                <a:solidFill>
                  <a:srgbClr val="000000"/>
                </a:solidFill>
                <a:latin typeface="Heebo Medium"/>
              </a:rPr>
              <a:t>TINJAUAN UMUM ALAT</a:t>
            </a:r>
            <a:endParaRPr lang="en-US" sz="3499" dirty="0">
              <a:solidFill>
                <a:srgbClr val="000000"/>
              </a:solidFill>
              <a:latin typeface="Heebo Medium"/>
            </a:endParaRPr>
          </a:p>
        </p:txBody>
      </p:sp>
      <p:sp>
        <p:nvSpPr>
          <p:cNvPr id="28" name="TextBox 28"/>
          <p:cNvSpPr txBox="1"/>
          <p:nvPr/>
        </p:nvSpPr>
        <p:spPr>
          <a:xfrm>
            <a:off x="12903303" y="3448901"/>
            <a:ext cx="4901747" cy="605935"/>
          </a:xfrm>
          <a:prstGeom prst="rect">
            <a:avLst/>
          </a:prstGeom>
        </p:spPr>
        <p:txBody>
          <a:bodyPr wrap="square" lIns="0" tIns="0" rIns="0" bIns="0" rtlCol="0" anchor="t">
            <a:spAutoFit/>
          </a:bodyPr>
          <a:lstStyle/>
          <a:p>
            <a:pPr>
              <a:lnSpc>
                <a:spcPts val="4899"/>
              </a:lnSpc>
            </a:pPr>
            <a:r>
              <a:rPr lang="id-ID" sz="3499" dirty="0">
                <a:solidFill>
                  <a:srgbClr val="000000"/>
                </a:solidFill>
                <a:latin typeface="Heebo Medium"/>
              </a:rPr>
              <a:t>BLOK DIAGRAM ALAT</a:t>
            </a:r>
            <a:endParaRPr lang="en-US" sz="3499" dirty="0">
              <a:solidFill>
                <a:srgbClr val="000000"/>
              </a:solidFill>
              <a:latin typeface="Heebo Medium"/>
            </a:endParaRPr>
          </a:p>
        </p:txBody>
      </p:sp>
      <p:sp>
        <p:nvSpPr>
          <p:cNvPr id="30" name="TextBox 30"/>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dirty="0">
                <a:solidFill>
                  <a:srgbClr val="6182A8"/>
                </a:solidFill>
                <a:latin typeface="Heebo"/>
              </a:rPr>
              <a:t>BINANIAGA INDONESIA</a:t>
            </a:r>
            <a:endParaRPr lang="en-US" sz="2500" spc="100" dirty="0">
              <a:solidFill>
                <a:srgbClr val="6182A8"/>
              </a:solidFill>
              <a:latin typeface="Heebo"/>
            </a:endParaRPr>
          </a:p>
        </p:txBody>
      </p:sp>
      <p:sp>
        <p:nvSpPr>
          <p:cNvPr id="31" name="TextBox 3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dirty="0">
                <a:solidFill>
                  <a:srgbClr val="FFFFFF"/>
                </a:solidFill>
                <a:latin typeface="Heebo Bold"/>
              </a:rPr>
              <a:t>06</a:t>
            </a:r>
          </a:p>
        </p:txBody>
      </p:sp>
      <p:sp>
        <p:nvSpPr>
          <p:cNvPr id="33" name="TextBox 33"/>
          <p:cNvSpPr txBox="1"/>
          <p:nvPr/>
        </p:nvSpPr>
        <p:spPr>
          <a:xfrm>
            <a:off x="1212472" y="4613800"/>
            <a:ext cx="8831905" cy="4985980"/>
          </a:xfrm>
          <a:prstGeom prst="rect">
            <a:avLst/>
          </a:prstGeom>
        </p:spPr>
        <p:txBody>
          <a:bodyPr wrap="square" lIns="0" tIns="0" rIns="0" bIns="0" rtlCol="0" anchor="t">
            <a:spAutoFit/>
          </a:bodyPr>
          <a:lstStyle/>
          <a:p>
            <a:pPr marL="800100" lvl="1" indent="-342900" algn="l">
              <a:buFont typeface="Courier New" panose="02070309020205020404" pitchFamily="49" charset="0"/>
              <a:buChar char="o"/>
            </a:pPr>
            <a:r>
              <a:rPr lang="id-ID" sz="3600" dirty="0" err="1"/>
              <a:t>NodeMCU</a:t>
            </a:r>
            <a:r>
              <a:rPr lang="id-ID" sz="3600" dirty="0"/>
              <a:t> ESP 8266 adalah alat yang digunakan untuk </a:t>
            </a:r>
            <a:r>
              <a:rPr lang="id-ID" sz="3600" dirty="0" err="1"/>
              <a:t>memonitoring</a:t>
            </a:r>
            <a:r>
              <a:rPr lang="id-ID" sz="3600" dirty="0"/>
              <a:t> suhu tubuh .</a:t>
            </a:r>
          </a:p>
          <a:p>
            <a:pPr marL="800100" lvl="1" indent="-342900" algn="l">
              <a:buFont typeface="Courier New" panose="02070309020205020404" pitchFamily="49" charset="0"/>
              <a:buChar char="o"/>
            </a:pPr>
            <a:r>
              <a:rPr lang="id-ID" sz="3600" dirty="0"/>
              <a:t>LCD 16x2 untuk menampilkan hasil tampilan dan grafik data suhu tubuh</a:t>
            </a:r>
          </a:p>
          <a:p>
            <a:pPr marL="800100" lvl="1" indent="-342900" algn="l">
              <a:buFont typeface="Courier New" panose="02070309020205020404" pitchFamily="49" charset="0"/>
              <a:buChar char="o"/>
            </a:pPr>
            <a:r>
              <a:rPr lang="id-ID" sz="3600" dirty="0"/>
              <a:t>sensor </a:t>
            </a:r>
            <a:r>
              <a:rPr lang="id-ID" sz="3600" dirty="0" err="1"/>
              <a:t>infrared</a:t>
            </a:r>
            <a:r>
              <a:rPr lang="id-ID" sz="3600" dirty="0"/>
              <a:t> digunakan untuk mendeteksi jarak suatu objek, </a:t>
            </a:r>
          </a:p>
          <a:p>
            <a:pPr marL="800100" lvl="1" indent="-342900" algn="l">
              <a:buFont typeface="Courier New" panose="02070309020205020404" pitchFamily="49" charset="0"/>
              <a:buChar char="o"/>
            </a:pPr>
            <a:r>
              <a:rPr lang="id-ID" sz="3600" dirty="0"/>
              <a:t>motor </a:t>
            </a:r>
            <a:r>
              <a:rPr lang="id-ID" sz="3600" dirty="0" err="1"/>
              <a:t>servo</a:t>
            </a:r>
            <a:r>
              <a:rPr lang="id-ID" sz="3600" dirty="0"/>
              <a:t> akan </a:t>
            </a:r>
            <a:r>
              <a:rPr lang="id-ID" sz="3600" dirty="0" err="1"/>
              <a:t>merespon</a:t>
            </a:r>
            <a:r>
              <a:rPr lang="id-ID" sz="3600" dirty="0"/>
              <a:t> perintah yang ada pada program sensor </a:t>
            </a:r>
            <a:r>
              <a:rPr lang="id-ID" sz="3600" dirty="0" err="1"/>
              <a:t>infrared</a:t>
            </a:r>
            <a:r>
              <a:rPr lang="id-ID" sz="3600" dirty="0"/>
              <a:t>.</a:t>
            </a:r>
          </a:p>
        </p:txBody>
      </p:sp>
      <p:sp>
        <p:nvSpPr>
          <p:cNvPr id="37" name="Freeform 37"/>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8" name="Freeform 38"/>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39" name="Freeform 39"/>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grpSp>
        <p:nvGrpSpPr>
          <p:cNvPr id="41" name="Grup 40">
            <a:extLst>
              <a:ext uri="{FF2B5EF4-FFF2-40B4-BE49-F238E27FC236}">
                <a16:creationId xmlns:a16="http://schemas.microsoft.com/office/drawing/2014/main" id="{A93F0AE8-4380-EAC5-FEBD-79451ADE033E}"/>
              </a:ext>
            </a:extLst>
          </p:cNvPr>
          <p:cNvGrpSpPr/>
          <p:nvPr/>
        </p:nvGrpSpPr>
        <p:grpSpPr>
          <a:xfrm>
            <a:off x="1027252" y="3409770"/>
            <a:ext cx="1263583" cy="1263583"/>
            <a:chOff x="2598085" y="3510650"/>
            <a:chExt cx="1263583" cy="1263583"/>
          </a:xfrm>
        </p:grpSpPr>
        <p:grpSp>
          <p:nvGrpSpPr>
            <p:cNvPr id="9" name="Group 9"/>
            <p:cNvGrpSpPr/>
            <p:nvPr/>
          </p:nvGrpSpPr>
          <p:grpSpPr>
            <a:xfrm>
              <a:off x="2598085" y="3510650"/>
              <a:ext cx="1263583" cy="1263583"/>
              <a:chOff x="-1" y="-47610"/>
              <a:chExt cx="812800" cy="812800"/>
            </a:xfrm>
          </p:grpSpPr>
          <p:sp>
            <p:nvSpPr>
              <p:cNvPr id="10" name="Freeform 10"/>
              <p:cNvSpPr/>
              <p:nvPr/>
            </p:nvSpPr>
            <p:spPr>
              <a:xfrm>
                <a:off x="-1" y="-4761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11" name="TextBox 11"/>
              <p:cNvSpPr txBox="1"/>
              <p:nvPr/>
            </p:nvSpPr>
            <p:spPr>
              <a:xfrm>
                <a:off x="76200" y="66675"/>
                <a:ext cx="660400" cy="669925"/>
              </a:xfrm>
              <a:prstGeom prst="rect">
                <a:avLst/>
              </a:prstGeom>
            </p:spPr>
            <p:txBody>
              <a:bodyPr lIns="50800" tIns="50800" rIns="50800" bIns="50800" rtlCol="0" anchor="ctr"/>
              <a:lstStyle/>
              <a:p>
                <a:pPr algn="ctr">
                  <a:lnSpc>
                    <a:spcPts val="3100"/>
                  </a:lnSpc>
                </a:pPr>
                <a:endParaRPr/>
              </a:p>
            </p:txBody>
          </p:sp>
        </p:grpSp>
        <p:sp>
          <p:nvSpPr>
            <p:cNvPr id="40" name="Kotak Teks 39">
              <a:extLst>
                <a:ext uri="{FF2B5EF4-FFF2-40B4-BE49-F238E27FC236}">
                  <a16:creationId xmlns:a16="http://schemas.microsoft.com/office/drawing/2014/main" id="{0FC60901-DECC-95E7-34C8-0B5C952246C9}"/>
                </a:ext>
              </a:extLst>
            </p:cNvPr>
            <p:cNvSpPr txBox="1"/>
            <p:nvPr/>
          </p:nvSpPr>
          <p:spPr>
            <a:xfrm>
              <a:off x="2941713" y="3745558"/>
              <a:ext cx="801289" cy="769441"/>
            </a:xfrm>
            <a:prstGeom prst="rect">
              <a:avLst/>
            </a:prstGeom>
            <a:noFill/>
          </p:spPr>
          <p:txBody>
            <a:bodyPr wrap="square" rtlCol="0">
              <a:spAutoFit/>
            </a:bodyPr>
            <a:lstStyle/>
            <a:p>
              <a:r>
                <a:rPr lang="id-ID" sz="4400" b="1" dirty="0"/>
                <a:t>1</a:t>
              </a:r>
            </a:p>
          </p:txBody>
        </p:sp>
      </p:grpSp>
      <p:grpSp>
        <p:nvGrpSpPr>
          <p:cNvPr id="42" name="Grup 41">
            <a:extLst>
              <a:ext uri="{FF2B5EF4-FFF2-40B4-BE49-F238E27FC236}">
                <a16:creationId xmlns:a16="http://schemas.microsoft.com/office/drawing/2014/main" id="{08B7B043-F1CA-A4CF-8279-04A00F9B248B}"/>
              </a:ext>
            </a:extLst>
          </p:cNvPr>
          <p:cNvGrpSpPr/>
          <p:nvPr/>
        </p:nvGrpSpPr>
        <p:grpSpPr>
          <a:xfrm>
            <a:off x="11430000" y="3050834"/>
            <a:ext cx="1263583" cy="1263583"/>
            <a:chOff x="2598085" y="3510650"/>
            <a:chExt cx="1263583" cy="1263583"/>
          </a:xfrm>
        </p:grpSpPr>
        <p:grpSp>
          <p:nvGrpSpPr>
            <p:cNvPr id="43" name="Group 9">
              <a:extLst>
                <a:ext uri="{FF2B5EF4-FFF2-40B4-BE49-F238E27FC236}">
                  <a16:creationId xmlns:a16="http://schemas.microsoft.com/office/drawing/2014/main" id="{45440131-254C-A0A9-518A-C10BCAEC0537}"/>
                </a:ext>
              </a:extLst>
            </p:cNvPr>
            <p:cNvGrpSpPr/>
            <p:nvPr/>
          </p:nvGrpSpPr>
          <p:grpSpPr>
            <a:xfrm>
              <a:off x="2598085" y="3510650"/>
              <a:ext cx="1263583" cy="1263583"/>
              <a:chOff x="-1" y="-47610"/>
              <a:chExt cx="812800" cy="812800"/>
            </a:xfrm>
          </p:grpSpPr>
          <p:sp>
            <p:nvSpPr>
              <p:cNvPr id="45" name="Freeform 10">
                <a:extLst>
                  <a:ext uri="{FF2B5EF4-FFF2-40B4-BE49-F238E27FC236}">
                    <a16:creationId xmlns:a16="http://schemas.microsoft.com/office/drawing/2014/main" id="{22C25ECE-7C03-30BE-81CD-B1216C51A407}"/>
                  </a:ext>
                </a:extLst>
              </p:cNvPr>
              <p:cNvSpPr/>
              <p:nvPr/>
            </p:nvSpPr>
            <p:spPr>
              <a:xfrm>
                <a:off x="-1" y="-4761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46" name="TextBox 11">
                <a:extLst>
                  <a:ext uri="{FF2B5EF4-FFF2-40B4-BE49-F238E27FC236}">
                    <a16:creationId xmlns:a16="http://schemas.microsoft.com/office/drawing/2014/main" id="{86DD5FF7-5B05-7D8E-70A3-2CA5AB6BE60E}"/>
                  </a:ext>
                </a:extLst>
              </p:cNvPr>
              <p:cNvSpPr txBox="1"/>
              <p:nvPr/>
            </p:nvSpPr>
            <p:spPr>
              <a:xfrm>
                <a:off x="76200" y="66675"/>
                <a:ext cx="660400" cy="669925"/>
              </a:xfrm>
              <a:prstGeom prst="rect">
                <a:avLst/>
              </a:prstGeom>
            </p:spPr>
            <p:txBody>
              <a:bodyPr lIns="50800" tIns="50800" rIns="50800" bIns="50800" rtlCol="0" anchor="ctr"/>
              <a:lstStyle/>
              <a:p>
                <a:pPr algn="ctr">
                  <a:lnSpc>
                    <a:spcPts val="3100"/>
                  </a:lnSpc>
                </a:pPr>
                <a:endParaRPr/>
              </a:p>
            </p:txBody>
          </p:sp>
        </p:grpSp>
        <p:sp>
          <p:nvSpPr>
            <p:cNvPr id="44" name="Kotak Teks 43">
              <a:extLst>
                <a:ext uri="{FF2B5EF4-FFF2-40B4-BE49-F238E27FC236}">
                  <a16:creationId xmlns:a16="http://schemas.microsoft.com/office/drawing/2014/main" id="{8859EBEE-375F-DE66-20DE-C47E59660D18}"/>
                </a:ext>
              </a:extLst>
            </p:cNvPr>
            <p:cNvSpPr txBox="1"/>
            <p:nvPr/>
          </p:nvSpPr>
          <p:spPr>
            <a:xfrm>
              <a:off x="2941713" y="3745558"/>
              <a:ext cx="801289" cy="769441"/>
            </a:xfrm>
            <a:prstGeom prst="rect">
              <a:avLst/>
            </a:prstGeom>
            <a:noFill/>
          </p:spPr>
          <p:txBody>
            <a:bodyPr wrap="square" rtlCol="0">
              <a:spAutoFit/>
            </a:bodyPr>
            <a:lstStyle/>
            <a:p>
              <a:r>
                <a:rPr lang="id-ID" sz="4400" b="1" dirty="0"/>
                <a:t>2</a:t>
              </a:r>
            </a:p>
          </p:txBody>
        </p:sp>
      </p:grpSp>
      <p:pic>
        <p:nvPicPr>
          <p:cNvPr id="52" name="Gambar 51">
            <a:extLst>
              <a:ext uri="{FF2B5EF4-FFF2-40B4-BE49-F238E27FC236}">
                <a16:creationId xmlns:a16="http://schemas.microsoft.com/office/drawing/2014/main" id="{40DD9A8E-41F8-BB77-DBD1-D19EE645A5E6}"/>
              </a:ext>
            </a:extLst>
          </p:cNvPr>
          <p:cNvPicPr>
            <a:picLocks noChangeAspect="1"/>
          </p:cNvPicPr>
          <p:nvPr/>
        </p:nvPicPr>
        <p:blipFill rotWithShape="1">
          <a:blip r:embed="rId8">
            <a:extLst>
              <a:ext uri="{28A0092B-C50C-407E-A947-70E740481C1C}">
                <a14:useLocalDpi xmlns:a14="http://schemas.microsoft.com/office/drawing/2010/main" val="0"/>
              </a:ext>
            </a:extLst>
          </a:blip>
          <a:srcRect l="1778" t="8183" r="1169"/>
          <a:stretch/>
        </p:blipFill>
        <p:spPr>
          <a:xfrm>
            <a:off x="10111237" y="4371657"/>
            <a:ext cx="7861814" cy="49376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5400000">
            <a:off x="-268218" y="4229348"/>
            <a:ext cx="5077364" cy="3403356"/>
          </a:xfrm>
          <a:custGeom>
            <a:avLst/>
            <a:gdLst/>
            <a:ahLst/>
            <a:cxnLst/>
            <a:rect l="l" t="t" r="r" b="b"/>
            <a:pathLst>
              <a:path w="5077364" h="3403356">
                <a:moveTo>
                  <a:pt x="0" y="0"/>
                </a:moveTo>
                <a:lnTo>
                  <a:pt x="5077364" y="0"/>
                </a:lnTo>
                <a:lnTo>
                  <a:pt x="5077364" y="3403356"/>
                </a:lnTo>
                <a:lnTo>
                  <a:pt x="0" y="34033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a:off x="3339371" y="4250673"/>
            <a:ext cx="5077364" cy="3403356"/>
          </a:xfrm>
          <a:custGeom>
            <a:avLst/>
            <a:gdLst/>
            <a:ahLst/>
            <a:cxnLst/>
            <a:rect l="l" t="t" r="r" b="b"/>
            <a:pathLst>
              <a:path w="5077364" h="3403356">
                <a:moveTo>
                  <a:pt x="0" y="0"/>
                </a:moveTo>
                <a:lnTo>
                  <a:pt x="5077364" y="0"/>
                </a:lnTo>
                <a:lnTo>
                  <a:pt x="5077364" y="3403356"/>
                </a:lnTo>
                <a:lnTo>
                  <a:pt x="0" y="34033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12312265" y="3046380"/>
            <a:ext cx="5664250" cy="6287220"/>
          </a:xfrm>
          <a:custGeom>
            <a:avLst/>
            <a:gdLst/>
            <a:ahLst/>
            <a:cxnLst/>
            <a:rect l="l" t="t" r="r" b="b"/>
            <a:pathLst>
              <a:path w="5077364" h="3403356">
                <a:moveTo>
                  <a:pt x="0" y="0"/>
                </a:moveTo>
                <a:lnTo>
                  <a:pt x="5077364" y="0"/>
                </a:lnTo>
                <a:lnTo>
                  <a:pt x="5077364" y="3403356"/>
                </a:lnTo>
                <a:lnTo>
                  <a:pt x="0" y="34033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5400000">
            <a:off x="6984205" y="4229164"/>
            <a:ext cx="5077364" cy="3403356"/>
          </a:xfrm>
          <a:custGeom>
            <a:avLst/>
            <a:gdLst/>
            <a:ahLst/>
            <a:cxnLst/>
            <a:rect l="l" t="t" r="r" b="b"/>
            <a:pathLst>
              <a:path w="5077364" h="3403356">
                <a:moveTo>
                  <a:pt x="0" y="0"/>
                </a:moveTo>
                <a:lnTo>
                  <a:pt x="5077365" y="0"/>
                </a:lnTo>
                <a:lnTo>
                  <a:pt x="5077365" y="3403356"/>
                </a:lnTo>
                <a:lnTo>
                  <a:pt x="0" y="34033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TextBox 21"/>
          <p:cNvSpPr txBox="1"/>
          <p:nvPr/>
        </p:nvSpPr>
        <p:spPr>
          <a:xfrm>
            <a:off x="827793" y="3587232"/>
            <a:ext cx="3037974" cy="563880"/>
          </a:xfrm>
          <a:prstGeom prst="rect">
            <a:avLst/>
          </a:prstGeom>
        </p:spPr>
        <p:txBody>
          <a:bodyPr lIns="0" tIns="0" rIns="0" bIns="0" rtlCol="0" anchor="t">
            <a:spAutoFit/>
          </a:bodyPr>
          <a:lstStyle/>
          <a:p>
            <a:pPr algn="ctr">
              <a:lnSpc>
                <a:spcPts val="4620"/>
              </a:lnSpc>
            </a:pPr>
            <a:r>
              <a:rPr lang="id-ID" sz="3300" dirty="0">
                <a:solidFill>
                  <a:srgbClr val="000000"/>
                </a:solidFill>
                <a:latin typeface="Heebo Medium"/>
              </a:rPr>
              <a:t>A.</a:t>
            </a:r>
            <a:endParaRPr lang="en-US" sz="3300" dirty="0">
              <a:solidFill>
                <a:srgbClr val="000000"/>
              </a:solidFill>
              <a:latin typeface="Heebo Medium"/>
            </a:endParaRPr>
          </a:p>
        </p:txBody>
      </p:sp>
      <p:sp>
        <p:nvSpPr>
          <p:cNvPr id="26" name="TextBox 26"/>
          <p:cNvSpPr txBox="1"/>
          <p:nvPr/>
        </p:nvSpPr>
        <p:spPr>
          <a:xfrm>
            <a:off x="807198" y="4074035"/>
            <a:ext cx="3220665" cy="4206280"/>
          </a:xfrm>
          <a:prstGeom prst="rect">
            <a:avLst/>
          </a:prstGeom>
        </p:spPr>
        <p:txBody>
          <a:bodyPr lIns="0" tIns="0" rIns="0" bIns="0" rtlCol="0" anchor="t">
            <a:spAutoFit/>
          </a:bodyPr>
          <a:lstStyle/>
          <a:p>
            <a:pPr>
              <a:lnSpc>
                <a:spcPts val="4060"/>
              </a:lnSpc>
            </a:pPr>
            <a:r>
              <a:rPr lang="id-ID" sz="3200" dirty="0"/>
              <a:t>Catu Daya merupakan masukan arus listrik searah dari sumber tegangan 3,3 Volt </a:t>
            </a:r>
            <a:r>
              <a:rPr lang="id-ID" sz="3200" dirty="0" err="1"/>
              <a:t>kedalam</a:t>
            </a:r>
            <a:r>
              <a:rPr lang="id-ID" sz="3200" dirty="0"/>
              <a:t> rangkaian.</a:t>
            </a:r>
          </a:p>
          <a:p>
            <a:pPr algn="ctr">
              <a:lnSpc>
                <a:spcPts val="4060"/>
              </a:lnSpc>
            </a:pPr>
            <a:endParaRPr lang="en-US" sz="2900" dirty="0">
              <a:solidFill>
                <a:srgbClr val="000000"/>
              </a:solidFill>
              <a:latin typeface="Mukta Mahee"/>
            </a:endParaRPr>
          </a:p>
        </p:txBody>
      </p:sp>
      <p:sp>
        <p:nvSpPr>
          <p:cNvPr id="27" name="TextBox 27"/>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dirty="0">
                <a:solidFill>
                  <a:srgbClr val="6182A8"/>
                </a:solidFill>
                <a:latin typeface="Heebo"/>
              </a:rPr>
              <a:t>BINANIAGA INDONESIA</a:t>
            </a:r>
            <a:endParaRPr lang="en-US" sz="2500" spc="100" dirty="0">
              <a:solidFill>
                <a:srgbClr val="6182A8"/>
              </a:solidFill>
              <a:latin typeface="Heebo"/>
            </a:endParaRPr>
          </a:p>
        </p:txBody>
      </p:sp>
      <p:sp>
        <p:nvSpPr>
          <p:cNvPr id="28" name="TextBox 28"/>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07</a:t>
            </a:r>
          </a:p>
        </p:txBody>
      </p:sp>
      <p:grpSp>
        <p:nvGrpSpPr>
          <p:cNvPr id="59" name="Grup 58">
            <a:extLst>
              <a:ext uri="{FF2B5EF4-FFF2-40B4-BE49-F238E27FC236}">
                <a16:creationId xmlns:a16="http://schemas.microsoft.com/office/drawing/2014/main" id="{668A49EF-A95A-1254-E00A-EFD842CC5B11}"/>
              </a:ext>
            </a:extLst>
          </p:cNvPr>
          <p:cNvGrpSpPr/>
          <p:nvPr/>
        </p:nvGrpSpPr>
        <p:grpSpPr>
          <a:xfrm>
            <a:off x="4522673" y="3722185"/>
            <a:ext cx="3220665" cy="3385734"/>
            <a:chOff x="4339258" y="3461194"/>
            <a:chExt cx="3220665" cy="3385734"/>
          </a:xfrm>
        </p:grpSpPr>
        <p:sp>
          <p:nvSpPr>
            <p:cNvPr id="23" name="TextBox 23"/>
            <p:cNvSpPr txBox="1"/>
            <p:nvPr/>
          </p:nvSpPr>
          <p:spPr>
            <a:xfrm>
              <a:off x="4419320" y="3461194"/>
              <a:ext cx="2731695" cy="563880"/>
            </a:xfrm>
            <a:prstGeom prst="rect">
              <a:avLst/>
            </a:prstGeom>
          </p:spPr>
          <p:txBody>
            <a:bodyPr lIns="0" tIns="0" rIns="0" bIns="0" rtlCol="0" anchor="t">
              <a:spAutoFit/>
            </a:bodyPr>
            <a:lstStyle/>
            <a:p>
              <a:pPr algn="ctr">
                <a:lnSpc>
                  <a:spcPts val="4620"/>
                </a:lnSpc>
              </a:pPr>
              <a:r>
                <a:rPr lang="id-ID" sz="3300" dirty="0">
                  <a:solidFill>
                    <a:srgbClr val="000000"/>
                  </a:solidFill>
                  <a:latin typeface="Heebo Medium"/>
                </a:rPr>
                <a:t>B.</a:t>
              </a:r>
              <a:endParaRPr lang="en-US" sz="3300" dirty="0">
                <a:solidFill>
                  <a:srgbClr val="000000"/>
                </a:solidFill>
                <a:latin typeface="Heebo Medium"/>
              </a:endParaRPr>
            </a:p>
          </p:txBody>
        </p:sp>
        <p:sp>
          <p:nvSpPr>
            <p:cNvPr id="30" name="TextBox 30"/>
            <p:cNvSpPr txBox="1"/>
            <p:nvPr/>
          </p:nvSpPr>
          <p:spPr>
            <a:xfrm>
              <a:off x="4339258" y="4218003"/>
              <a:ext cx="3220665" cy="2628925"/>
            </a:xfrm>
            <a:prstGeom prst="rect">
              <a:avLst/>
            </a:prstGeom>
          </p:spPr>
          <p:txBody>
            <a:bodyPr lIns="0" tIns="0" rIns="0" bIns="0" rtlCol="0" anchor="t">
              <a:spAutoFit/>
            </a:bodyPr>
            <a:lstStyle/>
            <a:p>
              <a:pPr>
                <a:lnSpc>
                  <a:spcPts val="4060"/>
                </a:lnSpc>
              </a:pPr>
              <a:r>
                <a:rPr lang="id-ID" sz="3200" dirty="0"/>
                <a:t>Sensor LM35 berfungsi untuk mendeteksi suhu tubuh.</a:t>
              </a:r>
            </a:p>
            <a:p>
              <a:pPr algn="ctr">
                <a:lnSpc>
                  <a:spcPts val="4060"/>
                </a:lnSpc>
              </a:pPr>
              <a:endParaRPr lang="en-US" sz="2900" dirty="0">
                <a:solidFill>
                  <a:srgbClr val="000000"/>
                </a:solidFill>
                <a:latin typeface="Mukta Mahee"/>
              </a:endParaRPr>
            </a:p>
          </p:txBody>
        </p:sp>
      </p:grpSp>
      <p:grpSp>
        <p:nvGrpSpPr>
          <p:cNvPr id="60" name="Grup 59">
            <a:extLst>
              <a:ext uri="{FF2B5EF4-FFF2-40B4-BE49-F238E27FC236}">
                <a16:creationId xmlns:a16="http://schemas.microsoft.com/office/drawing/2014/main" id="{B994B753-04E5-A476-5632-99508C37EFD2}"/>
              </a:ext>
            </a:extLst>
          </p:cNvPr>
          <p:cNvGrpSpPr/>
          <p:nvPr/>
        </p:nvGrpSpPr>
        <p:grpSpPr>
          <a:xfrm>
            <a:off x="8037688" y="3632507"/>
            <a:ext cx="2992301" cy="2990913"/>
            <a:chOff x="10360265" y="1035595"/>
            <a:chExt cx="2992301" cy="2990913"/>
          </a:xfrm>
        </p:grpSpPr>
        <p:sp>
          <p:nvSpPr>
            <p:cNvPr id="24" name="TextBox 24"/>
            <p:cNvSpPr txBox="1"/>
            <p:nvPr/>
          </p:nvSpPr>
          <p:spPr>
            <a:xfrm>
              <a:off x="10382172" y="1035595"/>
              <a:ext cx="2970394" cy="563880"/>
            </a:xfrm>
            <a:prstGeom prst="rect">
              <a:avLst/>
            </a:prstGeom>
          </p:spPr>
          <p:txBody>
            <a:bodyPr lIns="0" tIns="0" rIns="0" bIns="0" rtlCol="0" anchor="t">
              <a:spAutoFit/>
            </a:bodyPr>
            <a:lstStyle/>
            <a:p>
              <a:pPr algn="ctr">
                <a:lnSpc>
                  <a:spcPts val="4620"/>
                </a:lnSpc>
              </a:pPr>
              <a:r>
                <a:rPr lang="id-ID" sz="3300" dirty="0">
                  <a:solidFill>
                    <a:srgbClr val="000000"/>
                  </a:solidFill>
                  <a:latin typeface="Heebo Medium"/>
                </a:rPr>
                <a:t>C.</a:t>
              </a:r>
              <a:endParaRPr lang="en-US" sz="3300" dirty="0">
                <a:solidFill>
                  <a:srgbClr val="000000"/>
                </a:solidFill>
                <a:latin typeface="Heebo Medium"/>
              </a:endParaRPr>
            </a:p>
          </p:txBody>
        </p:sp>
        <p:sp>
          <p:nvSpPr>
            <p:cNvPr id="31" name="TextBox 31"/>
            <p:cNvSpPr txBox="1"/>
            <p:nvPr/>
          </p:nvSpPr>
          <p:spPr>
            <a:xfrm>
              <a:off x="10360265" y="1923368"/>
              <a:ext cx="2970395" cy="2103140"/>
            </a:xfrm>
            <a:prstGeom prst="rect">
              <a:avLst/>
            </a:prstGeom>
          </p:spPr>
          <p:txBody>
            <a:bodyPr wrap="square" lIns="0" tIns="0" rIns="0" bIns="0" rtlCol="0" anchor="t">
              <a:spAutoFit/>
            </a:bodyPr>
            <a:lstStyle/>
            <a:p>
              <a:pPr>
                <a:lnSpc>
                  <a:spcPts val="4060"/>
                </a:lnSpc>
              </a:pPr>
              <a:r>
                <a:rPr lang="id-ID" sz="3200" dirty="0"/>
                <a:t>Sensor </a:t>
              </a:r>
              <a:r>
                <a:rPr lang="id-ID" sz="3200" dirty="0" err="1"/>
                <a:t>infrared</a:t>
              </a:r>
              <a:r>
                <a:rPr lang="id-ID" sz="3200" dirty="0"/>
                <a:t> berfungsi untuk mendeteksi jarak suatu objek</a:t>
              </a:r>
              <a:endParaRPr lang="en-US" sz="3200" dirty="0">
                <a:solidFill>
                  <a:srgbClr val="000000"/>
                </a:solidFill>
                <a:latin typeface="Mukta Mahee"/>
              </a:endParaRPr>
            </a:p>
          </p:txBody>
        </p:sp>
      </p:grpSp>
      <p:sp>
        <p:nvSpPr>
          <p:cNvPr id="32" name="TextBox 32"/>
          <p:cNvSpPr txBox="1"/>
          <p:nvPr/>
        </p:nvSpPr>
        <p:spPr>
          <a:xfrm>
            <a:off x="12085074" y="3931939"/>
            <a:ext cx="5977113" cy="4516102"/>
          </a:xfrm>
          <a:prstGeom prst="rect">
            <a:avLst/>
          </a:prstGeom>
        </p:spPr>
        <p:txBody>
          <a:bodyPr wrap="square" lIns="0" tIns="0" rIns="0" bIns="0" rtlCol="0" anchor="t">
            <a:spAutoFit/>
          </a:bodyPr>
          <a:lstStyle/>
          <a:p>
            <a:pPr marL="457200" indent="-457200" algn="just">
              <a:buAutoNum type="alphaLcPeriod"/>
            </a:pPr>
            <a:r>
              <a:rPr lang="id-ID" sz="3600" dirty="0"/>
              <a:t>Visual angka suhu tubuh oleh LCD 16x2 berdasarkan hasil pembacaan sensor LM35. </a:t>
            </a:r>
          </a:p>
          <a:p>
            <a:pPr marL="457200" indent="-457200" algn="just">
              <a:buAutoNum type="alphaLcPeriod"/>
            </a:pPr>
            <a:r>
              <a:rPr lang="id-ID" sz="3600" dirty="0"/>
              <a:t> </a:t>
            </a:r>
            <a:r>
              <a:rPr lang="id-ID" sz="3600" dirty="0" err="1"/>
              <a:t>Servo</a:t>
            </a:r>
            <a:r>
              <a:rPr lang="id-ID" sz="3600" dirty="0"/>
              <a:t> berfungsi untuk indikasi hasil </a:t>
            </a:r>
            <a:r>
              <a:rPr lang="id-ID" sz="3600" dirty="0" err="1"/>
              <a:t>input</a:t>
            </a:r>
            <a:r>
              <a:rPr lang="id-ID" sz="3600" dirty="0"/>
              <a:t> yang menghasilkan gerakan untuk otomatisasi </a:t>
            </a:r>
            <a:r>
              <a:rPr lang="id-ID" sz="3600" dirty="0" err="1"/>
              <a:t>hand</a:t>
            </a:r>
            <a:r>
              <a:rPr lang="id-ID" sz="3600" dirty="0"/>
              <a:t> </a:t>
            </a:r>
            <a:r>
              <a:rPr lang="id-ID" sz="3600" dirty="0" err="1"/>
              <a:t>sanitizer</a:t>
            </a:r>
            <a:r>
              <a:rPr lang="id-ID" sz="3600" dirty="0"/>
              <a:t>.</a:t>
            </a:r>
          </a:p>
          <a:p>
            <a:pPr algn="ctr">
              <a:lnSpc>
                <a:spcPts val="4060"/>
              </a:lnSpc>
            </a:pPr>
            <a:endParaRPr lang="en-US" sz="2900" dirty="0">
              <a:solidFill>
                <a:srgbClr val="000000"/>
              </a:solidFill>
              <a:latin typeface="Mukta Mahee"/>
            </a:endParaRPr>
          </a:p>
        </p:txBody>
      </p:sp>
      <p:sp>
        <p:nvSpPr>
          <p:cNvPr id="41" name="Freeform 41"/>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42" name="Freeform 42"/>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grpSp>
        <p:nvGrpSpPr>
          <p:cNvPr id="48" name="Grup 47">
            <a:extLst>
              <a:ext uri="{FF2B5EF4-FFF2-40B4-BE49-F238E27FC236}">
                <a16:creationId xmlns:a16="http://schemas.microsoft.com/office/drawing/2014/main" id="{8DDE2B8C-716E-E9EC-5D41-46B42984F8EB}"/>
              </a:ext>
            </a:extLst>
          </p:cNvPr>
          <p:cNvGrpSpPr/>
          <p:nvPr/>
        </p:nvGrpSpPr>
        <p:grpSpPr>
          <a:xfrm>
            <a:off x="1658015" y="1590087"/>
            <a:ext cx="8575612" cy="1515574"/>
            <a:chOff x="2766629" y="1440389"/>
            <a:chExt cx="8575612" cy="1515574"/>
          </a:xfrm>
        </p:grpSpPr>
        <p:grpSp>
          <p:nvGrpSpPr>
            <p:cNvPr id="2" name="Group 2"/>
            <p:cNvGrpSpPr/>
            <p:nvPr/>
          </p:nvGrpSpPr>
          <p:grpSpPr>
            <a:xfrm>
              <a:off x="4136916" y="2474106"/>
              <a:ext cx="6936599" cy="341250"/>
              <a:chOff x="0" y="0"/>
              <a:chExt cx="1826923" cy="89877"/>
            </a:xfrm>
          </p:grpSpPr>
          <p:sp>
            <p:nvSpPr>
              <p:cNvPr id="3" name="Freeform 3"/>
              <p:cNvSpPr/>
              <p:nvPr/>
            </p:nvSpPr>
            <p:spPr>
              <a:xfrm>
                <a:off x="0" y="0"/>
                <a:ext cx="1826923" cy="89877"/>
              </a:xfrm>
              <a:custGeom>
                <a:avLst/>
                <a:gdLst/>
                <a:ahLst/>
                <a:cxnLst/>
                <a:rect l="l" t="t" r="r" b="b"/>
                <a:pathLst>
                  <a:path w="1826923" h="89877">
                    <a:moveTo>
                      <a:pt x="0" y="0"/>
                    </a:moveTo>
                    <a:lnTo>
                      <a:pt x="1826923" y="0"/>
                    </a:lnTo>
                    <a:lnTo>
                      <a:pt x="1826923" y="89877"/>
                    </a:lnTo>
                    <a:lnTo>
                      <a:pt x="0" y="89877"/>
                    </a:lnTo>
                    <a:close/>
                  </a:path>
                </a:pathLst>
              </a:custGeom>
              <a:solidFill>
                <a:srgbClr val="B7CADB"/>
              </a:solidFill>
            </p:spPr>
          </p:sp>
          <p:sp>
            <p:nvSpPr>
              <p:cNvPr id="4" name="TextBox 4"/>
              <p:cNvSpPr txBox="1"/>
              <p:nvPr/>
            </p:nvSpPr>
            <p:spPr>
              <a:xfrm>
                <a:off x="0" y="-9525"/>
                <a:ext cx="1826923" cy="99402"/>
              </a:xfrm>
              <a:prstGeom prst="rect">
                <a:avLst/>
              </a:prstGeom>
            </p:spPr>
            <p:txBody>
              <a:bodyPr lIns="50800" tIns="50800" rIns="50800" bIns="50800" rtlCol="0" anchor="ctr"/>
              <a:lstStyle/>
              <a:p>
                <a:pPr algn="ctr">
                  <a:lnSpc>
                    <a:spcPts val="3100"/>
                  </a:lnSpc>
                </a:pPr>
                <a:endParaRPr/>
              </a:p>
            </p:txBody>
          </p:sp>
        </p:grpSp>
        <p:sp>
          <p:nvSpPr>
            <p:cNvPr id="22" name="TextBox 22"/>
            <p:cNvSpPr txBox="1"/>
            <p:nvPr/>
          </p:nvSpPr>
          <p:spPr>
            <a:xfrm>
              <a:off x="3793084" y="1440389"/>
              <a:ext cx="7549157" cy="1038746"/>
            </a:xfrm>
            <a:prstGeom prst="rect">
              <a:avLst/>
            </a:prstGeom>
          </p:spPr>
          <p:txBody>
            <a:bodyPr lIns="0" tIns="0" rIns="0" bIns="0" rtlCol="0" anchor="t">
              <a:spAutoFit/>
            </a:bodyPr>
            <a:lstStyle/>
            <a:p>
              <a:pPr algn="ctr">
                <a:lnSpc>
                  <a:spcPts val="8399"/>
                </a:lnSpc>
              </a:pPr>
              <a:r>
                <a:rPr lang="id-ID" sz="5999" dirty="0">
                  <a:solidFill>
                    <a:srgbClr val="000000"/>
                  </a:solidFill>
                  <a:latin typeface="Heebo Bold"/>
                </a:rPr>
                <a:t>BAGIAN INPUT </a:t>
              </a:r>
              <a:endParaRPr lang="en-US" sz="5999" dirty="0">
                <a:solidFill>
                  <a:srgbClr val="000000"/>
                </a:solidFill>
                <a:latin typeface="Heebo Bold"/>
              </a:endParaRPr>
            </a:p>
          </p:txBody>
        </p:sp>
        <p:sp>
          <p:nvSpPr>
            <p:cNvPr id="47" name="TextBox 11">
              <a:extLst>
                <a:ext uri="{FF2B5EF4-FFF2-40B4-BE49-F238E27FC236}">
                  <a16:creationId xmlns:a16="http://schemas.microsoft.com/office/drawing/2014/main" id="{413C7A52-EADC-DEE3-8CB3-610EAB6D439C}"/>
                </a:ext>
              </a:extLst>
            </p:cNvPr>
            <p:cNvSpPr txBox="1"/>
            <p:nvPr/>
          </p:nvSpPr>
          <p:spPr>
            <a:xfrm>
              <a:off x="2766629" y="1914494"/>
              <a:ext cx="1026661" cy="1041469"/>
            </a:xfrm>
            <a:prstGeom prst="rect">
              <a:avLst/>
            </a:prstGeom>
          </p:spPr>
          <p:txBody>
            <a:bodyPr lIns="50800" tIns="50800" rIns="50800" bIns="50800" rtlCol="0" anchor="ctr"/>
            <a:lstStyle/>
            <a:p>
              <a:pPr algn="ctr">
                <a:lnSpc>
                  <a:spcPts val="3100"/>
                </a:lnSpc>
              </a:pPr>
              <a:endParaRPr/>
            </a:p>
          </p:txBody>
        </p:sp>
      </p:grpSp>
      <p:grpSp>
        <p:nvGrpSpPr>
          <p:cNvPr id="49" name="Grup 48">
            <a:extLst>
              <a:ext uri="{FF2B5EF4-FFF2-40B4-BE49-F238E27FC236}">
                <a16:creationId xmlns:a16="http://schemas.microsoft.com/office/drawing/2014/main" id="{CE8DBB07-5716-7612-5E36-ED296A83DCE9}"/>
              </a:ext>
            </a:extLst>
          </p:cNvPr>
          <p:cNvGrpSpPr/>
          <p:nvPr/>
        </p:nvGrpSpPr>
        <p:grpSpPr>
          <a:xfrm>
            <a:off x="11950834" y="1511461"/>
            <a:ext cx="5906760" cy="1358372"/>
            <a:chOff x="2766629" y="1439415"/>
            <a:chExt cx="8411202" cy="1516547"/>
          </a:xfrm>
        </p:grpSpPr>
        <p:grpSp>
          <p:nvGrpSpPr>
            <p:cNvPr id="50" name="Group 2">
              <a:extLst>
                <a:ext uri="{FF2B5EF4-FFF2-40B4-BE49-F238E27FC236}">
                  <a16:creationId xmlns:a16="http://schemas.microsoft.com/office/drawing/2014/main" id="{6665505E-F91D-4959-4D25-6437F673C1AD}"/>
                </a:ext>
              </a:extLst>
            </p:cNvPr>
            <p:cNvGrpSpPr/>
            <p:nvPr/>
          </p:nvGrpSpPr>
          <p:grpSpPr>
            <a:xfrm>
              <a:off x="4136916" y="2474106"/>
              <a:ext cx="6936599" cy="341250"/>
              <a:chOff x="0" y="0"/>
              <a:chExt cx="1826923" cy="89877"/>
            </a:xfrm>
          </p:grpSpPr>
          <p:sp>
            <p:nvSpPr>
              <p:cNvPr id="57" name="Freeform 3">
                <a:extLst>
                  <a:ext uri="{FF2B5EF4-FFF2-40B4-BE49-F238E27FC236}">
                    <a16:creationId xmlns:a16="http://schemas.microsoft.com/office/drawing/2014/main" id="{7D50BDB8-5467-5CF7-F501-5188EBC35AEC}"/>
                  </a:ext>
                </a:extLst>
              </p:cNvPr>
              <p:cNvSpPr/>
              <p:nvPr/>
            </p:nvSpPr>
            <p:spPr>
              <a:xfrm>
                <a:off x="0" y="0"/>
                <a:ext cx="1826923" cy="89877"/>
              </a:xfrm>
              <a:custGeom>
                <a:avLst/>
                <a:gdLst/>
                <a:ahLst/>
                <a:cxnLst/>
                <a:rect l="l" t="t" r="r" b="b"/>
                <a:pathLst>
                  <a:path w="1826923" h="89877">
                    <a:moveTo>
                      <a:pt x="0" y="0"/>
                    </a:moveTo>
                    <a:lnTo>
                      <a:pt x="1826923" y="0"/>
                    </a:lnTo>
                    <a:lnTo>
                      <a:pt x="1826923" y="89877"/>
                    </a:lnTo>
                    <a:lnTo>
                      <a:pt x="0" y="89877"/>
                    </a:lnTo>
                    <a:close/>
                  </a:path>
                </a:pathLst>
              </a:custGeom>
              <a:solidFill>
                <a:srgbClr val="B7CADB"/>
              </a:solidFill>
            </p:spPr>
          </p:sp>
          <p:sp>
            <p:nvSpPr>
              <p:cNvPr id="58" name="TextBox 4">
                <a:extLst>
                  <a:ext uri="{FF2B5EF4-FFF2-40B4-BE49-F238E27FC236}">
                    <a16:creationId xmlns:a16="http://schemas.microsoft.com/office/drawing/2014/main" id="{AE921BBB-F9F1-B206-A81F-0C8A4A2B05A1}"/>
                  </a:ext>
                </a:extLst>
              </p:cNvPr>
              <p:cNvSpPr txBox="1"/>
              <p:nvPr/>
            </p:nvSpPr>
            <p:spPr>
              <a:xfrm>
                <a:off x="0" y="-9525"/>
                <a:ext cx="1826923" cy="99402"/>
              </a:xfrm>
              <a:prstGeom prst="rect">
                <a:avLst/>
              </a:prstGeom>
            </p:spPr>
            <p:txBody>
              <a:bodyPr lIns="50800" tIns="50800" rIns="50800" bIns="50800" rtlCol="0" anchor="ctr"/>
              <a:lstStyle/>
              <a:p>
                <a:pPr algn="ctr">
                  <a:lnSpc>
                    <a:spcPts val="3100"/>
                  </a:lnSpc>
                </a:pPr>
                <a:endParaRPr/>
              </a:p>
            </p:txBody>
          </p:sp>
        </p:grpSp>
        <p:sp>
          <p:nvSpPr>
            <p:cNvPr id="51" name="TextBox 22">
              <a:extLst>
                <a:ext uri="{FF2B5EF4-FFF2-40B4-BE49-F238E27FC236}">
                  <a16:creationId xmlns:a16="http://schemas.microsoft.com/office/drawing/2014/main" id="{A51C41E8-EB52-52E8-FA8F-DAA91EB07F16}"/>
                </a:ext>
              </a:extLst>
            </p:cNvPr>
            <p:cNvSpPr txBox="1"/>
            <p:nvPr/>
          </p:nvSpPr>
          <p:spPr>
            <a:xfrm>
              <a:off x="3628674" y="1439415"/>
              <a:ext cx="7549157" cy="1090980"/>
            </a:xfrm>
            <a:prstGeom prst="rect">
              <a:avLst/>
            </a:prstGeom>
          </p:spPr>
          <p:txBody>
            <a:bodyPr lIns="0" tIns="0" rIns="0" bIns="0" rtlCol="0" anchor="t">
              <a:spAutoFit/>
            </a:bodyPr>
            <a:lstStyle/>
            <a:p>
              <a:pPr algn="ctr">
                <a:lnSpc>
                  <a:spcPts val="8399"/>
                </a:lnSpc>
              </a:pPr>
              <a:r>
                <a:rPr lang="id-ID" sz="4400" dirty="0">
                  <a:solidFill>
                    <a:srgbClr val="000000"/>
                  </a:solidFill>
                  <a:latin typeface="Heebo Bold"/>
                </a:rPr>
                <a:t>BAGIAN OUTPUT </a:t>
              </a:r>
              <a:endParaRPr lang="en-US" sz="4400" dirty="0">
                <a:solidFill>
                  <a:srgbClr val="000000"/>
                </a:solidFill>
                <a:latin typeface="Heebo Bold"/>
              </a:endParaRPr>
            </a:p>
          </p:txBody>
        </p:sp>
        <p:sp>
          <p:nvSpPr>
            <p:cNvPr id="56" name="TextBox 11">
              <a:extLst>
                <a:ext uri="{FF2B5EF4-FFF2-40B4-BE49-F238E27FC236}">
                  <a16:creationId xmlns:a16="http://schemas.microsoft.com/office/drawing/2014/main" id="{0C280F83-74C1-4DEF-8378-C5D94C1119E2}"/>
                </a:ext>
              </a:extLst>
            </p:cNvPr>
            <p:cNvSpPr txBox="1"/>
            <p:nvPr/>
          </p:nvSpPr>
          <p:spPr>
            <a:xfrm>
              <a:off x="2766629" y="1914493"/>
              <a:ext cx="1026661" cy="1041469"/>
            </a:xfrm>
            <a:prstGeom prst="rect">
              <a:avLst/>
            </a:prstGeom>
          </p:spPr>
          <p:txBody>
            <a:bodyPr lIns="50800" tIns="50800" rIns="50800" bIns="50800" rtlCol="0" anchor="ctr"/>
            <a:lstStyle/>
            <a:p>
              <a:pPr algn="ctr">
                <a:lnSpc>
                  <a:spcPts val="3100"/>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537950" y="2434737"/>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176073" y="3369884"/>
            <a:ext cx="4311831" cy="2405217"/>
            <a:chOff x="0" y="0"/>
            <a:chExt cx="812800" cy="453394"/>
          </a:xfrm>
        </p:grpSpPr>
        <p:sp>
          <p:nvSpPr>
            <p:cNvPr id="10" name="Freeform 10"/>
            <p:cNvSpPr/>
            <p:nvPr/>
          </p:nvSpPr>
          <p:spPr>
            <a:xfrm>
              <a:off x="0" y="0"/>
              <a:ext cx="812800" cy="453394"/>
            </a:xfrm>
            <a:custGeom>
              <a:avLst/>
              <a:gdLst/>
              <a:ahLst/>
              <a:cxnLst/>
              <a:rect l="l" t="t" r="r" b="b"/>
              <a:pathLst>
                <a:path w="812800" h="453394">
                  <a:moveTo>
                    <a:pt x="0" y="0"/>
                  </a:moveTo>
                  <a:lnTo>
                    <a:pt x="609600" y="0"/>
                  </a:lnTo>
                  <a:lnTo>
                    <a:pt x="812800" y="226697"/>
                  </a:lnTo>
                  <a:lnTo>
                    <a:pt x="609600" y="453394"/>
                  </a:lnTo>
                  <a:lnTo>
                    <a:pt x="0" y="453394"/>
                  </a:lnTo>
                  <a:lnTo>
                    <a:pt x="203200" y="226697"/>
                  </a:lnTo>
                  <a:lnTo>
                    <a:pt x="0" y="0"/>
                  </a:lnTo>
                  <a:close/>
                </a:path>
              </a:pathLst>
            </a:custGeom>
            <a:solidFill>
              <a:srgbClr val="87A3C4"/>
            </a:solidFill>
          </p:spPr>
        </p:sp>
        <p:sp>
          <p:nvSpPr>
            <p:cNvPr id="11" name="TextBox 11"/>
            <p:cNvSpPr txBox="1"/>
            <p:nvPr/>
          </p:nvSpPr>
          <p:spPr>
            <a:xfrm>
              <a:off x="177800" y="-9525"/>
              <a:ext cx="558800" cy="462919"/>
            </a:xfrm>
            <a:prstGeom prst="rect">
              <a:avLst/>
            </a:prstGeom>
          </p:spPr>
          <p:txBody>
            <a:bodyPr lIns="50800" tIns="50800" rIns="50800" bIns="50800" rtlCol="0" anchor="ctr"/>
            <a:lstStyle/>
            <a:p>
              <a:pPr algn="ctr">
                <a:lnSpc>
                  <a:spcPts val="3100"/>
                </a:lnSpc>
              </a:pPr>
              <a:endParaRPr/>
            </a:p>
          </p:txBody>
        </p:sp>
      </p:grpSp>
      <p:sp>
        <p:nvSpPr>
          <p:cNvPr id="13" name="TextBox 13"/>
          <p:cNvSpPr txBox="1"/>
          <p:nvPr/>
        </p:nvSpPr>
        <p:spPr>
          <a:xfrm>
            <a:off x="1365635" y="6105942"/>
            <a:ext cx="3269820" cy="1155445"/>
          </a:xfrm>
          <a:prstGeom prst="rect">
            <a:avLst/>
          </a:prstGeom>
        </p:spPr>
        <p:txBody>
          <a:bodyPr wrap="square" lIns="0" tIns="0" rIns="0" bIns="0" rtlCol="0" anchor="t">
            <a:spAutoFit/>
          </a:bodyPr>
          <a:lstStyle/>
          <a:p>
            <a:pPr>
              <a:lnSpc>
                <a:spcPts val="4620"/>
              </a:lnSpc>
            </a:pPr>
            <a:r>
              <a:rPr lang="id-ID" sz="3200" dirty="0"/>
              <a:t>sebagai pusat pemroses data</a:t>
            </a:r>
            <a:endParaRPr lang="en-US" sz="3200" dirty="0">
              <a:solidFill>
                <a:srgbClr val="000000"/>
              </a:solidFill>
              <a:latin typeface="Heebo Medium"/>
            </a:endParaRPr>
          </a:p>
        </p:txBody>
      </p:sp>
      <p:sp>
        <p:nvSpPr>
          <p:cNvPr id="18" name="TextBox 18"/>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a:solidFill>
                  <a:srgbClr val="6182A8"/>
                </a:solidFill>
                <a:latin typeface="Heebo"/>
              </a:rPr>
              <a:t>BINANIAGA INDONESIA</a:t>
            </a:r>
            <a:endParaRPr lang="en-US" sz="2500" spc="100" dirty="0">
              <a:solidFill>
                <a:srgbClr val="6182A8"/>
              </a:solidFill>
              <a:latin typeface="Heebo"/>
            </a:endParaRPr>
          </a:p>
        </p:txBody>
      </p:sp>
      <p:sp>
        <p:nvSpPr>
          <p:cNvPr id="19" name="TextBox 19"/>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08</a:t>
            </a:r>
          </a:p>
        </p:txBody>
      </p:sp>
      <p:grpSp>
        <p:nvGrpSpPr>
          <p:cNvPr id="21" name="Group 21"/>
          <p:cNvGrpSpPr/>
          <p:nvPr/>
        </p:nvGrpSpPr>
        <p:grpSpPr>
          <a:xfrm>
            <a:off x="8800095" y="3420413"/>
            <a:ext cx="4311831" cy="2405217"/>
            <a:chOff x="0" y="0"/>
            <a:chExt cx="812800" cy="453394"/>
          </a:xfrm>
        </p:grpSpPr>
        <p:sp>
          <p:nvSpPr>
            <p:cNvPr id="22" name="Freeform 22"/>
            <p:cNvSpPr/>
            <p:nvPr/>
          </p:nvSpPr>
          <p:spPr>
            <a:xfrm>
              <a:off x="0" y="0"/>
              <a:ext cx="812800" cy="453394"/>
            </a:xfrm>
            <a:custGeom>
              <a:avLst/>
              <a:gdLst/>
              <a:ahLst/>
              <a:cxnLst/>
              <a:rect l="l" t="t" r="r" b="b"/>
              <a:pathLst>
                <a:path w="812800" h="453394">
                  <a:moveTo>
                    <a:pt x="0" y="0"/>
                  </a:moveTo>
                  <a:lnTo>
                    <a:pt x="609600" y="0"/>
                  </a:lnTo>
                  <a:lnTo>
                    <a:pt x="812800" y="226697"/>
                  </a:lnTo>
                  <a:lnTo>
                    <a:pt x="609600" y="453394"/>
                  </a:lnTo>
                  <a:lnTo>
                    <a:pt x="0" y="453394"/>
                  </a:lnTo>
                  <a:lnTo>
                    <a:pt x="203200" y="226697"/>
                  </a:lnTo>
                  <a:lnTo>
                    <a:pt x="0" y="0"/>
                  </a:lnTo>
                  <a:close/>
                </a:path>
              </a:pathLst>
            </a:custGeom>
            <a:solidFill>
              <a:srgbClr val="B7CADB"/>
            </a:solidFill>
          </p:spPr>
        </p:sp>
        <p:sp>
          <p:nvSpPr>
            <p:cNvPr id="23" name="TextBox 23"/>
            <p:cNvSpPr txBox="1"/>
            <p:nvPr/>
          </p:nvSpPr>
          <p:spPr>
            <a:xfrm>
              <a:off x="177800" y="-9525"/>
              <a:ext cx="558800" cy="462919"/>
            </a:xfrm>
            <a:prstGeom prst="rect">
              <a:avLst/>
            </a:prstGeom>
          </p:spPr>
          <p:txBody>
            <a:bodyPr lIns="50800" tIns="50800" rIns="50800" bIns="50800" rtlCol="0" anchor="ctr"/>
            <a:lstStyle/>
            <a:p>
              <a:pPr algn="ctr">
                <a:lnSpc>
                  <a:spcPts val="3100"/>
                </a:lnSpc>
              </a:pPr>
              <a:endParaRPr/>
            </a:p>
          </p:txBody>
        </p:sp>
      </p:grpSp>
      <p:grpSp>
        <p:nvGrpSpPr>
          <p:cNvPr id="24" name="Group 24"/>
          <p:cNvGrpSpPr/>
          <p:nvPr/>
        </p:nvGrpSpPr>
        <p:grpSpPr>
          <a:xfrm>
            <a:off x="12424117" y="3420413"/>
            <a:ext cx="4311831" cy="2405217"/>
            <a:chOff x="0" y="0"/>
            <a:chExt cx="812800" cy="453394"/>
          </a:xfrm>
        </p:grpSpPr>
        <p:sp>
          <p:nvSpPr>
            <p:cNvPr id="25" name="Freeform 25"/>
            <p:cNvSpPr/>
            <p:nvPr/>
          </p:nvSpPr>
          <p:spPr>
            <a:xfrm>
              <a:off x="0" y="0"/>
              <a:ext cx="812800" cy="453394"/>
            </a:xfrm>
            <a:custGeom>
              <a:avLst/>
              <a:gdLst/>
              <a:ahLst/>
              <a:cxnLst/>
              <a:rect l="l" t="t" r="r" b="b"/>
              <a:pathLst>
                <a:path w="812800" h="453394">
                  <a:moveTo>
                    <a:pt x="0" y="0"/>
                  </a:moveTo>
                  <a:lnTo>
                    <a:pt x="609600" y="0"/>
                  </a:lnTo>
                  <a:lnTo>
                    <a:pt x="812800" y="226697"/>
                  </a:lnTo>
                  <a:lnTo>
                    <a:pt x="609600" y="453394"/>
                  </a:lnTo>
                  <a:lnTo>
                    <a:pt x="0" y="453394"/>
                  </a:lnTo>
                  <a:lnTo>
                    <a:pt x="203200" y="226697"/>
                  </a:lnTo>
                  <a:lnTo>
                    <a:pt x="0" y="0"/>
                  </a:lnTo>
                  <a:close/>
                </a:path>
              </a:pathLst>
            </a:custGeom>
            <a:solidFill>
              <a:srgbClr val="D8E2EB"/>
            </a:solidFill>
          </p:spPr>
        </p:sp>
        <p:sp>
          <p:nvSpPr>
            <p:cNvPr id="26" name="TextBox 26"/>
            <p:cNvSpPr txBox="1"/>
            <p:nvPr/>
          </p:nvSpPr>
          <p:spPr>
            <a:xfrm>
              <a:off x="177800" y="-9525"/>
              <a:ext cx="558800" cy="462919"/>
            </a:xfrm>
            <a:prstGeom prst="rect">
              <a:avLst/>
            </a:prstGeom>
          </p:spPr>
          <p:txBody>
            <a:bodyPr lIns="50800" tIns="50800" rIns="50800" bIns="50800" rtlCol="0" anchor="ctr"/>
            <a:lstStyle/>
            <a:p>
              <a:pPr algn="ctr">
                <a:lnSpc>
                  <a:spcPts val="3100"/>
                </a:lnSpc>
              </a:pPr>
              <a:endParaRPr/>
            </a:p>
          </p:txBody>
        </p:sp>
      </p:grpSp>
      <p:grpSp>
        <p:nvGrpSpPr>
          <p:cNvPr id="27" name="Group 27"/>
          <p:cNvGrpSpPr/>
          <p:nvPr/>
        </p:nvGrpSpPr>
        <p:grpSpPr>
          <a:xfrm>
            <a:off x="1552052" y="3420413"/>
            <a:ext cx="4311831" cy="2405217"/>
            <a:chOff x="0" y="0"/>
            <a:chExt cx="812800" cy="453394"/>
          </a:xfrm>
        </p:grpSpPr>
        <p:sp>
          <p:nvSpPr>
            <p:cNvPr id="28" name="Freeform 28"/>
            <p:cNvSpPr/>
            <p:nvPr/>
          </p:nvSpPr>
          <p:spPr>
            <a:xfrm>
              <a:off x="0" y="0"/>
              <a:ext cx="812800" cy="453394"/>
            </a:xfrm>
            <a:custGeom>
              <a:avLst/>
              <a:gdLst/>
              <a:ahLst/>
              <a:cxnLst/>
              <a:rect l="l" t="t" r="r" b="b"/>
              <a:pathLst>
                <a:path w="812800" h="453394">
                  <a:moveTo>
                    <a:pt x="0" y="0"/>
                  </a:moveTo>
                  <a:lnTo>
                    <a:pt x="609600" y="0"/>
                  </a:lnTo>
                  <a:lnTo>
                    <a:pt x="812800" y="226697"/>
                  </a:lnTo>
                  <a:lnTo>
                    <a:pt x="609600" y="453394"/>
                  </a:lnTo>
                  <a:lnTo>
                    <a:pt x="0" y="453394"/>
                  </a:lnTo>
                  <a:lnTo>
                    <a:pt x="203200" y="226697"/>
                  </a:lnTo>
                  <a:lnTo>
                    <a:pt x="0" y="0"/>
                  </a:lnTo>
                  <a:close/>
                </a:path>
              </a:pathLst>
            </a:custGeom>
            <a:solidFill>
              <a:srgbClr val="6182A8"/>
            </a:solidFill>
          </p:spPr>
        </p:sp>
        <p:sp>
          <p:nvSpPr>
            <p:cNvPr id="29" name="TextBox 29"/>
            <p:cNvSpPr txBox="1"/>
            <p:nvPr/>
          </p:nvSpPr>
          <p:spPr>
            <a:xfrm>
              <a:off x="177800" y="-9525"/>
              <a:ext cx="558800" cy="462919"/>
            </a:xfrm>
            <a:prstGeom prst="rect">
              <a:avLst/>
            </a:prstGeom>
          </p:spPr>
          <p:txBody>
            <a:bodyPr lIns="50800" tIns="50800" rIns="50800" bIns="50800" rtlCol="0" anchor="ctr"/>
            <a:lstStyle/>
            <a:p>
              <a:pPr algn="ctr">
                <a:lnSpc>
                  <a:spcPts val="3100"/>
                </a:lnSpc>
              </a:pPr>
              <a:endParaRPr/>
            </a:p>
          </p:txBody>
        </p:sp>
      </p:grpSp>
      <p:sp>
        <p:nvSpPr>
          <p:cNvPr id="30" name="TextBox 30"/>
          <p:cNvSpPr txBox="1"/>
          <p:nvPr/>
        </p:nvSpPr>
        <p:spPr>
          <a:xfrm>
            <a:off x="5228418" y="6105942"/>
            <a:ext cx="3573761" cy="974626"/>
          </a:xfrm>
          <a:prstGeom prst="rect">
            <a:avLst/>
          </a:prstGeom>
        </p:spPr>
        <p:txBody>
          <a:bodyPr lIns="0" tIns="0" rIns="0" bIns="0" rtlCol="0" anchor="t">
            <a:spAutoFit/>
          </a:bodyPr>
          <a:lstStyle/>
          <a:p>
            <a:pPr>
              <a:lnSpc>
                <a:spcPts val="3780"/>
              </a:lnSpc>
            </a:pPr>
            <a:r>
              <a:rPr lang="id-ID" sz="3200" dirty="0"/>
              <a:t>sebagai sensor pendeteksi suhu</a:t>
            </a:r>
            <a:endParaRPr lang="en-US" sz="3200" dirty="0">
              <a:solidFill>
                <a:srgbClr val="000000"/>
              </a:solidFill>
              <a:latin typeface="Mukta Mahee"/>
            </a:endParaRPr>
          </a:p>
        </p:txBody>
      </p:sp>
      <p:sp>
        <p:nvSpPr>
          <p:cNvPr id="31" name="TextBox 31"/>
          <p:cNvSpPr txBox="1"/>
          <p:nvPr/>
        </p:nvSpPr>
        <p:spPr>
          <a:xfrm>
            <a:off x="9111711" y="5968043"/>
            <a:ext cx="3573761" cy="975908"/>
          </a:xfrm>
          <a:prstGeom prst="rect">
            <a:avLst/>
          </a:prstGeom>
        </p:spPr>
        <p:txBody>
          <a:bodyPr lIns="0" tIns="0" rIns="0" bIns="0" rtlCol="0" anchor="t">
            <a:spAutoFit/>
          </a:bodyPr>
          <a:lstStyle/>
          <a:p>
            <a:pPr>
              <a:lnSpc>
                <a:spcPts val="3780"/>
              </a:lnSpc>
            </a:pPr>
            <a:r>
              <a:rPr lang="id-ID" sz="3200" dirty="0"/>
              <a:t>sebagai sensor pendeteksi gerak,</a:t>
            </a:r>
            <a:endParaRPr lang="en-US" sz="3200" dirty="0">
              <a:solidFill>
                <a:srgbClr val="000000"/>
              </a:solidFill>
              <a:latin typeface="Mukta Mahee"/>
            </a:endParaRPr>
          </a:p>
        </p:txBody>
      </p:sp>
      <p:sp>
        <p:nvSpPr>
          <p:cNvPr id="32" name="TextBox 32"/>
          <p:cNvSpPr txBox="1"/>
          <p:nvPr/>
        </p:nvSpPr>
        <p:spPr>
          <a:xfrm>
            <a:off x="12658636" y="5806336"/>
            <a:ext cx="5378850" cy="3412473"/>
          </a:xfrm>
          <a:prstGeom prst="rect">
            <a:avLst/>
          </a:prstGeom>
        </p:spPr>
        <p:txBody>
          <a:bodyPr wrap="square" lIns="0" tIns="0" rIns="0" bIns="0" rtlCol="0" anchor="t">
            <a:spAutoFit/>
          </a:bodyPr>
          <a:lstStyle/>
          <a:p>
            <a:pPr>
              <a:lnSpc>
                <a:spcPts val="3780"/>
              </a:lnSpc>
            </a:pPr>
            <a:r>
              <a:rPr lang="id-ID" sz="3200" dirty="0"/>
              <a:t>sebagai pendukung sistem. Untuk mengaktifkan sistem, sumber daya yang digunakan adalah catu daya 3,3 Volt DC, jika LED pada sistem minimum hidup maka alat tersebut siap bekerja</a:t>
            </a:r>
            <a:endParaRPr lang="en-US" sz="3200" dirty="0">
              <a:solidFill>
                <a:srgbClr val="000000"/>
              </a:solidFill>
              <a:latin typeface="Mukta Mahee"/>
            </a:endParaRPr>
          </a:p>
        </p:txBody>
      </p:sp>
      <p:sp>
        <p:nvSpPr>
          <p:cNvPr id="33" name="TextBox 33"/>
          <p:cNvSpPr txBox="1"/>
          <p:nvPr/>
        </p:nvSpPr>
        <p:spPr>
          <a:xfrm>
            <a:off x="2778115" y="3970271"/>
            <a:ext cx="2240381" cy="1862818"/>
          </a:xfrm>
          <a:prstGeom prst="rect">
            <a:avLst/>
          </a:prstGeom>
        </p:spPr>
        <p:txBody>
          <a:bodyPr lIns="0" tIns="0" rIns="0" bIns="0" rtlCol="0" anchor="t">
            <a:spAutoFit/>
          </a:bodyPr>
          <a:lstStyle/>
          <a:p>
            <a:pPr algn="ctr">
              <a:lnSpc>
                <a:spcPts val="4904"/>
              </a:lnSpc>
            </a:pPr>
            <a:r>
              <a:rPr lang="id-ID" sz="3503" dirty="0">
                <a:solidFill>
                  <a:srgbClr val="000000"/>
                </a:solidFill>
                <a:latin typeface="Heebo Bold"/>
              </a:rPr>
              <a:t>NODE MCU ESP 8266</a:t>
            </a:r>
            <a:endParaRPr lang="en-US" sz="3503" dirty="0">
              <a:solidFill>
                <a:srgbClr val="000000"/>
              </a:solidFill>
              <a:latin typeface="Heebo Bold"/>
            </a:endParaRPr>
          </a:p>
        </p:txBody>
      </p:sp>
      <p:sp>
        <p:nvSpPr>
          <p:cNvPr id="34" name="TextBox 34"/>
          <p:cNvSpPr txBox="1"/>
          <p:nvPr/>
        </p:nvSpPr>
        <p:spPr>
          <a:xfrm>
            <a:off x="6402136" y="3970271"/>
            <a:ext cx="2240381" cy="606063"/>
          </a:xfrm>
          <a:prstGeom prst="rect">
            <a:avLst/>
          </a:prstGeom>
        </p:spPr>
        <p:txBody>
          <a:bodyPr lIns="0" tIns="0" rIns="0" bIns="0" rtlCol="0" anchor="t">
            <a:spAutoFit/>
          </a:bodyPr>
          <a:lstStyle/>
          <a:p>
            <a:pPr algn="ctr">
              <a:lnSpc>
                <a:spcPts val="4904"/>
              </a:lnSpc>
            </a:pPr>
            <a:r>
              <a:rPr lang="id-ID" sz="3503" dirty="0">
                <a:solidFill>
                  <a:srgbClr val="000000"/>
                </a:solidFill>
                <a:latin typeface="Heebo Bold"/>
              </a:rPr>
              <a:t>LM35</a:t>
            </a:r>
            <a:endParaRPr lang="en-US" sz="3503" dirty="0">
              <a:solidFill>
                <a:srgbClr val="000000"/>
              </a:solidFill>
              <a:latin typeface="Heebo Bold"/>
            </a:endParaRPr>
          </a:p>
        </p:txBody>
      </p:sp>
      <p:sp>
        <p:nvSpPr>
          <p:cNvPr id="35" name="TextBox 35"/>
          <p:cNvSpPr txBox="1"/>
          <p:nvPr/>
        </p:nvSpPr>
        <p:spPr>
          <a:xfrm>
            <a:off x="10030300" y="3970271"/>
            <a:ext cx="2240381" cy="606063"/>
          </a:xfrm>
          <a:prstGeom prst="rect">
            <a:avLst/>
          </a:prstGeom>
        </p:spPr>
        <p:txBody>
          <a:bodyPr lIns="0" tIns="0" rIns="0" bIns="0" rtlCol="0" anchor="t">
            <a:spAutoFit/>
          </a:bodyPr>
          <a:lstStyle/>
          <a:p>
            <a:pPr algn="ctr">
              <a:lnSpc>
                <a:spcPts val="4904"/>
              </a:lnSpc>
            </a:pPr>
            <a:r>
              <a:rPr lang="id-ID" sz="3503" dirty="0">
                <a:solidFill>
                  <a:srgbClr val="000000"/>
                </a:solidFill>
                <a:latin typeface="Heebo Bold"/>
              </a:rPr>
              <a:t>INFRARED </a:t>
            </a:r>
            <a:endParaRPr lang="en-US" sz="3503" dirty="0">
              <a:solidFill>
                <a:srgbClr val="000000"/>
              </a:solidFill>
              <a:latin typeface="Heebo Bold"/>
            </a:endParaRPr>
          </a:p>
        </p:txBody>
      </p:sp>
      <p:sp>
        <p:nvSpPr>
          <p:cNvPr id="36" name="TextBox 36"/>
          <p:cNvSpPr txBox="1"/>
          <p:nvPr/>
        </p:nvSpPr>
        <p:spPr>
          <a:xfrm>
            <a:off x="13650905" y="3970271"/>
            <a:ext cx="2608328" cy="1234440"/>
          </a:xfrm>
          <a:prstGeom prst="rect">
            <a:avLst/>
          </a:prstGeom>
        </p:spPr>
        <p:txBody>
          <a:bodyPr wrap="square" lIns="0" tIns="0" rIns="0" bIns="0" rtlCol="0" anchor="t">
            <a:spAutoFit/>
          </a:bodyPr>
          <a:lstStyle/>
          <a:p>
            <a:pPr algn="ctr">
              <a:lnSpc>
                <a:spcPts val="4904"/>
              </a:lnSpc>
            </a:pPr>
            <a:r>
              <a:rPr lang="id-ID" sz="3200" dirty="0">
                <a:solidFill>
                  <a:srgbClr val="000000"/>
                </a:solidFill>
                <a:latin typeface="Heebo Bold"/>
              </a:rPr>
              <a:t>ELEKTRONIK LAIN</a:t>
            </a:r>
            <a:endParaRPr lang="en-US" sz="3200" dirty="0">
              <a:solidFill>
                <a:srgbClr val="000000"/>
              </a:solidFill>
              <a:latin typeface="Heebo Bold"/>
            </a:endParaRPr>
          </a:p>
        </p:txBody>
      </p:sp>
      <p:sp>
        <p:nvSpPr>
          <p:cNvPr id="37" name="Freeform 37"/>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38" name="Grup 37">
            <a:extLst>
              <a:ext uri="{FF2B5EF4-FFF2-40B4-BE49-F238E27FC236}">
                <a16:creationId xmlns:a16="http://schemas.microsoft.com/office/drawing/2014/main" id="{B34321AB-0FAA-E6C1-8E68-608A2D671493}"/>
              </a:ext>
            </a:extLst>
          </p:cNvPr>
          <p:cNvGrpSpPr/>
          <p:nvPr/>
        </p:nvGrpSpPr>
        <p:grpSpPr>
          <a:xfrm>
            <a:off x="3803669" y="1309884"/>
            <a:ext cx="10740143" cy="1658767"/>
            <a:chOff x="4262010" y="1303780"/>
            <a:chExt cx="10740143" cy="1658767"/>
          </a:xfrm>
        </p:grpSpPr>
        <p:grpSp>
          <p:nvGrpSpPr>
            <p:cNvPr id="39" name="Group 2">
              <a:extLst>
                <a:ext uri="{FF2B5EF4-FFF2-40B4-BE49-F238E27FC236}">
                  <a16:creationId xmlns:a16="http://schemas.microsoft.com/office/drawing/2014/main" id="{84B95DA3-5642-9AF4-9C4D-3F755F8C67C0}"/>
                </a:ext>
              </a:extLst>
            </p:cNvPr>
            <p:cNvGrpSpPr/>
            <p:nvPr/>
          </p:nvGrpSpPr>
          <p:grpSpPr>
            <a:xfrm>
              <a:off x="5537950" y="2265702"/>
              <a:ext cx="7212100" cy="341250"/>
              <a:chOff x="0" y="0"/>
              <a:chExt cx="1899483" cy="89877"/>
            </a:xfrm>
          </p:grpSpPr>
          <p:sp>
            <p:nvSpPr>
              <p:cNvPr id="46" name="Freeform 3">
                <a:extLst>
                  <a:ext uri="{FF2B5EF4-FFF2-40B4-BE49-F238E27FC236}">
                    <a16:creationId xmlns:a16="http://schemas.microsoft.com/office/drawing/2014/main" id="{8C037B21-6B53-2149-3124-A93F6628069F}"/>
                  </a:ext>
                </a:extLst>
              </p:cNvPr>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7" name="TextBox 4">
                <a:extLst>
                  <a:ext uri="{FF2B5EF4-FFF2-40B4-BE49-F238E27FC236}">
                    <a16:creationId xmlns:a16="http://schemas.microsoft.com/office/drawing/2014/main" id="{4938154B-FFB6-80D9-1F76-A7FBC169BEB0}"/>
                  </a:ext>
                </a:extLst>
              </p:cNvPr>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40" name="TextBox 10">
              <a:extLst>
                <a:ext uri="{FF2B5EF4-FFF2-40B4-BE49-F238E27FC236}">
                  <a16:creationId xmlns:a16="http://schemas.microsoft.com/office/drawing/2014/main" id="{C1F2DE89-5E06-0413-700A-5A72A58BA42A}"/>
                </a:ext>
              </a:extLst>
            </p:cNvPr>
            <p:cNvSpPr txBox="1"/>
            <p:nvPr/>
          </p:nvSpPr>
          <p:spPr>
            <a:xfrm>
              <a:off x="5228832" y="1303780"/>
              <a:ext cx="9773321" cy="1038746"/>
            </a:xfrm>
            <a:prstGeom prst="rect">
              <a:avLst/>
            </a:prstGeom>
          </p:spPr>
          <p:txBody>
            <a:bodyPr wrap="square" lIns="0" tIns="0" rIns="0" bIns="0" rtlCol="0" anchor="t">
              <a:spAutoFit/>
            </a:bodyPr>
            <a:lstStyle/>
            <a:p>
              <a:pPr algn="ctr">
                <a:lnSpc>
                  <a:spcPts val="8399"/>
                </a:lnSpc>
              </a:pPr>
              <a:r>
                <a:rPr lang="id-ID" sz="5999" dirty="0">
                  <a:solidFill>
                    <a:srgbClr val="000000"/>
                  </a:solidFill>
                  <a:latin typeface="Heebo Bold"/>
                </a:rPr>
                <a:t>SKEMA RANGKAIAN ALAT</a:t>
              </a:r>
              <a:endParaRPr lang="en-US" sz="5999" dirty="0">
                <a:solidFill>
                  <a:srgbClr val="000000"/>
                </a:solidFill>
                <a:latin typeface="Heebo Bold"/>
              </a:endParaRPr>
            </a:p>
          </p:txBody>
        </p:sp>
        <p:grpSp>
          <p:nvGrpSpPr>
            <p:cNvPr id="41" name="Grup 40">
              <a:extLst>
                <a:ext uri="{FF2B5EF4-FFF2-40B4-BE49-F238E27FC236}">
                  <a16:creationId xmlns:a16="http://schemas.microsoft.com/office/drawing/2014/main" id="{5BA9296C-BFFF-9FFB-78BE-CB03081B074D}"/>
                </a:ext>
              </a:extLst>
            </p:cNvPr>
            <p:cNvGrpSpPr/>
            <p:nvPr/>
          </p:nvGrpSpPr>
          <p:grpSpPr>
            <a:xfrm>
              <a:off x="4262010" y="1698964"/>
              <a:ext cx="1263583" cy="1263583"/>
              <a:chOff x="2598085" y="3510650"/>
              <a:chExt cx="1263583" cy="1263583"/>
            </a:xfrm>
          </p:grpSpPr>
          <p:grpSp>
            <p:nvGrpSpPr>
              <p:cNvPr id="42" name="Group 9">
                <a:extLst>
                  <a:ext uri="{FF2B5EF4-FFF2-40B4-BE49-F238E27FC236}">
                    <a16:creationId xmlns:a16="http://schemas.microsoft.com/office/drawing/2014/main" id="{681890D8-5792-84C6-54EB-FFF577E61E39}"/>
                  </a:ext>
                </a:extLst>
              </p:cNvPr>
              <p:cNvGrpSpPr/>
              <p:nvPr/>
            </p:nvGrpSpPr>
            <p:grpSpPr>
              <a:xfrm>
                <a:off x="2598085" y="3510650"/>
                <a:ext cx="1263583" cy="1263583"/>
                <a:chOff x="-1" y="-47610"/>
                <a:chExt cx="812800" cy="812800"/>
              </a:xfrm>
            </p:grpSpPr>
            <p:sp>
              <p:nvSpPr>
                <p:cNvPr id="44" name="Freeform 10">
                  <a:extLst>
                    <a:ext uri="{FF2B5EF4-FFF2-40B4-BE49-F238E27FC236}">
                      <a16:creationId xmlns:a16="http://schemas.microsoft.com/office/drawing/2014/main" id="{A4C2CF2A-111C-AE47-2CBD-D1A0ED99466F}"/>
                    </a:ext>
                  </a:extLst>
                </p:cNvPr>
                <p:cNvSpPr/>
                <p:nvPr/>
              </p:nvSpPr>
              <p:spPr>
                <a:xfrm>
                  <a:off x="-1" y="-4761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45" name="TextBox 11">
                  <a:extLst>
                    <a:ext uri="{FF2B5EF4-FFF2-40B4-BE49-F238E27FC236}">
                      <a16:creationId xmlns:a16="http://schemas.microsoft.com/office/drawing/2014/main" id="{9797AAF2-3595-1EDF-8365-7A39DBA3A78A}"/>
                    </a:ext>
                  </a:extLst>
                </p:cNvPr>
                <p:cNvSpPr txBox="1"/>
                <p:nvPr/>
              </p:nvSpPr>
              <p:spPr>
                <a:xfrm>
                  <a:off x="76200" y="66675"/>
                  <a:ext cx="660400" cy="669925"/>
                </a:xfrm>
                <a:prstGeom prst="rect">
                  <a:avLst/>
                </a:prstGeom>
              </p:spPr>
              <p:txBody>
                <a:bodyPr lIns="50800" tIns="50800" rIns="50800" bIns="50800" rtlCol="0" anchor="ctr"/>
                <a:lstStyle/>
                <a:p>
                  <a:pPr algn="ctr">
                    <a:lnSpc>
                      <a:spcPts val="3100"/>
                    </a:lnSpc>
                  </a:pPr>
                  <a:endParaRPr/>
                </a:p>
              </p:txBody>
            </p:sp>
          </p:grpSp>
          <p:sp>
            <p:nvSpPr>
              <p:cNvPr id="43" name="Kotak Teks 42">
                <a:extLst>
                  <a:ext uri="{FF2B5EF4-FFF2-40B4-BE49-F238E27FC236}">
                    <a16:creationId xmlns:a16="http://schemas.microsoft.com/office/drawing/2014/main" id="{EFE69FC7-E48D-5D83-7885-627FF3AF6EE7}"/>
                  </a:ext>
                </a:extLst>
              </p:cNvPr>
              <p:cNvSpPr txBox="1"/>
              <p:nvPr/>
            </p:nvSpPr>
            <p:spPr>
              <a:xfrm>
                <a:off x="2941713" y="3745558"/>
                <a:ext cx="801289" cy="769441"/>
              </a:xfrm>
              <a:prstGeom prst="rect">
                <a:avLst/>
              </a:prstGeom>
              <a:noFill/>
            </p:spPr>
            <p:txBody>
              <a:bodyPr wrap="square" rtlCol="0">
                <a:spAutoFit/>
              </a:bodyPr>
              <a:lstStyle/>
              <a:p>
                <a:r>
                  <a:rPr lang="id-ID" sz="4400" b="1" dirty="0"/>
                  <a:t>3</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050418" y="9049203"/>
            <a:ext cx="770523" cy="7705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456169" y="2217886"/>
            <a:ext cx="2880962" cy="605935"/>
          </a:xfrm>
          <a:prstGeom prst="rect">
            <a:avLst/>
          </a:prstGeom>
        </p:spPr>
        <p:txBody>
          <a:bodyPr lIns="0" tIns="0" rIns="0" bIns="0" rtlCol="0" anchor="t">
            <a:spAutoFit/>
          </a:bodyPr>
          <a:lstStyle/>
          <a:p>
            <a:pPr>
              <a:lnSpc>
                <a:spcPts val="4899"/>
              </a:lnSpc>
            </a:pPr>
            <a:r>
              <a:rPr lang="id-ID" sz="3499" dirty="0">
                <a:solidFill>
                  <a:srgbClr val="000000"/>
                </a:solidFill>
                <a:latin typeface="Heebo Medium"/>
              </a:rPr>
              <a:t>INISIALISASI</a:t>
            </a:r>
            <a:endParaRPr lang="en-US" sz="3499" dirty="0">
              <a:solidFill>
                <a:srgbClr val="000000"/>
              </a:solidFill>
              <a:latin typeface="Heebo Medium"/>
            </a:endParaRPr>
          </a:p>
        </p:txBody>
      </p:sp>
      <p:sp>
        <p:nvSpPr>
          <p:cNvPr id="12" name="TextBox 12"/>
          <p:cNvSpPr txBox="1"/>
          <p:nvPr/>
        </p:nvSpPr>
        <p:spPr>
          <a:xfrm>
            <a:off x="10516942" y="2841099"/>
            <a:ext cx="7765529" cy="984885"/>
          </a:xfrm>
          <a:prstGeom prst="rect">
            <a:avLst/>
          </a:prstGeom>
        </p:spPr>
        <p:txBody>
          <a:bodyPr wrap="square" lIns="0" tIns="0" rIns="0" bIns="0" rtlCol="0" anchor="t">
            <a:spAutoFit/>
          </a:bodyPr>
          <a:lstStyle/>
          <a:p>
            <a:pPr marL="0" indent="0">
              <a:buNone/>
            </a:pPr>
            <a:r>
              <a:rPr lang="id-ID" sz="3200" dirty="0" err="1"/>
              <a:t>Inisialisasi</a:t>
            </a:r>
            <a:r>
              <a:rPr lang="id-ID" sz="3200" dirty="0"/>
              <a:t> adalah sebuah proses pengisian nilai awal (</a:t>
            </a:r>
            <a:r>
              <a:rPr lang="id-ID" sz="3200" dirty="0" err="1"/>
              <a:t>default</a:t>
            </a:r>
            <a:r>
              <a:rPr lang="id-ID" sz="3200" dirty="0"/>
              <a:t>) ke dalam sebuah variabel.</a:t>
            </a:r>
          </a:p>
        </p:txBody>
      </p:sp>
      <p:sp>
        <p:nvSpPr>
          <p:cNvPr id="13" name="TextBox 13"/>
          <p:cNvSpPr txBox="1"/>
          <p:nvPr/>
        </p:nvSpPr>
        <p:spPr>
          <a:xfrm>
            <a:off x="10456169" y="4384149"/>
            <a:ext cx="2880962" cy="605935"/>
          </a:xfrm>
          <a:prstGeom prst="rect">
            <a:avLst/>
          </a:prstGeom>
        </p:spPr>
        <p:txBody>
          <a:bodyPr lIns="0" tIns="0" rIns="0" bIns="0" rtlCol="0" anchor="t">
            <a:spAutoFit/>
          </a:bodyPr>
          <a:lstStyle/>
          <a:p>
            <a:pPr>
              <a:lnSpc>
                <a:spcPts val="4899"/>
              </a:lnSpc>
            </a:pPr>
            <a:r>
              <a:rPr lang="id-ID" sz="3499" dirty="0">
                <a:solidFill>
                  <a:srgbClr val="000000"/>
                </a:solidFill>
                <a:latin typeface="Heebo Medium"/>
              </a:rPr>
              <a:t>INPUT</a:t>
            </a:r>
            <a:endParaRPr lang="en-US" sz="3499" dirty="0">
              <a:solidFill>
                <a:srgbClr val="000000"/>
              </a:solidFill>
              <a:latin typeface="Heebo Medium"/>
            </a:endParaRPr>
          </a:p>
        </p:txBody>
      </p:sp>
      <p:sp>
        <p:nvSpPr>
          <p:cNvPr id="14" name="TextBox 14"/>
          <p:cNvSpPr txBox="1"/>
          <p:nvPr/>
        </p:nvSpPr>
        <p:spPr>
          <a:xfrm>
            <a:off x="10456169" y="6594225"/>
            <a:ext cx="2880962" cy="605935"/>
          </a:xfrm>
          <a:prstGeom prst="rect">
            <a:avLst/>
          </a:prstGeom>
        </p:spPr>
        <p:txBody>
          <a:bodyPr lIns="0" tIns="0" rIns="0" bIns="0" rtlCol="0" anchor="t">
            <a:spAutoFit/>
          </a:bodyPr>
          <a:lstStyle/>
          <a:p>
            <a:pPr>
              <a:lnSpc>
                <a:spcPts val="4899"/>
              </a:lnSpc>
            </a:pPr>
            <a:r>
              <a:rPr lang="id-ID" sz="3499" dirty="0">
                <a:solidFill>
                  <a:srgbClr val="000000"/>
                </a:solidFill>
                <a:latin typeface="Heebo Medium"/>
              </a:rPr>
              <a:t>OUTPUT</a:t>
            </a:r>
            <a:endParaRPr lang="en-US" sz="3499" dirty="0">
              <a:solidFill>
                <a:srgbClr val="000000"/>
              </a:solidFill>
              <a:latin typeface="Heebo Medium"/>
            </a:endParaRPr>
          </a:p>
        </p:txBody>
      </p:sp>
      <p:sp>
        <p:nvSpPr>
          <p:cNvPr id="15" name="TextBox 15"/>
          <p:cNvSpPr txBox="1"/>
          <p:nvPr/>
        </p:nvSpPr>
        <p:spPr>
          <a:xfrm>
            <a:off x="1492853" y="635000"/>
            <a:ext cx="3142602" cy="1192634"/>
          </a:xfrm>
          <a:prstGeom prst="rect">
            <a:avLst/>
          </a:prstGeom>
        </p:spPr>
        <p:txBody>
          <a:bodyPr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id-ID" sz="2500" spc="100" dirty="0">
                <a:solidFill>
                  <a:srgbClr val="6182A8"/>
                </a:solidFill>
                <a:latin typeface="Heebo"/>
              </a:rPr>
              <a:t>BINANIAGA INDONESIA</a:t>
            </a:r>
            <a:endParaRPr lang="en-US" sz="2500" spc="100" dirty="0">
              <a:solidFill>
                <a:srgbClr val="6182A8"/>
              </a:solidFill>
              <a:latin typeface="Heebo"/>
            </a:endParaRPr>
          </a:p>
        </p:txBody>
      </p:sp>
      <p:sp>
        <p:nvSpPr>
          <p:cNvPr id="16" name="TextBox 16"/>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11</a:t>
            </a:r>
          </a:p>
        </p:txBody>
      </p:sp>
      <p:sp>
        <p:nvSpPr>
          <p:cNvPr id="20" name="TextBox 20"/>
          <p:cNvSpPr txBox="1"/>
          <p:nvPr/>
        </p:nvSpPr>
        <p:spPr>
          <a:xfrm>
            <a:off x="10456169" y="5051175"/>
            <a:ext cx="6212041" cy="984885"/>
          </a:xfrm>
          <a:prstGeom prst="rect">
            <a:avLst/>
          </a:prstGeom>
        </p:spPr>
        <p:txBody>
          <a:bodyPr lIns="0" tIns="0" rIns="0" bIns="0" rtlCol="0" anchor="t">
            <a:spAutoFit/>
          </a:bodyPr>
          <a:lstStyle/>
          <a:p>
            <a:pPr marL="0" indent="0">
              <a:buNone/>
            </a:pPr>
            <a:r>
              <a:rPr lang="id-ID" sz="3200" dirty="0" err="1"/>
              <a:t>Input</a:t>
            </a:r>
            <a:r>
              <a:rPr lang="id-ID" sz="3200" dirty="0"/>
              <a:t> adalah fungsi pustaka yang digunakan untuk memasukkan data</a:t>
            </a:r>
          </a:p>
        </p:txBody>
      </p:sp>
      <p:sp>
        <p:nvSpPr>
          <p:cNvPr id="21" name="TextBox 21"/>
          <p:cNvSpPr txBox="1"/>
          <p:nvPr/>
        </p:nvSpPr>
        <p:spPr>
          <a:xfrm>
            <a:off x="10456169" y="7257800"/>
            <a:ext cx="7069831" cy="2154436"/>
          </a:xfrm>
          <a:prstGeom prst="rect">
            <a:avLst/>
          </a:prstGeom>
        </p:spPr>
        <p:txBody>
          <a:bodyPr wrap="square" lIns="0" tIns="0" rIns="0" bIns="0" rtlCol="0" anchor="t">
            <a:spAutoFit/>
          </a:bodyPr>
          <a:lstStyle/>
          <a:p>
            <a:pPr marL="0" indent="0">
              <a:buNone/>
            </a:pPr>
            <a:r>
              <a:rPr lang="id-ID" sz="4400" dirty="0"/>
              <a:t> </a:t>
            </a:r>
            <a:r>
              <a:rPr lang="id-ID" sz="3200" dirty="0" err="1"/>
              <a:t>Output</a:t>
            </a:r>
            <a:r>
              <a:rPr lang="id-ID" sz="3200" dirty="0"/>
              <a:t> adalah proses untuk menampilkan data </a:t>
            </a:r>
            <a:r>
              <a:rPr lang="id-ID" sz="3200" dirty="0" err="1"/>
              <a:t>program.membaca</a:t>
            </a:r>
            <a:r>
              <a:rPr lang="id-ID" sz="3200" dirty="0"/>
              <a:t> nilai analog sensor LM35 suhu konversi analog ke derajat </a:t>
            </a:r>
            <a:r>
              <a:rPr lang="id-ID" sz="3200" dirty="0" err="1"/>
              <a:t>celcius</a:t>
            </a:r>
            <a:endParaRPr lang="id-ID" sz="3200" dirty="0"/>
          </a:p>
        </p:txBody>
      </p:sp>
      <p:pic>
        <p:nvPicPr>
          <p:cNvPr id="22" name="Tampungan Konten 7">
            <a:extLst>
              <a:ext uri="{FF2B5EF4-FFF2-40B4-BE49-F238E27FC236}">
                <a16:creationId xmlns:a16="http://schemas.microsoft.com/office/drawing/2014/main" id="{D1E778ED-22D0-D839-26DF-897509F0BE96}"/>
              </a:ext>
            </a:extLst>
          </p:cNvPr>
          <p:cNvPicPr>
            <a:picLocks noChangeAspect="1"/>
          </p:cNvPicPr>
          <p:nvPr/>
        </p:nvPicPr>
        <p:blipFill>
          <a:blip r:embed="rId4"/>
          <a:stretch>
            <a:fillRect/>
          </a:stretch>
        </p:blipFill>
        <p:spPr>
          <a:xfrm>
            <a:off x="1295930" y="1943100"/>
            <a:ext cx="7765529" cy="8764606"/>
          </a:xfrm>
          <a:prstGeom prst="rect">
            <a:avLst/>
          </a:prstGeom>
        </p:spPr>
      </p:pic>
      <p:grpSp>
        <p:nvGrpSpPr>
          <p:cNvPr id="23" name="Grup 22">
            <a:extLst>
              <a:ext uri="{FF2B5EF4-FFF2-40B4-BE49-F238E27FC236}">
                <a16:creationId xmlns:a16="http://schemas.microsoft.com/office/drawing/2014/main" id="{6B1A7E46-76CF-409C-D29C-FDC76506316D}"/>
              </a:ext>
            </a:extLst>
          </p:cNvPr>
          <p:cNvGrpSpPr/>
          <p:nvPr/>
        </p:nvGrpSpPr>
        <p:grpSpPr>
          <a:xfrm>
            <a:off x="4364029" y="295216"/>
            <a:ext cx="10740143" cy="1658767"/>
            <a:chOff x="4262010" y="1303780"/>
            <a:chExt cx="10740143" cy="1658767"/>
          </a:xfrm>
        </p:grpSpPr>
        <p:grpSp>
          <p:nvGrpSpPr>
            <p:cNvPr id="24" name="Group 2">
              <a:extLst>
                <a:ext uri="{FF2B5EF4-FFF2-40B4-BE49-F238E27FC236}">
                  <a16:creationId xmlns:a16="http://schemas.microsoft.com/office/drawing/2014/main" id="{5E583F59-C5A4-7CB0-11F7-38F01C1544F7}"/>
                </a:ext>
              </a:extLst>
            </p:cNvPr>
            <p:cNvGrpSpPr/>
            <p:nvPr/>
          </p:nvGrpSpPr>
          <p:grpSpPr>
            <a:xfrm>
              <a:off x="5537950" y="2265702"/>
              <a:ext cx="7212100" cy="341250"/>
              <a:chOff x="0" y="0"/>
              <a:chExt cx="1899483" cy="89877"/>
            </a:xfrm>
          </p:grpSpPr>
          <p:sp>
            <p:nvSpPr>
              <p:cNvPr id="31" name="Freeform 3">
                <a:extLst>
                  <a:ext uri="{FF2B5EF4-FFF2-40B4-BE49-F238E27FC236}">
                    <a16:creationId xmlns:a16="http://schemas.microsoft.com/office/drawing/2014/main" id="{5AE28FB0-0457-765C-78DC-5DEAD4089816}"/>
                  </a:ext>
                </a:extLst>
              </p:cNvPr>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32" name="TextBox 4">
                <a:extLst>
                  <a:ext uri="{FF2B5EF4-FFF2-40B4-BE49-F238E27FC236}">
                    <a16:creationId xmlns:a16="http://schemas.microsoft.com/office/drawing/2014/main" id="{91CF033B-5C63-50F6-44EA-BD8DB58FBD89}"/>
                  </a:ext>
                </a:extLst>
              </p:cNvPr>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25" name="TextBox 10">
              <a:extLst>
                <a:ext uri="{FF2B5EF4-FFF2-40B4-BE49-F238E27FC236}">
                  <a16:creationId xmlns:a16="http://schemas.microsoft.com/office/drawing/2014/main" id="{01F8E32B-27F4-B866-9D73-96F41CD89E31}"/>
                </a:ext>
              </a:extLst>
            </p:cNvPr>
            <p:cNvSpPr txBox="1"/>
            <p:nvPr/>
          </p:nvSpPr>
          <p:spPr>
            <a:xfrm>
              <a:off x="5228832" y="1303780"/>
              <a:ext cx="9773321" cy="1038746"/>
            </a:xfrm>
            <a:prstGeom prst="rect">
              <a:avLst/>
            </a:prstGeom>
          </p:spPr>
          <p:txBody>
            <a:bodyPr wrap="square" lIns="0" tIns="0" rIns="0" bIns="0" rtlCol="0" anchor="t">
              <a:spAutoFit/>
            </a:bodyPr>
            <a:lstStyle/>
            <a:p>
              <a:pPr algn="ctr">
                <a:lnSpc>
                  <a:spcPts val="8399"/>
                </a:lnSpc>
              </a:pPr>
              <a:r>
                <a:rPr lang="id-ID" sz="5999" dirty="0">
                  <a:solidFill>
                    <a:srgbClr val="000000"/>
                  </a:solidFill>
                  <a:latin typeface="Heebo Bold"/>
                </a:rPr>
                <a:t>FLOWCHART PROGRAM</a:t>
              </a:r>
              <a:endParaRPr lang="en-US" sz="5999" dirty="0">
                <a:solidFill>
                  <a:srgbClr val="000000"/>
                </a:solidFill>
                <a:latin typeface="Heebo Bold"/>
              </a:endParaRPr>
            </a:p>
          </p:txBody>
        </p:sp>
        <p:grpSp>
          <p:nvGrpSpPr>
            <p:cNvPr id="26" name="Grup 25">
              <a:extLst>
                <a:ext uri="{FF2B5EF4-FFF2-40B4-BE49-F238E27FC236}">
                  <a16:creationId xmlns:a16="http://schemas.microsoft.com/office/drawing/2014/main" id="{F07314FF-171B-A2B1-DB88-F3F7C14CA091}"/>
                </a:ext>
              </a:extLst>
            </p:cNvPr>
            <p:cNvGrpSpPr/>
            <p:nvPr/>
          </p:nvGrpSpPr>
          <p:grpSpPr>
            <a:xfrm>
              <a:off x="4262010" y="1698964"/>
              <a:ext cx="1263583" cy="1263583"/>
              <a:chOff x="2598085" y="3510650"/>
              <a:chExt cx="1263583" cy="1263583"/>
            </a:xfrm>
          </p:grpSpPr>
          <p:grpSp>
            <p:nvGrpSpPr>
              <p:cNvPr id="27" name="Group 9">
                <a:extLst>
                  <a:ext uri="{FF2B5EF4-FFF2-40B4-BE49-F238E27FC236}">
                    <a16:creationId xmlns:a16="http://schemas.microsoft.com/office/drawing/2014/main" id="{B9302212-288E-4456-180C-696D5A0B50C9}"/>
                  </a:ext>
                </a:extLst>
              </p:cNvPr>
              <p:cNvGrpSpPr/>
              <p:nvPr/>
            </p:nvGrpSpPr>
            <p:grpSpPr>
              <a:xfrm>
                <a:off x="2598085" y="3510650"/>
                <a:ext cx="1263583" cy="1263583"/>
                <a:chOff x="-1" y="-47610"/>
                <a:chExt cx="812800" cy="812800"/>
              </a:xfrm>
            </p:grpSpPr>
            <p:sp>
              <p:nvSpPr>
                <p:cNvPr id="29" name="Freeform 10">
                  <a:extLst>
                    <a:ext uri="{FF2B5EF4-FFF2-40B4-BE49-F238E27FC236}">
                      <a16:creationId xmlns:a16="http://schemas.microsoft.com/office/drawing/2014/main" id="{3F2EB6B5-5C47-1578-0788-5D0E32B3AF9F}"/>
                    </a:ext>
                  </a:extLst>
                </p:cNvPr>
                <p:cNvSpPr/>
                <p:nvPr/>
              </p:nvSpPr>
              <p:spPr>
                <a:xfrm>
                  <a:off x="-1" y="-4761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30" name="TextBox 11">
                  <a:extLst>
                    <a:ext uri="{FF2B5EF4-FFF2-40B4-BE49-F238E27FC236}">
                      <a16:creationId xmlns:a16="http://schemas.microsoft.com/office/drawing/2014/main" id="{34863A09-510F-0C83-6D08-CDEB90625924}"/>
                    </a:ext>
                  </a:extLst>
                </p:cNvPr>
                <p:cNvSpPr txBox="1"/>
                <p:nvPr/>
              </p:nvSpPr>
              <p:spPr>
                <a:xfrm>
                  <a:off x="76200" y="66675"/>
                  <a:ext cx="660400" cy="669925"/>
                </a:xfrm>
                <a:prstGeom prst="rect">
                  <a:avLst/>
                </a:prstGeom>
              </p:spPr>
              <p:txBody>
                <a:bodyPr lIns="50800" tIns="50800" rIns="50800" bIns="50800" rtlCol="0" anchor="ctr"/>
                <a:lstStyle/>
                <a:p>
                  <a:pPr algn="ctr">
                    <a:lnSpc>
                      <a:spcPts val="3100"/>
                    </a:lnSpc>
                  </a:pPr>
                  <a:endParaRPr/>
                </a:p>
              </p:txBody>
            </p:sp>
          </p:grpSp>
          <p:sp>
            <p:nvSpPr>
              <p:cNvPr id="28" name="Kotak Teks 27">
                <a:extLst>
                  <a:ext uri="{FF2B5EF4-FFF2-40B4-BE49-F238E27FC236}">
                    <a16:creationId xmlns:a16="http://schemas.microsoft.com/office/drawing/2014/main" id="{3D527803-84FE-4857-37BC-826DED2F7BE3}"/>
                  </a:ext>
                </a:extLst>
              </p:cNvPr>
              <p:cNvSpPr txBox="1"/>
              <p:nvPr/>
            </p:nvSpPr>
            <p:spPr>
              <a:xfrm>
                <a:off x="2941713" y="3745558"/>
                <a:ext cx="801289" cy="769441"/>
              </a:xfrm>
              <a:prstGeom prst="rect">
                <a:avLst/>
              </a:prstGeom>
              <a:noFill/>
            </p:spPr>
            <p:txBody>
              <a:bodyPr wrap="square" rtlCol="0">
                <a:spAutoFit/>
              </a:bodyPr>
              <a:lstStyle/>
              <a:p>
                <a:r>
                  <a:rPr lang="id-ID" sz="4400" b="1" dirty="0"/>
                  <a:t>4</a:t>
                </a: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851</Words>
  <Application>Microsoft Office PowerPoint</Application>
  <PresentationFormat>Kustom</PresentationFormat>
  <Paragraphs>117</Paragraphs>
  <Slides>14</Slides>
  <Notes>0</Notes>
  <HiddenSlides>0</HiddenSlides>
  <MMClips>0</MMClips>
  <ScaleCrop>false</ScaleCrop>
  <HeadingPairs>
    <vt:vector size="6" baseType="variant">
      <vt:variant>
        <vt:lpstr>Font Dipakai</vt:lpstr>
      </vt:variant>
      <vt:variant>
        <vt:i4>8</vt:i4>
      </vt:variant>
      <vt:variant>
        <vt:lpstr>Tema</vt:lpstr>
      </vt:variant>
      <vt:variant>
        <vt:i4>1</vt:i4>
      </vt:variant>
      <vt:variant>
        <vt:lpstr>Judul Slide</vt:lpstr>
      </vt:variant>
      <vt:variant>
        <vt:i4>14</vt:i4>
      </vt:variant>
    </vt:vector>
  </HeadingPairs>
  <TitlesOfParts>
    <vt:vector size="23" baseType="lpstr">
      <vt:lpstr>Heebo Ultra-Bold</vt:lpstr>
      <vt:lpstr>Heebo</vt:lpstr>
      <vt:lpstr>Courier New</vt:lpstr>
      <vt:lpstr>Heebo Bold</vt:lpstr>
      <vt:lpstr>Heebo Medium</vt:lpstr>
      <vt:lpstr>Mukta Mahee</vt:lpstr>
      <vt:lpstr>Calibri</vt:lpstr>
      <vt:lpstr>Arial</vt: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Attu</dc:creator>
  <cp:lastModifiedBy>Attu Attu</cp:lastModifiedBy>
  <cp:revision>5</cp:revision>
  <dcterms:created xsi:type="dcterms:W3CDTF">2006-08-16T00:00:00Z</dcterms:created>
  <dcterms:modified xsi:type="dcterms:W3CDTF">2023-12-15T02:29:18Z</dcterms:modified>
  <dc:identifier>DAF0nZS0gNE</dc:identifier>
</cp:coreProperties>
</file>