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93" r:id="rId5"/>
    <p:sldId id="294" r:id="rId6"/>
    <p:sldId id="260" r:id="rId7"/>
    <p:sldId id="259" r:id="rId8"/>
    <p:sldId id="295" r:id="rId9"/>
    <p:sldId id="296" r:id="rId10"/>
    <p:sldId id="262" r:id="rId11"/>
    <p:sldId id="263" r:id="rId12"/>
    <p:sldId id="297" r:id="rId13"/>
    <p:sldId id="298" r:id="rId14"/>
    <p:sldId id="264" r:id="rId15"/>
    <p:sldId id="299" r:id="rId16"/>
    <p:sldId id="301" r:id="rId17"/>
    <p:sldId id="300" r:id="rId18"/>
    <p:sldId id="26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93C92B-81F3-46D6-87F9-FFB1DE9530D4}">
  <a:tblStyle styleId="{DF93C92B-81F3-46D6-87F9-FFB1DE953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195" autoAdjust="0"/>
  </p:normalViewPr>
  <p:slideViewPr>
    <p:cSldViewPr snapToGrid="0">
      <p:cViewPr varScale="1">
        <p:scale>
          <a:sx n="81" d="100"/>
          <a:sy n="81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6ff917fcb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6ff917fcb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6ff917fc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6ff917fc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6ff917fc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6ff917fc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16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6ff917fc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6ff917fc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9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7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1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03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3b40b69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83b40b69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3b40b69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83b40b69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3b40b69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83b40b69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6ff917fc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6ff917fc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3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4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bit.ly/2TyoMsr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bit.ly/3A1uf1Q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14775"/>
            <a:ext cx="5263800" cy="23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9911">
            <a:off x="7185446" y="2263820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7250" y="405802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7885217" y="4058031"/>
            <a:ext cx="2112224" cy="21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-307166" y="510898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115737" y="195835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58218">
            <a:off x="1523000" y="4704625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0003">
            <a:off x="7383825" y="2340562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9150" y="3135942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27803">
            <a:off x="5715325" y="4602300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216642">
            <a:off x="446013" y="63175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3025250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545150" y="11557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576872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18963" y="4050500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9911">
            <a:off x="7684896" y="3286345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7250" y="405802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430770" y="4123686"/>
            <a:ext cx="1427762" cy="1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-307166" y="510898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760087" y="139805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58218">
            <a:off x="1523000" y="4704625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788" y="3332042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27803">
            <a:off x="6734725" y="4866562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216642">
            <a:off x="446013" y="63175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/>
          <p:nvPr/>
        </p:nvSpPr>
        <p:spPr>
          <a:xfrm>
            <a:off x="0" y="3025250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545150" y="11557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1576872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8667188" y="3248350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t="1700" b="1700"/>
          <a:stretch/>
        </p:blipFill>
        <p:spPr>
          <a:xfrm rot="-1800010" flipH="1">
            <a:off x="-612259" y="-1200935"/>
            <a:ext cx="3897949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115" flipH="1">
            <a:off x="-771415" y="3967890"/>
            <a:ext cx="2424101" cy="15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9878004" flipH="1">
            <a:off x="7813352" y="-1057302"/>
            <a:ext cx="3454624" cy="223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1869290" flipH="1">
            <a:off x="-319054" y="8618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 rot="-1868860" flipH="1">
            <a:off x="218431" y="19210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869290">
            <a:off x="1697477" y="-333842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/>
          <p:nvPr/>
        </p:nvSpPr>
        <p:spPr>
          <a:xfrm flipH="1">
            <a:off x="7366689" y="473867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flipH="1">
            <a:off x="8921067" y="96413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2" flipH="1">
            <a:off x="7274302" y="4003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8930721">
            <a:off x="8395711" y="4520673"/>
            <a:ext cx="1211791" cy="1204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5314200" y="1643000"/>
            <a:ext cx="3110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0" flipH="1">
            <a:off x="-618234" y="-16587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9115" flipH="1">
            <a:off x="7907972" y="-378010"/>
            <a:ext cx="2424101" cy="15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30709" flipH="1">
            <a:off x="-2439348" y="1577484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1869290" flipH="1">
            <a:off x="-319054" y="8618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 rot="-1868860" flipH="1">
            <a:off x="460531" y="15117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flipH="1">
            <a:off x="8632639" y="4777863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flipH="1">
            <a:off x="8921067" y="-12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2" flipH="1">
            <a:off x="7274302" y="4003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8930721">
            <a:off x="8714173" y="3929735"/>
            <a:ext cx="1211791" cy="120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69290">
            <a:off x="1152" y="4341396"/>
            <a:ext cx="900874" cy="79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t="2207" b="2207"/>
          <a:stretch/>
        </p:blipFill>
        <p:spPr>
          <a:xfrm rot="-7199987">
            <a:off x="7369688" y="-1107083"/>
            <a:ext cx="2902869" cy="18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09911">
            <a:off x="7409571" y="2784220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5">
            <a:alphaModFix/>
          </a:blip>
          <a:srcRect t="2776" b="2767"/>
          <a:stretch/>
        </p:blipFill>
        <p:spPr>
          <a:xfrm rot="2941788">
            <a:off x="-807250" y="356427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342567" y="2920856"/>
            <a:ext cx="2112224" cy="21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-142716" y="4541011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506087" y="1991713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058218">
            <a:off x="1203687" y="4602287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4938" y="1381417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216642">
            <a:off x="-211862" y="168600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224250" y="3106325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8342575" y="168905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2025097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1836675" y="3611950"/>
            <a:ext cx="54708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Swetha Tandri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9911">
            <a:off x="7185446" y="2263820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7250" y="405802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7885217" y="4058031"/>
            <a:ext cx="2112224" cy="21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-307166" y="510898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115737" y="195835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58218">
            <a:off x="1523000" y="4704625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0003">
            <a:off x="7383825" y="2340562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9150" y="3135942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27803">
            <a:off x="5715325" y="4602300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216642">
            <a:off x="446013" y="63175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/>
          <p:nvPr/>
        </p:nvSpPr>
        <p:spPr>
          <a:xfrm>
            <a:off x="0" y="3025250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7545150" y="11557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1576872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8218963" y="4050500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t="1700" b="1700"/>
          <a:stretch/>
        </p:blipFill>
        <p:spPr>
          <a:xfrm rot="-1800010" flipH="1">
            <a:off x="-612259" y="-1200935"/>
            <a:ext cx="3897949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115" flipH="1">
            <a:off x="-771415" y="3967890"/>
            <a:ext cx="2424101" cy="15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9878004" flipH="1">
            <a:off x="7813352" y="-1057302"/>
            <a:ext cx="3454624" cy="223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1869290" flipH="1">
            <a:off x="-319054" y="8618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 rot="-1868860" flipH="1">
            <a:off x="218431" y="19210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869290">
            <a:off x="1697477" y="-333842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 flipH="1">
            <a:off x="7366689" y="473867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 flipH="1">
            <a:off x="8921067" y="96413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2" flipH="1">
            <a:off x="7274302" y="4003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8930721">
            <a:off x="8395711" y="4520673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4" y="-252166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9290" flipH="1">
            <a:off x="6959715" y="-182029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9338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1869290">
            <a:off x="8898895" y="14714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 rot="1868860">
            <a:off x="8480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0">
            <a:off x="5832151" y="-12427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2">
            <a:off x="-1519010" y="46133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30709">
            <a:off x="7969064" y="192095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9115">
            <a:off x="7356732" y="3925340"/>
            <a:ext cx="2424101" cy="15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/>
          <p:nvPr/>
        </p:nvSpPr>
        <p:spPr>
          <a:xfrm>
            <a:off x="1766204" y="467592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8930721" flipH="1">
            <a:off x="-716048" y="4539335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2075425"/>
            <a:ext cx="55182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67008">
            <a:off x="-1091483" y="-493206"/>
            <a:ext cx="3514213" cy="227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4">
            <a:alphaModFix/>
          </a:blip>
          <a:srcRect t="1700" b="1700"/>
          <a:stretch/>
        </p:blipFill>
        <p:spPr>
          <a:xfrm rot="-3258402">
            <a:off x="6012151" y="2201523"/>
            <a:ext cx="4222847" cy="27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5399998">
            <a:off x="7697889" y="250580"/>
            <a:ext cx="3454626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1634976" y="36709"/>
            <a:ext cx="796203" cy="7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731836" y="74150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32412" y="4603997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058218">
            <a:off x="-149189" y="1276362"/>
            <a:ext cx="534425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8068223" y="211807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301373" y="6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718874" y="211805"/>
            <a:ext cx="900875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>
            <a:off x="6542473" y="45158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10">
            <a:alphaModFix/>
          </a:blip>
          <a:srcRect l="2207" r="2207"/>
          <a:stretch/>
        </p:blipFill>
        <p:spPr>
          <a:xfrm rot="7145636" flipH="1">
            <a:off x="-933226" y="-1002448"/>
            <a:ext cx="2680975" cy="181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3455109" flipH="1">
            <a:off x="8068218" y="3847304"/>
            <a:ext cx="1801202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983012"/>
            <a:ext cx="3639600" cy="123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4" y="-252166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9290" flipH="1">
            <a:off x="6959715" y="-182029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/>
          <p:nvPr/>
        </p:nvSpPr>
        <p:spPr>
          <a:xfrm>
            <a:off x="9338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1869290">
            <a:off x="8898895" y="14714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/>
          <p:nvPr/>
        </p:nvSpPr>
        <p:spPr>
          <a:xfrm rot="1868860">
            <a:off x="8480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0">
            <a:off x="5832151" y="-12427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2">
            <a:off x="-1519010" y="46133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30709">
            <a:off x="7969064" y="192095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9115">
            <a:off x="7356732" y="3925340"/>
            <a:ext cx="2424101" cy="15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/>
          <p:nvPr/>
        </p:nvSpPr>
        <p:spPr>
          <a:xfrm>
            <a:off x="1766204" y="467592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8930721" flipH="1">
            <a:off x="-716048" y="4539335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599100" y="1101750"/>
            <a:ext cx="5831700" cy="130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2599100" y="2411250"/>
            <a:ext cx="58317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3850568" y="112125"/>
            <a:ext cx="110700" cy="110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29343" y="143659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69290">
            <a:off x="379527" y="143646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flipH="1">
            <a:off x="8777179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rot="-1868860" flipH="1">
            <a:off x="423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1869290" flipH="1">
            <a:off x="-682429" y="2270729"/>
            <a:ext cx="630076" cy="6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99993" flipH="1">
            <a:off x="-791368" y="-1679895"/>
            <a:ext cx="4975068" cy="322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8930721">
            <a:off x="8854448" y="1831860"/>
            <a:ext cx="1211791" cy="120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2" flipH="1">
            <a:off x="6944627" y="4242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30709" flipH="1">
            <a:off x="-2374998" y="163410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110" flipH="1">
            <a:off x="-1594318" y="2694530"/>
            <a:ext cx="4975066" cy="32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/>
          <p:nvPr/>
        </p:nvSpPr>
        <p:spPr>
          <a:xfrm flipH="1">
            <a:off x="1590264" y="481067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8930707">
            <a:off x="2322913" y="4543510"/>
            <a:ext cx="588369" cy="5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67008">
            <a:off x="-1091483" y="-493206"/>
            <a:ext cx="3514213" cy="227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4">
            <a:alphaModFix/>
          </a:blip>
          <a:srcRect t="1700" b="1700"/>
          <a:stretch/>
        </p:blipFill>
        <p:spPr>
          <a:xfrm rot="-3258402">
            <a:off x="6012151" y="2201523"/>
            <a:ext cx="4222847" cy="27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5399998">
            <a:off x="7697889" y="250580"/>
            <a:ext cx="3454626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1634976" y="36709"/>
            <a:ext cx="796203" cy="7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731836" y="74150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32412" y="4603997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058218">
            <a:off x="-149189" y="1276362"/>
            <a:ext cx="534425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>
            <a:off x="8068223" y="211807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10800000" flipH="1">
            <a:off x="301373" y="6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718874" y="211805"/>
            <a:ext cx="900875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>
            <a:off x="6542473" y="45158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10">
            <a:alphaModFix/>
          </a:blip>
          <a:srcRect l="2207" r="2207"/>
          <a:stretch/>
        </p:blipFill>
        <p:spPr>
          <a:xfrm rot="7145636" flipH="1">
            <a:off x="-933226" y="-1002448"/>
            <a:ext cx="2680975" cy="181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3455109" flipH="1">
            <a:off x="8068218" y="3847304"/>
            <a:ext cx="1801202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4" y="-252166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9290" flipH="1">
            <a:off x="6959715" y="-182029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9338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1869290">
            <a:off x="8898895" y="14714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 rot="1868860">
            <a:off x="8480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0">
            <a:off x="5972226" y="-14248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2">
            <a:off x="-1519010" y="46133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30709">
            <a:off x="7969064" y="192095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9115">
            <a:off x="7465157" y="4065415"/>
            <a:ext cx="2424101" cy="15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1766204" y="467592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8930721" flipH="1">
            <a:off x="-716048" y="4539335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ctrTitle"/>
          </p:nvPr>
        </p:nvSpPr>
        <p:spPr>
          <a:xfrm>
            <a:off x="713225" y="1414775"/>
            <a:ext cx="5263800" cy="23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2000" dirty="0" err="1"/>
              <a:t>Alat</a:t>
            </a:r>
            <a:r>
              <a:rPr lang="en-ID" sz="2000" dirty="0"/>
              <a:t> </a:t>
            </a:r>
            <a:r>
              <a:rPr lang="en-ID" sz="2000" dirty="0" err="1"/>
              <a:t>Penyiram</a:t>
            </a:r>
            <a:r>
              <a:rPr lang="en-ID" sz="2000" dirty="0"/>
              <a:t> </a:t>
            </a:r>
            <a:r>
              <a:rPr lang="en-ID" sz="2000" dirty="0" err="1"/>
              <a:t>Tanaman</a:t>
            </a:r>
            <a:r>
              <a:rPr lang="en-ID" sz="2000" dirty="0"/>
              <a:t> </a:t>
            </a:r>
            <a:r>
              <a:rPr lang="en-ID" sz="2000" dirty="0" err="1"/>
              <a:t>Otomatis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Arduino </a:t>
            </a:r>
            <a:r>
              <a:rPr lang="en-ID" sz="2000" dirty="0" err="1"/>
              <a:t>menggunakan</a:t>
            </a:r>
            <a:r>
              <a:rPr lang="en-ID" sz="2000" dirty="0"/>
              <a:t> Internet Of Things (IOT) 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 err="1"/>
              <a:t>Penulis</a:t>
            </a:r>
            <a:r>
              <a:rPr lang="en-ID" sz="2000" dirty="0"/>
              <a:t> : </a:t>
            </a:r>
            <a:br>
              <a:rPr lang="en-ID" sz="2000" dirty="0"/>
            </a:br>
            <a:r>
              <a:rPr lang="en-ID" sz="2000" dirty="0"/>
              <a:t>Nabil </a:t>
            </a:r>
            <a:r>
              <a:rPr lang="en-ID" sz="2000" dirty="0" err="1"/>
              <a:t>Azzaky</a:t>
            </a:r>
            <a:r>
              <a:rPr lang="en-ID" sz="2000" dirty="0"/>
              <a:t>, </a:t>
            </a:r>
            <a:r>
              <a:rPr lang="en-ID" sz="2000" dirty="0" err="1"/>
              <a:t>Anang</a:t>
            </a:r>
            <a:r>
              <a:rPr lang="en-ID" sz="2000" dirty="0"/>
              <a:t> </a:t>
            </a:r>
            <a:r>
              <a:rPr lang="en-ID" sz="2000" dirty="0" err="1"/>
              <a:t>Widiantoro</a:t>
            </a:r>
            <a:br>
              <a:rPr lang="en-ID" sz="2000" dirty="0"/>
            </a:br>
            <a:r>
              <a:rPr lang="en-ID" sz="2000" dirty="0" err="1"/>
              <a:t>Sumber</a:t>
            </a:r>
            <a:r>
              <a:rPr lang="en-ID" sz="2000" dirty="0"/>
              <a:t> : </a:t>
            </a:r>
            <a:br>
              <a:rPr lang="en-ID" sz="2000" dirty="0"/>
            </a:br>
            <a:r>
              <a:rPr lang="nl-NL" sz="2000" dirty="0"/>
              <a:t>J-Eltrik, Vol. 2, No. 2, November 2020</a:t>
            </a:r>
            <a:br>
              <a:rPr lang="id-ID" sz="2000" dirty="0"/>
            </a:br>
            <a:r>
              <a:rPr lang="id-ID" sz="2000" dirty="0"/>
              <a:t>E-ISSN : 2656-9396; P-ISSN: 2656-9388</a:t>
            </a:r>
            <a:br>
              <a:rPr lang="id-ID" sz="2000" dirty="0"/>
            </a:br>
            <a:r>
              <a:rPr lang="id-ID" sz="2000" dirty="0" err="1"/>
              <a:t>doi:http</a:t>
            </a:r>
            <a:r>
              <a:rPr lang="id-ID" sz="2000" dirty="0"/>
              <a:t>://dx.doi.org/10.30649/j-</a:t>
            </a:r>
            <a:r>
              <a:rPr lang="id-ID" sz="2000" err="1"/>
              <a:t>eltrik</a:t>
            </a:r>
            <a:r>
              <a:rPr lang="id-ID" sz="2000"/>
              <a:t>.v2i2.48</a:t>
            </a:r>
            <a:endParaRPr sz="2000" dirty="0"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69747">
            <a:off x="5224319" y="926255"/>
            <a:ext cx="5942813" cy="38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403" y="1304797"/>
            <a:ext cx="900868" cy="7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dirty="0"/>
              <a:t>HASIL DAN PEMBAHASAN</a:t>
            </a:r>
            <a:br>
              <a:rPr lang="en-ID" dirty="0"/>
            </a:br>
            <a:endParaRPr dirty="0"/>
          </a:p>
        </p:txBody>
      </p:sp>
      <p:sp>
        <p:nvSpPr>
          <p:cNvPr id="276" name="Google Shape;276;p27"/>
          <p:cNvSpPr txBox="1"/>
          <p:nvPr/>
        </p:nvSpPr>
        <p:spPr>
          <a:xfrm>
            <a:off x="1610302" y="1363048"/>
            <a:ext cx="4222940" cy="7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-ID" dirty="0">
                <a:solidFill>
                  <a:schemeClr val="tx1"/>
                </a:solidFill>
              </a:rPr>
              <a:t>Berikut adalah hasil rancangan perangkat keras :</a:t>
            </a: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739" y="1727303"/>
            <a:ext cx="4297179" cy="3274103"/>
          </a:xfrm>
          <a:prstGeom prst="rect">
            <a:avLst/>
          </a:prstGeom>
        </p:spPr>
      </p:pic>
      <p:sp>
        <p:nvSpPr>
          <p:cNvPr id="13" name="Google Shape;276;p27"/>
          <p:cNvSpPr txBox="1"/>
          <p:nvPr/>
        </p:nvSpPr>
        <p:spPr>
          <a:xfrm>
            <a:off x="5349765" y="3711195"/>
            <a:ext cx="3794235" cy="55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3. </a:t>
            </a:r>
            <a:r>
              <a:rPr lang="id-ID" dirty="0">
                <a:solidFill>
                  <a:schemeClr val="tx1"/>
                </a:solidFill>
              </a:rPr>
              <a:t>Hasil rancangan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id-ID" dirty="0">
                <a:solidFill>
                  <a:schemeClr val="tx1"/>
                </a:solidFill>
              </a:rPr>
              <a:t> perangkat keras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id-ID" dirty="0"/>
              <a:t>:</a:t>
            </a:r>
            <a:endParaRPr lang="en-ID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d-ID" dirty="0"/>
              <a:t>HASIL DAN PEMBAHASAN</a:t>
            </a:r>
            <a:endParaRPr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1123097" y="4686678"/>
            <a:ext cx="3639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4. </a:t>
            </a:r>
            <a:r>
              <a:rPr lang="id-ID" i="1" dirty="0">
                <a:solidFill>
                  <a:schemeClr val="tx1"/>
                </a:solidFill>
              </a:rPr>
              <a:t>Flowchart </a:t>
            </a:r>
            <a:r>
              <a:rPr lang="id-ID" dirty="0">
                <a:solidFill>
                  <a:schemeClr val="tx1"/>
                </a:solidFill>
              </a:rPr>
              <a:t>Progam Sensor Suhu</a:t>
            </a: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271" y="1554061"/>
            <a:ext cx="2711252" cy="3132617"/>
          </a:xfrm>
          <a:prstGeom prst="rect">
            <a:avLst/>
          </a:prstGeom>
        </p:spPr>
      </p:pic>
      <p:sp>
        <p:nvSpPr>
          <p:cNvPr id="8" name="Google Shape;288;p28"/>
          <p:cNvSpPr txBox="1"/>
          <p:nvPr/>
        </p:nvSpPr>
        <p:spPr>
          <a:xfrm>
            <a:off x="4762697" y="1415455"/>
            <a:ext cx="3639600" cy="35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Program Arduino Pada Sensor Suhu</a:t>
            </a:r>
            <a:endParaRPr lang="en-US" b="1" dirty="0">
              <a:solidFill>
                <a:schemeClr val="tx1"/>
              </a:solidFill>
            </a:endParaRPr>
          </a:p>
          <a:p>
            <a:endParaRPr lang="en-ID" b="1" dirty="0">
              <a:solidFill>
                <a:schemeClr val="tx1"/>
              </a:solidFill>
            </a:endParaRPr>
          </a:p>
          <a:p>
            <a:pPr algn="just"/>
            <a:r>
              <a:rPr lang="id-ID" i="1" dirty="0">
                <a:solidFill>
                  <a:schemeClr val="tx1"/>
                </a:solidFill>
              </a:rPr>
              <a:t>Algoritma Flowchart </a:t>
            </a:r>
            <a:r>
              <a:rPr lang="id-ID" dirty="0">
                <a:solidFill>
                  <a:schemeClr val="tx1"/>
                </a:solidFill>
              </a:rPr>
              <a:t>program sensor suhu pada Gambar 4.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id-ID" dirty="0">
                <a:solidFill>
                  <a:schemeClr val="tx1"/>
                </a:solidFill>
              </a:rPr>
              <a:t>Mengkoneksikan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(Sensor Suhu dan kelembaban DHT22) dan </a:t>
            </a:r>
            <a:r>
              <a:rPr lang="id-ID" i="1" dirty="0">
                <a:solidFill>
                  <a:schemeClr val="tx1"/>
                </a:solidFill>
              </a:rPr>
              <a:t>output </a:t>
            </a:r>
            <a:r>
              <a:rPr lang="id-ID" dirty="0">
                <a:solidFill>
                  <a:schemeClr val="tx1"/>
                </a:solidFill>
              </a:rPr>
              <a:t>(LCD, Motor Driver L298N dan Pompa Air) pada arduino.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Baca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sensor DHT22 berupa data suhu.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Menampilkan data suhu ke LCD.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id-ID" dirty="0">
                <a:solidFill>
                  <a:schemeClr val="tx1"/>
                </a:solidFill>
              </a:rPr>
              <a:t>Jika suhu diatas 31</a:t>
            </a:r>
            <a:r>
              <a:rPr lang="id-ID" baseline="30000" dirty="0">
                <a:solidFill>
                  <a:schemeClr val="tx1"/>
                </a:solidFill>
              </a:rPr>
              <a:t>o</a:t>
            </a:r>
            <a:r>
              <a:rPr lang="id-ID" dirty="0">
                <a:solidFill>
                  <a:schemeClr val="tx1"/>
                </a:solidFill>
              </a:rPr>
              <a:t> maka motor driver dan pompa air menyala.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id-ID" dirty="0">
                <a:solidFill>
                  <a:schemeClr val="tx1"/>
                </a:solidFill>
              </a:rPr>
              <a:t>Jika suhu dibawah 31</a:t>
            </a:r>
            <a:r>
              <a:rPr lang="id-ID" baseline="30000" dirty="0">
                <a:solidFill>
                  <a:schemeClr val="tx1"/>
                </a:solidFill>
              </a:rPr>
              <a:t>o</a:t>
            </a:r>
            <a:r>
              <a:rPr lang="id-ID" dirty="0">
                <a:solidFill>
                  <a:schemeClr val="tx1"/>
                </a:solidFill>
              </a:rPr>
              <a:t> maka motor driver dan pompa air mati.</a:t>
            </a: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d-ID" dirty="0"/>
              <a:t>HASIL DAN PEMBAHASAN</a:t>
            </a:r>
            <a:endParaRPr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761655" y="4571999"/>
            <a:ext cx="4100544" cy="39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5. </a:t>
            </a:r>
            <a:r>
              <a:rPr lang="id-ID" i="1" dirty="0">
                <a:solidFill>
                  <a:schemeClr val="tx1"/>
                </a:solidFill>
              </a:rPr>
              <a:t>Flowchart </a:t>
            </a:r>
            <a:r>
              <a:rPr lang="id-ID" dirty="0">
                <a:solidFill>
                  <a:schemeClr val="tx1"/>
                </a:solidFill>
              </a:rPr>
              <a:t>Progam Kontrol Android Pada Arduino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88;p28"/>
          <p:cNvSpPr txBox="1"/>
          <p:nvPr/>
        </p:nvSpPr>
        <p:spPr>
          <a:xfrm>
            <a:off x="4862199" y="1333549"/>
            <a:ext cx="3639600" cy="402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Program Arduino Kontrol Android</a:t>
            </a:r>
            <a:endParaRPr lang="en-US" b="1" dirty="0">
              <a:solidFill>
                <a:schemeClr val="tx1"/>
              </a:solidFill>
            </a:endParaRPr>
          </a:p>
          <a:p>
            <a:endParaRPr lang="en-ID" b="1" dirty="0">
              <a:solidFill>
                <a:schemeClr val="tx1"/>
              </a:solidFill>
            </a:endParaRPr>
          </a:p>
          <a:p>
            <a:r>
              <a:rPr lang="id-ID" i="1" dirty="0">
                <a:solidFill>
                  <a:schemeClr val="tx1"/>
                </a:solidFill>
              </a:rPr>
              <a:t>Algoritma Flowchart </a:t>
            </a:r>
            <a:r>
              <a:rPr lang="id-ID" dirty="0">
                <a:solidFill>
                  <a:schemeClr val="tx1"/>
                </a:solidFill>
              </a:rPr>
              <a:t>program kontrol android pada Gambar 5.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id-ID" dirty="0">
                <a:solidFill>
                  <a:schemeClr val="tx1"/>
                </a:solidFill>
              </a:rPr>
              <a:t>Mengkoneksikan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output </a:t>
            </a:r>
            <a:r>
              <a:rPr lang="id-ID" dirty="0">
                <a:solidFill>
                  <a:schemeClr val="tx1"/>
                </a:solidFill>
              </a:rPr>
              <a:t>pada arduino dengan </a:t>
            </a:r>
            <a:r>
              <a:rPr lang="id-ID" i="1" dirty="0">
                <a:solidFill>
                  <a:schemeClr val="tx1"/>
                </a:solidFill>
              </a:rPr>
              <a:t>smartphone </a:t>
            </a:r>
            <a:r>
              <a:rPr lang="id-ID" dirty="0">
                <a:solidFill>
                  <a:schemeClr val="tx1"/>
                </a:solidFill>
              </a:rPr>
              <a:t>android untuk mengkoneksikan aplikasi </a:t>
            </a:r>
            <a:r>
              <a:rPr lang="id-ID" i="1" dirty="0">
                <a:solidFill>
                  <a:schemeClr val="tx1"/>
                </a:solidFill>
              </a:rPr>
              <a:t>blynk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Membaca input sensor DHT22 berupa data suhu dan kelembaban.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Menampilkan data suhu dan kelembapan pada Tampilan LCD </a:t>
            </a:r>
            <a:r>
              <a:rPr lang="id-ID" i="1" dirty="0">
                <a:solidFill>
                  <a:schemeClr val="tx1"/>
                </a:solidFill>
              </a:rPr>
              <a:t>blynk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id-ID" dirty="0">
                <a:solidFill>
                  <a:schemeClr val="tx1"/>
                </a:solidFill>
              </a:rPr>
              <a:t>Membaca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tombol yang berupa perintah menyalakan pompa air.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id-ID" dirty="0">
                <a:solidFill>
                  <a:schemeClr val="tx1"/>
                </a:solidFill>
              </a:rPr>
              <a:t>Jika tombol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maka motor driver dan pompa air menyala.</a:t>
            </a:r>
            <a:endParaRPr lang="en-ID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6. </a:t>
            </a:r>
            <a:r>
              <a:rPr lang="id-ID" dirty="0">
                <a:solidFill>
                  <a:schemeClr val="tx1"/>
                </a:solidFill>
              </a:rPr>
              <a:t>Jika tombol tidak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i="1" dirty="0">
                <a:solidFill>
                  <a:schemeClr val="tx1"/>
                </a:solidFill>
              </a:rPr>
              <a:t>off) </a:t>
            </a:r>
            <a:r>
              <a:rPr lang="id-ID" dirty="0">
                <a:solidFill>
                  <a:schemeClr val="tx1"/>
                </a:solidFill>
              </a:rPr>
              <a:t>maka motor driver dan pompa air mati</a:t>
            </a:r>
            <a:r>
              <a:rPr lang="id-ID" b="1" dirty="0">
                <a:solidFill>
                  <a:schemeClr val="tx1"/>
                </a:solidFill>
              </a:rPr>
              <a:t>.</a:t>
            </a:r>
            <a:endParaRPr lang="en-ID" dirty="0">
              <a:solidFill>
                <a:schemeClr val="tx1"/>
              </a:solidFill>
            </a:endParaRPr>
          </a:p>
          <a:p>
            <a:pPr lvl="1"/>
            <a:endParaRPr lang="en-ID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22599" y="1415455"/>
            <a:ext cx="3212767" cy="3215093"/>
            <a:chOff x="0" y="0"/>
            <a:chExt cx="4367" cy="851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83" cy="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" y="5482"/>
              <a:ext cx="4108" cy="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9864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d-ID" dirty="0"/>
              <a:t>HASIL DAN PEMBAHASAN</a:t>
            </a:r>
            <a:endParaRPr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761655" y="4571999"/>
            <a:ext cx="4100544" cy="39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6. </a:t>
            </a:r>
            <a:r>
              <a:rPr lang="id-ID" dirty="0">
                <a:solidFill>
                  <a:schemeClr val="tx1"/>
                </a:solidFill>
              </a:rPr>
              <a:t>Pembacaan Sensor Suhu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88;p28"/>
          <p:cNvSpPr txBox="1"/>
          <p:nvPr/>
        </p:nvSpPr>
        <p:spPr>
          <a:xfrm>
            <a:off x="4862199" y="1333549"/>
            <a:ext cx="3639600" cy="402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Pengujian Sensor DHT22</a:t>
            </a:r>
            <a:endParaRPr lang="en-US" b="1" dirty="0">
              <a:solidFill>
                <a:schemeClr val="tx1"/>
              </a:solidFill>
            </a:endParaRPr>
          </a:p>
          <a:p>
            <a:endParaRPr lang="en-ID" b="1" dirty="0">
              <a:solidFill>
                <a:schemeClr val="tx1"/>
              </a:solidFill>
            </a:endParaRPr>
          </a:p>
          <a:p>
            <a:pPr algn="just"/>
            <a:r>
              <a:rPr lang="id-ID" dirty="0">
                <a:solidFill>
                  <a:schemeClr val="tx1"/>
                </a:solidFill>
              </a:rPr>
              <a:t>Penyiraman otomatis yang dihasil-kan dari sensor DHT22 berupa suhu dan kelem- baban yang proses pada Arduino sehingga dapat memberi perintah kepada Motor Driver L298N untuk menyalakan dan mematikan pompa air (Motor DC).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image7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400" y="1462025"/>
            <a:ext cx="3033172" cy="29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D" dirty="0"/>
            </a:br>
            <a:br>
              <a:rPr lang="en-ID" dirty="0"/>
            </a:br>
            <a:br>
              <a:rPr lang="id-ID" dirty="0"/>
            </a:br>
            <a:r>
              <a:rPr lang="id-ID" dirty="0"/>
              <a:t> </a:t>
            </a:r>
            <a:br>
              <a:rPr lang="en-ID" dirty="0"/>
            </a:br>
            <a:endParaRPr dirty="0"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963860" y="2106185"/>
            <a:ext cx="3460140" cy="9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d-ID" dirty="0"/>
              <a:t>Dalam pengujian sensor DHT22,</a:t>
            </a:r>
            <a:endParaRPr lang="en-ID" dirty="0"/>
          </a:p>
          <a:p>
            <a:pPr marL="114300" indent="0">
              <a:buNone/>
            </a:pPr>
            <a:r>
              <a:rPr lang="id-ID" dirty="0"/>
              <a:t>suhu yang didapatkan selama pengujian terdapat pada Tabel 1. sebagai berikut:</a:t>
            </a:r>
            <a:endParaRPr lang="en-ID" dirty="0"/>
          </a:p>
          <a:p>
            <a:pPr marL="114300" indent="0">
              <a:buNone/>
            </a:pPr>
            <a:br>
              <a:rPr lang="id-ID" dirty="0"/>
            </a:br>
            <a:r>
              <a:rPr lang="id-ID" dirty="0"/>
              <a:t> 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2000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id-ID" dirty="0"/>
              <a:t>HASIL DAN PEMBAHASAN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000" t="24335" r="24888" b="10103"/>
          <a:stretch/>
        </p:blipFill>
        <p:spPr>
          <a:xfrm>
            <a:off x="473976" y="1466270"/>
            <a:ext cx="4399280" cy="3370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543497" y="1482213"/>
            <a:ext cx="3116276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sz="1400" dirty="0">
                <a:latin typeface="Open Sans"/>
              </a:rPr>
              <a:t>Tabel 2. Ujicoba Kontrol Android</a:t>
            </a:r>
            <a:endParaRPr lang="en-ID" sz="1400" dirty="0">
              <a:latin typeface="Open Sans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572000" y="1927509"/>
            <a:ext cx="3460140" cy="159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d-ID" b="1" dirty="0"/>
              <a:t>Hasil Pengujian Kontrol Android</a:t>
            </a:r>
            <a:endParaRPr lang="en-US" b="1" dirty="0"/>
          </a:p>
          <a:p>
            <a:pPr marL="114300" indent="0">
              <a:buNone/>
            </a:pPr>
            <a:endParaRPr lang="en-ID" b="1" dirty="0"/>
          </a:p>
          <a:p>
            <a:pPr marL="114300" indent="0" algn="just">
              <a:buNone/>
            </a:pPr>
            <a:r>
              <a:rPr lang="id-ID" i="1" dirty="0"/>
              <a:t>Smartphone </a:t>
            </a:r>
            <a:r>
              <a:rPr lang="id-ID" dirty="0"/>
              <a:t>Android yang sudah terinstal </a:t>
            </a:r>
            <a:r>
              <a:rPr lang="id-ID" i="1" dirty="0"/>
              <a:t>Blynk </a:t>
            </a:r>
            <a:r>
              <a:rPr lang="id-ID" dirty="0"/>
              <a:t>berfungsi untuk mengirim</a:t>
            </a:r>
            <a:endParaRPr lang="en-US" dirty="0"/>
          </a:p>
          <a:p>
            <a:pPr marL="114300" indent="0" algn="just">
              <a:buNone/>
            </a:pPr>
            <a:r>
              <a:rPr lang="id-ID" dirty="0"/>
              <a:t>perintah kepada Arduino yang terhubung wifi melalui ESP8266.</a:t>
            </a: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2000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id-ID" dirty="0"/>
              <a:t>HASIL DAN PEMBAHASAN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78530"/>
              </p:ext>
            </p:extLst>
          </p:nvPr>
        </p:nvGraphicFramePr>
        <p:xfrm>
          <a:off x="1631271" y="2093050"/>
          <a:ext cx="2940729" cy="25630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{DF93C92B-81F3-46D6-87F9-FFB1DE9530D4}</a:tableStyleId>
              </a:tblPr>
              <a:tblGrid>
                <a:gridCol w="709707">
                  <a:extLst>
                    <a:ext uri="{9D8B030D-6E8A-4147-A177-3AD203B41FA5}">
                      <a16:colId xmlns:a16="http://schemas.microsoft.com/office/drawing/2014/main" val="897915995"/>
                    </a:ext>
                  </a:extLst>
                </a:gridCol>
                <a:gridCol w="1016123">
                  <a:extLst>
                    <a:ext uri="{9D8B030D-6E8A-4147-A177-3AD203B41FA5}">
                      <a16:colId xmlns:a16="http://schemas.microsoft.com/office/drawing/2014/main" val="2093365682"/>
                    </a:ext>
                  </a:extLst>
                </a:gridCol>
                <a:gridCol w="681004">
                  <a:extLst>
                    <a:ext uri="{9D8B030D-6E8A-4147-A177-3AD203B41FA5}">
                      <a16:colId xmlns:a16="http://schemas.microsoft.com/office/drawing/2014/main" val="3304557761"/>
                    </a:ext>
                  </a:extLst>
                </a:gridCol>
                <a:gridCol w="533895">
                  <a:extLst>
                    <a:ext uri="{9D8B030D-6E8A-4147-A177-3AD203B41FA5}">
                      <a16:colId xmlns:a16="http://schemas.microsoft.com/office/drawing/2014/main" val="2104400549"/>
                    </a:ext>
                  </a:extLst>
                </a:gridCol>
              </a:tblGrid>
              <a:tr h="472434">
                <a:tc>
                  <a:txBody>
                    <a:bodyPr/>
                    <a:lstStyle/>
                    <a:p>
                      <a:pPr marL="151765" marR="97155" indent="-35560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Widget</a:t>
                      </a:r>
                      <a:r>
                        <a:rPr lang="id-ID" sz="1000" spc="-2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Blynk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7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Kegunaan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59055" algn="ctr">
                        <a:lnSpc>
                          <a:spcPts val="117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Gagal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0940036"/>
                  </a:ext>
                </a:extLst>
              </a:tr>
              <a:tr h="1188771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id-ID" sz="14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 marR="118110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Tombol</a:t>
                      </a:r>
                      <a:r>
                        <a:rPr lang="id-ID" sz="1000" spc="-23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id-ID" sz="1000" spc="-5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id-ID" sz="1000" spc="-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Off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182245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Menyalakan dan</a:t>
                      </a:r>
                      <a:r>
                        <a:rPr lang="id-ID" sz="10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mematikan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Motor</a:t>
                      </a:r>
                      <a:r>
                        <a:rPr lang="id-ID" sz="1000" spc="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DC</a:t>
                      </a:r>
                      <a:r>
                        <a:rPr lang="id-ID" sz="10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spc="-5" dirty="0">
                          <a:solidFill>
                            <a:schemeClr val="tx1"/>
                          </a:solidFill>
                          <a:effectLst/>
                        </a:rPr>
                        <a:t>(pompa</a:t>
                      </a:r>
                      <a:r>
                        <a:rPr lang="id-ID" sz="1000" spc="-6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spc="-5" dirty="0">
                          <a:solidFill>
                            <a:schemeClr val="tx1"/>
                          </a:solidFill>
                          <a:effectLst/>
                        </a:rPr>
                        <a:t>air)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17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id-ID" sz="8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2625727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69850" marR="5715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id-ID" sz="1000" spc="-5">
                          <a:solidFill>
                            <a:schemeClr val="tx1"/>
                          </a:solidFill>
                          <a:effectLst/>
                        </a:rPr>
                        <a:t>Tampilan</a:t>
                      </a:r>
                      <a:r>
                        <a:rPr lang="id-ID" sz="1000" spc="-23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LCD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Mendapatkan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 marR="111760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data suhu dan</a:t>
                      </a:r>
                      <a:r>
                        <a:rPr lang="id-ID" sz="1000" spc="-2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kelebaban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d-ID" sz="9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" algn="ctr">
                        <a:lnSpc>
                          <a:spcPts val="117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9936040"/>
                  </a:ext>
                </a:extLst>
              </a:tr>
            </a:tbl>
          </a:graphicData>
        </a:graphic>
      </p:graphicFrame>
      <p:sp>
        <p:nvSpPr>
          <p:cNvPr id="8" name="Google Shape;296;p29"/>
          <p:cNvSpPr txBox="1">
            <a:spLocks/>
          </p:cNvSpPr>
          <p:nvPr/>
        </p:nvSpPr>
        <p:spPr>
          <a:xfrm>
            <a:off x="4659773" y="3775271"/>
            <a:ext cx="3460140" cy="159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id-ID" dirty="0"/>
              <a:t>Dari data Tabel 2. diatas ujicoba kontrol android tidak bermasalah, dan dapat berfungsi sebagaimana fungsinya.</a:t>
            </a:r>
            <a:endParaRPr lang="en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0" indent="0">
              <a:buFont typeface="Darker Grotesque SemiBold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076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1178535" y="1434921"/>
            <a:ext cx="3460140" cy="159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d-ID" sz="1200" b="1" dirty="0"/>
              <a:t>Perhitungan Torsi Motor</a:t>
            </a:r>
            <a:endParaRPr lang="en-ID" sz="1200" b="1" dirty="0"/>
          </a:p>
          <a:p>
            <a:pPr marL="114300" indent="0" algn="just">
              <a:buNone/>
            </a:pPr>
            <a:r>
              <a:rPr lang="id-ID" sz="1200" dirty="0"/>
              <a:t>Untuk mengetahui kemampuan torsi motor, diperlukan analisa terhadap nilai tegangan, arus dan kecepatan motor de- ngan beban atau tanpa beban. Tipe motor DC yang digunakan adalah tipe 280L de- ngan spesifikasi sebagai berikut:</a:t>
            </a:r>
            <a:endParaRPr lang="en-ID" sz="1200" dirty="0"/>
          </a:p>
          <a:p>
            <a:pPr marL="114300" indent="0" algn="just">
              <a:buNone/>
            </a:pP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Tegangan</a:t>
            </a:r>
            <a:r>
              <a:rPr lang="en-US" sz="1200" dirty="0"/>
              <a:t>	</a:t>
            </a:r>
            <a:r>
              <a:rPr lang="id-ID" sz="1200" dirty="0"/>
              <a:t>	: 12 V DC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Daya maksimal	: 100 W </a:t>
            </a:r>
            <a:endParaRPr lang="en-US" sz="1200" dirty="0"/>
          </a:p>
          <a:p>
            <a:pPr marL="114300" indent="0">
              <a:buNone/>
            </a:pPr>
            <a:r>
              <a:rPr lang="id-ID" sz="1200" dirty="0"/>
              <a:t>Tekanan maksimal	:1.1Mpa/160psi</a:t>
            </a:r>
            <a:endParaRPr lang="en-ID" sz="1200" dirty="0"/>
          </a:p>
          <a:p>
            <a:pPr marL="114300" indent="0">
              <a:buNone/>
            </a:pPr>
            <a:r>
              <a:rPr lang="en-US" sz="1200" dirty="0"/>
              <a:t>		</a:t>
            </a:r>
            <a:r>
              <a:rPr lang="id-ID" sz="1200" dirty="0"/>
              <a:t>(145psi=1Mpa) Aliran maksimal	: 8L/min</a:t>
            </a:r>
            <a:endParaRPr lang="en-US" sz="1200" dirty="0"/>
          </a:p>
          <a:p>
            <a:pPr marL="114300" indent="0">
              <a:buNone/>
            </a:pPr>
            <a:r>
              <a:rPr lang="id-ID" sz="1200" dirty="0"/>
              <a:t>Diketahui :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Tekanan (psi)	= 160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Aliran	</a:t>
            </a:r>
            <a:r>
              <a:rPr lang="en-US" sz="1200" dirty="0"/>
              <a:t>	</a:t>
            </a:r>
            <a:r>
              <a:rPr lang="id-ID" sz="1200" dirty="0"/>
              <a:t>= 8 liter/menit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Konstanta	</a:t>
            </a:r>
            <a:r>
              <a:rPr lang="en-US" sz="1200" dirty="0"/>
              <a:t>	</a:t>
            </a:r>
            <a:r>
              <a:rPr lang="id-ID" sz="1200" dirty="0"/>
              <a:t>= 6,2822</a:t>
            </a:r>
            <a:endParaRPr lang="en-ID" sz="1200" dirty="0"/>
          </a:p>
          <a:p>
            <a:pPr marL="114300" indent="0">
              <a:buNone/>
            </a:pPr>
            <a:endParaRPr lang="en-ID" sz="1200" dirty="0"/>
          </a:p>
          <a:p>
            <a:pPr marL="114300" indent="0">
              <a:buNone/>
            </a:pPr>
            <a:endParaRPr lang="en-ID" sz="1200" dirty="0"/>
          </a:p>
          <a:p>
            <a:pPr marL="114300" indent="0"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2000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id-ID" dirty="0"/>
              <a:t>HASIL DAN PEMBAHASAN</a:t>
            </a:r>
          </a:p>
        </p:txBody>
      </p:sp>
      <p:sp>
        <p:nvSpPr>
          <p:cNvPr id="8" name="Google Shape;296;p29"/>
          <p:cNvSpPr txBox="1">
            <a:spLocks/>
          </p:cNvSpPr>
          <p:nvPr/>
        </p:nvSpPr>
        <p:spPr>
          <a:xfrm>
            <a:off x="4831223" y="1584521"/>
            <a:ext cx="3460140" cy="234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id-ID" sz="1200" dirty="0"/>
              <a:t>Untuk mencari torsi kita perlu me- ngetahui nilai power motor DC dengan beban atau tanpa beban. Diketahui power dengan beban didapat nilai 1.58 W dengan RPM 7790 rad/min maka dihitung menggunakan rumus berikut:</a:t>
            </a:r>
            <a:endParaRPr lang="en-US" sz="1200" dirty="0"/>
          </a:p>
          <a:p>
            <a:pPr marL="114300" indent="0" algn="just">
              <a:buNone/>
            </a:pP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 </a:t>
            </a:r>
            <a:r>
              <a:rPr lang="en-US" sz="1200" dirty="0"/>
              <a:t>T = 160 X 8</a:t>
            </a:r>
          </a:p>
          <a:p>
            <a:pPr marL="114300" indent="0">
              <a:buNone/>
            </a:pPr>
            <a:r>
              <a:rPr lang="en-US" sz="1200" dirty="0"/>
              <a:t>        6,2822</a:t>
            </a:r>
          </a:p>
          <a:p>
            <a:pPr marL="114300" indent="0">
              <a:buNone/>
            </a:pPr>
            <a:r>
              <a:rPr lang="id-ID" sz="1200" dirty="0"/>
              <a:t>T = 203,750279 N.m</a:t>
            </a:r>
            <a:endParaRPr lang="en-ID" sz="1200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0" indent="0">
              <a:buFont typeface="Darker Grotesque SemiBold"/>
              <a:buNone/>
            </a:pP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81625" y="3343275"/>
            <a:ext cx="4953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33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963860" y="1778170"/>
            <a:ext cx="3460140" cy="159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3051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en-US" dirty="0"/>
              <a:t>KESIMPULAN</a:t>
            </a:r>
            <a:endParaRPr lang="id-ID" dirty="0"/>
          </a:p>
        </p:txBody>
      </p:sp>
      <p:sp>
        <p:nvSpPr>
          <p:cNvPr id="8" name="Google Shape;296;p29"/>
          <p:cNvSpPr txBox="1">
            <a:spLocks/>
          </p:cNvSpPr>
          <p:nvPr/>
        </p:nvSpPr>
        <p:spPr>
          <a:xfrm>
            <a:off x="4963860" y="3656533"/>
            <a:ext cx="3460140" cy="159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20261" y="1444034"/>
            <a:ext cx="7562194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60" algn="just">
              <a:lnSpc>
                <a:spcPts val="1370"/>
              </a:lnSpc>
              <a:spcBef>
                <a:spcPts val="5"/>
              </a:spcBef>
            </a:pPr>
            <a:r>
              <a:rPr lang="id-ID" dirty="0">
                <a:solidFill>
                  <a:schemeClr val="tx1"/>
                </a:solidFill>
              </a:rPr>
              <a:t>Berdasarkan hasil dan pembahasan, maka dapat diambil kesimpulan sebagai berikut :</a:t>
            </a:r>
            <a:endParaRPr lang="en-ID" dirty="0">
              <a:solidFill>
                <a:schemeClr val="tx1"/>
              </a:solidFill>
            </a:endParaRPr>
          </a:p>
          <a:p>
            <a:pPr marL="359410" indent="-28575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Open Sans"/>
              <a:ea typeface="Times New Roman" panose="02020603050405020304" pitchFamily="18" charset="0"/>
            </a:endParaRPr>
          </a:p>
          <a:p>
            <a:pPr marL="416560" lvl="0" indent="-34290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tx1"/>
                </a:solidFill>
              </a:rPr>
              <a:t>Perancangan sistem alat pengontrol penyiraman tanaman dengan menggu- nakan konversi nilai suhu. Nilai tersebut diperoleh dari sensor DHT22 kemudian diproses pada arduino yang digunakan untuk memberi perintah bahwa pada suhu diatas 31°C maka pompa air akan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dan sebaliknya jika suhu dibawah 31°C maka pompa air akan </a:t>
            </a:r>
            <a:r>
              <a:rPr lang="id-ID" i="1" dirty="0">
                <a:solidFill>
                  <a:schemeClr val="tx1"/>
                </a:solidFill>
              </a:rPr>
              <a:t>off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416560" lvl="0" indent="-34290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416560" lvl="0" indent="-34290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tx1"/>
                </a:solidFill>
              </a:rPr>
              <a:t>Pembuatan alat pengontrol penyiraman tanaman dengan menggunakan perangkat android memerlukan beberapa kompoen diantaranya: arduino mega yang digunakan sebagai pengendali utama, </a:t>
            </a:r>
            <a:r>
              <a:rPr lang="id-ID" i="1" dirty="0">
                <a:solidFill>
                  <a:schemeClr val="tx1"/>
                </a:solidFill>
              </a:rPr>
              <a:t>smartphone android </a:t>
            </a:r>
            <a:r>
              <a:rPr lang="id-ID" dirty="0">
                <a:solidFill>
                  <a:schemeClr val="tx1"/>
                </a:solidFill>
              </a:rPr>
              <a:t>yang sudah ter</a:t>
            </a:r>
            <a:r>
              <a:rPr lang="id-ID" i="1" dirty="0">
                <a:solidFill>
                  <a:schemeClr val="tx1"/>
                </a:solidFill>
              </a:rPr>
              <a:t>instal blynk </a:t>
            </a:r>
            <a:r>
              <a:rPr lang="id-ID" dirty="0">
                <a:solidFill>
                  <a:schemeClr val="tx1"/>
                </a:solidFill>
              </a:rPr>
              <a:t>digunakan sebagai kontrol dan monitoring penyiraman tanaman, ESP8266 yang digunakan sebagai peng- hubung arduino dengan blynk dengan menggunakan koneksi wifi, sensor DHT22 untuk memperoleh data suhu dan kelembaban, motor driver yang digunakan untuk mengatur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off </a:t>
            </a:r>
            <a:r>
              <a:rPr lang="id-ID" dirty="0">
                <a:solidFill>
                  <a:schemeClr val="tx1"/>
                </a:solidFill>
              </a:rPr>
              <a:t>pompa air, dan LCD yang berfungsi untuk menampilkan hasil nilai suhu dan kelembaban yang di baca oleh sensor. Berdasarkan uji coba alat pada hasil pengujian sensor didapatkan rata – rata </a:t>
            </a:r>
            <a:r>
              <a:rPr lang="id-ID" i="1" dirty="0">
                <a:solidFill>
                  <a:schemeClr val="tx1"/>
                </a:solidFill>
              </a:rPr>
              <a:t>error </a:t>
            </a:r>
            <a:r>
              <a:rPr lang="id-ID" dirty="0">
                <a:solidFill>
                  <a:schemeClr val="tx1"/>
                </a:solidFill>
              </a:rPr>
              <a:t>sebesar 0,5806065. Sedangkan pada pengujian kontrol android tidak bermasalah dan berfungsi dengan baik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D" dirty="0">
              <a:solidFill>
                <a:schemeClr val="tx1"/>
              </a:solidFill>
            </a:endParaRPr>
          </a:p>
          <a:p>
            <a:pPr marL="359410" indent="-28575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Open Sans"/>
              <a:ea typeface="Times New Roman" panose="02020603050405020304" pitchFamily="18" charset="0"/>
            </a:endParaRPr>
          </a:p>
          <a:p>
            <a:pPr marL="359410" indent="-28575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Open Sans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486399" y="4014951"/>
            <a:ext cx="5885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99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 you have any questions?</a:t>
            </a:r>
            <a:endParaRPr sz="2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3450125" y="3176226"/>
            <a:ext cx="387681" cy="387661"/>
            <a:chOff x="266768" y="1721375"/>
            <a:chExt cx="397907" cy="397887"/>
          </a:xfrm>
        </p:grpSpPr>
        <p:sp>
          <p:nvSpPr>
            <p:cNvPr id="305" name="Google Shape;305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4686648" y="3176226"/>
            <a:ext cx="387661" cy="387661"/>
            <a:chOff x="1379798" y="1723250"/>
            <a:chExt cx="397887" cy="397887"/>
          </a:xfrm>
        </p:grpSpPr>
        <p:sp>
          <p:nvSpPr>
            <p:cNvPr id="308" name="Google Shape;308;p3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0"/>
          <p:cNvGrpSpPr/>
          <p:nvPr/>
        </p:nvGrpSpPr>
        <p:grpSpPr>
          <a:xfrm>
            <a:off x="4068407" y="3176226"/>
            <a:ext cx="387641" cy="387661"/>
            <a:chOff x="864491" y="1723250"/>
            <a:chExt cx="397866" cy="397887"/>
          </a:xfrm>
        </p:grpSpPr>
        <p:sp>
          <p:nvSpPr>
            <p:cNvPr id="313" name="Google Shape;313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0"/>
          <p:cNvGrpSpPr/>
          <p:nvPr/>
        </p:nvGrpSpPr>
        <p:grpSpPr>
          <a:xfrm>
            <a:off x="5304909" y="3175573"/>
            <a:ext cx="388966" cy="388966"/>
            <a:chOff x="1190625" y="238125"/>
            <a:chExt cx="5235075" cy="5235075"/>
          </a:xfrm>
        </p:grpSpPr>
        <p:sp>
          <p:nvSpPr>
            <p:cNvPr id="317" name="Google Shape;317;p30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599100" y="1101750"/>
            <a:ext cx="5831700" cy="13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599100" y="2411250"/>
            <a:ext cx="58317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penyiraman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Arduino </a:t>
            </a:r>
            <a:r>
              <a:rPr lang="en-ID" dirty="0" err="1"/>
              <a:t>dan</a:t>
            </a:r>
            <a:r>
              <a:rPr lang="en-ID" dirty="0"/>
              <a:t> Internet of Things (</a:t>
            </a:r>
            <a:r>
              <a:rPr lang="en-ID" dirty="0" err="1"/>
              <a:t>IoT</a:t>
            </a:r>
            <a:r>
              <a:rPr lang="en-ID" dirty="0"/>
              <a:t>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D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disorot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pemurnian</a:t>
            </a:r>
            <a:r>
              <a:rPr lang="en-ID" dirty="0"/>
              <a:t> </a:t>
            </a:r>
            <a:r>
              <a:rPr lang="en-ID" dirty="0" err="1"/>
              <a:t>udara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0" name="Google Shape;240;p22"/>
          <p:cNvSpPr/>
          <p:nvPr/>
        </p:nvSpPr>
        <p:spPr>
          <a:xfrm rot="-1868686" flipH="1">
            <a:off x="1450621" y="5256165"/>
            <a:ext cx="211716" cy="211716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body" idx="1"/>
          </p:nvPr>
        </p:nvSpPr>
        <p:spPr>
          <a:xfrm>
            <a:off x="720000" y="2075425"/>
            <a:ext cx="55182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menyiram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mengunakan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android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internet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monitoring.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smartphoneandroid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</a:t>
            </a:r>
            <a:r>
              <a:rPr lang="en-ID" dirty="0"/>
              <a:t>-install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blynk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arduino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ESP8266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WIFI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memonitoring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penyiram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on </a:t>
            </a:r>
            <a:r>
              <a:rPr lang="en-ID" dirty="0" err="1"/>
              <a:t>dan</a:t>
            </a:r>
            <a:r>
              <a:rPr lang="en-ID" dirty="0"/>
              <a:t> off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blynk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kelembaban</a:t>
            </a:r>
            <a:r>
              <a:rPr lang="en-ID" dirty="0"/>
              <a:t>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sensor DHT22.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 rot="10800000" flipH="1">
            <a:off x="2096122" y="5189206"/>
            <a:ext cx="176400" cy="176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body" idx="1"/>
          </p:nvPr>
        </p:nvSpPr>
        <p:spPr>
          <a:xfrm>
            <a:off x="720000" y="2075425"/>
            <a:ext cx="55182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dirty="0" err="1"/>
              <a:t>Perangkat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menyirami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dikontrol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D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berkontribusi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optimalisasi</a:t>
            </a:r>
            <a:r>
              <a:rPr lang="en-ID" dirty="0"/>
              <a:t> </a:t>
            </a:r>
            <a:r>
              <a:rPr lang="en-ID" dirty="0" err="1"/>
              <a:t>penyiraman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kelembaban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udara</a:t>
            </a:r>
            <a:r>
              <a:rPr lang="en-ID" dirty="0"/>
              <a:t>,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penyiraman</a:t>
            </a:r>
            <a:r>
              <a:rPr lang="en-ID" dirty="0"/>
              <a:t> yang optimal. 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 rot="10800000" flipH="1">
            <a:off x="2096122" y="5189206"/>
            <a:ext cx="176400" cy="176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89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723899"/>
            <a:ext cx="4680675" cy="811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0" y="1712777"/>
            <a:ext cx="7490550" cy="204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diidentifikasi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jurnal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perlunya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efisien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nyaman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ID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Proses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manual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tradisional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mungkin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optimal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bisa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memakan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waktu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ID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Kurangnya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memantau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kelembaban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suhu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udara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selama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proses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menyebabkan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pertumbuhan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kurang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optimal.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9185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656474" y="895349"/>
            <a:ext cx="4229851" cy="890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60" name="Google Shape;260;p25"/>
          <p:cNvSpPr txBox="1"/>
          <p:nvPr/>
        </p:nvSpPr>
        <p:spPr>
          <a:xfrm>
            <a:off x="656474" y="1995886"/>
            <a:ext cx="7592176" cy="117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Perumusan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jurnal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mengembangkan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perangkat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otomatis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Arduino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dikontrol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dipantau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jauh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666750"/>
            <a:ext cx="4175850" cy="84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1" y="1646102"/>
            <a:ext cx="3904552" cy="292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Rancangan</a:t>
            </a: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</a:pPr>
            <a:endParaRPr lang="en-US" b="1" dirty="0">
              <a:solidFill>
                <a:srgbClr val="FFFFFF"/>
              </a:solidFill>
              <a:latin typeface="Open Sans"/>
              <a:sym typeface="Open Sans"/>
            </a:endParaRPr>
          </a:p>
          <a:p>
            <a:pPr lvl="0" algn="just">
              <a:lnSpc>
                <a:spcPct val="115000"/>
              </a:lnSpc>
            </a:pPr>
            <a:r>
              <a:rPr lang="en-ID" dirty="0" err="1">
                <a:solidFill>
                  <a:schemeClr val="tx1"/>
                </a:solidFill>
              </a:rPr>
              <a:t>Skema</a:t>
            </a:r>
            <a:r>
              <a:rPr lang="en-ID" dirty="0">
                <a:solidFill>
                  <a:schemeClr val="tx1"/>
                </a:solidFill>
              </a:rPr>
              <a:t> proses </a:t>
            </a:r>
            <a:r>
              <a:rPr lang="en-ID" dirty="0" err="1">
                <a:solidFill>
                  <a:schemeClr val="tx1"/>
                </a:solidFill>
              </a:rPr>
              <a:t>penyiraman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otomatis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arduino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melalui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kontrol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perangkat</a:t>
            </a:r>
            <a:r>
              <a:rPr lang="en-ID" dirty="0">
                <a:solidFill>
                  <a:schemeClr val="tx1"/>
                </a:solidFill>
              </a:rPr>
              <a:t> android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konsep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sederhana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konsep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meliputi</a:t>
            </a:r>
            <a:r>
              <a:rPr lang="en-ID" dirty="0">
                <a:solidFill>
                  <a:schemeClr val="tx1"/>
                </a:solidFill>
              </a:rPr>
              <a:t> input, proses </a:t>
            </a:r>
            <a:r>
              <a:rPr lang="en-ID" dirty="0" err="1">
                <a:solidFill>
                  <a:schemeClr val="tx1"/>
                </a:solidFill>
              </a:rPr>
              <a:t>dan</a:t>
            </a:r>
            <a:r>
              <a:rPr lang="en-ID" dirty="0">
                <a:solidFill>
                  <a:schemeClr val="tx1"/>
                </a:solidFill>
              </a:rPr>
              <a:t> output. 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0725" y="1646102"/>
            <a:ext cx="2975096" cy="27892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16334" y="4393325"/>
            <a:ext cx="3683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Gambar 1. Diagram Sistem Perancangan</a:t>
            </a:r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id-ID" i="1" dirty="0">
                <a:solidFill>
                  <a:schemeClr val="tx1"/>
                </a:solidFill>
              </a:rPr>
              <a:t>Hardware </a:t>
            </a:r>
            <a:r>
              <a:rPr lang="id-ID" dirty="0">
                <a:solidFill>
                  <a:schemeClr val="tx1"/>
                </a:solidFill>
              </a:rPr>
              <a:t>Alat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666750"/>
            <a:ext cx="4175850" cy="84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1" y="1646102"/>
            <a:ext cx="3904552" cy="292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Tahapan</a:t>
            </a: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/>
          </a:p>
          <a:p>
            <a:pPr algn="just"/>
            <a:r>
              <a:rPr lang="id-ID" dirty="0">
                <a:solidFill>
                  <a:schemeClr val="tx1"/>
                </a:solidFill>
              </a:rPr>
              <a:t>Prosedur penelitian yang di gunakan, secara garis besar di gambarkan dalam diagram alir (</a:t>
            </a:r>
            <a:r>
              <a:rPr lang="id-ID" i="1" dirty="0">
                <a:solidFill>
                  <a:schemeClr val="tx1"/>
                </a:solidFill>
              </a:rPr>
              <a:t>flow chart</a:t>
            </a:r>
            <a:r>
              <a:rPr lang="id-ID" dirty="0">
                <a:solidFill>
                  <a:schemeClr val="tx1"/>
                </a:solidFill>
              </a:rPr>
              <a:t>) pada Gambar 2. Pada penelitian ini di lakukan beberapa tahapan pengerjaan mulai dari studi literatur, analisa kebutuhan sampai dengan penyusunan laporan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  <a:latin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9928" y="4881890"/>
            <a:ext cx="3683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Gambar 2. </a:t>
            </a:r>
            <a:r>
              <a:rPr lang="id-ID" i="1" dirty="0">
                <a:solidFill>
                  <a:schemeClr val="tx1"/>
                </a:solidFill>
              </a:rPr>
              <a:t>Flowchart </a:t>
            </a:r>
            <a:r>
              <a:rPr lang="id-ID" dirty="0">
                <a:solidFill>
                  <a:schemeClr val="tx1"/>
                </a:solidFill>
              </a:rPr>
              <a:t>Tahapan Penelitian</a:t>
            </a:r>
            <a:endParaRPr lang="en-ID" dirty="0">
              <a:solidFill>
                <a:schemeClr val="tx1"/>
              </a:solidFill>
            </a:endParaRPr>
          </a:p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5850" y="1339941"/>
            <a:ext cx="2722847" cy="35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3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666750"/>
            <a:ext cx="4175850" cy="84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0" y="1646102"/>
            <a:ext cx="7688275" cy="254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b="1" dirty="0">
                <a:solidFill>
                  <a:schemeClr val="tx1"/>
                </a:solidFill>
              </a:rPr>
              <a:t>C. </a:t>
            </a:r>
            <a:r>
              <a:rPr lang="id-ID" b="1" dirty="0">
                <a:solidFill>
                  <a:schemeClr val="tx1"/>
                </a:solidFill>
              </a:rPr>
              <a:t>Metode Analisa Data</a:t>
            </a:r>
            <a:endParaRPr lang="en-US" b="1" dirty="0">
              <a:solidFill>
                <a:schemeClr val="tx1"/>
              </a:solidFill>
            </a:endParaRPr>
          </a:p>
          <a:p>
            <a:pPr lvl="0" algn="just"/>
            <a:endParaRPr lang="en-ID" b="1" dirty="0">
              <a:solidFill>
                <a:schemeClr val="tx1"/>
              </a:solidFill>
            </a:endParaRPr>
          </a:p>
          <a:p>
            <a:pPr algn="just"/>
            <a:r>
              <a:rPr lang="id-ID" dirty="0">
                <a:solidFill>
                  <a:schemeClr val="tx1"/>
                </a:solidFill>
              </a:rPr>
              <a:t>Metode pengujian alat yang dipakai dalam penelitian ini yaitu metode kualitatif. Dalam hal ini akan di uraikan dan di paparkan hasil analisa – analisa data berdasarkan rancangan alat, antara lain:</a:t>
            </a:r>
            <a:endParaRPr lang="en-ID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id-ID" dirty="0">
                <a:solidFill>
                  <a:schemeClr val="tx1"/>
                </a:solidFill>
              </a:rPr>
              <a:t>Perencanaan dan perancangan alat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Pengukuran kondisi setiap alat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Pengujian tiap – tiap alat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id-ID" dirty="0">
                <a:solidFill>
                  <a:schemeClr val="tx1"/>
                </a:solidFill>
              </a:rPr>
              <a:t>Pengujian seluruh sistem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id-ID" dirty="0">
                <a:solidFill>
                  <a:schemeClr val="tx1"/>
                </a:solidFill>
              </a:rPr>
              <a:t>Uji kelayakan alat</a:t>
            </a:r>
            <a:endParaRPr lang="en-ID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9679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 to Truth Tables by Slidesgo">
  <a:themeElements>
    <a:clrScheme name="Simple Light">
      <a:dk1>
        <a:srgbClr val="FFFFFF"/>
      </a:dk1>
      <a:lt1>
        <a:srgbClr val="774BA2"/>
      </a:lt1>
      <a:dk2>
        <a:srgbClr val="000000"/>
      </a:dk2>
      <a:lt2>
        <a:srgbClr val="FFB4AA"/>
      </a:lt2>
      <a:accent1>
        <a:srgbClr val="FF7D88"/>
      </a:accent1>
      <a:accent2>
        <a:srgbClr val="F0575D"/>
      </a:accent2>
      <a:accent3>
        <a:srgbClr val="F9EB9D"/>
      </a:accent3>
      <a:accent4>
        <a:srgbClr val="FFD063"/>
      </a:accent4>
      <a:accent5>
        <a:srgbClr val="FFB64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1188</Words>
  <Application>Microsoft Office PowerPoint</Application>
  <PresentationFormat>Peragaan Layar 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26" baseType="lpstr">
      <vt:lpstr>Archivo</vt:lpstr>
      <vt:lpstr>Arial</vt:lpstr>
      <vt:lpstr>Bebas Neue</vt:lpstr>
      <vt:lpstr>Darker Grotesque SemiBold</vt:lpstr>
      <vt:lpstr>Open Sans</vt:lpstr>
      <vt:lpstr>Times New Roman</vt:lpstr>
      <vt:lpstr>Wingdings</vt:lpstr>
      <vt:lpstr>Intro to Truth Tables by Slidesgo</vt:lpstr>
      <vt:lpstr>Alat Penyiram Tanaman Otomatis Berbasis Arduino menggunakan Internet Of Things (IOT)   Penulis :  Nabil Azzaky, Anang Widiantoro Sumber :  J-Eltrik, Vol. 2, No. 2, November 2020 E-ISSN : 2656-9396; P-ISSN: 2656-9388 doi:http://dx.doi.org/10.30649/j-eltrik.v2i2.48</vt:lpstr>
      <vt:lpstr>Latar Belakang </vt:lpstr>
      <vt:lpstr>Tujuan</vt:lpstr>
      <vt:lpstr>Manfaat</vt:lpstr>
      <vt:lpstr>Identifikasi Masalah</vt:lpstr>
      <vt:lpstr>Rumusan Masalah</vt:lpstr>
      <vt:lpstr>Metode Penelitian</vt:lpstr>
      <vt:lpstr>Metode Penelitian</vt:lpstr>
      <vt:lpstr>Metode Penelitian</vt:lpstr>
      <vt:lpstr>HASIL DAN PEMBAHASAN </vt:lpstr>
      <vt:lpstr>HASIL DAN PEMBAHASAN</vt:lpstr>
      <vt:lpstr>HASIL DAN PEMBAHASAN</vt:lpstr>
      <vt:lpstr>HASIL DAN PEMBAHASAN</vt:lpstr>
      <vt:lpstr>     </vt:lpstr>
      <vt:lpstr>Tabel 2. Ujicoba Kontrol Android</vt:lpstr>
      <vt:lpstr>Presentasi PowerPoint</vt:lpstr>
      <vt:lpstr>Presentasi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 Penyiram Tanaman Otomatis Berbasis Arduino menggunakan Internet Of Things (IOT)   Penulis :  Nabil Azzaky, Anang Widiantoro Sumber :  J-Eltrik, Vol. 2, No. 2, November 2020</dc:title>
  <cp:lastModifiedBy>Attu Attu</cp:lastModifiedBy>
  <cp:revision>25</cp:revision>
  <dcterms:modified xsi:type="dcterms:W3CDTF">2023-12-15T03:57:12Z</dcterms:modified>
</cp:coreProperties>
</file>