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52" r:id="rId4"/>
    <p:sldId id="299" r:id="rId5"/>
    <p:sldId id="353" r:id="rId6"/>
    <p:sldId id="354" r:id="rId7"/>
    <p:sldId id="355" r:id="rId8"/>
    <p:sldId id="298" r:id="rId9"/>
    <p:sldId id="310" r:id="rId10"/>
    <p:sldId id="357" r:id="rId11"/>
    <p:sldId id="358" r:id="rId12"/>
    <p:sldId id="326" r:id="rId13"/>
    <p:sldId id="359" r:id="rId14"/>
    <p:sldId id="317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1" autoAdjust="0"/>
  </p:normalViewPr>
  <p:slideViewPr>
    <p:cSldViewPr snapToGrid="0" showGuides="1">
      <p:cViewPr varScale="1">
        <p:scale>
          <a:sx n="75" d="100"/>
          <a:sy n="75" d="100"/>
        </p:scale>
        <p:origin x="540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=""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=""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=""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=""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=""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=""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=""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=""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=""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=""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=""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=""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=""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=""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=""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=""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=""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=""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=""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=""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=""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=""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=""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=""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=""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=""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=""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=""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=""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=""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=""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=""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=""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=""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=""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=""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=""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=""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=""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=""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=""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=""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=""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=""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=""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=""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=""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=""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=""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=""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=""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5957/jatisi.v7i2.195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5957/jatisi.v7i2.195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=""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7267074" y="5790268"/>
            <a:ext cx="46666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latin typeface="Arial Rounded MT Bold" panose="020F0704030504030204" pitchFamily="34" charset="0"/>
                <a:hlinkClick r:id="rId3"/>
              </a:rPr>
              <a:t>https://doi.org/10.35957/jatisi.v7i2.195</a:t>
            </a:r>
            <a:endParaRPr lang="id-ID" sz="16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ISSN </a:t>
            </a:r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2407-4322</a:t>
            </a:r>
            <a:endParaRPr lang="id-ID" sz="16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Vol. 7, No. 2, </a:t>
            </a:r>
            <a:r>
              <a:rPr lang="en-US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Agustus</a:t>
            </a:r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2020, Hal. 262-276</a:t>
            </a:r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endParaRPr lang="ko-KR" altLang="en-US" sz="1600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950495" y="3713682"/>
            <a:ext cx="109832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Implementasi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Data Mining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Menggunakan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Algoritma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</a:b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Apriori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Untuk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Meningkatkan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Pola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Penjualan</a:t>
            </a:r>
            <a:r>
              <a:rPr lang="en-US" sz="40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Obat</a:t>
            </a:r>
            <a:endParaRPr lang="ko-KR" altLang="en-US" sz="4000" dirty="0">
              <a:solidFill>
                <a:schemeClr val="bg1"/>
              </a:solidFill>
              <a:latin typeface="Bahnschrift SemiBold Condensed" panose="020B0502040204020203" pitchFamily="34" charset="0"/>
              <a:cs typeface="Andalus" panose="02020603050405020304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584031" y="5454781"/>
            <a:ext cx="73496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Penulis: </a:t>
            </a:r>
            <a:r>
              <a:rPr lang="en-US" b="1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Ramadani</a:t>
            </a:r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Saputra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*</a:t>
            </a:r>
            <a:r>
              <a:rPr lang="en-US" b="1" baseline="30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Alexander </a:t>
            </a:r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J.P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 Sibarani</a:t>
            </a:r>
            <a:r>
              <a:rPr lang="en-US" b="1" baseline="30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 </a:t>
            </a:r>
            <a:endParaRPr lang="ko-KR" altLang="en-US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451685" y="3529016"/>
            <a:ext cx="748202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Teknik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Informatika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Fakultas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Teknologi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Universitas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Budi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Luhur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DKI Jakarta</a:t>
            </a:r>
            <a:endParaRPr lang="ko-KR" altLang="en-US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r="1379"/>
          <a:stretch>
            <a:fillRect/>
          </a:stretch>
        </p:blipFill>
        <p:spPr/>
      </p:pic>
      <p:sp>
        <p:nvSpPr>
          <p:cNvPr id="3" name="Frame 2">
            <a:extLst>
              <a:ext uri="{FF2B5EF4-FFF2-40B4-BE49-F238E27FC236}">
                <a16:creationId xmlns=""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264696" y="276726"/>
            <a:ext cx="11280032" cy="6064695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556679" y="2092716"/>
            <a:ext cx="356680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 err="1">
                <a:latin typeface="Algerian" panose="04020705040A02060702" pitchFamily="82" charset="0"/>
              </a:rPr>
              <a:t>Pengujian</a:t>
            </a:r>
            <a:r>
              <a:rPr lang="en-US" sz="3200" dirty="0">
                <a:latin typeface="Algerian" panose="04020705040A02060702" pitchFamily="82" charset="0"/>
              </a:rPr>
              <a:t> Data</a:t>
            </a:r>
          </a:p>
          <a:p>
            <a:r>
              <a:rPr lang="en-US" sz="3200" dirty="0" err="1">
                <a:latin typeface="Algerian" panose="04020705040A02060702" pitchFamily="82" charset="0"/>
              </a:rPr>
              <a:t>Transaksi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1CE882-E4A9-467C-BC28-9FB193C37320}"/>
              </a:ext>
            </a:extLst>
          </p:cNvPr>
          <p:cNvSpPr txBox="1"/>
          <p:nvPr/>
        </p:nvSpPr>
        <p:spPr>
          <a:xfrm>
            <a:off x="647273" y="4815697"/>
            <a:ext cx="1047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Arial Rounded MT Bold" panose="020F0704030504030204" pitchFamily="34" charset="0"/>
              </a:rPr>
              <a:t>Pada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halaman</a:t>
            </a:r>
            <a:r>
              <a:rPr lang="en-US" sz="1600" dirty="0">
                <a:latin typeface="Arial Rounded MT Bold" panose="020F0704030504030204" pitchFamily="34" charset="0"/>
              </a:rPr>
              <a:t> 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sebagaimana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ditunjukkan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pada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Gambar</a:t>
            </a:r>
            <a:r>
              <a:rPr lang="en-US" sz="1600" dirty="0">
                <a:latin typeface="Arial Rounded MT Bold" panose="020F0704030504030204" pitchFamily="34" charset="0"/>
              </a:rPr>
              <a:t> 9, admin </a:t>
            </a:r>
            <a:r>
              <a:rPr lang="en-US" sz="1600" dirty="0" err="1">
                <a:latin typeface="Arial Rounded MT Bold" panose="020F0704030504030204" pitchFamily="34" charset="0"/>
              </a:rPr>
              <a:t>memasukan</a:t>
            </a:r>
            <a:r>
              <a:rPr lang="en-US" sz="1600" dirty="0">
                <a:latin typeface="Arial Rounded MT Bold" panose="020F0704030504030204" pitchFamily="34" charset="0"/>
              </a:rPr>
              <a:t> file 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yang </a:t>
            </a:r>
            <a:r>
              <a:rPr lang="en-US" sz="1600" dirty="0" err="1">
                <a:latin typeface="Arial Rounded MT Bold" panose="020F0704030504030204" pitchFamily="34" charset="0"/>
              </a:rPr>
              <a:t>akan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diolah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untuk</a:t>
            </a:r>
            <a:r>
              <a:rPr lang="en-US" sz="1600" dirty="0">
                <a:latin typeface="Arial Rounded MT Bold" panose="020F0704030504030204" pitchFamily="34" charset="0"/>
              </a:rPr>
              <a:t> proses mining. File 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upload yang di-input </a:t>
            </a:r>
            <a:r>
              <a:rPr lang="en-US" sz="1600" dirty="0" err="1">
                <a:latin typeface="Arial Rounded MT Bold" panose="020F0704030504030204" pitchFamily="34" charset="0"/>
              </a:rPr>
              <a:t>haruslah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berformat</a:t>
            </a:r>
            <a:r>
              <a:rPr lang="en-US" sz="1600" dirty="0">
                <a:latin typeface="Arial Rounded MT Bold" panose="020F0704030504030204" pitchFamily="34" charset="0"/>
              </a:rPr>
              <a:t> .</a:t>
            </a:r>
            <a:r>
              <a:rPr lang="en-US" sz="1600" dirty="0" err="1">
                <a:latin typeface="Arial Rounded MT Bold" panose="020F0704030504030204" pitchFamily="34" charset="0"/>
              </a:rPr>
              <a:t>xls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atau</a:t>
            </a:r>
            <a:r>
              <a:rPr lang="en-US" sz="1600" dirty="0">
                <a:latin typeface="Arial Rounded MT Bold" panose="020F0704030504030204" pitchFamily="34" charset="0"/>
              </a:rPr>
              <a:t> file </a:t>
            </a:r>
            <a:r>
              <a:rPr lang="en-US" sz="1600" dirty="0" err="1">
                <a:latin typeface="Arial Rounded MT Bold" panose="020F0704030504030204" pitchFamily="34" charset="0"/>
              </a:rPr>
              <a:t>microsoft</a:t>
            </a:r>
            <a:r>
              <a:rPr lang="en-US" sz="1600" dirty="0">
                <a:latin typeface="Arial Rounded MT Bold" panose="020F0704030504030204" pitchFamily="34" charset="0"/>
              </a:rPr>
              <a:t> excel. Admin juga </a:t>
            </a:r>
            <a:r>
              <a:rPr lang="en-US" sz="1600" dirty="0" err="1">
                <a:latin typeface="Arial Rounded MT Bold" panose="020F0704030504030204" pitchFamily="34" charset="0"/>
              </a:rPr>
              <a:t>dapat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menghapus</a:t>
            </a:r>
            <a:r>
              <a:rPr lang="en-US" sz="1600" dirty="0">
                <a:latin typeface="Arial Rounded MT Bold" panose="020F0704030504030204" pitchFamily="34" charset="0"/>
              </a:rPr>
              <a:t> 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bila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diperlukan</a:t>
            </a:r>
            <a:r>
              <a:rPr lang="en-US" sz="1600" dirty="0">
                <a:latin typeface="Arial Rounded MT Bold" panose="020F0704030504030204" pitchFamily="34" charset="0"/>
              </a:rPr>
              <a:t>. Proses </a:t>
            </a:r>
            <a:r>
              <a:rPr lang="en-US" sz="1600" dirty="0" err="1">
                <a:latin typeface="Arial Rounded MT Bold" panose="020F0704030504030204" pitchFamily="34" charset="0"/>
              </a:rPr>
              <a:t>pembersihan</a:t>
            </a:r>
            <a:r>
              <a:rPr lang="en-US" sz="1600" dirty="0">
                <a:latin typeface="Arial Rounded MT Bold" panose="020F0704030504030204" pitchFamily="34" charset="0"/>
              </a:rPr>
              <a:t> data (data cleaning) </a:t>
            </a:r>
            <a:r>
              <a:rPr lang="en-US" sz="1600" dirty="0" err="1">
                <a:latin typeface="Arial Rounded MT Bold" panose="020F0704030504030204" pitchFamily="34" charset="0"/>
              </a:rPr>
              <a:t>dilakukan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pada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halaman</a:t>
            </a:r>
            <a:r>
              <a:rPr lang="en-US" sz="1600" dirty="0">
                <a:latin typeface="Arial Rounded MT Bold" panose="020F0704030504030204" pitchFamily="34" charset="0"/>
              </a:rPr>
              <a:t> 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="" xmlns:a16="http://schemas.microsoft.com/office/drawing/2014/main" id="{8AF1B983-C896-42DB-B110-9DD8B99D34F9}"/>
              </a:ext>
            </a:extLst>
          </p:cNvPr>
          <p:cNvSpPr/>
          <p:nvPr/>
        </p:nvSpPr>
        <p:spPr>
          <a:xfrm>
            <a:off x="264696" y="276726"/>
            <a:ext cx="11280032" cy="6064695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FEBF72-9944-4A53-90A1-67BDEC5C68D7}"/>
              </a:ext>
            </a:extLst>
          </p:cNvPr>
          <p:cNvSpPr txBox="1"/>
          <p:nvPr/>
        </p:nvSpPr>
        <p:spPr>
          <a:xfrm>
            <a:off x="7397393" y="2250215"/>
            <a:ext cx="414733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/>
              <a:t>Pengujian</a:t>
            </a:r>
            <a:r>
              <a:rPr lang="en-US" sz="2800" dirty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Halaman</a:t>
            </a:r>
            <a:r>
              <a:rPr lang="id-ID" sz="2800" dirty="0"/>
              <a:t> </a:t>
            </a:r>
            <a:r>
              <a:rPr lang="en-US" sz="2800" dirty="0" smtClean="0"/>
              <a:t>Proses</a:t>
            </a:r>
            <a:r>
              <a:rPr lang="id-ID" sz="2800" dirty="0"/>
              <a:t> </a:t>
            </a:r>
            <a:r>
              <a:rPr lang="en-US" sz="2800" dirty="0" err="1" smtClean="0"/>
              <a:t>Apriori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41CE882-E4A9-467C-BC28-9FB193C37320}"/>
              </a:ext>
            </a:extLst>
          </p:cNvPr>
          <p:cNvSpPr txBox="1"/>
          <p:nvPr/>
        </p:nvSpPr>
        <p:spPr>
          <a:xfrm>
            <a:off x="647273" y="4815697"/>
            <a:ext cx="10476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yang </a:t>
            </a:r>
            <a:r>
              <a:rPr lang="en-US" sz="1600" dirty="0" err="1">
                <a:latin typeface="Arial Rounded MT Bold" panose="020F0704030504030204" pitchFamily="34" charset="0"/>
              </a:rPr>
              <a:t>telah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di</a:t>
            </a:r>
            <a:r>
              <a:rPr lang="id-ID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input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kemudian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diolah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pada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halaman</a:t>
            </a:r>
            <a:r>
              <a:rPr lang="en-US" sz="1600" dirty="0">
                <a:latin typeface="Arial Rounded MT Bold" panose="020F0704030504030204" pitchFamily="34" charset="0"/>
              </a:rPr>
              <a:t> Proses </a:t>
            </a:r>
            <a:r>
              <a:rPr lang="en-US" sz="1600" dirty="0" err="1">
                <a:latin typeface="Arial Rounded MT Bold" panose="020F0704030504030204" pitchFamily="34" charset="0"/>
              </a:rPr>
              <a:t>Apriori</a:t>
            </a:r>
            <a:r>
              <a:rPr lang="en-US" sz="1600" dirty="0">
                <a:latin typeface="Arial Rounded MT Bold" panose="020F0704030504030204" pitchFamily="34" charset="0"/>
              </a:rPr>
              <a:t>, </a:t>
            </a:r>
            <a:r>
              <a:rPr lang="en-US" sz="1600" dirty="0" err="1">
                <a:latin typeface="Arial Rounded MT Bold" panose="020F0704030504030204" pitchFamily="34" charset="0"/>
              </a:rPr>
              <a:t>pada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halaman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ini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admin</a:t>
            </a:r>
            <a:r>
              <a:rPr lang="id-ID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menentukan</a:t>
            </a:r>
            <a:r>
              <a:rPr lang="en-US" sz="1600" dirty="0" smtClean="0">
                <a:latin typeface="Arial Rounded MT Bold" panose="020F0704030504030204" pitchFamily="34" charset="0"/>
              </a:rPr>
              <a:t> minimum </a:t>
            </a:r>
            <a:r>
              <a:rPr lang="en-US" sz="1600" dirty="0">
                <a:latin typeface="Arial Rounded MT Bold" panose="020F0704030504030204" pitchFamily="34" charset="0"/>
              </a:rPr>
              <a:t>support </a:t>
            </a:r>
            <a:r>
              <a:rPr lang="en-US" sz="1600" dirty="0" smtClean="0">
                <a:latin typeface="Arial Rounded MT Bold" panose="020F0704030504030204" pitchFamily="34" charset="0"/>
              </a:rPr>
              <a:t>20 </a:t>
            </a:r>
            <a:r>
              <a:rPr lang="en-US" sz="1600" dirty="0" err="1">
                <a:latin typeface="Arial Rounded MT Bold" panose="020F0704030504030204" pitchFamily="34" charset="0"/>
              </a:rPr>
              <a:t>dan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latin typeface="Arial Rounded MT Bold" panose="020F0704030504030204" pitchFamily="34" charset="0"/>
              </a:rPr>
              <a:t>minimum </a:t>
            </a:r>
            <a:r>
              <a:rPr lang="en-US" sz="1600" dirty="0">
                <a:latin typeface="Arial Rounded MT Bold" panose="020F0704030504030204" pitchFamily="34" charset="0"/>
              </a:rPr>
              <a:t>confidence </a:t>
            </a:r>
            <a:r>
              <a:rPr lang="en-US" sz="1600" dirty="0" smtClean="0">
                <a:latin typeface="Arial Rounded MT Bold" panose="020F0704030504030204" pitchFamily="34" charset="0"/>
              </a:rPr>
              <a:t>50 </a:t>
            </a:r>
            <a:r>
              <a:rPr lang="en-US" sz="1600" dirty="0" err="1">
                <a:latin typeface="Arial Rounded MT Bold" panose="020F0704030504030204" pitchFamily="34" charset="0"/>
              </a:rPr>
              <a:t>serta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menentukan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latin typeface="Arial Rounded MT Bold" panose="020F0704030504030204" pitchFamily="34" charset="0"/>
              </a:rPr>
              <a:t>data </a:t>
            </a:r>
            <a:r>
              <a:rPr lang="en-US" sz="1600" dirty="0" err="1">
                <a:latin typeface="Arial Rounded MT Bold" panose="020F0704030504030204" pitchFamily="34" charset="0"/>
              </a:rPr>
              <a:t>transaksi</a:t>
            </a:r>
            <a:r>
              <a:rPr lang="en-US" sz="1600" dirty="0">
                <a:latin typeface="Arial Rounded MT Bold" panose="020F0704030504030204" pitchFamily="34" charset="0"/>
              </a:rPr>
              <a:t> yang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akan</a:t>
            </a:r>
            <a:r>
              <a:rPr lang="id-ID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dihitung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dengan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periode</a:t>
            </a:r>
            <a:r>
              <a:rPr lang="en-US" sz="1600" dirty="0" smtClean="0">
                <a:latin typeface="Arial Rounded MT Bold" panose="020F0704030504030204" pitchFamily="34" charset="0"/>
              </a:rPr>
              <a:t> data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transaksi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>
                <a:latin typeface="Arial Rounded MT Bold" panose="020F0704030504030204" pitchFamily="34" charset="0"/>
              </a:rPr>
              <a:t>yang </a:t>
            </a:r>
            <a:r>
              <a:rPr lang="en-US" sz="1600" dirty="0" err="1">
                <a:latin typeface="Arial Rounded MT Bold" panose="020F0704030504030204" pitchFamily="34" charset="0"/>
              </a:rPr>
              <a:t>dapat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dipilih</a:t>
            </a:r>
            <a:r>
              <a:rPr lang="en-US" sz="1600" dirty="0">
                <a:latin typeface="Arial Rounded MT Bold" panose="020F0704030504030204" pitchFamily="34" charset="0"/>
              </a:rPr>
              <a:t>. </a:t>
            </a:r>
          </a:p>
          <a:p>
            <a:pPr algn="just"/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3" y="511738"/>
            <a:ext cx="6060910" cy="4007622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9" b="51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2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5DD1D5-DBD6-4BDE-A0A5-C904D0E0E1BC}"/>
              </a:ext>
            </a:extLst>
          </p:cNvPr>
          <p:cNvSpPr txBox="1"/>
          <p:nvPr/>
        </p:nvSpPr>
        <p:spPr>
          <a:xfrm>
            <a:off x="6087978" y="3127144"/>
            <a:ext cx="5498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Sesuai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pembahasan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mengenai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aplikasi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data mining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metode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Apriori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maka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kesimpulan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diambil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penelitian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berikut</a:t>
            </a:r>
            <a:r>
              <a:rPr lang="en-US" altLang="ko-KR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:</a:t>
            </a:r>
            <a:endParaRPr lang="id-ID" altLang="ko-KR" sz="16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Penggunaan</a:t>
            </a:r>
            <a:r>
              <a:rPr lang="en-US" altLang="ko-KR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data  mining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menggunakan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algoritma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apriori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diimplementasikan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pada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pengadaan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barang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prediksi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pola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kombinasi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itemset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rule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sebagai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informasi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penjualan</a:t>
            </a:r>
            <a:r>
              <a:rPr lang="en-US" altLang="ko-KR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.</a:t>
            </a:r>
            <a:endParaRPr lang="id-ID" altLang="ko-KR" sz="16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Penerapan</a:t>
            </a:r>
            <a:r>
              <a:rPr lang="en-US" altLang="ko-KR" sz="1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algoritma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apriori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pada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penjualan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obat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melihat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pola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penjualan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konsumen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dimana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pada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pengolahan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kita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ketahui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obat</a:t>
            </a:r>
            <a:r>
              <a:rPr lang="en-US" altLang="ko-KR" sz="16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seringdibeli</a:t>
            </a:r>
            <a:endParaRPr lang="ko-KR" altLang="en-US" sz="1600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38BF90D-FBED-41E8-857E-511323D5E45D}"/>
              </a:ext>
            </a:extLst>
          </p:cNvPr>
          <p:cNvSpPr txBox="1"/>
          <p:nvPr/>
        </p:nvSpPr>
        <p:spPr>
          <a:xfrm>
            <a:off x="5627801" y="2765194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A52150-2328-409C-A2FE-D86FABE3FEA0}"/>
              </a:ext>
            </a:extLst>
          </p:cNvPr>
          <p:cNvSpPr txBox="1"/>
          <p:nvPr/>
        </p:nvSpPr>
        <p:spPr>
          <a:xfrm rot="10800000">
            <a:off x="11253624" y="6239378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093B513-7F65-4056-9ACA-2C372D18101E}"/>
              </a:ext>
            </a:extLst>
          </p:cNvPr>
          <p:cNvSpPr txBox="1"/>
          <p:nvPr/>
        </p:nvSpPr>
        <p:spPr>
          <a:xfrm>
            <a:off x="296601" y="809004"/>
            <a:ext cx="4756662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id-ID" dirty="0" smtClean="0">
                <a:effectLst/>
              </a:rPr>
              <a:t>Kesimpulan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256364" y="721896"/>
            <a:ext cx="8315325" cy="3525252"/>
          </a:xfrm>
          <a:prstGeom prst="roundRect">
            <a:avLst>
              <a:gd name="adj" fmla="val 3799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33137" y="2114632"/>
            <a:ext cx="83138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Implementasi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Data Mining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Menggunakan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Algoritma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</a:b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Apriori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Untuk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Meningkatkan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Pola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Penjualan</a:t>
            </a:r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  <a:cs typeface="Andalus" panose="02020603050405020304" pitchFamily="18" charset="-78"/>
              </a:rPr>
              <a:t>Obat</a:t>
            </a:r>
            <a:endParaRPr lang="ko-KR" altLang="en-US" sz="3600" dirty="0">
              <a:solidFill>
                <a:schemeClr val="bg1"/>
              </a:solidFill>
              <a:latin typeface="Bahnschrift SemiBold Condensed" panose="020B0502040204020203" pitchFamily="34" charset="0"/>
              <a:cs typeface="Andalus" panose="02020603050405020304" pitchFamily="18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291648" y="1849312"/>
            <a:ext cx="74506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Teknik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Informatika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Fakultas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Teknologi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Informasi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Universitas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Budi </a:t>
            </a:r>
            <a:r>
              <a:rPr lang="en-US" sz="20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Luhur</a:t>
            </a:r>
            <a:r>
              <a:rPr lang="en-US" sz="2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DKI Jakarta</a:t>
            </a:r>
            <a:endParaRPr lang="ko-KR" altLang="en-US" sz="20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7249419" y="4532088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=""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7417468" y="5965641"/>
            <a:ext cx="46666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600" dirty="0">
                <a:latin typeface="Arial Rounded MT Bold" panose="020F0704030504030204" pitchFamily="34" charset="0"/>
                <a:hlinkClick r:id="rId3"/>
              </a:rPr>
              <a:t>https://doi.org/10.35957/jatisi.v7i2.195</a:t>
            </a:r>
            <a:endParaRPr lang="id-ID" sz="16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ISSN </a:t>
            </a:r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2407-4322</a:t>
            </a:r>
            <a:endParaRPr lang="id-ID" sz="16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Vol. 7, No. 2, </a:t>
            </a:r>
            <a:r>
              <a:rPr lang="en-US" sz="16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Agustus</a:t>
            </a:r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2020, Hal. 262-276</a:t>
            </a:r>
            <a:r>
              <a:rPr lang="en-US" sz="1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endParaRPr lang="ko-KR" altLang="en-US" sz="1600" dirty="0">
              <a:solidFill>
                <a:schemeClr val="bg1"/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18257" y="5630154"/>
            <a:ext cx="43658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Penulis: </a:t>
            </a:r>
            <a:r>
              <a:rPr lang="en-US" b="1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Ramadani</a:t>
            </a:r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Saputra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*</a:t>
            </a:r>
            <a:r>
              <a:rPr lang="en-US" b="1" baseline="30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, Alexander </a:t>
            </a:r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J.P</a:t>
            </a:r>
            <a:r>
              <a:rPr lang="en-US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. Sibarani</a:t>
            </a:r>
            <a:r>
              <a:rPr lang="en-US" b="1" baseline="30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2 </a:t>
            </a:r>
            <a:endParaRPr lang="ko-KR" altLang="en-US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75017" y="452268"/>
            <a:ext cx="82470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latin typeface="Algerian" panose="04020705040A02060702" pitchFamily="82" charset="0"/>
                <a:cs typeface="Arial" pitchFamily="34" charset="0"/>
              </a:rPr>
              <a:t>Pendahuluan</a:t>
            </a:r>
            <a:endParaRPr lang="ko-KR" altLang="en-US" sz="5400" dirty="0">
              <a:solidFill>
                <a:schemeClr val="bg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FE491C0-868E-48FF-A134-17BA3B057B67}"/>
              </a:ext>
            </a:extLst>
          </p:cNvPr>
          <p:cNvSpPr txBox="1"/>
          <p:nvPr/>
        </p:nvSpPr>
        <p:spPr>
          <a:xfrm>
            <a:off x="3675017" y="2079859"/>
            <a:ext cx="76346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alam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ersaingan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di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dunia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bisnis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khususnya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industri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apotek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menuntut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ara</a:t>
            </a:r>
            <a:r>
              <a:rPr lang="id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pengusaha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id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Suatu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strategi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Pemasaran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yang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id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Adanya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kebutuhan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efisiensi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menganalisis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Apotik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Pusaka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Arta.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Meskipun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sistem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komputerisasi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telah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digunakan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menyimpan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mengolah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namun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terdapat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manajer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menganalisis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Implementasi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data mining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algoritma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Apriori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diharapkan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kontribusi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pola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apotek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tersebut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ini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dilakukan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metode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Association Rules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hubungan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antar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Hasil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diharapkan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membantu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manajer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mengetahui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strategi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tata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letak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dijual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sehingga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efisiensi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efektivitas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apotek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171407" y="262495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29388" y="685758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Data Mining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29388" y="1516755"/>
            <a:ext cx="719936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Data mining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merupakan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bidang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bidang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keilmuan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teknik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pembelajaran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mesin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pengenalan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pola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statistik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database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visualisasi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pengenalan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permasalahan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pengambilan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informasi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database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29387" y="3505580"/>
            <a:ext cx="59361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Algoritma Apriori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729387" y="4410102"/>
            <a:ext cx="7199367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Algoritma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Apriori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termasuk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jenis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pada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data mining.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Selain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apriori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termasuk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pada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golongan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Generalized Rule Induction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Algoritma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Hash Based.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menyatakan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antara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atribut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sering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disebut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affinity analysis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atau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market basket analysis </a:t>
            </a:r>
            <a:endParaRPr lang="ko-KR" altLang="en-US" sz="14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186386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Rumusan Masalah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652250"/>
            <a:ext cx="7079647" cy="1200329"/>
            <a:chOff x="756138" y="1100479"/>
            <a:chExt cx="7079647" cy="1200329"/>
          </a:xfrm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D2A3F37A-FCF4-4E9F-B210-349ECAB8AB4F}"/>
                </a:ext>
              </a:extLst>
            </p:cNvPr>
            <p:cNvSpPr txBox="1"/>
            <p:nvPr/>
          </p:nvSpPr>
          <p:spPr>
            <a:xfrm>
              <a:off x="2361734" y="1337083"/>
              <a:ext cx="5474051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Bagaimana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cara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meningkatkan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efisiensi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dalam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menganalisis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data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transaksi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penjualan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obat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di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Apotik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Pusaka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Arta?</a:t>
              </a:r>
              <a:endPara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=""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406226"/>
            <a:ext cx="7079647" cy="1200329"/>
            <a:chOff x="756138" y="1100479"/>
            <a:chExt cx="7079647" cy="1200329"/>
          </a:xfrm>
        </p:grpSpPr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1F44D988-DB76-4E78-9DA4-BE7776EA35C0}"/>
                </a:ext>
              </a:extLst>
            </p:cNvPr>
            <p:cNvSpPr txBox="1"/>
            <p:nvPr/>
          </p:nvSpPr>
          <p:spPr>
            <a:xfrm>
              <a:off x="2361734" y="1337084"/>
              <a:ext cx="5474051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Bagaimana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cara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mengatasi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permasalahan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sering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habisnya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persediaan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obat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yang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diinginkan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konsumen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di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apotek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tersebut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=""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5160202"/>
            <a:ext cx="7079647" cy="1200329"/>
            <a:chOff x="756138" y="1100479"/>
            <a:chExt cx="7079647" cy="1200329"/>
          </a:xfrm>
        </p:grpSpPr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482C3154-A09A-4CFB-ABA8-4404DBAC3BCD}"/>
                </a:ext>
              </a:extLst>
            </p:cNvPr>
            <p:cNvSpPr txBox="1"/>
            <p:nvPr/>
          </p:nvSpPr>
          <p:spPr>
            <a:xfrm>
              <a:off x="2361734" y="1337083"/>
              <a:ext cx="5474051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Bagaimana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cara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memanfaatkan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data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transaksi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penjualan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yang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ada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untuk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meningkatkan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strategi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penjualan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dan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tata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letak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obat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di </a:t>
              </a:r>
              <a:r>
                <a:rPr lang="en-US" sz="14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apotek</a:t>
              </a:r>
              <a:r>
                <a:rPr lang="en-US" sz="1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06160" y="717549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bg1"/>
                </a:solidFill>
                <a:cs typeface="Arial" pitchFamily="34" charset="0"/>
              </a:rPr>
              <a:t>Tujuan Penelitian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482C3154-A09A-4CFB-ABA8-4404DBAC3BCD}"/>
              </a:ext>
            </a:extLst>
          </p:cNvPr>
          <p:cNvSpPr txBox="1"/>
          <p:nvPr/>
        </p:nvSpPr>
        <p:spPr>
          <a:xfrm>
            <a:off x="4439654" y="1640879"/>
            <a:ext cx="6845968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Tujuan</a:t>
            </a:r>
            <a:r>
              <a:rPr lang="id-ID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d-ID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dari penelitian ini </a:t>
            </a: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mengembangkan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aplikasi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membantu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mempermudah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manajer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menganalisis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terjadi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setiap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harinya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Apotik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Pusaka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Arta.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Selain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itu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juga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bertujuan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efisiensi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efektivitas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strategi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tata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letak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apotek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tersebut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melalui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penerapan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mining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algoritma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Apriori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demikian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tujuan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utama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penelitian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ini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memberikan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kontribusi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meningkatkan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pola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apotek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en-US" dirty="0"/>
          </a:p>
        </p:txBody>
      </p:sp>
      <p:sp>
        <p:nvSpPr>
          <p:cNvPr id="31" name="Rounded Rectangle 9">
            <a:extLst>
              <a:ext uri="{FF2B5EF4-FFF2-40B4-BE49-F238E27FC236}">
                <a16:creationId xmlns=""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5640858" y="2181444"/>
            <a:ext cx="6246227" cy="3096592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139905" y="2400214"/>
            <a:ext cx="5338653" cy="255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Metode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Association Rules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penerapan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Apriori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data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obat</a:t>
            </a:r>
            <a:r>
              <a:rPr lang="en-US" sz="1600" dirty="0"/>
              <a:t> di </a:t>
            </a:r>
            <a:r>
              <a:rPr lang="en-US" sz="1600" dirty="0" err="1"/>
              <a:t>Apotik</a:t>
            </a:r>
            <a:r>
              <a:rPr lang="en-US" sz="1600" dirty="0"/>
              <a:t> </a:t>
            </a:r>
            <a:r>
              <a:rPr lang="en-US" sz="1600" dirty="0" err="1"/>
              <a:t>Pusaka</a:t>
            </a:r>
            <a:r>
              <a:rPr lang="en-US" sz="1600" dirty="0"/>
              <a:t> Arta. Association Rules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 mining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data set (</a:t>
            </a:r>
            <a:r>
              <a:rPr lang="en-US" sz="1600" dirty="0" err="1"/>
              <a:t>sekumpulan</a:t>
            </a:r>
            <a:r>
              <a:rPr lang="en-US" sz="1600" dirty="0"/>
              <a:t> data)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ditentukan</a:t>
            </a:r>
            <a:r>
              <a:rPr lang="en-US" sz="1600" dirty="0"/>
              <a:t>.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</a:t>
            </a:r>
            <a:r>
              <a:rPr lang="en-US" sz="1600" dirty="0" err="1"/>
              <a:t>Apriori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Association Rules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pola-pola</a:t>
            </a:r>
            <a:r>
              <a:rPr lang="en-US" sz="1600" dirty="0"/>
              <a:t> </a:t>
            </a:r>
            <a:r>
              <a:rPr lang="en-US" sz="1600" dirty="0" err="1"/>
              <a:t>asosiasi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item </a:t>
            </a:r>
            <a:r>
              <a:rPr lang="en-US" sz="1600" dirty="0" err="1"/>
              <a:t>dalam</a:t>
            </a:r>
            <a:r>
              <a:rPr lang="en-US" sz="1600" dirty="0"/>
              <a:t> data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obat</a:t>
            </a:r>
            <a:r>
              <a:rPr lang="en-US" sz="1600" dirty="0"/>
              <a:t>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E05050AA-474A-4D9C-B7E9-3F4CE69C091B}"/>
              </a:ext>
            </a:extLst>
          </p:cNvPr>
          <p:cNvSpPr/>
          <p:nvPr/>
        </p:nvSpPr>
        <p:spPr>
          <a:xfrm>
            <a:off x="9680166" y="1421167"/>
            <a:ext cx="679192" cy="679192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24C80C83-0B6D-4AE7-A3E0-C1594A51509D}"/>
              </a:ext>
            </a:extLst>
          </p:cNvPr>
          <p:cNvSpPr/>
          <p:nvPr/>
        </p:nvSpPr>
        <p:spPr>
          <a:xfrm>
            <a:off x="6952003" y="1430060"/>
            <a:ext cx="679192" cy="67919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Oval 21">
            <a:extLst>
              <a:ext uri="{FF2B5EF4-FFF2-40B4-BE49-F238E27FC236}">
                <a16:creationId xmlns="" xmlns:a16="http://schemas.microsoft.com/office/drawing/2014/main" id="{009C78EF-C08A-4513-8207-B1477A979C10}"/>
              </a:ext>
            </a:extLst>
          </p:cNvPr>
          <p:cNvSpPr/>
          <p:nvPr/>
        </p:nvSpPr>
        <p:spPr>
          <a:xfrm rot="20700000">
            <a:off x="7122964" y="161296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Pie 2">
            <a:extLst>
              <a:ext uri="{FF2B5EF4-FFF2-40B4-BE49-F238E27FC236}">
                <a16:creationId xmlns="" xmlns:a16="http://schemas.microsoft.com/office/drawing/2014/main" id="{6AC32C64-B28F-4809-B195-3CA88D638B9D}"/>
              </a:ext>
            </a:extLst>
          </p:cNvPr>
          <p:cNvSpPr/>
          <p:nvPr/>
        </p:nvSpPr>
        <p:spPr>
          <a:xfrm>
            <a:off x="9864453" y="1594162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=""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=""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=""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=""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=""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=""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=""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=""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=""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=""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=""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=""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=""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=""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=""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=""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=""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=""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=""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=""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=""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=""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=""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=""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=""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=""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=""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=""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=""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=""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=""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=""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=""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=""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=""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=""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=""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=""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=""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=""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=""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=""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=""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=""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=""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52663"/>
            <a:ext cx="4844799" cy="7395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Proses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pengolahan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dilakukan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tahapan-tahapan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ardrop 27">
            <a:extLst>
              <a:ext uri="{FF2B5EF4-FFF2-40B4-BE49-F238E27FC236}">
                <a16:creationId xmlns=""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=""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=""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=""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=""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=""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=""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=""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=""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=""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=""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=""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=""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=""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=""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41B5E29-F3A2-42C5-A7F5-17E2B97F3A07}"/>
              </a:ext>
            </a:extLst>
          </p:cNvPr>
          <p:cNvSpPr txBox="1"/>
          <p:nvPr/>
        </p:nvSpPr>
        <p:spPr>
          <a:xfrm>
            <a:off x="7060319" y="1775075"/>
            <a:ext cx="4556041" cy="4124206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Pengumpulan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di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Apotik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Pusaka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Arta. </a:t>
            </a:r>
            <a:endParaRPr lang="id-ID" sz="1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Preprocessing 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membersihkan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noise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yang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relevan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id-ID" sz="1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pola-pola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antar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id-ID" sz="1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menemukan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hubungan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antar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id-ID" sz="16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28600" indent="-228600" algn="just">
              <a:buAutoNum type="arabicPeriod"/>
            </a:pPr>
            <a:r>
              <a:rPr lang="en-US" sz="1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Evaluasi</a:t>
            </a:r>
            <a:r>
              <a:rPr lang="en-US" sz="1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menentukan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kualitas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dihasilkan</a:t>
            </a:r>
            <a:r>
              <a:rPr lang="en-US" sz="1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929688" y="197426"/>
            <a:ext cx="77901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Implementasi metode algoritma Apriori</a:t>
            </a:r>
            <a:endParaRPr lang="ko-KR" altLang="en-US" sz="28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482C3154-A09A-4CFB-ABA8-4404DBAC3BCD}"/>
              </a:ext>
            </a:extLst>
          </p:cNvPr>
          <p:cNvSpPr txBox="1"/>
          <p:nvPr/>
        </p:nvSpPr>
        <p:spPr>
          <a:xfrm>
            <a:off x="3956632" y="1139797"/>
            <a:ext cx="7858379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id-ID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kumpulan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terdapat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d-ID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muncul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frekuensi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minimum support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ditentukan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dilakukan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algoritma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Apriori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tahapan-tahapan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berikut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Penghitungan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support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id-ID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Seleksi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memenuhi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minimum support.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dua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item. </a:t>
            </a:r>
            <a:endParaRPr lang="id-ID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Penghitungan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support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dua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Seleksi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dua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memenuhi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minimum support.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tiga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dua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Penghitungan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support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tiga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Seleksi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tiga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memenuhi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minimum support.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seterusnya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hingga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tidak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lagi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dapat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dibentuk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5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2">
            <a:extLst>
              <a:ext uri="{FF2B5EF4-FFF2-40B4-BE49-F238E27FC236}">
                <a16:creationId xmlns=""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171407" y="262495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09070" y="647140"/>
            <a:ext cx="61045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Pembentukan Aturan Asosiasi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09070" y="1266904"/>
            <a:ext cx="7199367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adalah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hubungan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antar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item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dalam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data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transaksi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penjualan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obat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ditemukan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melalui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aturan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dilakukan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metode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Association Rules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tahapan-tahapan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sebagai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berikut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id-ID" sz="14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Pembentukan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rule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frequent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itemset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Penghitungan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support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confidence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candidate rule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id-ID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Seleksi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candidate rule yang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memenuhi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minimum support </a:t>
            </a:r>
            <a:r>
              <a:rPr lang="en-U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dan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minimum</a:t>
            </a:r>
            <a:r>
              <a:rPr lang="id-ID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confidence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ko-KR" altLang="en-US" sz="14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09069" y="4349790"/>
            <a:ext cx="719936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E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Evaluasi</a:t>
            </a:r>
            <a:r>
              <a:rPr lang="es-E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aturan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dilakukan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dengan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mengukur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id-ID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kualitas</a:t>
            </a:r>
            <a:r>
              <a:rPr lang="es-E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aturan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asosiasi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yang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dihasilkan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berdasarkan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nilai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support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confidence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lift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, dan </a:t>
            </a:r>
            <a:r>
              <a:rPr lang="es-ES" sz="1400" dirty="0" err="1">
                <a:solidFill>
                  <a:schemeClr val="bg1"/>
                </a:solidFill>
                <a:latin typeface="Arial Black" panose="020B0A04020102020204" pitchFamily="34" charset="0"/>
              </a:rPr>
              <a:t>conviction</a:t>
            </a:r>
            <a:r>
              <a:rPr lang="es-ES" sz="14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09069" y="3734238"/>
            <a:ext cx="61045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Evaluasi Aturan Asosiasi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1008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Unicode MS</vt:lpstr>
      <vt:lpstr>맑은 고딕</vt:lpstr>
      <vt:lpstr>Algerian</vt:lpstr>
      <vt:lpstr>Andalus</vt:lpstr>
      <vt:lpstr>Arial</vt:lpstr>
      <vt:lpstr>Arial Black</vt:lpstr>
      <vt:lpstr>Arial Rounded MT Bold</vt:lpstr>
      <vt:lpstr>Bahnschrift SemiBold Condensed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96</cp:revision>
  <dcterms:created xsi:type="dcterms:W3CDTF">2020-01-20T05:08:25Z</dcterms:created>
  <dcterms:modified xsi:type="dcterms:W3CDTF">2023-12-21T20:48:07Z</dcterms:modified>
</cp:coreProperties>
</file>