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365" r:id="rId4"/>
    <p:sldId id="345" r:id="rId5"/>
    <p:sldId id="347" r:id="rId6"/>
    <p:sldId id="349" r:id="rId7"/>
    <p:sldId id="363" r:id="rId8"/>
    <p:sldId id="356" r:id="rId9"/>
    <p:sldId id="362" r:id="rId10"/>
    <p:sldId id="358" r:id="rId11"/>
    <p:sldId id="364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Glegoo" panose="020B0604020202020204" charset="0"/>
      <p:regular r:id="rId15"/>
      <p:bold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2948">
          <p15:clr>
            <a:srgbClr val="9AA0A6"/>
          </p15:clr>
        </p15:guide>
        <p15:guide id="2" orient="horz" pos="885">
          <p15:clr>
            <a:srgbClr val="9AA0A6"/>
          </p15:clr>
        </p15:guide>
        <p15:guide id="3" orient="horz" pos="2997">
          <p15:clr>
            <a:srgbClr val="9AA0A6"/>
          </p15:clr>
        </p15:guide>
        <p15:guide id="4" pos="454">
          <p15:clr>
            <a:srgbClr val="9AA0A6"/>
          </p15:clr>
        </p15:guide>
        <p15:guide id="5" pos="544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BDCC4AD-1C12-4897-9DD3-96AC8B2C96EF}">
  <a:tblStyle styleId="{CBDCC4AD-1C12-4897-9DD3-96AC8B2C9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-246" y="-72"/>
      </p:cViewPr>
      <p:guideLst>
        <p:guide orient="horz" pos="885"/>
        <p:guide orient="horz" pos="2997"/>
        <p:guide pos="2948"/>
        <p:guide pos="454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5891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c391b63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c391b63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63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78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11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769624efe_1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769624efe_1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9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769624efe_1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769624efe_1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84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74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2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2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803549"/>
            <a:ext cx="38520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72075" y="3904875"/>
            <a:ext cx="38520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4572000" y="2793925"/>
            <a:ext cx="38520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79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8469000" y="-47100"/>
            <a:ext cx="627900" cy="72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arenR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arenR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Both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Both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arenBoth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577204" y="4211696"/>
            <a:ext cx="354600" cy="150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/>
          <p:nvPr/>
        </p:nvSpPr>
        <p:spPr>
          <a:xfrm rot="-5400000">
            <a:off x="6017400" y="-2598150"/>
            <a:ext cx="533400" cy="572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"/>
          <p:cNvSpPr/>
          <p:nvPr/>
        </p:nvSpPr>
        <p:spPr>
          <a:xfrm rot="-5400000">
            <a:off x="2278650" y="1692450"/>
            <a:ext cx="1172400" cy="572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895350" y="1286550"/>
            <a:ext cx="73533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subTitle" idx="1"/>
          </p:nvPr>
        </p:nvSpPr>
        <p:spPr>
          <a:xfrm>
            <a:off x="2135550" y="3250950"/>
            <a:ext cx="48729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accent4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 flipH="1">
            <a:off x="0" y="478560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7"/>
          <p:cNvSpPr/>
          <p:nvPr/>
        </p:nvSpPr>
        <p:spPr>
          <a:xfrm flipH="1">
            <a:off x="8798544" y="0"/>
            <a:ext cx="354600" cy="150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1150"/>
            <a:ext cx="7704000" cy="3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●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■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●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■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●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egoo"/>
              <a:buChar char="■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2" r:id="rId4"/>
    <p:sldLayoutId id="2147483691" r:id="rId5"/>
    <p:sldLayoutId id="2147483692" r:id="rId6"/>
    <p:sldLayoutId id="214748369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ssn.lipi.go.id/terbit/detail/148783180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ctrTitle"/>
          </p:nvPr>
        </p:nvSpPr>
        <p:spPr>
          <a:xfrm>
            <a:off x="4476206" y="578877"/>
            <a:ext cx="3852000" cy="23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 err="1"/>
              <a:t>Implementasi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Rekomendasi</a:t>
            </a:r>
            <a:r>
              <a:rPr lang="en-ID" sz="2800" dirty="0"/>
              <a:t> </a:t>
            </a:r>
            <a:r>
              <a:rPr lang="en-ID" sz="2800" dirty="0" err="1"/>
              <a:t>Tipe</a:t>
            </a:r>
            <a:r>
              <a:rPr lang="en-ID" sz="2800" dirty="0"/>
              <a:t> </a:t>
            </a:r>
            <a:r>
              <a:rPr lang="en-ID" sz="2800" dirty="0" err="1"/>
              <a:t>Rumah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Naïve Bayes</a:t>
            </a:r>
            <a:r>
              <a:rPr lang="en" sz="2800" dirty="0"/>
              <a:t> </a:t>
            </a:r>
            <a:endParaRPr sz="2800" dirty="0"/>
          </a:p>
        </p:txBody>
      </p:sp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051" y="253127"/>
            <a:ext cx="3999300" cy="2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054903" y="3424837"/>
            <a:ext cx="88902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Josefin Sans" panose="020B0604020202020204" charset="0"/>
              </a:rPr>
              <a:t>Penulis</a:t>
            </a:r>
            <a:r>
              <a:rPr lang="en-US" dirty="0">
                <a:latin typeface="Josefin Sans" panose="020B0604020202020204" charset="0"/>
              </a:rPr>
              <a:t> </a:t>
            </a:r>
            <a:r>
              <a:rPr lang="en-US" dirty="0" smtClean="0">
                <a:latin typeface="Josefin Sans" panose="020B0604020202020204" charset="0"/>
              </a:rPr>
              <a:t> : </a:t>
            </a:r>
            <a:r>
              <a:rPr lang="en-US" dirty="0">
                <a:latin typeface="Josefin Sans" panose="020B0604020202020204" charset="0"/>
              </a:rPr>
              <a:t>Mohammad </a:t>
            </a:r>
            <a:r>
              <a:rPr lang="en-US" dirty="0" err="1">
                <a:latin typeface="Josefin Sans" panose="020B0604020202020204" charset="0"/>
              </a:rPr>
              <a:t>Iqbal</a:t>
            </a:r>
            <a:r>
              <a:rPr lang="en-US" dirty="0">
                <a:latin typeface="Josefin Sans" panose="020B0604020202020204" charset="0"/>
              </a:rPr>
              <a:t> 1* , </a:t>
            </a:r>
            <a:r>
              <a:rPr lang="en-US" dirty="0" err="1">
                <a:latin typeface="Josefin Sans" panose="020B0604020202020204" charset="0"/>
              </a:rPr>
              <a:t>Bernadus</a:t>
            </a:r>
            <a:r>
              <a:rPr lang="en-US" dirty="0">
                <a:latin typeface="Josefin Sans" panose="020B0604020202020204" charset="0"/>
              </a:rPr>
              <a:t> </a:t>
            </a:r>
            <a:r>
              <a:rPr lang="en-US" dirty="0" err="1">
                <a:latin typeface="Josefin Sans" panose="020B0604020202020204" charset="0"/>
              </a:rPr>
              <a:t>Anggo</a:t>
            </a:r>
            <a:r>
              <a:rPr lang="en-US" dirty="0">
                <a:latin typeface="Josefin Sans" panose="020B0604020202020204" charset="0"/>
              </a:rPr>
              <a:t> Seno </a:t>
            </a:r>
            <a:r>
              <a:rPr lang="en-US" dirty="0" err="1">
                <a:latin typeface="Josefin Sans" panose="020B0604020202020204" charset="0"/>
              </a:rPr>
              <a:t>Aji</a:t>
            </a:r>
            <a:r>
              <a:rPr lang="en-US" dirty="0">
                <a:latin typeface="Josefin Sans" panose="020B0604020202020204" charset="0"/>
              </a:rPr>
              <a:t> 2 , Farah </a:t>
            </a:r>
            <a:r>
              <a:rPr lang="en-US" dirty="0" err="1">
                <a:latin typeface="Josefin Sans" panose="020B0604020202020204" charset="0"/>
              </a:rPr>
              <a:t>Zakiyah</a:t>
            </a:r>
            <a:r>
              <a:rPr lang="en-US" dirty="0">
                <a:latin typeface="Josefin Sans" panose="020B0604020202020204" charset="0"/>
              </a:rPr>
              <a:t> </a:t>
            </a:r>
            <a:r>
              <a:rPr lang="en-US" dirty="0" err="1">
                <a:latin typeface="Josefin Sans" panose="020B0604020202020204" charset="0"/>
              </a:rPr>
              <a:t>Rahmanti</a:t>
            </a:r>
            <a:r>
              <a:rPr lang="en-US" dirty="0">
                <a:latin typeface="Josefin Sans" panose="020B0604020202020204" charset="0"/>
              </a:rPr>
              <a:t> 3</a:t>
            </a:r>
            <a:endParaRPr lang="en-US" dirty="0" smtClean="0">
              <a:latin typeface="Josefin Sans" panose="020B0604020202020204" charset="0"/>
            </a:endParaRPr>
          </a:p>
          <a:p>
            <a:r>
              <a:rPr lang="en-US" dirty="0" err="1" smtClean="0">
                <a:latin typeface="Josefin Sans" panose="020B0604020202020204" charset="0"/>
              </a:rPr>
              <a:t>Sumber</a:t>
            </a:r>
            <a:r>
              <a:rPr lang="en-US" dirty="0">
                <a:latin typeface="Josefin Sans" panose="020B0604020202020204" charset="0"/>
              </a:rPr>
              <a:t> : </a:t>
            </a:r>
            <a:r>
              <a:rPr lang="en-US" dirty="0" err="1">
                <a:latin typeface="Josefin Sans" panose="020B0604020202020204" charset="0"/>
              </a:rPr>
              <a:t>Jurnal</a:t>
            </a:r>
            <a:r>
              <a:rPr lang="en-US" dirty="0">
                <a:latin typeface="Josefin Sans" panose="020B0604020202020204" charset="0"/>
              </a:rPr>
              <a:t> JTIK (</a:t>
            </a:r>
            <a:r>
              <a:rPr lang="en-US" dirty="0" err="1">
                <a:latin typeface="Josefin Sans" panose="020B0604020202020204" charset="0"/>
              </a:rPr>
              <a:t>Jurnal</a:t>
            </a:r>
            <a:r>
              <a:rPr lang="en-US" dirty="0">
                <a:latin typeface="Josefin Sans" panose="020B0604020202020204" charset="0"/>
              </a:rPr>
              <a:t> </a:t>
            </a:r>
            <a:r>
              <a:rPr lang="en-US" dirty="0" err="1">
                <a:latin typeface="Josefin Sans" panose="020B0604020202020204" charset="0"/>
              </a:rPr>
              <a:t>Teknologi</a:t>
            </a:r>
            <a:r>
              <a:rPr lang="en-US" dirty="0">
                <a:latin typeface="Josefin Sans" panose="020B0604020202020204" charset="0"/>
              </a:rPr>
              <a:t> </a:t>
            </a:r>
            <a:r>
              <a:rPr lang="en-US" dirty="0" err="1">
                <a:latin typeface="Josefin Sans" panose="020B0604020202020204" charset="0"/>
              </a:rPr>
              <a:t>Informasi</a:t>
            </a:r>
            <a:r>
              <a:rPr lang="en-US" dirty="0">
                <a:latin typeface="Josefin Sans" panose="020B0604020202020204" charset="0"/>
              </a:rPr>
              <a:t> </a:t>
            </a:r>
            <a:r>
              <a:rPr lang="en-US" dirty="0" err="1">
                <a:latin typeface="Josefin Sans" panose="020B0604020202020204" charset="0"/>
              </a:rPr>
              <a:t>dan</a:t>
            </a:r>
            <a:r>
              <a:rPr lang="en-US" dirty="0">
                <a:latin typeface="Josefin Sans" panose="020B0604020202020204" charset="0"/>
              </a:rPr>
              <a:t> </a:t>
            </a:r>
            <a:r>
              <a:rPr lang="en-US" dirty="0" err="1">
                <a:latin typeface="Josefin Sans" panose="020B0604020202020204" charset="0"/>
              </a:rPr>
              <a:t>Komunikasi</a:t>
            </a:r>
            <a:r>
              <a:rPr lang="en-US" dirty="0">
                <a:latin typeface="Josefin Sans" panose="020B0604020202020204" charset="0"/>
              </a:rPr>
              <a:t>)</a:t>
            </a:r>
            <a:endParaRPr lang="en-US" dirty="0" smtClean="0">
              <a:latin typeface="Josefin Sans" panose="020B0604020202020204" charset="0"/>
            </a:endParaRPr>
          </a:p>
          <a:p>
            <a:r>
              <a:rPr lang="en-US" dirty="0">
                <a:latin typeface="Josefin Sans" panose="020B0604020202020204" charset="0"/>
              </a:rPr>
              <a:t>DOI </a:t>
            </a:r>
            <a:r>
              <a:rPr lang="en-US" dirty="0" smtClean="0">
                <a:latin typeface="Josefin Sans" panose="020B0604020202020204" charset="0"/>
              </a:rPr>
              <a:t>     : </a:t>
            </a:r>
            <a:r>
              <a:rPr lang="en-US" dirty="0">
                <a:latin typeface="Josefin Sans" panose="020B0604020202020204" charset="0"/>
              </a:rPr>
              <a:t>https://doi.org/10.35870/jti</a:t>
            </a:r>
            <a:endParaRPr lang="en-US" dirty="0" smtClean="0">
              <a:latin typeface="Josefin Sans" panose="020B0604020202020204" charset="0"/>
            </a:endParaRPr>
          </a:p>
          <a:p>
            <a:r>
              <a:rPr lang="en-US" dirty="0" smtClean="0">
                <a:latin typeface="Josefin Sans" panose="020B0604020202020204" charset="0"/>
              </a:rPr>
              <a:t>ISSN     : </a:t>
            </a:r>
            <a:r>
              <a:rPr lang="en-US" dirty="0">
                <a:latin typeface="Josefin Sans" panose="020B0604020202020204" charset="0"/>
              </a:rPr>
              <a:t> </a:t>
            </a:r>
            <a:r>
              <a:rPr lang="en-US" dirty="0">
                <a:latin typeface="Josefin Sans" panose="020B0604020202020204" charset="0"/>
                <a:hlinkClick r:id="rId4"/>
              </a:rPr>
              <a:t>2580-1643</a:t>
            </a:r>
            <a:endParaRPr lang="en-US" dirty="0">
              <a:latin typeface="Josefin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2000" dirty="0"/>
              <a:t/>
            </a:r>
            <a:br>
              <a:rPr lang="en-ID" sz="2000" dirty="0"/>
            </a:br>
            <a:r>
              <a:rPr lang="en-ID" sz="2000" dirty="0">
                <a:latin typeface="Josefin Sans" pitchFamily="2" charset="0"/>
              </a:rPr>
              <a:t>Hasil </a:t>
            </a:r>
            <a:r>
              <a:rPr lang="en-ID" sz="2000" dirty="0" err="1">
                <a:latin typeface="Josefin Sans" pitchFamily="2" charset="0"/>
              </a:rPr>
              <a:t>performansi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 smtClean="0">
                <a:latin typeface="Josefin Sans" pitchFamily="2" charset="0"/>
              </a:rPr>
              <a:t>memiliki</a:t>
            </a:r>
            <a:r>
              <a:rPr lang="en-ID" sz="2000" dirty="0" smtClean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nilai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presisi</a:t>
            </a:r>
            <a:r>
              <a:rPr lang="en-ID" sz="2000" dirty="0">
                <a:latin typeface="Josefin Sans" pitchFamily="2" charset="0"/>
              </a:rPr>
              <a:t>, recall, dan F1-score </a:t>
            </a:r>
            <a:r>
              <a:rPr lang="en-ID" sz="2000" dirty="0" err="1">
                <a:latin typeface="Josefin Sans" pitchFamily="2" charset="0"/>
              </a:rPr>
              <a:t>tertinggi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dengan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menggunakan</a:t>
            </a:r>
            <a:r>
              <a:rPr lang="en-ID" sz="2000" dirty="0">
                <a:latin typeface="Josefin Sans" pitchFamily="2" charset="0"/>
              </a:rPr>
              <a:t> data </a:t>
            </a:r>
            <a:r>
              <a:rPr lang="en-ID" sz="2000" dirty="0" err="1">
                <a:latin typeface="Josefin Sans" pitchFamily="2" charset="0"/>
              </a:rPr>
              <a:t>latih</a:t>
            </a:r>
            <a:r>
              <a:rPr lang="en-ID" sz="2000" dirty="0">
                <a:latin typeface="Josefin Sans" pitchFamily="2" charset="0"/>
              </a:rPr>
              <a:t> 80% dan data uji </a:t>
            </a:r>
            <a:r>
              <a:rPr lang="en-ID" sz="2000" dirty="0" err="1">
                <a:latin typeface="Josefin Sans" pitchFamily="2" charset="0"/>
              </a:rPr>
              <a:t>sebesar</a:t>
            </a:r>
            <a:r>
              <a:rPr lang="en-ID" sz="2000" dirty="0">
                <a:latin typeface="Josefin Sans" pitchFamily="2" charset="0"/>
              </a:rPr>
              <a:t> 20% </a:t>
            </a:r>
            <a:r>
              <a:rPr lang="en-ID" sz="2000" dirty="0" err="1">
                <a:latin typeface="Josefin Sans" pitchFamily="2" charset="0"/>
              </a:rPr>
              <a:t>dari</a:t>
            </a:r>
            <a:r>
              <a:rPr lang="en-ID" sz="2000" dirty="0">
                <a:latin typeface="Josefin Sans" pitchFamily="2" charset="0"/>
              </a:rPr>
              <a:t> 62 data </a:t>
            </a:r>
            <a:r>
              <a:rPr lang="en-ID" sz="2000" dirty="0" err="1">
                <a:latin typeface="Josefin Sans" pitchFamily="2" charset="0"/>
              </a:rPr>
              <a:t>keseluruhan</a:t>
            </a:r>
            <a:r>
              <a:rPr lang="en-ID" sz="2000" dirty="0">
                <a:latin typeface="Josefin Sans" pitchFamily="2" charset="0"/>
              </a:rPr>
              <a:t>, </a:t>
            </a:r>
            <a:r>
              <a:rPr lang="en-ID" sz="2000" dirty="0" err="1">
                <a:latin typeface="Josefin Sans" pitchFamily="2" charset="0"/>
              </a:rPr>
              <a:t>skor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akurasi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mencapai</a:t>
            </a:r>
            <a:r>
              <a:rPr lang="en-ID" sz="2000" dirty="0">
                <a:latin typeface="Josefin Sans" pitchFamily="2" charset="0"/>
              </a:rPr>
              <a:t> 83,3%, </a:t>
            </a:r>
            <a:r>
              <a:rPr lang="en-ID" sz="2000" dirty="0" err="1">
                <a:latin typeface="Josefin Sans" pitchFamily="2" charset="0"/>
              </a:rPr>
              <a:t>skor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presisi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mencapai</a:t>
            </a:r>
            <a:r>
              <a:rPr lang="en-ID" sz="2000" dirty="0">
                <a:latin typeface="Josefin Sans" pitchFamily="2" charset="0"/>
              </a:rPr>
              <a:t> 80%, </a:t>
            </a:r>
            <a:r>
              <a:rPr lang="en-ID" sz="2000" dirty="0" err="1">
                <a:latin typeface="Josefin Sans" pitchFamily="2" charset="0"/>
              </a:rPr>
              <a:t>skor</a:t>
            </a:r>
            <a:r>
              <a:rPr lang="en-ID" sz="2000" dirty="0">
                <a:latin typeface="Josefin Sans" pitchFamily="2" charset="0"/>
              </a:rPr>
              <a:t> recall </a:t>
            </a:r>
            <a:r>
              <a:rPr lang="en-ID" sz="2000" dirty="0" err="1">
                <a:latin typeface="Josefin Sans" pitchFamily="2" charset="0"/>
              </a:rPr>
              <a:t>mencapai</a:t>
            </a:r>
            <a:r>
              <a:rPr lang="en-ID" sz="2000" dirty="0">
                <a:latin typeface="Josefin Sans" pitchFamily="2" charset="0"/>
              </a:rPr>
              <a:t> 88,8%, </a:t>
            </a:r>
            <a:r>
              <a:rPr lang="en-ID" sz="2000" dirty="0" err="1">
                <a:latin typeface="Josefin Sans" pitchFamily="2" charset="0"/>
              </a:rPr>
              <a:t>sedangkan</a:t>
            </a:r>
            <a:r>
              <a:rPr lang="en-ID" sz="2000" dirty="0">
                <a:latin typeface="Josefin Sans" pitchFamily="2" charset="0"/>
              </a:rPr>
              <a:t> </a:t>
            </a:r>
            <a:r>
              <a:rPr lang="en-ID" sz="2000" dirty="0" err="1">
                <a:latin typeface="Josefin Sans" pitchFamily="2" charset="0"/>
              </a:rPr>
              <a:t>skor</a:t>
            </a:r>
            <a:r>
              <a:rPr lang="en-ID" sz="2000" dirty="0">
                <a:latin typeface="Josefin Sans" pitchFamily="2" charset="0"/>
              </a:rPr>
              <a:t> f1-score </a:t>
            </a:r>
            <a:r>
              <a:rPr lang="en-ID" sz="2000" dirty="0" err="1">
                <a:latin typeface="Josefin Sans" pitchFamily="2" charset="0"/>
              </a:rPr>
              <a:t>mencapai</a:t>
            </a:r>
            <a:r>
              <a:rPr lang="en-ID" sz="2000" dirty="0">
                <a:latin typeface="Josefin Sans" pitchFamily="2" charset="0"/>
              </a:rPr>
              <a:t> 81,25%.</a:t>
            </a:r>
            <a:endParaRPr sz="2000" dirty="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2292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</a:t>
            </a:r>
            <a:r>
              <a:rPr lang="en-US" dirty="0"/>
              <a:t>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57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</a:t>
            </a:r>
            <a:r>
              <a:rPr lang="en-US" dirty="0" err="1" smtClean="0"/>
              <a:t>bstrak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2000" b="0" i="0" dirty="0" smtClean="0">
                <a:effectLst/>
                <a:latin typeface="Josefin Sans" pitchFamily="2" charset="0"/>
              </a:rPr>
              <a:t/>
            </a:r>
            <a:br>
              <a:rPr lang="en-ID" sz="2000" b="0" i="0" dirty="0" smtClean="0">
                <a:effectLst/>
                <a:latin typeface="Josefin Sans" pitchFamily="2" charset="0"/>
              </a:rPr>
            </a:br>
            <a:r>
              <a:rPr lang="en-ID" sz="2000" b="0" i="0" dirty="0" err="1" smtClean="0">
                <a:effectLst/>
                <a:latin typeface="Josefin Sans" pitchFamily="2" charset="0"/>
              </a:rPr>
              <a:t>Penelitian</a:t>
            </a:r>
            <a:r>
              <a:rPr lang="en-ID" sz="2000" b="0" i="0" dirty="0" smtClean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ini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bertujuan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untuk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mengatasi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tantangan</a:t>
            </a:r>
            <a:r>
              <a:rPr lang="en-ID" sz="2000" b="0" i="0" dirty="0">
                <a:effectLst/>
                <a:latin typeface="Josefin Sans" pitchFamily="2" charset="0"/>
              </a:rPr>
              <a:t> yang </a:t>
            </a:r>
            <a:r>
              <a:rPr lang="en-ID" sz="2000" b="0" i="0" dirty="0" err="1">
                <a:effectLst/>
                <a:latin typeface="Josefin Sans" pitchFamily="2" charset="0"/>
              </a:rPr>
              <a:t>dihadapi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dalam</a:t>
            </a:r>
            <a:r>
              <a:rPr lang="en-ID" sz="2000" b="0" i="0" dirty="0">
                <a:effectLst/>
                <a:latin typeface="Josefin Sans" pitchFamily="2" charset="0"/>
              </a:rPr>
              <a:t> domain </a:t>
            </a:r>
            <a:r>
              <a:rPr lang="en-ID" sz="2000" b="0" i="0" dirty="0" err="1">
                <a:effectLst/>
                <a:latin typeface="Josefin Sans" pitchFamily="2" charset="0"/>
              </a:rPr>
              <a:t>pemasaran</a:t>
            </a:r>
            <a:r>
              <a:rPr lang="en-ID" sz="2000" b="0" i="0" dirty="0">
                <a:effectLst/>
                <a:latin typeface="Josefin Sans" pitchFamily="2" charset="0"/>
              </a:rPr>
              <a:t>, di mana </a:t>
            </a:r>
            <a:r>
              <a:rPr lang="en-ID" sz="2000" b="0" i="0" dirty="0" err="1">
                <a:effectLst/>
                <a:latin typeface="Josefin Sans" pitchFamily="2" charset="0"/>
              </a:rPr>
              <a:t>pencatatan</a:t>
            </a:r>
            <a:r>
              <a:rPr lang="en-ID" sz="2000" b="0" i="0" dirty="0">
                <a:effectLst/>
                <a:latin typeface="Josefin Sans" pitchFamily="2" charset="0"/>
              </a:rPr>
              <a:t> data </a:t>
            </a:r>
            <a:r>
              <a:rPr lang="en-ID" sz="2000" b="0" i="0" dirty="0" err="1">
                <a:effectLst/>
                <a:latin typeface="Josefin Sans" pitchFamily="2" charset="0"/>
              </a:rPr>
              <a:t>masih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dilakukan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secara</a:t>
            </a:r>
            <a:r>
              <a:rPr lang="en-ID" sz="2000" b="0" i="0" dirty="0">
                <a:effectLst/>
                <a:latin typeface="Josefin Sans" pitchFamily="2" charset="0"/>
              </a:rPr>
              <a:t> manual, </a:t>
            </a:r>
            <a:r>
              <a:rPr lang="en-ID" sz="2000" b="0" i="0" dirty="0" err="1">
                <a:effectLst/>
                <a:latin typeface="Josefin Sans" pitchFamily="2" charset="0"/>
              </a:rPr>
              <a:t>berpotensi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menyebabkan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kehilangan</a:t>
            </a:r>
            <a:r>
              <a:rPr lang="en-ID" sz="2000" b="0" i="0" dirty="0">
                <a:effectLst/>
                <a:latin typeface="Josefin Sans" pitchFamily="2" charset="0"/>
              </a:rPr>
              <a:t> data, dan </a:t>
            </a:r>
            <a:r>
              <a:rPr lang="en-ID" sz="2000" b="0" i="0" dirty="0" err="1">
                <a:effectLst/>
                <a:latin typeface="Josefin Sans" pitchFamily="2" charset="0"/>
              </a:rPr>
              <a:t>mengakibatkan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kurangnya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efisiensi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waktu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dalam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bagian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 smtClean="0">
                <a:effectLst/>
                <a:latin typeface="Josefin Sans" pitchFamily="2" charset="0"/>
              </a:rPr>
              <a:t>keuangan</a:t>
            </a:r>
            <a:r>
              <a:rPr lang="en-ID" sz="2000" b="0" i="0" dirty="0" smtClean="0">
                <a:effectLst/>
                <a:latin typeface="Josefin Sans" pitchFamily="2" charset="0"/>
              </a:rPr>
              <a:t> </a:t>
            </a:r>
            <a:r>
              <a:rPr lang="en-ID" sz="2000" b="0" i="0" dirty="0">
                <a:effectLst/>
                <a:latin typeface="Josefin Sans" pitchFamily="2" charset="0"/>
              </a:rPr>
              <a:t>yang </a:t>
            </a:r>
            <a:r>
              <a:rPr lang="en-ID" sz="2000" b="0" i="0" dirty="0" err="1">
                <a:effectLst/>
                <a:latin typeface="Josefin Sans" pitchFamily="2" charset="0"/>
              </a:rPr>
              <a:t>merapikan</a:t>
            </a:r>
            <a:r>
              <a:rPr lang="en-ID" sz="2000" b="0" i="0" dirty="0">
                <a:effectLst/>
                <a:latin typeface="Josefin Sans" pitchFamily="2" charset="0"/>
              </a:rPr>
              <a:t> data.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br>
              <a:rPr lang="en-ID" sz="2000" b="0" i="0" dirty="0">
                <a:effectLst/>
                <a:latin typeface="Arial" panose="020B0604020202020204" pitchFamily="34" charset="0"/>
              </a:rPr>
            </a:br>
            <a:endParaRPr sz="2000" dirty="0">
              <a:latin typeface="Josefin San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ID" sz="2000" b="0" i="0" dirty="0">
                <a:effectLst/>
                <a:latin typeface="Arial" panose="020B0604020202020204" pitchFamily="34" charset="0"/>
              </a:rPr>
            </a:br>
            <a:r>
              <a:rPr lang="en-ID" sz="2000" b="0" i="0" dirty="0">
                <a:effectLst/>
                <a:latin typeface="Josefin Sans" pitchFamily="2" charset="0"/>
              </a:rPr>
              <a:t>Data yang </a:t>
            </a:r>
            <a:r>
              <a:rPr lang="en-ID" sz="2000" b="0" i="0" dirty="0" err="1">
                <a:effectLst/>
                <a:latin typeface="Josefin Sans" pitchFamily="2" charset="0"/>
              </a:rPr>
              <a:t>digunakan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untuk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klasifikasi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menggunakan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metode</a:t>
            </a:r>
            <a:r>
              <a:rPr lang="en-ID" sz="2000" b="0" i="0" dirty="0">
                <a:effectLst/>
                <a:latin typeface="Josefin Sans" pitchFamily="2" charset="0"/>
              </a:rPr>
              <a:t> Naïve Bayes </a:t>
            </a:r>
            <a:r>
              <a:rPr lang="en-ID" sz="2000" b="0" i="0" dirty="0" err="1">
                <a:effectLst/>
                <a:latin typeface="Josefin Sans" pitchFamily="2" charset="0"/>
              </a:rPr>
              <a:t>berasal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dari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hasil</a:t>
            </a:r>
            <a:r>
              <a:rPr lang="en-ID" sz="2000" b="0" i="0" dirty="0">
                <a:effectLst/>
                <a:latin typeface="Josefin Sans" pitchFamily="2" charset="0"/>
              </a:rPr>
              <a:t> </a:t>
            </a:r>
            <a:r>
              <a:rPr lang="en-ID" sz="2000" b="0" i="0" dirty="0" err="1">
                <a:effectLst/>
                <a:latin typeface="Josefin Sans" pitchFamily="2" charset="0"/>
              </a:rPr>
              <a:t>kuesioner</a:t>
            </a:r>
            <a:r>
              <a:rPr lang="en-ID" sz="2000" b="0" i="0" dirty="0">
                <a:effectLst/>
                <a:latin typeface="Josefin Sans" pitchFamily="2" charset="0"/>
              </a:rPr>
              <a:t> yang </a:t>
            </a:r>
            <a:r>
              <a:rPr lang="en-ID" sz="2000" b="0" i="0" dirty="0" err="1">
                <a:effectLst/>
                <a:latin typeface="Josefin Sans" pitchFamily="2" charset="0"/>
              </a:rPr>
              <a:t>diisi</a:t>
            </a:r>
            <a:r>
              <a:rPr lang="en-ID" sz="2000" b="0" i="0" dirty="0">
                <a:effectLst/>
                <a:latin typeface="Josefin Sans" pitchFamily="2" charset="0"/>
              </a:rPr>
              <a:t> oleh </a:t>
            </a:r>
            <a:r>
              <a:rPr lang="en-ID" sz="2000" b="0" i="0" dirty="0" err="1">
                <a:effectLst/>
                <a:latin typeface="Josefin Sans" pitchFamily="2" charset="0"/>
              </a:rPr>
              <a:t>pembeli</a:t>
            </a:r>
            <a:r>
              <a:rPr lang="en-ID" sz="2000" dirty="0">
                <a:latin typeface="Josefin Sans" pitchFamily="2" charset="0"/>
              </a:rPr>
              <a:t>.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/>
            </a:r>
            <a:br>
              <a:rPr lang="en-ID" sz="2000" b="0" i="0" dirty="0">
                <a:effectLst/>
                <a:latin typeface="Arial" panose="020B0604020202020204" pitchFamily="34" charset="0"/>
              </a:rPr>
            </a:br>
            <a:endParaRPr sz="2000" dirty="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0000" y="2036833"/>
            <a:ext cx="3106933" cy="1069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2000" b="0" i="0" dirty="0">
                <a:effectLst/>
                <a:latin typeface="Josefin Sans" pitchFamily="2" charset="0"/>
              </a:rPr>
              <a:t/>
            </a:r>
            <a:br>
              <a:rPr lang="en-ID" sz="2000" b="0" i="0" dirty="0">
                <a:effectLst/>
                <a:latin typeface="Josefin Sans" pitchFamily="2" charset="0"/>
              </a:rPr>
            </a:br>
            <a:r>
              <a:rPr lang="en-ID" sz="2000" b="1" i="0" dirty="0" err="1">
                <a:effectLst/>
                <a:latin typeface="Josefin Sans" pitchFamily="2" charset="0"/>
              </a:rPr>
              <a:t>Arsitektur</a:t>
            </a:r>
            <a:r>
              <a:rPr lang="en-ID" sz="2000" b="1" i="0" dirty="0">
                <a:effectLst/>
                <a:latin typeface="Josefin Sans" pitchFamily="2" charset="0"/>
              </a:rPr>
              <a:t> Diagram</a:t>
            </a:r>
            <a:r>
              <a:rPr lang="en-ID" sz="2000" b="0" i="0" dirty="0">
                <a:effectLst/>
                <a:latin typeface="Josefin Sans" pitchFamily="2" charset="0"/>
              </a:rPr>
              <a:t/>
            </a:r>
            <a:br>
              <a:rPr lang="en-ID" sz="2000" b="0" i="0" dirty="0">
                <a:effectLst/>
                <a:latin typeface="Josefin Sans" pitchFamily="2" charset="0"/>
              </a:rPr>
            </a:br>
            <a:r>
              <a:rPr lang="en-ID" sz="2000" dirty="0">
                <a:latin typeface="Josefin Sans" pitchFamily="2" charset="0"/>
              </a:rPr>
              <a:t/>
            </a:r>
            <a:br>
              <a:rPr lang="en-ID" sz="2000" dirty="0">
                <a:latin typeface="Josefin Sans" pitchFamily="2" charset="0"/>
              </a:rPr>
            </a:br>
            <a:endParaRPr sz="2000" dirty="0">
              <a:latin typeface="Josefi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BCD5405-52C2-4D60-0E1F-6B13D9414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" t="25186" r="55555" b="3703"/>
          <a:stretch/>
        </p:blipFill>
        <p:spPr>
          <a:xfrm>
            <a:off x="4052711" y="0"/>
            <a:ext cx="50912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DEF3098-ED59-13B3-C0A1-86E19ABA4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0" t="20000" r="8438" b="1852"/>
          <a:stretch/>
        </p:blipFill>
        <p:spPr>
          <a:xfrm>
            <a:off x="3048000" y="93413"/>
            <a:ext cx="6096000" cy="4956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8B7EC3-5603-499D-6EB4-35DC65D70757}"/>
              </a:ext>
            </a:extLst>
          </p:cNvPr>
          <p:cNvSpPr txBox="1"/>
          <p:nvPr/>
        </p:nvSpPr>
        <p:spPr>
          <a:xfrm>
            <a:off x="0" y="2371693"/>
            <a:ext cx="5356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latin typeface="Josefin Sans" pitchFamily="2" charset="0"/>
              </a:rPr>
              <a:t>Perancangan</a:t>
            </a:r>
            <a:r>
              <a:rPr lang="en-ID" sz="2000" b="1" dirty="0">
                <a:latin typeface="Josefin Sans" pitchFamily="2" charset="0"/>
              </a:rPr>
              <a:t> Database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327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3D31F9-E3B5-2741-4F66-2FA9D94B9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0" t="27963" r="11145" b="10555"/>
          <a:stretch/>
        </p:blipFill>
        <p:spPr>
          <a:xfrm>
            <a:off x="462843" y="428395"/>
            <a:ext cx="3609309" cy="1896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5EAC03-AB5A-040A-C604-6F95BE54E9DB}"/>
              </a:ext>
            </a:extLst>
          </p:cNvPr>
          <p:cNvSpPr txBox="1"/>
          <p:nvPr/>
        </p:nvSpPr>
        <p:spPr>
          <a:xfrm>
            <a:off x="4572000" y="2828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latin typeface="Josefin Sans" pitchFamily="2" charset="0"/>
              </a:rPr>
              <a:t>Perancangan</a:t>
            </a:r>
            <a:r>
              <a:rPr lang="en-ID" sz="2000" b="1" dirty="0">
                <a:latin typeface="Josefin Sans" pitchFamily="2" charset="0"/>
              </a:rPr>
              <a:t> User Interface </a:t>
            </a:r>
            <a:endParaRPr lang="en-ID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F6F103-8286-2B9F-E670-FE807A4744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1" t="21852" r="25208" b="9444"/>
          <a:stretch/>
        </p:blipFill>
        <p:spPr>
          <a:xfrm>
            <a:off x="462843" y="2819075"/>
            <a:ext cx="3609309" cy="232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59CFAC-B0D0-F670-D908-9113E80F55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75" t="21481" r="25313" b="12963"/>
          <a:stretch/>
        </p:blipFill>
        <p:spPr>
          <a:xfrm>
            <a:off x="4572000" y="400110"/>
            <a:ext cx="3980487" cy="2309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57341B-B6AF-E195-C5E0-0A39762C8F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166" t="25371" r="25000" b="4444"/>
          <a:stretch/>
        </p:blipFill>
        <p:spPr>
          <a:xfrm>
            <a:off x="4572000" y="2709834"/>
            <a:ext cx="4093993" cy="24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1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2292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effectLst/>
                <a:latin typeface="Josefin Sans" pitchFamily="2" charset="0"/>
              </a:rPr>
              <a:t>Proses </a:t>
            </a:r>
            <a:r>
              <a:rPr lang="en-ID" i="0" dirty="0" err="1">
                <a:effectLst/>
                <a:latin typeface="Josefin Sans" pitchFamily="2" charset="0"/>
              </a:rPr>
              <a:t>Bisnis</a:t>
            </a:r>
            <a:r>
              <a:rPr lang="en-ID" i="0" dirty="0">
                <a:effectLst/>
                <a:latin typeface="Arial" panose="020B0604020202020204" pitchFamily="34" charset="0"/>
              </a:rPr>
              <a:t> 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latin typeface="Josefin Sans" pitchFamily="2" charset="0"/>
              </a:rPr>
              <a:t/>
            </a:r>
            <a:br>
              <a:rPr lang="en-US" sz="2000" b="1" dirty="0">
                <a:latin typeface="Josefin Sans" pitchFamily="2" charset="0"/>
              </a:rPr>
            </a:br>
            <a:r>
              <a:rPr lang="en-US" sz="2000" b="1" dirty="0">
                <a:latin typeface="Josefin Sans" pitchFamily="2" charset="0"/>
              </a:rPr>
              <a:t/>
            </a:r>
            <a:br>
              <a:rPr lang="en-US" sz="2000" b="1" dirty="0">
                <a:latin typeface="Josefin Sans" pitchFamily="2" charset="0"/>
              </a:rPr>
            </a:br>
            <a:endParaRPr lang="en-US" sz="2000" b="1" dirty="0">
              <a:latin typeface="Josefi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7982E2-B563-7A9D-3EA3-149B865E8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71" t="18703" r="18229" b="1250"/>
          <a:stretch/>
        </p:blipFill>
        <p:spPr>
          <a:xfrm>
            <a:off x="4199467" y="38100"/>
            <a:ext cx="3657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effectLst/>
                <a:latin typeface="Josefin Sans" pitchFamily="2" charset="0"/>
              </a:rPr>
              <a:t>Hasil </a:t>
            </a:r>
            <a:r>
              <a:rPr lang="en-ID" i="0" dirty="0">
                <a:effectLst/>
                <a:latin typeface="Arial" panose="020B0604020202020204" pitchFamily="34" charset="0"/>
              </a:rPr>
              <a:t> 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latin typeface="Josefin Sans" pitchFamily="2" charset="0"/>
              </a:rPr>
              <a:t/>
            </a:r>
            <a:br>
              <a:rPr lang="en-US" sz="2000" b="1" dirty="0">
                <a:latin typeface="Josefin Sans" pitchFamily="2" charset="0"/>
              </a:rPr>
            </a:br>
            <a:r>
              <a:rPr lang="en-US" sz="2000" b="1" dirty="0">
                <a:latin typeface="Josefin Sans" pitchFamily="2" charset="0"/>
              </a:rPr>
              <a:t/>
            </a:r>
            <a:br>
              <a:rPr lang="en-US" sz="2000" b="1" dirty="0">
                <a:latin typeface="Josefin Sans" pitchFamily="2" charset="0"/>
              </a:rPr>
            </a:br>
            <a:endParaRPr lang="en-US" sz="2000" b="1" dirty="0">
              <a:latin typeface="Josefin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46B726D-9FB4-988A-E718-95C5B0D88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1" t="41043" r="51605" b="12208"/>
          <a:stretch/>
        </p:blipFill>
        <p:spPr>
          <a:xfrm>
            <a:off x="1013511" y="1099500"/>
            <a:ext cx="3318933" cy="3681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E51F3B-3232-E238-A31B-1B9199D7C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89" t="20432" r="26297" b="33498"/>
          <a:stretch/>
        </p:blipFill>
        <p:spPr>
          <a:xfrm>
            <a:off x="4811557" y="1107686"/>
            <a:ext cx="3522133" cy="36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8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dirty="0">
                <a:effectLst/>
                <a:latin typeface="Josefin Sans" pitchFamily="2" charset="0"/>
              </a:rPr>
              <a:t>Hasil </a:t>
            </a:r>
            <a:r>
              <a:rPr lang="en-ID" i="0" dirty="0">
                <a:effectLst/>
                <a:latin typeface="Arial" panose="020B0604020202020204" pitchFamily="34" charset="0"/>
              </a:rPr>
              <a:t> 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latin typeface="Josefin Sans" pitchFamily="2" charset="0"/>
              </a:rPr>
              <a:t/>
            </a:r>
            <a:br>
              <a:rPr lang="en-US" sz="2000" b="1" dirty="0">
                <a:latin typeface="Josefin Sans" pitchFamily="2" charset="0"/>
              </a:rPr>
            </a:br>
            <a:r>
              <a:rPr lang="en-US" sz="2000" b="1" dirty="0">
                <a:latin typeface="Josefin Sans" pitchFamily="2" charset="0"/>
              </a:rPr>
              <a:t/>
            </a:r>
            <a:br>
              <a:rPr lang="en-US" sz="2000" b="1" dirty="0">
                <a:latin typeface="Josefin Sans" pitchFamily="2" charset="0"/>
              </a:rPr>
            </a:br>
            <a:endParaRPr lang="en-US" sz="2000" b="1" dirty="0">
              <a:latin typeface="Josefi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F0089C-788B-BF38-7DB9-0B251EA5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89" t="31310" r="25433" b="34156"/>
          <a:stretch/>
        </p:blipFill>
        <p:spPr>
          <a:xfrm>
            <a:off x="2139244" y="986885"/>
            <a:ext cx="4865511" cy="36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786"/>
      </p:ext>
    </p:extLst>
  </p:cSld>
  <p:clrMapOvr>
    <a:masterClrMapping/>
  </p:clrMapOvr>
</p:sld>
</file>

<file path=ppt/theme/theme1.xml><?xml version="1.0" encoding="utf-8"?>
<a:theme xmlns:a="http://schemas.openxmlformats.org/drawingml/2006/main" name="Renting Home Branding Guidelines by Slidesgo">
  <a:themeElements>
    <a:clrScheme name="Simple Light">
      <a:dk1>
        <a:srgbClr val="383838"/>
      </a:dk1>
      <a:lt1>
        <a:srgbClr val="FFFFFF"/>
      </a:lt1>
      <a:dk2>
        <a:srgbClr val="747474"/>
      </a:dk2>
      <a:lt2>
        <a:srgbClr val="EEEEEE"/>
      </a:lt2>
      <a:accent1>
        <a:srgbClr val="FF8F8A"/>
      </a:accent1>
      <a:accent2>
        <a:srgbClr val="E85B5B"/>
      </a:accent2>
      <a:accent3>
        <a:srgbClr val="78909C"/>
      </a:accent3>
      <a:accent4>
        <a:srgbClr val="4F9096"/>
      </a:accent4>
      <a:accent5>
        <a:srgbClr val="347379"/>
      </a:accent5>
      <a:accent6>
        <a:srgbClr val="97B0B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61</Words>
  <Application>Microsoft Office PowerPoint</Application>
  <PresentationFormat>On-screen Show (16:9)</PresentationFormat>
  <Paragraphs>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Bebas Neue</vt:lpstr>
      <vt:lpstr>Glegoo</vt:lpstr>
      <vt:lpstr>Josefin Sans</vt:lpstr>
      <vt:lpstr>Renting Home Branding Guidelines by Slidesgo</vt:lpstr>
      <vt:lpstr>Implementasi Sistem Rekomendasi Tipe Rumah Menggunakan Metode Naïve Bayes </vt:lpstr>
      <vt:lpstr>Abstrak </vt:lpstr>
      <vt:lpstr>Rumusan masalah</vt:lpstr>
      <vt:lpstr>Metode penelitian</vt:lpstr>
      <vt:lpstr>PowerPoint Presentation</vt:lpstr>
      <vt:lpstr>PowerPoint Presentation</vt:lpstr>
      <vt:lpstr>Proses Bisnis </vt:lpstr>
      <vt:lpstr>Hasil  </vt:lpstr>
      <vt:lpstr>Hasil  </vt:lpstr>
      <vt:lpstr>Kesimpulan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RENTING HOME</dc:title>
  <dc:creator>_SATRAI</dc:creator>
  <cp:lastModifiedBy>Ridwan</cp:lastModifiedBy>
  <cp:revision>18</cp:revision>
  <dcterms:modified xsi:type="dcterms:W3CDTF">2023-12-22T02:57:31Z</dcterms:modified>
</cp:coreProperties>
</file>