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9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3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0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4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2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5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6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7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4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4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5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47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22" r:id="rId6"/>
    <p:sldLayoutId id="2147483717" r:id="rId7"/>
    <p:sldLayoutId id="2147483718" r:id="rId8"/>
    <p:sldLayoutId id="2147483719" r:id="rId9"/>
    <p:sldLayoutId id="2147483721" r:id="rId10"/>
    <p:sldLayoutId id="214748372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3FBB6B2-972C-4C42-91C9-36184E61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312A434-F7D2-4A14-A037-B9762E2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6752" y="-11017"/>
            <a:ext cx="11602884" cy="6006827"/>
          </a:xfrm>
          <a:custGeom>
            <a:avLst/>
            <a:gdLst>
              <a:gd name="connsiteX0" fmla="*/ 238037 w 11385877"/>
              <a:gd name="connsiteY0" fmla="*/ 0 h 5894482"/>
              <a:gd name="connsiteX1" fmla="*/ 11385877 w 11385877"/>
              <a:gd name="connsiteY1" fmla="*/ 0 h 5894482"/>
              <a:gd name="connsiteX2" fmla="*/ 11126257 w 11385877"/>
              <a:gd name="connsiteY2" fmla="*/ 5894482 h 5894482"/>
              <a:gd name="connsiteX3" fmla="*/ 0 w 11385877"/>
              <a:gd name="connsiteY3" fmla="*/ 5404429 h 589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85877" h="5894482">
                <a:moveTo>
                  <a:pt x="238037" y="0"/>
                </a:moveTo>
                <a:lnTo>
                  <a:pt x="11385877" y="0"/>
                </a:lnTo>
                <a:lnTo>
                  <a:pt x="11126257" y="5894482"/>
                </a:lnTo>
                <a:lnTo>
                  <a:pt x="0" y="5404429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9D166EE-E3B4-462F-8588-6273BBC61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551317">
            <a:off x="3384250" y="-2846152"/>
            <a:ext cx="5873815" cy="11057877"/>
          </a:xfrm>
          <a:custGeom>
            <a:avLst/>
            <a:gdLst>
              <a:gd name="connsiteX0" fmla="*/ 477931 w 5763958"/>
              <a:gd name="connsiteY0" fmla="*/ 10851062 h 10851063"/>
              <a:gd name="connsiteX1" fmla="*/ 0 w 5763958"/>
              <a:gd name="connsiteY1" fmla="*/ 39 h 10851063"/>
              <a:gd name="connsiteX2" fmla="*/ 4077961 w 5763958"/>
              <a:gd name="connsiteY2" fmla="*/ 0 h 10851063"/>
              <a:gd name="connsiteX3" fmla="*/ 4078002 w 5763958"/>
              <a:gd name="connsiteY3" fmla="*/ 17 h 10851063"/>
              <a:gd name="connsiteX4" fmla="*/ 5725692 w 5763958"/>
              <a:gd name="connsiteY4" fmla="*/ 3 h 10851063"/>
              <a:gd name="connsiteX5" fmla="*/ 5759707 w 5763958"/>
              <a:gd name="connsiteY5" fmla="*/ 34019 h 10851063"/>
              <a:gd name="connsiteX6" fmla="*/ 5759706 w 5763958"/>
              <a:gd name="connsiteY6" fmla="*/ 10817143 h 10851063"/>
              <a:gd name="connsiteX7" fmla="*/ 5725691 w 5763958"/>
              <a:gd name="connsiteY7" fmla="*/ 10851062 h 10851063"/>
              <a:gd name="connsiteX8" fmla="*/ 5707930 w 5763958"/>
              <a:gd name="connsiteY8" fmla="*/ 10851062 h 10851063"/>
              <a:gd name="connsiteX9" fmla="*/ 5707930 w 5763958"/>
              <a:gd name="connsiteY9" fmla="*/ 10851063 h 10851063"/>
              <a:gd name="connsiteX10" fmla="*/ 1644941 w 5763958"/>
              <a:gd name="connsiteY10" fmla="*/ 10851063 h 10851063"/>
              <a:gd name="connsiteX11" fmla="*/ 1644938 w 5763958"/>
              <a:gd name="connsiteY11" fmla="*/ 10851062 h 1085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63958" h="10851063">
                <a:moveTo>
                  <a:pt x="477931" y="10851062"/>
                </a:moveTo>
                <a:lnTo>
                  <a:pt x="0" y="39"/>
                </a:lnTo>
                <a:lnTo>
                  <a:pt x="4077961" y="0"/>
                </a:lnTo>
                <a:lnTo>
                  <a:pt x="4078002" y="17"/>
                </a:lnTo>
                <a:lnTo>
                  <a:pt x="5725692" y="3"/>
                </a:lnTo>
                <a:cubicBezTo>
                  <a:pt x="5744458" y="56"/>
                  <a:pt x="5759659" y="15253"/>
                  <a:pt x="5759707" y="34019"/>
                </a:cubicBezTo>
                <a:cubicBezTo>
                  <a:pt x="5765376" y="1836874"/>
                  <a:pt x="5765376" y="9014302"/>
                  <a:pt x="5759706" y="10817143"/>
                </a:cubicBezTo>
                <a:cubicBezTo>
                  <a:pt x="5759599" y="10835871"/>
                  <a:pt x="5744419" y="10851013"/>
                  <a:pt x="5725691" y="10851062"/>
                </a:cubicBezTo>
                <a:lnTo>
                  <a:pt x="5707930" y="10851062"/>
                </a:lnTo>
                <a:lnTo>
                  <a:pt x="5707930" y="10851063"/>
                </a:lnTo>
                <a:lnTo>
                  <a:pt x="1644941" y="10851063"/>
                </a:lnTo>
                <a:lnTo>
                  <a:pt x="1644938" y="10851062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FD9BE-75E9-C3BB-C9A7-C453E3A5C7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3000"/>
          </a:blip>
          <a:srcRect t="5392" r="1" b="4022"/>
          <a:stretch/>
        </p:blipFill>
        <p:spPr>
          <a:xfrm>
            <a:off x="671286" y="-7616"/>
            <a:ext cx="11303902" cy="5862304"/>
          </a:xfrm>
          <a:custGeom>
            <a:avLst/>
            <a:gdLst/>
            <a:ahLst/>
            <a:cxnLst/>
            <a:rect l="l" t="t" r="r" b="b"/>
            <a:pathLst>
              <a:path w="11092486" h="5752662">
                <a:moveTo>
                  <a:pt x="11092486" y="0"/>
                </a:moveTo>
                <a:lnTo>
                  <a:pt x="10913086" y="4074013"/>
                </a:lnTo>
                <a:lnTo>
                  <a:pt x="10913067" y="4074053"/>
                </a:lnTo>
                <a:lnTo>
                  <a:pt x="10840579" y="5720148"/>
                </a:lnTo>
                <a:cubicBezTo>
                  <a:pt x="10839700" y="5738894"/>
                  <a:pt x="10823849" y="5753411"/>
                  <a:pt x="10805099" y="5752633"/>
                </a:cubicBezTo>
                <a:cubicBezTo>
                  <a:pt x="9003741" y="5678968"/>
                  <a:pt x="1833265" y="5363145"/>
                  <a:pt x="32420" y="5278152"/>
                </a:cubicBezTo>
                <a:cubicBezTo>
                  <a:pt x="13715" y="5277221"/>
                  <a:pt x="-745" y="5261390"/>
                  <a:pt x="30" y="5242678"/>
                </a:cubicBezTo>
                <a:lnTo>
                  <a:pt x="812" y="5224934"/>
                </a:lnTo>
                <a:lnTo>
                  <a:pt x="811" y="5224934"/>
                </a:lnTo>
                <a:lnTo>
                  <a:pt x="179591" y="1165880"/>
                </a:lnTo>
                <a:lnTo>
                  <a:pt x="179592" y="1165877"/>
                </a:lnTo>
                <a:lnTo>
                  <a:pt x="230943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1DE7DD-8C10-46BF-B9E0-4B77BD288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474" y="2922050"/>
            <a:ext cx="6308745" cy="3233058"/>
          </a:xfrm>
        </p:spPr>
        <p:txBody>
          <a:bodyPr>
            <a:normAutofit/>
          </a:bodyPr>
          <a:lstStyle/>
          <a:p>
            <a:r>
              <a:rPr lang="en-US" dirty="0" err="1"/>
              <a:t>Jurnal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&amp;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endParaRPr lang="en-ID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8709E2B-5612-4EF3-8505-0270723FD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D3B743C-BB90-43EC-83AC-B8AD27887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0A049AC-DBC5-4C0E-90E2-52A81F06B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60AA9D-4C2F-45F7-B2E2-7E43D09163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0133386-276B-4C86-8AB7-4B6BEF032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46782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EF3540-7171-4A06-9C51-5FB6B2ACF1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3000"/>
          </a:blip>
          <a:srcRect t="5392" r="1" b="4022"/>
          <a:stretch/>
        </p:blipFill>
        <p:spPr>
          <a:xfrm>
            <a:off x="0" y="0"/>
            <a:ext cx="12079629" cy="6858000"/>
          </a:xfrm>
          <a:custGeom>
            <a:avLst/>
            <a:gdLst/>
            <a:ahLst/>
            <a:cxnLst/>
            <a:rect l="l" t="t" r="r" b="b"/>
            <a:pathLst>
              <a:path w="11092486" h="5752662">
                <a:moveTo>
                  <a:pt x="11092486" y="0"/>
                </a:moveTo>
                <a:lnTo>
                  <a:pt x="10913086" y="4074013"/>
                </a:lnTo>
                <a:lnTo>
                  <a:pt x="10913067" y="4074053"/>
                </a:lnTo>
                <a:lnTo>
                  <a:pt x="10840579" y="5720148"/>
                </a:lnTo>
                <a:cubicBezTo>
                  <a:pt x="10839700" y="5738894"/>
                  <a:pt x="10823849" y="5753411"/>
                  <a:pt x="10805099" y="5752633"/>
                </a:cubicBezTo>
                <a:cubicBezTo>
                  <a:pt x="9003741" y="5678968"/>
                  <a:pt x="1833265" y="5363145"/>
                  <a:pt x="32420" y="5278152"/>
                </a:cubicBezTo>
                <a:cubicBezTo>
                  <a:pt x="13715" y="5277221"/>
                  <a:pt x="-745" y="5261390"/>
                  <a:pt x="30" y="5242678"/>
                </a:cubicBezTo>
                <a:lnTo>
                  <a:pt x="812" y="5224934"/>
                </a:lnTo>
                <a:lnTo>
                  <a:pt x="811" y="5224934"/>
                </a:lnTo>
                <a:lnTo>
                  <a:pt x="179591" y="1165880"/>
                </a:lnTo>
                <a:lnTo>
                  <a:pt x="179592" y="1165877"/>
                </a:lnTo>
                <a:lnTo>
                  <a:pt x="230943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E650C1-A437-45CA-A795-6613E54B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057" y="2629355"/>
            <a:ext cx="9493249" cy="999218"/>
          </a:xfrm>
        </p:spPr>
        <p:txBody>
          <a:bodyPr/>
          <a:lstStyle/>
          <a:p>
            <a:pPr algn="ctr"/>
            <a:r>
              <a:rPr lang="en-US" dirty="0"/>
              <a:t>TAMAT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5983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141BAC-2929-4E33-A407-4909C514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15330"/>
            <a:ext cx="9753599" cy="1577975"/>
          </a:xfrm>
        </p:spPr>
        <p:txBody>
          <a:bodyPr>
            <a:normAutofit fontScale="90000"/>
          </a:bodyPr>
          <a:lstStyle/>
          <a:p>
            <a:r>
              <a:rPr lang="en-US" dirty="0"/>
              <a:t>PENGENALAN JALAN BERLUBANG BERBASIS VISION MENGGUNAKAN PYRAMID HISTOGRAM OF ORIENTED GRADIENTS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1E2CFA-1852-4FCF-B137-61ABFF23B7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PENULIS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076566-60E4-4151-983D-5F173BD25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1428957"/>
          </a:xfrm>
        </p:spPr>
        <p:txBody>
          <a:bodyPr/>
          <a:lstStyle/>
          <a:p>
            <a:r>
              <a:rPr lang="en-US" dirty="0"/>
              <a:t>Ahmad Habib </a:t>
            </a:r>
            <a:r>
              <a:rPr lang="en-US" dirty="0" err="1"/>
              <a:t>Fitriansyah</a:t>
            </a:r>
            <a:endParaRPr lang="en-US" dirty="0"/>
          </a:p>
          <a:p>
            <a:r>
              <a:rPr lang="en-US" dirty="0" err="1"/>
              <a:t>Ema</a:t>
            </a:r>
            <a:r>
              <a:rPr lang="en-US" dirty="0"/>
              <a:t> </a:t>
            </a:r>
            <a:r>
              <a:rPr lang="en-US" dirty="0" err="1"/>
              <a:t>Rachmawati</a:t>
            </a:r>
            <a:endParaRPr lang="en-US" dirty="0"/>
          </a:p>
          <a:p>
            <a:r>
              <a:rPr lang="en-US" dirty="0" err="1"/>
              <a:t>Risnandar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93013B-9C34-47A7-A7E5-4E3DF753C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Vol &amp; </a:t>
            </a:r>
            <a:r>
              <a:rPr lang="en-US" dirty="0" err="1"/>
              <a:t>hal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FECB34-01C9-4107-9E04-2B008F8188C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Volume 10</a:t>
            </a:r>
          </a:p>
          <a:p>
            <a:r>
              <a:rPr lang="en-US" dirty="0" err="1"/>
              <a:t>Nomor</a:t>
            </a:r>
            <a:r>
              <a:rPr lang="en-US" dirty="0"/>
              <a:t> 3</a:t>
            </a:r>
          </a:p>
          <a:p>
            <a:r>
              <a:rPr lang="en-US" dirty="0"/>
              <a:t>Halaman 709 – 716</a:t>
            </a:r>
          </a:p>
          <a:p>
            <a:endParaRPr lang="en-ID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9AA90335-ED51-4B95-8DF5-DAD84EA602E3}"/>
              </a:ext>
            </a:extLst>
          </p:cNvPr>
          <p:cNvSpPr txBox="1">
            <a:spLocks/>
          </p:cNvSpPr>
          <p:nvPr/>
        </p:nvSpPr>
        <p:spPr>
          <a:xfrm>
            <a:off x="10200885" y="6189661"/>
            <a:ext cx="1991115" cy="837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/>
              <a:t>Tahun</a:t>
            </a:r>
            <a:r>
              <a:rPr lang="en-US" b="1" dirty="0"/>
              <a:t> 2023</a:t>
            </a:r>
            <a:endParaRPr lang="en-ID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84859B-84B7-40E0-B21F-D5A636D517F3}"/>
              </a:ext>
            </a:extLst>
          </p:cNvPr>
          <p:cNvSpPr txBox="1"/>
          <p:nvPr/>
        </p:nvSpPr>
        <p:spPr>
          <a:xfrm>
            <a:off x="1232452" y="4969565"/>
            <a:ext cx="4187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DOI: 10.25126/jtiik.2023106820</a:t>
            </a:r>
          </a:p>
          <a:p>
            <a:r>
              <a:rPr lang="en-ID" dirty="0"/>
              <a:t>p-ISSN: 2355-7699</a:t>
            </a:r>
          </a:p>
          <a:p>
            <a:r>
              <a:rPr lang="en-ID" dirty="0"/>
              <a:t>e-ISSN: 2528-6579</a:t>
            </a:r>
          </a:p>
        </p:txBody>
      </p:sp>
    </p:spTree>
    <p:extLst>
      <p:ext uri="{BB962C8B-B14F-4D97-AF65-F5344CB8AC3E}">
        <p14:creationId xmlns:p14="http://schemas.microsoft.com/office/powerpoint/2010/main" val="2042400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BC2565C-F16A-4DCF-B586-94C53507E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ABSTRAK</a:t>
            </a:r>
            <a:endParaRPr lang="en-ID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CED4C47-C920-4590-A1CA-35645561F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9493250" cy="4174843"/>
          </a:xfrm>
        </p:spPr>
        <p:txBody>
          <a:bodyPr>
            <a:noAutofit/>
          </a:bodyPr>
          <a:lstStyle/>
          <a:p>
            <a:pPr marL="6350" marR="29210" indent="-6350" algn="just">
              <a:lnSpc>
                <a:spcPct val="103000"/>
              </a:lnSpc>
              <a:spcAft>
                <a:spcPts val="25"/>
              </a:spcAft>
            </a:pPr>
            <a:r>
              <a:rPr lang="en-ID" kern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Lubang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sejenis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kerusakan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jalan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merusak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kendaraan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berdampak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negatif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keamanan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mengemudi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pengemudi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Bahkan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kasus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parah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menyebabkan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kecelakaan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lalu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lintas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Manajemen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jalan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berlubang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efisien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preventif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lingkungan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jalan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kompleks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memainkan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peran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penting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mengamankan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keselamatan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pengemudi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. Hal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juga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diharapkan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memberikan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kontribusi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terhadap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pencegahan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kecelakaan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lalu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lintas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kelancaran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arus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lalu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lintas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. Di masa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lalu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deteksi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lubang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terutama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dilakukan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melalui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inspeksi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visual oleh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ahli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manusia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Baru-baru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metode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deteksi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lubang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otomatis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menerapkan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berbagai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teknologi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menyatukan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teknologi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dasar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seperti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sensor dan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pemrosesan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sinyal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ID" kern="1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Pada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artikel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metode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berbasis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pengolahan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citra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pembelajaran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mesin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diaplikasikan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mengenali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lubang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jalan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menghasilkan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model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bentuk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lubang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memanfaatkan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ciri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bentuk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diekstraksi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i="1" kern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Pyramid Histogram of Oriented Gradients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(PHOG).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metode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klasifikasi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peneliti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i="1" kern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Support Vector Machine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(SVM)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hasil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terbaik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diperoleh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penggunaan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kernel polynomial.</a:t>
            </a:r>
            <a:r>
              <a:rPr lang="en-ID" kern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pengenalan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jalan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berlubang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diusulkan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mampu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menunjukkan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hasil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performa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sangat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baik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yaitu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akurasi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sebesar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94,45%, </a:t>
            </a:r>
            <a:r>
              <a:rPr lang="en-ID" i="1" kern="14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precision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sebesar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96,13% </a:t>
            </a:r>
            <a:r>
              <a:rPr lang="en-ID" i="1" kern="14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recall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sebesar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95,77%, dan </a:t>
            </a:r>
            <a:r>
              <a:rPr lang="en-ID" i="1" kern="14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F1-score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kern="140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sebesar</a:t>
            </a:r>
            <a:r>
              <a:rPr lang="en-ID" kern="14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95,95%. </a:t>
            </a:r>
          </a:p>
          <a:p>
            <a:pPr marL="28575" marR="5715" indent="-6350" algn="ctr">
              <a:lnSpc>
                <a:spcPct val="107000"/>
              </a:lnSpc>
              <a:spcAft>
                <a:spcPts val="0"/>
              </a:spcAft>
            </a:pP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marR="5715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n-ID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Kata </a:t>
            </a:r>
            <a:r>
              <a:rPr lang="en-ID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kunci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ID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pengenalan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jalan</a:t>
            </a:r>
            <a:r>
              <a:rPr lang="en-ID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berlubang</a:t>
            </a:r>
            <a:r>
              <a:rPr lang="en-ID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PHOG, SVM  </a:t>
            </a:r>
            <a:endParaRPr lang="en-ID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" marR="5715" indent="-6350" algn="ctr">
              <a:lnSpc>
                <a:spcPct val="107000"/>
              </a:lnSpc>
              <a:spcAft>
                <a:spcPts val="0"/>
              </a:spcAft>
            </a:pP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67850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C5D462-8AA6-435B-AB47-103F09322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6"/>
            <a:ext cx="9753599" cy="837258"/>
          </a:xfrm>
        </p:spPr>
        <p:txBody>
          <a:bodyPr/>
          <a:lstStyle/>
          <a:p>
            <a:r>
              <a:rPr lang="en-US" dirty="0"/>
              <a:t>PENDAHULUAN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D14812-BE58-4C3B-B836-972E93A15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1328616"/>
            <a:ext cx="4507931" cy="39487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C8B218-9AC9-40EB-8B5A-230FC9B69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0" y="1857586"/>
            <a:ext cx="4507931" cy="1534973"/>
          </a:xfrm>
        </p:spPr>
        <p:txBody>
          <a:bodyPr>
            <a:noAutofit/>
          </a:bodyPr>
          <a:lstStyle/>
          <a:p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Pada zaman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sekarang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hampir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seluruh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keluarga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memiliki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kendaraan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memudahkan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perjalanan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Sehingga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sangat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dibutuhkannya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jalan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bagus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memberikan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kenyamanan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saat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berkendara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ataupun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perjalanan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ID" sz="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1E11F3-84CC-4B60-8034-27AD322AA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1316068"/>
            <a:ext cx="4507932" cy="39487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Permasalahan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97DDEC-CE5F-425B-B24B-4562CA677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1857586"/>
            <a:ext cx="4507932" cy="1534973"/>
          </a:xfrm>
        </p:spPr>
        <p:txBody>
          <a:bodyPr>
            <a:normAutofit fontScale="85000" lnSpcReduction="20000"/>
          </a:bodyPr>
          <a:lstStyle/>
          <a:p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Menurut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Badan Pusat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Statistik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(BPS), pada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tahun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2017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terdapat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98.419 kali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kecelakan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terjadi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jalan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Katadata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2017). Dan salah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penyebab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tingginya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angka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kecelakaan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bentuk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jalanan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bergelombang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ataupun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berlubang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Saputra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2017).</a:t>
            </a:r>
            <a:endParaRPr lang="en-ID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90FBE3F-6C84-4B6B-B790-24DE264221D8}"/>
              </a:ext>
            </a:extLst>
          </p:cNvPr>
          <p:cNvSpPr txBox="1">
            <a:spLocks/>
          </p:cNvSpPr>
          <p:nvPr/>
        </p:nvSpPr>
        <p:spPr>
          <a:xfrm>
            <a:off x="3969028" y="3733888"/>
            <a:ext cx="4507931" cy="3948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Tujuan</a:t>
            </a:r>
            <a:endParaRPr lang="en-ID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8DA05141-0114-4120-9B0C-EF064803EE9E}"/>
              </a:ext>
            </a:extLst>
          </p:cNvPr>
          <p:cNvSpPr txBox="1">
            <a:spLocks/>
          </p:cNvSpPr>
          <p:nvPr/>
        </p:nvSpPr>
        <p:spPr>
          <a:xfrm>
            <a:off x="3969028" y="4262858"/>
            <a:ext cx="4507931" cy="1534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Menerapkan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deteksi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lubang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menggabungkan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pemrosesan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sinyal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menggantikan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inspeksi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ahli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16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F953-DC7B-4331-BF6F-892E96F0E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695049"/>
          </a:xfrm>
        </p:spPr>
        <p:txBody>
          <a:bodyPr>
            <a:normAutofit fontScale="90000"/>
          </a:bodyPr>
          <a:lstStyle/>
          <a:p>
            <a:r>
              <a:rPr lang="en-US" dirty="0"/>
              <a:t>METODE PENELITIAN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0319D5-D148-4489-9E77-1A32FD16A3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90457" y="1231773"/>
            <a:ext cx="5150733" cy="21423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E85BA8-2537-4C56-80BA-60EEC795AC8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17404" y="3743739"/>
            <a:ext cx="5150733" cy="2630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1D3230-2781-4F96-AA21-F181CD23000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22193" y="2240850"/>
            <a:ext cx="5150733" cy="24861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7C9C92-CD10-47CB-8F2E-B770F69FE4D5}"/>
              </a:ext>
            </a:extLst>
          </p:cNvPr>
          <p:cNvSpPr txBox="1"/>
          <p:nvPr/>
        </p:nvSpPr>
        <p:spPr>
          <a:xfrm>
            <a:off x="4505740" y="3363563"/>
            <a:ext cx="2504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Blok Diagram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Latihan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431B85-D970-4FC8-9D8D-F853411CFC3F}"/>
              </a:ext>
            </a:extLst>
          </p:cNvPr>
          <p:cNvSpPr txBox="1"/>
          <p:nvPr/>
        </p:nvSpPr>
        <p:spPr>
          <a:xfrm>
            <a:off x="4393095" y="6424020"/>
            <a:ext cx="2504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Blok Diagram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B3B814-6CBB-416B-9E6A-84B69680453A}"/>
              </a:ext>
            </a:extLst>
          </p:cNvPr>
          <p:cNvSpPr txBox="1"/>
          <p:nvPr/>
        </p:nvSpPr>
        <p:spPr>
          <a:xfrm>
            <a:off x="3795803" y="4819601"/>
            <a:ext cx="4203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Blok Diagram Histogram of Oriented Gradients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2578603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81B2-4E6A-4F66-AD2E-4592F2D5B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PERBEDAAN SETIAP LEVEL PHOG</a:t>
            </a:r>
            <a:endParaRPr lang="en-ID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F977AAE-5850-4FA8-A183-C5DE1ABDA267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2"/>
          <a:srcRect l="6679" r="6679"/>
          <a:stretch>
            <a:fillRect/>
          </a:stretch>
        </p:blipFill>
        <p:spPr>
          <a:xfrm>
            <a:off x="5446643" y="657055"/>
            <a:ext cx="6361043" cy="55151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250DA9-D4D6-4D15-BEC2-A10C9865BC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457" t="31101" r="13152" b="22499"/>
          <a:stretch/>
        </p:blipFill>
        <p:spPr>
          <a:xfrm>
            <a:off x="5989982" y="1285461"/>
            <a:ext cx="4508609" cy="363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45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D4F10-FDE3-469C-8ACC-AAAC846B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1530626"/>
          </a:xfrm>
        </p:spPr>
        <p:txBody>
          <a:bodyPr/>
          <a:lstStyle/>
          <a:p>
            <a:r>
              <a:rPr lang="en-US" dirty="0"/>
              <a:t>EKSPERIMEN DAN ANALISIS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53825-5B2E-4664-BDCF-15FB14744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2358887"/>
            <a:ext cx="3768934" cy="3502163"/>
          </a:xfrm>
        </p:spPr>
        <p:txBody>
          <a:bodyPr/>
          <a:lstStyle/>
          <a:p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Pada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dataset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dataset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deteksi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jalan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berlubang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(Sonja Nienaber,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Booysen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Kroon, 2016). Dataset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tersebut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diambil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Go-Pro Hero 3+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resolusi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3680 x 2760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piksel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format .jpg. 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13272B-D0EB-4AAD-A162-4DBB50B958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62603" y="1139878"/>
            <a:ext cx="4358406" cy="11659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402B2F-1CDF-4830-972C-04AF1285843E}"/>
              </a:ext>
            </a:extLst>
          </p:cNvPr>
          <p:cNvSpPr txBox="1"/>
          <p:nvPr/>
        </p:nvSpPr>
        <p:spPr>
          <a:xfrm>
            <a:off x="6931667" y="2369160"/>
            <a:ext cx="32202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Franklin Gothic Heavy (Headings)"/>
                <a:ea typeface="Times New Roman" panose="02020603050405020304" pitchFamily="18" charset="0"/>
              </a:rPr>
              <a:t>CONTOH CITRA KELAS POSITIF</a:t>
            </a:r>
            <a:endParaRPr lang="en-ID" sz="1400" dirty="0">
              <a:highlight>
                <a:srgbClr val="FFFF00"/>
              </a:highlight>
              <a:latin typeface="Franklin Gothic Heavy (Headings)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9459CF-9DC6-4B00-A80C-8DAAEB3B2510}"/>
              </a:ext>
            </a:extLst>
          </p:cNvPr>
          <p:cNvSpPr txBox="1"/>
          <p:nvPr/>
        </p:nvSpPr>
        <p:spPr>
          <a:xfrm>
            <a:off x="6931667" y="4648677"/>
            <a:ext cx="32202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Franklin Gothic Heavy (Headings)"/>
                <a:ea typeface="Times New Roman" panose="02020603050405020304" pitchFamily="18" charset="0"/>
              </a:rPr>
              <a:t>CONTOH CITRA KELAS NEGATIF</a:t>
            </a:r>
            <a:endParaRPr lang="en-ID" sz="1400" dirty="0">
              <a:highlight>
                <a:srgbClr val="FFFF00"/>
              </a:highlight>
              <a:latin typeface="Franklin Gothic Heavy (Headings)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F7690E-08FD-4EEF-A8CC-5BACE745855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62603" y="3416082"/>
            <a:ext cx="4358406" cy="12325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0860D7-F24B-45B7-97D5-D25803518DF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761497" y="1388739"/>
            <a:ext cx="7084597" cy="267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0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6C657-22D6-4F98-96B0-FFC3458D3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1528354"/>
          </a:xfrm>
        </p:spPr>
        <p:txBody>
          <a:bodyPr/>
          <a:lstStyle/>
          <a:p>
            <a:r>
              <a:rPr lang="en-US" dirty="0"/>
              <a:t>HASIL DARI PENELITIAN</a:t>
            </a:r>
            <a:endParaRPr lang="en-ID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44EC0DE-B1CB-4911-827E-CE08F571E10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7952" t="40407" r="49687" b="31880"/>
          <a:stretch/>
        </p:blipFill>
        <p:spPr>
          <a:xfrm>
            <a:off x="5564777" y="1972491"/>
            <a:ext cx="6050111" cy="2913017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75E4F10-6F0E-4D84-942C-E1CE87CEE6B4}"/>
              </a:ext>
            </a:extLst>
          </p:cNvPr>
          <p:cNvSpPr txBox="1">
            <a:spLocks/>
          </p:cNvSpPr>
          <p:nvPr/>
        </p:nvSpPr>
        <p:spPr>
          <a:xfrm>
            <a:off x="1480830" y="1998617"/>
            <a:ext cx="3932349" cy="15283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SKRENARIO 1</a:t>
            </a:r>
          </a:p>
          <a:p>
            <a:r>
              <a:rPr lang="en-US" sz="2000" dirty="0"/>
              <a:t>#PENGATURAN BLOK CITRA</a:t>
            </a:r>
            <a:endParaRPr lang="en-ID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A50BFE-9497-4F3B-BE14-2C8BF794B366}"/>
              </a:ext>
            </a:extLst>
          </p:cNvPr>
          <p:cNvSpPr txBox="1"/>
          <p:nvPr/>
        </p:nvSpPr>
        <p:spPr>
          <a:xfrm>
            <a:off x="1480830" y="2819085"/>
            <a:ext cx="36707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highlight>
                  <a:srgbClr val="FFFF00"/>
                </a:highlight>
                <a:latin typeface="Franklin Gothic Heavy (Headings)"/>
              </a:rPr>
              <a:t>SKRENARIO 2</a:t>
            </a:r>
          </a:p>
          <a:p>
            <a:r>
              <a:rPr lang="en-US" sz="2000" i="1" dirty="0">
                <a:highlight>
                  <a:srgbClr val="FFFF00"/>
                </a:highlight>
                <a:latin typeface="Franklin Gothic Heavy (Headings)"/>
              </a:rPr>
              <a:t>#PENGATURAN LEVEL PHOG</a:t>
            </a:r>
            <a:endParaRPr lang="en-ID" sz="2000" i="1" dirty="0">
              <a:highlight>
                <a:srgbClr val="FFFF00"/>
              </a:highlight>
              <a:latin typeface="Franklin Gothic Heavy (Headings)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E267D3-8E74-40F9-A8B2-21564A42D8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25" t="34969" r="49921" b="17859"/>
          <a:stretch/>
        </p:blipFill>
        <p:spPr>
          <a:xfrm>
            <a:off x="6041722" y="1221377"/>
            <a:ext cx="5249130" cy="43163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3F2A3F-A641-492B-8E38-8754D789FD40}"/>
              </a:ext>
            </a:extLst>
          </p:cNvPr>
          <p:cNvSpPr txBox="1"/>
          <p:nvPr/>
        </p:nvSpPr>
        <p:spPr>
          <a:xfrm>
            <a:off x="1480829" y="2823673"/>
            <a:ext cx="36707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highlight>
                  <a:srgbClr val="FFFF00"/>
                </a:highlight>
                <a:latin typeface="Franklin Gothic Heavy (Headings)"/>
              </a:rPr>
              <a:t>SKRENARIO 3</a:t>
            </a:r>
          </a:p>
          <a:p>
            <a:r>
              <a:rPr lang="en-US" sz="2000" i="1" dirty="0">
                <a:highlight>
                  <a:srgbClr val="FFFF00"/>
                </a:highlight>
                <a:latin typeface="Franklin Gothic Heavy (Headings)"/>
              </a:rPr>
              <a:t>#PENGATURAN IMAGE ENCHANCEMENT</a:t>
            </a:r>
            <a:endParaRPr lang="en-ID" sz="2000" i="1" dirty="0">
              <a:highlight>
                <a:srgbClr val="FFFF00"/>
              </a:highlight>
              <a:latin typeface="Franklin Gothic Heavy (Headings)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9F206F3-8166-4262-8762-16C3EED4A7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846" t="30891" r="15595" b="43488"/>
          <a:stretch/>
        </p:blipFill>
        <p:spPr>
          <a:xfrm>
            <a:off x="5890124" y="2007555"/>
            <a:ext cx="5624934" cy="26515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BDD964-585A-494C-997E-B34D1E02E287}"/>
              </a:ext>
            </a:extLst>
          </p:cNvPr>
          <p:cNvSpPr txBox="1"/>
          <p:nvPr/>
        </p:nvSpPr>
        <p:spPr>
          <a:xfrm>
            <a:off x="1480828" y="2810610"/>
            <a:ext cx="36707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highlight>
                  <a:srgbClr val="FFFF00"/>
                </a:highlight>
                <a:latin typeface="Franklin Gothic Heavy (Headings)"/>
              </a:rPr>
              <a:t>SKRENARIO 4</a:t>
            </a:r>
          </a:p>
          <a:p>
            <a:r>
              <a:rPr lang="en-US" sz="2000" i="1" dirty="0">
                <a:highlight>
                  <a:srgbClr val="FFFF00"/>
                </a:highlight>
                <a:latin typeface="Franklin Gothic Heavy (Headings)"/>
              </a:rPr>
              <a:t>#PENGATURAN HYPERPARAMETER SVM</a:t>
            </a:r>
            <a:endParaRPr lang="en-ID" sz="2000" i="1" dirty="0">
              <a:highlight>
                <a:srgbClr val="FFFF00"/>
              </a:highlight>
              <a:latin typeface="Franklin Gothic Heavy (Headings)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94E317B-B9E2-4FD0-B155-DD0855BC87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906" t="29132" r="15238" b="28370"/>
          <a:stretch/>
        </p:blipFill>
        <p:spPr>
          <a:xfrm>
            <a:off x="5564776" y="2042619"/>
            <a:ext cx="6463340" cy="265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46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2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D86C1B-F387-4E6D-99F4-6E24B352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057275"/>
          </a:xfrm>
        </p:spPr>
        <p:txBody>
          <a:bodyPr/>
          <a:lstStyle/>
          <a:p>
            <a:r>
              <a:rPr lang="en-US" dirty="0"/>
              <a:t>KESIMPULAN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A3360-6841-410D-AAED-09991B5C4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930401"/>
            <a:ext cx="9493250" cy="2119086"/>
          </a:xfrm>
        </p:spPr>
        <p:txBody>
          <a:bodyPr/>
          <a:lstStyle/>
          <a:p>
            <a:pPr marL="6350" marR="29210" indent="0" algn="just">
              <a:lnSpc>
                <a:spcPct val="103000"/>
              </a:lnSpc>
              <a:spcAft>
                <a:spcPts val="25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Berdasarkan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hasil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dilakukan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kinerja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dibangun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mendapat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akurasi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terbaik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yaitu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94,45%, </a:t>
            </a:r>
            <a:r>
              <a:rPr lang="en-ID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precision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sebesar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96,13%</a:t>
            </a:r>
            <a:r>
              <a:rPr lang="en-ID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recall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sebesar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95,77%, dan </a:t>
            </a:r>
            <a:r>
              <a:rPr lang="en-ID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F1-Score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sebesar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95,95%. Hasil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terbaik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didapat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kernel</a:t>
            </a:r>
            <a:r>
              <a:rPr lang="en-ID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polynomial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gamma = 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0.001 dan C = 10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ukuran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citra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128 x 64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piksel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Jika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dilihat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recall 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 precision,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kelas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ditangani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sempurna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oleh model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dibangun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PHOG.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dibangun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melakukan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pengenalan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terhadap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jalan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berlubang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membedakan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antara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lubang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bayangan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pohon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cukup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baik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 </a:t>
            </a:r>
          </a:p>
          <a:p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D68E81-EB31-42D1-A55B-1EE51411E64F}"/>
              </a:ext>
            </a:extLst>
          </p:cNvPr>
          <p:cNvSpPr txBox="1"/>
          <p:nvPr/>
        </p:nvSpPr>
        <p:spPr>
          <a:xfrm>
            <a:off x="1219200" y="4049487"/>
            <a:ext cx="9493248" cy="1216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29210" indent="180340" algn="just">
              <a:lnSpc>
                <a:spcPct val="103000"/>
              </a:lnSpc>
              <a:spcAft>
                <a:spcPts val="1190"/>
              </a:spcAft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Saran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selanjutnya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jenis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kerusakan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jalan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lebih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banyak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selain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memperbanyak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citra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berlubang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Selain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juga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menghitung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volume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lubang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dikenali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membantu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petugas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perbaikan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jalan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melakukan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estimasi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biaya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perbaikan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jalan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tersebut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4839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</p:bldLst>
  </p:timing>
</p:sld>
</file>

<file path=ppt/theme/theme1.xml><?xml version="1.0" encoding="utf-8"?>
<a:theme xmlns:a="http://schemas.openxmlformats.org/drawingml/2006/main" name="StreetscapeVTI">
  <a:themeElements>
    <a:clrScheme name="Streetscape2">
      <a:dk1>
        <a:sysClr val="windowText" lastClr="000000"/>
      </a:dk1>
      <a:lt1>
        <a:srgbClr val="FFFFFF"/>
      </a:lt1>
      <a:dk2>
        <a:srgbClr val="191919"/>
      </a:dk2>
      <a:lt2>
        <a:srgbClr val="F3F2EE"/>
      </a:lt2>
      <a:accent1>
        <a:srgbClr val="448885"/>
      </a:accent1>
      <a:accent2>
        <a:srgbClr val="627C58"/>
      </a:accent2>
      <a:accent3>
        <a:srgbClr val="848358"/>
      </a:accent3>
      <a:accent4>
        <a:srgbClr val="547096"/>
      </a:accent4>
      <a:accent5>
        <a:srgbClr val="646464"/>
      </a:accent5>
      <a:accent6>
        <a:srgbClr val="A8A8A8"/>
      </a:accent6>
      <a:hlink>
        <a:srgbClr val="0563C1"/>
      </a:hlink>
      <a:folHlink>
        <a:srgbClr val="954F72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602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Consolas</vt:lpstr>
      <vt:lpstr>Franklin Gothic Heavy</vt:lpstr>
      <vt:lpstr>Franklin Gothic Heavy (Headings)</vt:lpstr>
      <vt:lpstr>Times New Roman</vt:lpstr>
      <vt:lpstr>StreetscapeVTI</vt:lpstr>
      <vt:lpstr>Jurnal Teknologi Informasi &amp; Ilmu Komputer </vt:lpstr>
      <vt:lpstr>PENGENALAN JALAN BERLUBANG BERBASIS VISION MENGGUNAKAN PYRAMID HISTOGRAM OF ORIENTED GRADIENTS</vt:lpstr>
      <vt:lpstr>ABSTRAK</vt:lpstr>
      <vt:lpstr>PENDAHULUAN</vt:lpstr>
      <vt:lpstr>METODE PENELITIAN</vt:lpstr>
      <vt:lpstr>PERBEDAAN SETIAP LEVEL PHOG</vt:lpstr>
      <vt:lpstr>EKSPERIMEN DAN ANALISIS</vt:lpstr>
      <vt:lpstr>HASIL DARI PENELITIAN</vt:lpstr>
      <vt:lpstr>KESIMPULAN</vt:lpstr>
      <vt:lpstr>TAMAT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Jurnal Teknologi Informasi &amp; Ilmu Komputer</dc:title>
  <dc:creator>ihsan.algifari9@gmail.com</dc:creator>
  <cp:lastModifiedBy>ihsan.algifari9@gmail.com</cp:lastModifiedBy>
  <cp:revision>12</cp:revision>
  <dcterms:created xsi:type="dcterms:W3CDTF">2023-12-13T12:00:51Z</dcterms:created>
  <dcterms:modified xsi:type="dcterms:W3CDTF">2023-12-22T02:11:21Z</dcterms:modified>
</cp:coreProperties>
</file>