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Medium" charset="1" panose="02000000000000000000"/>
      <p:regular r:id="rId10"/>
    </p:embeddedFont>
    <p:embeddedFont>
      <p:font typeface="Poppins Medium Bold" charset="1" panose="02000000000000000000"/>
      <p:regular r:id="rId11"/>
    </p:embeddedFont>
    <p:embeddedFont>
      <p:font typeface="TAN Kindred" charset="1" panose="00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3447958" y="-4731338"/>
            <a:ext cx="11392084" cy="20172445"/>
          </a:xfrm>
          <a:custGeom>
            <a:avLst/>
            <a:gdLst/>
            <a:ahLst/>
            <a:cxnLst/>
            <a:rect r="r" b="b" t="t" l="l"/>
            <a:pathLst>
              <a:path h="20172445" w="11392084">
                <a:moveTo>
                  <a:pt x="0" y="0"/>
                </a:moveTo>
                <a:lnTo>
                  <a:pt x="11392084" y="0"/>
                </a:lnTo>
                <a:lnTo>
                  <a:pt x="11392084" y="20172445"/>
                </a:lnTo>
                <a:lnTo>
                  <a:pt x="0" y="20172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30125" y="1739696"/>
            <a:ext cx="14542968" cy="7230377"/>
            <a:chOff x="0" y="0"/>
            <a:chExt cx="3830247" cy="19042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30247" cy="1904297"/>
            </a:xfrm>
            <a:custGeom>
              <a:avLst/>
              <a:gdLst/>
              <a:ahLst/>
              <a:cxnLst/>
              <a:rect r="r" b="b" t="t" l="l"/>
              <a:pathLst>
                <a:path h="1904297" w="3830247">
                  <a:moveTo>
                    <a:pt x="27150" y="0"/>
                  </a:moveTo>
                  <a:lnTo>
                    <a:pt x="3803097" y="0"/>
                  </a:lnTo>
                  <a:cubicBezTo>
                    <a:pt x="3810298" y="0"/>
                    <a:pt x="3817203" y="2860"/>
                    <a:pt x="3822295" y="7952"/>
                  </a:cubicBezTo>
                  <a:cubicBezTo>
                    <a:pt x="3827387" y="13044"/>
                    <a:pt x="3830247" y="19949"/>
                    <a:pt x="3830247" y="27150"/>
                  </a:cubicBezTo>
                  <a:lnTo>
                    <a:pt x="3830247" y="1877147"/>
                  </a:lnTo>
                  <a:cubicBezTo>
                    <a:pt x="3830247" y="1892142"/>
                    <a:pt x="3818091" y="1904297"/>
                    <a:pt x="3803097" y="1904297"/>
                  </a:cubicBezTo>
                  <a:lnTo>
                    <a:pt x="27150" y="1904297"/>
                  </a:lnTo>
                  <a:cubicBezTo>
                    <a:pt x="19949" y="1904297"/>
                    <a:pt x="13044" y="1901436"/>
                    <a:pt x="7952" y="1896345"/>
                  </a:cubicBezTo>
                  <a:cubicBezTo>
                    <a:pt x="2860" y="1891253"/>
                    <a:pt x="0" y="1884348"/>
                    <a:pt x="0" y="1877147"/>
                  </a:cubicBezTo>
                  <a:lnTo>
                    <a:pt x="0" y="27150"/>
                  </a:lnTo>
                  <a:cubicBezTo>
                    <a:pt x="0" y="19949"/>
                    <a:pt x="2860" y="13044"/>
                    <a:pt x="7952" y="7952"/>
                  </a:cubicBezTo>
                  <a:cubicBezTo>
                    <a:pt x="13044" y="2860"/>
                    <a:pt x="19949" y="0"/>
                    <a:pt x="27150" y="0"/>
                  </a:cubicBezTo>
                  <a:close/>
                </a:path>
              </a:pathLst>
            </a:custGeom>
            <a:solidFill>
              <a:srgbClr val="EDDAC5"/>
            </a:solidFill>
            <a:ln w="38100" cap="rnd">
              <a:solidFill>
                <a:srgbClr val="B4BBE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830247" cy="1942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119675" y="7289467"/>
            <a:ext cx="2518982" cy="2594457"/>
          </a:xfrm>
          <a:custGeom>
            <a:avLst/>
            <a:gdLst/>
            <a:ahLst/>
            <a:cxnLst/>
            <a:rect r="r" b="b" t="t" l="l"/>
            <a:pathLst>
              <a:path h="2594457" w="2518982">
                <a:moveTo>
                  <a:pt x="0" y="0"/>
                </a:moveTo>
                <a:lnTo>
                  <a:pt x="2518982" y="0"/>
                </a:lnTo>
                <a:lnTo>
                  <a:pt x="2518982" y="2594457"/>
                </a:lnTo>
                <a:lnTo>
                  <a:pt x="0" y="2594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69696" y="830596"/>
            <a:ext cx="2040735" cy="2101880"/>
          </a:xfrm>
          <a:custGeom>
            <a:avLst/>
            <a:gdLst/>
            <a:ahLst/>
            <a:cxnLst/>
            <a:rect r="r" b="b" t="t" l="l"/>
            <a:pathLst>
              <a:path h="2101880" w="2040735">
                <a:moveTo>
                  <a:pt x="0" y="0"/>
                </a:moveTo>
                <a:lnTo>
                  <a:pt x="2040735" y="0"/>
                </a:lnTo>
                <a:lnTo>
                  <a:pt x="2040735" y="2101881"/>
                </a:lnTo>
                <a:lnTo>
                  <a:pt x="0" y="2101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26899" y="2856277"/>
            <a:ext cx="13203957" cy="95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3"/>
              </a:lnSpc>
            </a:pPr>
            <a:r>
              <a:rPr lang="en-US" sz="2518">
                <a:solidFill>
                  <a:srgbClr val="992800"/>
                </a:solidFill>
                <a:latin typeface="TAN Kindred"/>
              </a:rPr>
              <a:t>SISTEM PREDIKSI PENYAKIT JANTUNGBMENGGUNAKAN METODE NAIVE BAYES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69696" y="7663687"/>
            <a:ext cx="1846016" cy="1846016"/>
          </a:xfrm>
          <a:custGeom>
            <a:avLst/>
            <a:gdLst/>
            <a:ahLst/>
            <a:cxnLst/>
            <a:rect r="r" b="b" t="t" l="l"/>
            <a:pathLst>
              <a:path h="1846016" w="1846016">
                <a:moveTo>
                  <a:pt x="0" y="0"/>
                </a:moveTo>
                <a:lnTo>
                  <a:pt x="1846016" y="0"/>
                </a:lnTo>
                <a:lnTo>
                  <a:pt x="1846016" y="1846016"/>
                </a:lnTo>
                <a:lnTo>
                  <a:pt x="0" y="1846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32588" y="6773568"/>
            <a:ext cx="14338043" cy="158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992800"/>
                </a:solidFill>
                <a:latin typeface="Poppins Medium"/>
              </a:rPr>
              <a:t>Dimsyiar M Al Hafiz1 , Khoirul Amaly1 , Javen Jonathan1 , M. Teranggono Rachmatullah1 , Rosidi1 Teknik Elektro, Fakultas Teknik Universitas Sriwijaya Palembang, Indonesia </a:t>
            </a:r>
          </a:p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992800"/>
                </a:solidFill>
                <a:latin typeface="Poppins Medium"/>
              </a:rPr>
              <a:t>Penulis korespondensi: khoirulamaly@gmail.com</a:t>
            </a:r>
          </a:p>
          <a:p>
            <a:pPr algn="ctr">
              <a:lnSpc>
                <a:spcPts val="3217"/>
              </a:lnSpc>
            </a:pPr>
            <a:r>
              <a:rPr lang="en-US" sz="2298">
                <a:solidFill>
                  <a:srgbClr val="992800"/>
                </a:solidFill>
                <a:latin typeface="Poppins Medium"/>
              </a:rPr>
              <a:t>eISSN 2716-4063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669952">
            <a:off x="15412706" y="1507476"/>
            <a:ext cx="1668718" cy="1668718"/>
          </a:xfrm>
          <a:custGeom>
            <a:avLst/>
            <a:gdLst/>
            <a:ahLst/>
            <a:cxnLst/>
            <a:rect r="r" b="b" t="t" l="l"/>
            <a:pathLst>
              <a:path h="1668718" w="1668718">
                <a:moveTo>
                  <a:pt x="0" y="0"/>
                </a:moveTo>
                <a:lnTo>
                  <a:pt x="1668718" y="0"/>
                </a:lnTo>
                <a:lnTo>
                  <a:pt x="1668718" y="1668718"/>
                </a:lnTo>
                <a:lnTo>
                  <a:pt x="0" y="16687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049673" y="4361157"/>
            <a:ext cx="7687722" cy="151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7"/>
              </a:lnSpc>
            </a:pPr>
            <a:r>
              <a:rPr lang="en-US" sz="2898">
                <a:solidFill>
                  <a:srgbClr val="992800"/>
                </a:solidFill>
                <a:latin typeface="Poppins Medium"/>
              </a:rPr>
              <a:t>Nama : Fitrinur Indriyana Salsabila</a:t>
            </a:r>
          </a:p>
          <a:p>
            <a:pPr>
              <a:lnSpc>
                <a:spcPts val="4057"/>
              </a:lnSpc>
            </a:pPr>
            <a:r>
              <a:rPr lang="en-US" sz="2898">
                <a:solidFill>
                  <a:srgbClr val="992800"/>
                </a:solidFill>
                <a:latin typeface="Poppins Medium"/>
              </a:rPr>
              <a:t>NPM    : 14210009</a:t>
            </a:r>
          </a:p>
          <a:p>
            <a:pPr>
              <a:lnSpc>
                <a:spcPts val="4057"/>
              </a:lnSpc>
            </a:pPr>
            <a:r>
              <a:rPr lang="en-US" sz="2898">
                <a:solidFill>
                  <a:srgbClr val="992800"/>
                </a:solidFill>
                <a:latin typeface="Poppins Medium"/>
              </a:rPr>
              <a:t>Prodi   : Sistem Informasi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2382" y="9282458"/>
            <a:ext cx="17117251" cy="634383"/>
            <a:chOff x="0" y="0"/>
            <a:chExt cx="4508247" cy="167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B4BB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31259" y="9916841"/>
            <a:ext cx="17117251" cy="634383"/>
            <a:chOff x="0" y="0"/>
            <a:chExt cx="4508247" cy="16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FEB4B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409222" y="7097920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3"/>
                </a:lnTo>
                <a:lnTo>
                  <a:pt x="0" y="487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93550" y="537369"/>
            <a:ext cx="11764716" cy="83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9"/>
              </a:lnSpc>
            </a:pPr>
            <a:r>
              <a:rPr lang="en-US" sz="4464">
                <a:solidFill>
                  <a:srgbClr val="992800"/>
                </a:solidFill>
                <a:latin typeface="TAN Kindred"/>
              </a:rPr>
              <a:t>HASIL DAN PEMBAHASAN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68567" y="-1960928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4"/>
                </a:lnTo>
                <a:lnTo>
                  <a:pt x="0" y="487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503191" y="-2747169"/>
            <a:ext cx="5325035" cy="4114800"/>
          </a:xfrm>
          <a:custGeom>
            <a:avLst/>
            <a:gdLst/>
            <a:ahLst/>
            <a:cxnLst/>
            <a:rect r="r" b="b" t="t" l="l"/>
            <a:pathLst>
              <a:path h="4114800" w="5325035">
                <a:moveTo>
                  <a:pt x="0" y="0"/>
                </a:moveTo>
                <a:lnTo>
                  <a:pt x="5325035" y="0"/>
                </a:lnTo>
                <a:lnTo>
                  <a:pt x="53250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95831" y="1626830"/>
            <a:ext cx="4346431" cy="672392"/>
            <a:chOff x="0" y="0"/>
            <a:chExt cx="1144739" cy="1770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44739" cy="177091"/>
            </a:xfrm>
            <a:custGeom>
              <a:avLst/>
              <a:gdLst/>
              <a:ahLst/>
              <a:cxnLst/>
              <a:rect r="r" b="b" t="t" l="l"/>
              <a:pathLst>
                <a:path h="177091" w="1144739">
                  <a:moveTo>
                    <a:pt x="88545" y="0"/>
                  </a:moveTo>
                  <a:lnTo>
                    <a:pt x="1056194" y="0"/>
                  </a:lnTo>
                  <a:cubicBezTo>
                    <a:pt x="1105096" y="0"/>
                    <a:pt x="1144739" y="39643"/>
                    <a:pt x="1144739" y="88545"/>
                  </a:cubicBezTo>
                  <a:lnTo>
                    <a:pt x="1144739" y="88545"/>
                  </a:lnTo>
                  <a:cubicBezTo>
                    <a:pt x="1144739" y="112029"/>
                    <a:pt x="1135410" y="134551"/>
                    <a:pt x="1118805" y="151157"/>
                  </a:cubicBezTo>
                  <a:cubicBezTo>
                    <a:pt x="1102199" y="167762"/>
                    <a:pt x="1079677" y="177091"/>
                    <a:pt x="1056194" y="177091"/>
                  </a:cubicBezTo>
                  <a:lnTo>
                    <a:pt x="88545" y="177091"/>
                  </a:lnTo>
                  <a:cubicBezTo>
                    <a:pt x="39643" y="177091"/>
                    <a:pt x="0" y="137448"/>
                    <a:pt x="0" y="88545"/>
                  </a:cubicBezTo>
                  <a:lnTo>
                    <a:pt x="0" y="88545"/>
                  </a:lnTo>
                  <a:cubicBezTo>
                    <a:pt x="0" y="39643"/>
                    <a:pt x="39643" y="0"/>
                    <a:pt x="88545" y="0"/>
                  </a:cubicBezTo>
                  <a:close/>
                </a:path>
              </a:pathLst>
            </a:custGeom>
            <a:solidFill>
              <a:srgbClr val="FACD6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44739" cy="215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9327" y="2556397"/>
            <a:ext cx="8958138" cy="1899420"/>
          </a:xfrm>
          <a:custGeom>
            <a:avLst/>
            <a:gdLst/>
            <a:ahLst/>
            <a:cxnLst/>
            <a:rect r="r" b="b" t="t" l="l"/>
            <a:pathLst>
              <a:path h="1899420" w="8958138">
                <a:moveTo>
                  <a:pt x="0" y="0"/>
                </a:moveTo>
                <a:lnTo>
                  <a:pt x="8958138" y="0"/>
                </a:lnTo>
                <a:lnTo>
                  <a:pt x="8958138" y="1899420"/>
                </a:lnTo>
                <a:lnTo>
                  <a:pt x="0" y="18994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40" t="-13539" r="-5998" b="-19198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553126" y="3668032"/>
            <a:ext cx="8355887" cy="2425296"/>
          </a:xfrm>
          <a:custGeom>
            <a:avLst/>
            <a:gdLst/>
            <a:ahLst/>
            <a:cxnLst/>
            <a:rect r="r" b="b" t="t" l="l"/>
            <a:pathLst>
              <a:path h="2425296" w="8355887">
                <a:moveTo>
                  <a:pt x="0" y="0"/>
                </a:moveTo>
                <a:lnTo>
                  <a:pt x="8355886" y="0"/>
                </a:lnTo>
                <a:lnTo>
                  <a:pt x="8355886" y="2425296"/>
                </a:lnTo>
                <a:lnTo>
                  <a:pt x="0" y="24252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366" t="-9648" r="-7350" b="-633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25582" y="4842580"/>
            <a:ext cx="8433359" cy="698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2035">
                <a:solidFill>
                  <a:srgbClr val="C06641"/>
                </a:solidFill>
                <a:latin typeface="Poppins Medium"/>
              </a:rPr>
              <a:t>data uji yang digunakan untuk melakukan klasifikasi berdasarkan dataset tes.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103577" y="1699636"/>
            <a:ext cx="5225647" cy="47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C06641"/>
                </a:solidFill>
                <a:latin typeface="Poppins Medium"/>
              </a:rPr>
              <a:t>Data Prediksi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75653" y="3026951"/>
            <a:ext cx="5551918" cy="47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C06641"/>
                </a:solidFill>
                <a:latin typeface="Poppins Medium"/>
              </a:rPr>
              <a:t>Confusion Matrix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2382" y="9282458"/>
            <a:ext cx="17117251" cy="634383"/>
            <a:chOff x="0" y="0"/>
            <a:chExt cx="4508247" cy="167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B4BB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31259" y="9916841"/>
            <a:ext cx="17117251" cy="634383"/>
            <a:chOff x="0" y="0"/>
            <a:chExt cx="4508247" cy="16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FEB4B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409222" y="7097920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3"/>
                </a:lnTo>
                <a:lnTo>
                  <a:pt x="0" y="487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93550" y="537369"/>
            <a:ext cx="11764716" cy="83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9"/>
              </a:lnSpc>
            </a:pPr>
            <a:r>
              <a:rPr lang="en-US" sz="4464">
                <a:solidFill>
                  <a:srgbClr val="992800"/>
                </a:solidFill>
                <a:latin typeface="TAN Kindred"/>
              </a:rPr>
              <a:t>HASIL DAN PEMBAHASAN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68567" y="-1960928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4"/>
                </a:lnTo>
                <a:lnTo>
                  <a:pt x="0" y="487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503191" y="-2747169"/>
            <a:ext cx="5325035" cy="4114800"/>
          </a:xfrm>
          <a:custGeom>
            <a:avLst/>
            <a:gdLst/>
            <a:ahLst/>
            <a:cxnLst/>
            <a:rect r="r" b="b" t="t" l="l"/>
            <a:pathLst>
              <a:path h="4114800" w="5325035">
                <a:moveTo>
                  <a:pt x="0" y="0"/>
                </a:moveTo>
                <a:lnTo>
                  <a:pt x="5325035" y="0"/>
                </a:lnTo>
                <a:lnTo>
                  <a:pt x="53250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71670" y="2299222"/>
            <a:ext cx="5273126" cy="4400725"/>
          </a:xfrm>
          <a:custGeom>
            <a:avLst/>
            <a:gdLst/>
            <a:ahLst/>
            <a:cxnLst/>
            <a:rect r="r" b="b" t="t" l="l"/>
            <a:pathLst>
              <a:path h="4400725" w="5273126">
                <a:moveTo>
                  <a:pt x="0" y="0"/>
                </a:moveTo>
                <a:lnTo>
                  <a:pt x="5273126" y="0"/>
                </a:lnTo>
                <a:lnTo>
                  <a:pt x="5273126" y="4400725"/>
                </a:lnTo>
                <a:lnTo>
                  <a:pt x="0" y="44007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643" t="-1423" r="-17106" b="-828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067907" y="3059865"/>
            <a:ext cx="11333400" cy="2026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72"/>
              </a:lnSpc>
            </a:pPr>
            <a:r>
              <a:rPr lang="en-US" sz="2337">
                <a:solidFill>
                  <a:srgbClr val="C06641"/>
                </a:solidFill>
                <a:latin typeface="Poppins Medium"/>
              </a:rPr>
              <a:t>52 data yang terprediksi dinyatakan benar sesuai dengan “hasil yang sebenarnya”. </a:t>
            </a:r>
          </a:p>
          <a:p>
            <a:pPr marL="504672" indent="-252336" lvl="1">
              <a:lnSpc>
                <a:spcPts val="3272"/>
              </a:lnSpc>
              <a:buFont typeface="Arial"/>
              <a:buChar char="•"/>
            </a:pPr>
            <a:r>
              <a:rPr lang="en-US" sz="2337">
                <a:solidFill>
                  <a:srgbClr val="C06641"/>
                </a:solidFill>
                <a:latin typeface="Poppins Medium"/>
              </a:rPr>
              <a:t> 21 data  terprediksi benar tidak mengidap penyakit jantung </a:t>
            </a:r>
          </a:p>
          <a:p>
            <a:pPr marL="504672" indent="-252336" lvl="1">
              <a:lnSpc>
                <a:spcPts val="3272"/>
              </a:lnSpc>
              <a:buFont typeface="Arial"/>
              <a:buChar char="•"/>
            </a:pPr>
            <a:r>
              <a:rPr lang="en-US" sz="2337">
                <a:solidFill>
                  <a:srgbClr val="C06641"/>
                </a:solidFill>
                <a:latin typeface="Poppins Medium"/>
              </a:rPr>
              <a:t>  31 data terprediksi benar penyakit jantung . </a:t>
            </a:r>
          </a:p>
          <a:p>
            <a:pPr>
              <a:lnSpc>
                <a:spcPts val="3272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92877" y="1820066"/>
            <a:ext cx="5551918" cy="47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C06641"/>
                </a:solidFill>
                <a:latin typeface="Poppins Medium"/>
              </a:rPr>
              <a:t>Confusion Matrix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7254" y="-1243652"/>
            <a:ext cx="6085689" cy="5781404"/>
          </a:xfrm>
          <a:custGeom>
            <a:avLst/>
            <a:gdLst/>
            <a:ahLst/>
            <a:cxnLst/>
            <a:rect r="r" b="b" t="t" l="l"/>
            <a:pathLst>
              <a:path h="5781404" w="6085689">
                <a:moveTo>
                  <a:pt x="0" y="0"/>
                </a:moveTo>
                <a:lnTo>
                  <a:pt x="6085689" y="0"/>
                </a:lnTo>
                <a:lnTo>
                  <a:pt x="6085689" y="5781405"/>
                </a:lnTo>
                <a:lnTo>
                  <a:pt x="0" y="5781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7197241" y="1846742"/>
            <a:ext cx="531138" cy="16241620"/>
            <a:chOff x="0" y="0"/>
            <a:chExt cx="100040" cy="30591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0040" cy="3059103"/>
            </a:xfrm>
            <a:custGeom>
              <a:avLst/>
              <a:gdLst/>
              <a:ahLst/>
              <a:cxnLst/>
              <a:rect r="r" b="b" t="t" l="l"/>
              <a:pathLst>
                <a:path h="3059103" w="100040">
                  <a:moveTo>
                    <a:pt x="0" y="0"/>
                  </a:moveTo>
                  <a:lnTo>
                    <a:pt x="100040" y="0"/>
                  </a:lnTo>
                  <a:lnTo>
                    <a:pt x="100040" y="3059103"/>
                  </a:lnTo>
                  <a:lnTo>
                    <a:pt x="0" y="3059103"/>
                  </a:lnTo>
                  <a:close/>
                </a:path>
              </a:pathLst>
            </a:custGeom>
            <a:solidFill>
              <a:srgbClr val="FACD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0040" cy="3097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7299385" y="1132373"/>
            <a:ext cx="478499" cy="16241620"/>
            <a:chOff x="0" y="0"/>
            <a:chExt cx="90125" cy="30591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125" cy="3059103"/>
            </a:xfrm>
            <a:custGeom>
              <a:avLst/>
              <a:gdLst/>
              <a:ahLst/>
              <a:cxnLst/>
              <a:rect r="r" b="b" t="t" l="l"/>
              <a:pathLst>
                <a:path h="3059103" w="90125">
                  <a:moveTo>
                    <a:pt x="0" y="0"/>
                  </a:moveTo>
                  <a:lnTo>
                    <a:pt x="90125" y="0"/>
                  </a:lnTo>
                  <a:lnTo>
                    <a:pt x="90125" y="3059103"/>
                  </a:lnTo>
                  <a:lnTo>
                    <a:pt x="0" y="3059103"/>
                  </a:lnTo>
                  <a:close/>
                </a:path>
              </a:pathLst>
            </a:custGeom>
            <a:solidFill>
              <a:srgbClr val="B4BB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0125" cy="3097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7048111" y="448827"/>
            <a:ext cx="469493" cy="16241620"/>
            <a:chOff x="0" y="0"/>
            <a:chExt cx="88429" cy="30591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8429" cy="3059103"/>
            </a:xfrm>
            <a:custGeom>
              <a:avLst/>
              <a:gdLst/>
              <a:ahLst/>
              <a:cxnLst/>
              <a:rect r="r" b="b" t="t" l="l"/>
              <a:pathLst>
                <a:path h="3059103" w="88429">
                  <a:moveTo>
                    <a:pt x="0" y="0"/>
                  </a:moveTo>
                  <a:lnTo>
                    <a:pt x="88429" y="0"/>
                  </a:lnTo>
                  <a:lnTo>
                    <a:pt x="88429" y="3059103"/>
                  </a:lnTo>
                  <a:lnTo>
                    <a:pt x="0" y="3059103"/>
                  </a:lnTo>
                  <a:close/>
                </a:path>
              </a:pathLst>
            </a:custGeom>
            <a:solidFill>
              <a:srgbClr val="FEB4B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8429" cy="3097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10679475">
            <a:off x="13506335" y="5081704"/>
            <a:ext cx="6085689" cy="5781404"/>
          </a:xfrm>
          <a:custGeom>
            <a:avLst/>
            <a:gdLst/>
            <a:ahLst/>
            <a:cxnLst/>
            <a:rect r="r" b="b" t="t" l="l"/>
            <a:pathLst>
              <a:path h="5781404" w="6085689">
                <a:moveTo>
                  <a:pt x="0" y="0"/>
                </a:moveTo>
                <a:lnTo>
                  <a:pt x="6085689" y="0"/>
                </a:lnTo>
                <a:lnTo>
                  <a:pt x="6085689" y="5781404"/>
                </a:lnTo>
                <a:lnTo>
                  <a:pt x="0" y="5781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891102" y="957521"/>
            <a:ext cx="13057175" cy="116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5"/>
              </a:lnSpc>
            </a:pPr>
            <a:r>
              <a:rPr lang="en-US" sz="6319">
                <a:solidFill>
                  <a:srgbClr val="992800"/>
                </a:solidFill>
                <a:latin typeface="TAN Kindred"/>
              </a:rPr>
              <a:t>KESIMPULAN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29793" y="3116317"/>
            <a:ext cx="15263854" cy="377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1817" indent="-330908" lvl="1">
              <a:lnSpc>
                <a:spcPts val="4291"/>
              </a:lnSpc>
              <a:buFont typeface="Arial"/>
              <a:buChar char="•"/>
            </a:pPr>
            <a:r>
              <a:rPr lang="en-US" sz="3065">
                <a:solidFill>
                  <a:srgbClr val="C06641"/>
                </a:solidFill>
                <a:latin typeface="Poppins Medium"/>
              </a:rPr>
              <a:t> menunjukkan bahwa  model Naive Bayes berhasil memperoleh tingkat keakuratan yang relatif tinggi, </a:t>
            </a:r>
          </a:p>
          <a:p>
            <a:pPr marL="661817" indent="-330908" lvl="1">
              <a:lnSpc>
                <a:spcPts val="4291"/>
              </a:lnSpc>
              <a:buFont typeface="Arial"/>
              <a:buChar char="•"/>
            </a:pPr>
            <a:r>
              <a:rPr lang="en-US" sz="3065">
                <a:solidFill>
                  <a:srgbClr val="C06641"/>
                </a:solidFill>
                <a:latin typeface="Poppins Medium"/>
              </a:rPr>
              <a:t> dengan metode klasifikasi lain perlu adanya evaluasi lebih lanjut untuk memastikan keefektifan dan kehandalan prediksi penyakit jantung. </a:t>
            </a:r>
          </a:p>
          <a:p>
            <a:pPr marL="661817" indent="-330908" lvl="1">
              <a:lnSpc>
                <a:spcPts val="4291"/>
              </a:lnSpc>
              <a:buFont typeface="Arial"/>
              <a:buChar char="•"/>
            </a:pPr>
            <a:r>
              <a:rPr lang="en-US" sz="3065">
                <a:solidFill>
                  <a:srgbClr val="C06641"/>
                </a:solidFill>
                <a:latin typeface="Poppins Medium"/>
              </a:rPr>
              <a:t>dapat membantu dalam menemukan metode yang paling optimal untuk diagnosis penyakit jantung.</a:t>
            </a:r>
          </a:p>
          <a:p>
            <a:pPr>
              <a:lnSpc>
                <a:spcPts val="429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3447958" y="-4731338"/>
            <a:ext cx="11392084" cy="20172445"/>
          </a:xfrm>
          <a:custGeom>
            <a:avLst/>
            <a:gdLst/>
            <a:ahLst/>
            <a:cxnLst/>
            <a:rect r="r" b="b" t="t" l="l"/>
            <a:pathLst>
              <a:path h="20172445" w="11392084">
                <a:moveTo>
                  <a:pt x="0" y="0"/>
                </a:moveTo>
                <a:lnTo>
                  <a:pt x="11392084" y="0"/>
                </a:lnTo>
                <a:lnTo>
                  <a:pt x="11392084" y="20172445"/>
                </a:lnTo>
                <a:lnTo>
                  <a:pt x="0" y="20172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5053" y="3437210"/>
            <a:ext cx="16224247" cy="2900519"/>
            <a:chOff x="0" y="0"/>
            <a:chExt cx="4273053" cy="7639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3053" cy="763923"/>
            </a:xfrm>
            <a:custGeom>
              <a:avLst/>
              <a:gdLst/>
              <a:ahLst/>
              <a:cxnLst/>
              <a:rect r="r" b="b" t="t" l="l"/>
              <a:pathLst>
                <a:path h="763923" w="4273053">
                  <a:moveTo>
                    <a:pt x="24336" y="0"/>
                  </a:moveTo>
                  <a:lnTo>
                    <a:pt x="4248717" y="0"/>
                  </a:lnTo>
                  <a:cubicBezTo>
                    <a:pt x="4262157" y="0"/>
                    <a:pt x="4273053" y="10896"/>
                    <a:pt x="4273053" y="24336"/>
                  </a:cubicBezTo>
                  <a:lnTo>
                    <a:pt x="4273053" y="739586"/>
                  </a:lnTo>
                  <a:cubicBezTo>
                    <a:pt x="4273053" y="753027"/>
                    <a:pt x="4262157" y="763923"/>
                    <a:pt x="4248717" y="763923"/>
                  </a:cubicBezTo>
                  <a:lnTo>
                    <a:pt x="24336" y="763923"/>
                  </a:lnTo>
                  <a:cubicBezTo>
                    <a:pt x="10896" y="763923"/>
                    <a:pt x="0" y="753027"/>
                    <a:pt x="0" y="739586"/>
                  </a:cubicBezTo>
                  <a:lnTo>
                    <a:pt x="0" y="24336"/>
                  </a:lnTo>
                  <a:cubicBezTo>
                    <a:pt x="0" y="10896"/>
                    <a:pt x="10896" y="0"/>
                    <a:pt x="24336" y="0"/>
                  </a:cubicBezTo>
                  <a:close/>
                </a:path>
              </a:pathLst>
            </a:custGeom>
            <a:solidFill>
              <a:srgbClr val="F4EDD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3053" cy="8020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14432" y="3505658"/>
            <a:ext cx="16665490" cy="234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73"/>
              </a:lnSpc>
            </a:pPr>
            <a:r>
              <a:rPr lang="en-US" sz="12692">
                <a:solidFill>
                  <a:srgbClr val="992800"/>
                </a:solidFill>
                <a:latin typeface="TAN Kindre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DA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284290">
            <a:off x="-2763079" y="2254384"/>
            <a:ext cx="9912516" cy="6776556"/>
          </a:xfrm>
          <a:custGeom>
            <a:avLst/>
            <a:gdLst/>
            <a:ahLst/>
            <a:cxnLst/>
            <a:rect r="r" b="b" t="t" l="l"/>
            <a:pathLst>
              <a:path h="6776556" w="9912516">
                <a:moveTo>
                  <a:pt x="0" y="0"/>
                </a:moveTo>
                <a:lnTo>
                  <a:pt x="9912516" y="0"/>
                </a:lnTo>
                <a:lnTo>
                  <a:pt x="9912516" y="6776557"/>
                </a:lnTo>
                <a:lnTo>
                  <a:pt x="0" y="6776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93277" y="581580"/>
            <a:ext cx="12461315" cy="140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741"/>
              </a:lnSpc>
            </a:pPr>
            <a:r>
              <a:rPr lang="en-US" sz="7575">
                <a:solidFill>
                  <a:srgbClr val="992800"/>
                </a:solidFill>
                <a:latin typeface="TAN Kindred"/>
              </a:rPr>
              <a:t>PENDAHULUAN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25397" y="3087215"/>
            <a:ext cx="11696509" cy="287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7"/>
              </a:lnSpc>
            </a:pPr>
            <a:r>
              <a:rPr lang="en-US" sz="3326">
                <a:solidFill>
                  <a:srgbClr val="992800"/>
                </a:solidFill>
                <a:latin typeface="Poppins Medium"/>
              </a:rPr>
              <a:t>Pada tahun 2016, Indonesia mengalami total kematian sebesar 1.863.000 jiwa, </a:t>
            </a:r>
          </a:p>
          <a:p>
            <a:pPr algn="ctr">
              <a:lnSpc>
                <a:spcPts val="4657"/>
              </a:lnSpc>
            </a:pPr>
            <a:r>
              <a:rPr lang="en-US" sz="3326">
                <a:solidFill>
                  <a:srgbClr val="992800"/>
                </a:solidFill>
                <a:latin typeface="Poppins Medium"/>
              </a:rPr>
              <a:t>diagnosis penyakit jantung yang efisien, akurat, sangat penting untuk mengambil langkah pencegahan yang tepat guna mencegah kematian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463661" y="7709693"/>
            <a:ext cx="1123472" cy="1157134"/>
          </a:xfrm>
          <a:custGeom>
            <a:avLst/>
            <a:gdLst/>
            <a:ahLst/>
            <a:cxnLst/>
            <a:rect r="r" b="b" t="t" l="l"/>
            <a:pathLst>
              <a:path h="1157134" w="1123472">
                <a:moveTo>
                  <a:pt x="0" y="0"/>
                </a:moveTo>
                <a:lnTo>
                  <a:pt x="1123472" y="0"/>
                </a:lnTo>
                <a:lnTo>
                  <a:pt x="1123472" y="1157134"/>
                </a:lnTo>
                <a:lnTo>
                  <a:pt x="0" y="1157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11916" y="1987232"/>
            <a:ext cx="1123472" cy="1157134"/>
          </a:xfrm>
          <a:custGeom>
            <a:avLst/>
            <a:gdLst/>
            <a:ahLst/>
            <a:cxnLst/>
            <a:rect r="r" b="b" t="t" l="l"/>
            <a:pathLst>
              <a:path h="1157134" w="1123472">
                <a:moveTo>
                  <a:pt x="0" y="0"/>
                </a:moveTo>
                <a:lnTo>
                  <a:pt x="1123472" y="0"/>
                </a:lnTo>
                <a:lnTo>
                  <a:pt x="1123472" y="1157133"/>
                </a:lnTo>
                <a:lnTo>
                  <a:pt x="0" y="1157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90159" y="8679733"/>
            <a:ext cx="1123472" cy="1157134"/>
          </a:xfrm>
          <a:custGeom>
            <a:avLst/>
            <a:gdLst/>
            <a:ahLst/>
            <a:cxnLst/>
            <a:rect r="r" b="b" t="t" l="l"/>
            <a:pathLst>
              <a:path h="1157134" w="1123472">
                <a:moveTo>
                  <a:pt x="0" y="0"/>
                </a:moveTo>
                <a:lnTo>
                  <a:pt x="1123472" y="0"/>
                </a:lnTo>
                <a:lnTo>
                  <a:pt x="1123472" y="1157134"/>
                </a:lnTo>
                <a:lnTo>
                  <a:pt x="0" y="1157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14805" y="8901458"/>
            <a:ext cx="17117251" cy="634383"/>
            <a:chOff x="0" y="0"/>
            <a:chExt cx="4508247" cy="167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B4BB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16104" y="9497741"/>
            <a:ext cx="17117251" cy="634383"/>
            <a:chOff x="0" y="0"/>
            <a:chExt cx="4508247" cy="16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FEB4B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409222" y="7334106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3"/>
                </a:lnTo>
                <a:lnTo>
                  <a:pt x="0" y="487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82773" y="1529127"/>
            <a:ext cx="11764716" cy="100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z="5464">
                <a:solidFill>
                  <a:srgbClr val="992800"/>
                </a:solidFill>
                <a:latin typeface="TAN Kindred"/>
              </a:rPr>
              <a:t>TUJUAN PENELITIAN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68567" y="-1960928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4"/>
                </a:lnTo>
                <a:lnTo>
                  <a:pt x="0" y="487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36706" y="-2242242"/>
            <a:ext cx="5325035" cy="4114800"/>
          </a:xfrm>
          <a:custGeom>
            <a:avLst/>
            <a:gdLst/>
            <a:ahLst/>
            <a:cxnLst/>
            <a:rect r="r" b="b" t="t" l="l"/>
            <a:pathLst>
              <a:path h="4114800" w="5325035">
                <a:moveTo>
                  <a:pt x="0" y="0"/>
                </a:moveTo>
                <a:lnTo>
                  <a:pt x="5325036" y="0"/>
                </a:lnTo>
                <a:lnTo>
                  <a:pt x="53250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64283" y="3819687"/>
            <a:ext cx="16169394" cy="351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3016" indent="-361508" lvl="1">
              <a:lnSpc>
                <a:spcPts val="4688"/>
              </a:lnSpc>
              <a:buFont typeface="Arial"/>
              <a:buChar char="•"/>
            </a:pPr>
            <a:r>
              <a:rPr lang="en-US" sz="3348">
                <a:solidFill>
                  <a:srgbClr val="C06641"/>
                </a:solidFill>
                <a:latin typeface="Poppins Medium"/>
              </a:rPr>
              <a:t> Menyajikan data tentang tingkat kematian akibat penyakit tidak menular di Indonesia, </a:t>
            </a:r>
          </a:p>
          <a:p>
            <a:pPr marL="723016" indent="-361508" lvl="1">
              <a:lnSpc>
                <a:spcPts val="4688"/>
              </a:lnSpc>
              <a:buFont typeface="Arial"/>
              <a:buChar char="•"/>
            </a:pPr>
            <a:r>
              <a:rPr lang="en-US" sz="3348">
                <a:solidFill>
                  <a:srgbClr val="C06641"/>
                </a:solidFill>
                <a:latin typeface="Poppins Medium"/>
              </a:rPr>
              <a:t>mendiagnosis peran data mining dalam memprediksi penyakit jantung.</a:t>
            </a:r>
          </a:p>
          <a:p>
            <a:pPr marL="723016" indent="-361508" lvl="1">
              <a:lnSpc>
                <a:spcPts val="4688"/>
              </a:lnSpc>
              <a:buFont typeface="Arial"/>
              <a:buChar char="•"/>
            </a:pPr>
            <a:r>
              <a:rPr lang="en-US" sz="3348">
                <a:solidFill>
                  <a:srgbClr val="C06641"/>
                </a:solidFill>
                <a:latin typeface="Poppins Medium"/>
              </a:rPr>
              <a:t>untuk pengembangan solusi pencegahan dan pengobatan.</a:t>
            </a:r>
          </a:p>
          <a:p>
            <a:pPr>
              <a:lnSpc>
                <a:spcPts val="468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860953" y="1289708"/>
            <a:ext cx="12404690" cy="8480297"/>
          </a:xfrm>
          <a:custGeom>
            <a:avLst/>
            <a:gdLst/>
            <a:ahLst/>
            <a:cxnLst/>
            <a:rect r="r" b="b" t="t" l="l"/>
            <a:pathLst>
              <a:path h="8480297" w="12404690">
                <a:moveTo>
                  <a:pt x="0" y="0"/>
                </a:moveTo>
                <a:lnTo>
                  <a:pt x="12404690" y="0"/>
                </a:lnTo>
                <a:lnTo>
                  <a:pt x="12404690" y="8480298"/>
                </a:lnTo>
                <a:lnTo>
                  <a:pt x="0" y="8480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7675" y="3549919"/>
            <a:ext cx="6704690" cy="5623604"/>
            <a:chOff x="0" y="0"/>
            <a:chExt cx="1765844" cy="14811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5844" cy="1481114"/>
            </a:xfrm>
            <a:custGeom>
              <a:avLst/>
              <a:gdLst/>
              <a:ahLst/>
              <a:cxnLst/>
              <a:rect r="r" b="b" t="t" l="l"/>
              <a:pathLst>
                <a:path h="1481114" w="1765844">
                  <a:moveTo>
                    <a:pt x="58890" y="0"/>
                  </a:moveTo>
                  <a:lnTo>
                    <a:pt x="1706955" y="0"/>
                  </a:lnTo>
                  <a:cubicBezTo>
                    <a:pt x="1722573" y="0"/>
                    <a:pt x="1737552" y="6204"/>
                    <a:pt x="1748596" y="17248"/>
                  </a:cubicBezTo>
                  <a:cubicBezTo>
                    <a:pt x="1759640" y="28292"/>
                    <a:pt x="1765844" y="43271"/>
                    <a:pt x="1765844" y="58890"/>
                  </a:cubicBezTo>
                  <a:lnTo>
                    <a:pt x="1765844" y="1422224"/>
                  </a:lnTo>
                  <a:cubicBezTo>
                    <a:pt x="1765844" y="1437842"/>
                    <a:pt x="1759640" y="1452821"/>
                    <a:pt x="1748596" y="1463865"/>
                  </a:cubicBezTo>
                  <a:cubicBezTo>
                    <a:pt x="1737552" y="1474909"/>
                    <a:pt x="1722573" y="1481114"/>
                    <a:pt x="1706955" y="1481114"/>
                  </a:cubicBezTo>
                  <a:lnTo>
                    <a:pt x="58890" y="1481114"/>
                  </a:lnTo>
                  <a:cubicBezTo>
                    <a:pt x="43271" y="1481114"/>
                    <a:pt x="28292" y="1474909"/>
                    <a:pt x="17248" y="1463865"/>
                  </a:cubicBezTo>
                  <a:cubicBezTo>
                    <a:pt x="6204" y="1452821"/>
                    <a:pt x="0" y="1437842"/>
                    <a:pt x="0" y="1422224"/>
                  </a:cubicBezTo>
                  <a:lnTo>
                    <a:pt x="0" y="58890"/>
                  </a:lnTo>
                  <a:cubicBezTo>
                    <a:pt x="0" y="43271"/>
                    <a:pt x="6204" y="28292"/>
                    <a:pt x="17248" y="17248"/>
                  </a:cubicBezTo>
                  <a:cubicBezTo>
                    <a:pt x="28292" y="6204"/>
                    <a:pt x="43271" y="0"/>
                    <a:pt x="58890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>
              <a:solidFill>
                <a:srgbClr val="FACD64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65844" cy="1519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5400000">
            <a:off x="10378291" y="1289708"/>
            <a:ext cx="12404690" cy="8480297"/>
          </a:xfrm>
          <a:custGeom>
            <a:avLst/>
            <a:gdLst/>
            <a:ahLst/>
            <a:cxnLst/>
            <a:rect r="r" b="b" t="t" l="l"/>
            <a:pathLst>
              <a:path h="8480297" w="12404690">
                <a:moveTo>
                  <a:pt x="12404690" y="8480298"/>
                </a:moveTo>
                <a:lnTo>
                  <a:pt x="0" y="8480298"/>
                </a:lnTo>
                <a:lnTo>
                  <a:pt x="0" y="0"/>
                </a:lnTo>
                <a:lnTo>
                  <a:pt x="12404690" y="0"/>
                </a:lnTo>
                <a:lnTo>
                  <a:pt x="12404690" y="84802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144000" y="3549919"/>
            <a:ext cx="6392974" cy="5623604"/>
            <a:chOff x="0" y="0"/>
            <a:chExt cx="1683746" cy="14811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83746" cy="1481114"/>
            </a:xfrm>
            <a:custGeom>
              <a:avLst/>
              <a:gdLst/>
              <a:ahLst/>
              <a:cxnLst/>
              <a:rect r="r" b="b" t="t" l="l"/>
              <a:pathLst>
                <a:path h="1481114" w="1683746">
                  <a:moveTo>
                    <a:pt x="61761" y="0"/>
                  </a:moveTo>
                  <a:lnTo>
                    <a:pt x="1621985" y="0"/>
                  </a:lnTo>
                  <a:cubicBezTo>
                    <a:pt x="1638365" y="0"/>
                    <a:pt x="1654075" y="6507"/>
                    <a:pt x="1665657" y="18089"/>
                  </a:cubicBezTo>
                  <a:cubicBezTo>
                    <a:pt x="1677239" y="29672"/>
                    <a:pt x="1683746" y="45381"/>
                    <a:pt x="1683746" y="61761"/>
                  </a:cubicBezTo>
                  <a:lnTo>
                    <a:pt x="1683746" y="1419353"/>
                  </a:lnTo>
                  <a:cubicBezTo>
                    <a:pt x="1683746" y="1435733"/>
                    <a:pt x="1677239" y="1451442"/>
                    <a:pt x="1665657" y="1463024"/>
                  </a:cubicBezTo>
                  <a:cubicBezTo>
                    <a:pt x="1654075" y="1474607"/>
                    <a:pt x="1638365" y="1481114"/>
                    <a:pt x="1621985" y="1481114"/>
                  </a:cubicBezTo>
                  <a:lnTo>
                    <a:pt x="61761" y="1481114"/>
                  </a:lnTo>
                  <a:cubicBezTo>
                    <a:pt x="45381" y="1481114"/>
                    <a:pt x="29672" y="1474607"/>
                    <a:pt x="18089" y="1463024"/>
                  </a:cubicBezTo>
                  <a:cubicBezTo>
                    <a:pt x="6507" y="1451442"/>
                    <a:pt x="0" y="1435733"/>
                    <a:pt x="0" y="1419353"/>
                  </a:cubicBezTo>
                  <a:lnTo>
                    <a:pt x="0" y="61761"/>
                  </a:lnTo>
                  <a:cubicBezTo>
                    <a:pt x="0" y="45381"/>
                    <a:pt x="6507" y="29672"/>
                    <a:pt x="18089" y="18089"/>
                  </a:cubicBezTo>
                  <a:cubicBezTo>
                    <a:pt x="29672" y="6507"/>
                    <a:pt x="45381" y="0"/>
                    <a:pt x="61761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>
              <a:solidFill>
                <a:srgbClr val="FACD6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83746" cy="1519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279645" y="3064504"/>
            <a:ext cx="4530870" cy="913253"/>
            <a:chOff x="0" y="0"/>
            <a:chExt cx="1193316" cy="2405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93316" cy="240527"/>
            </a:xfrm>
            <a:custGeom>
              <a:avLst/>
              <a:gdLst/>
              <a:ahLst/>
              <a:cxnLst/>
              <a:rect r="r" b="b" t="t" l="l"/>
              <a:pathLst>
                <a:path h="240527" w="1193316">
                  <a:moveTo>
                    <a:pt x="87144" y="0"/>
                  </a:moveTo>
                  <a:lnTo>
                    <a:pt x="1106172" y="0"/>
                  </a:lnTo>
                  <a:cubicBezTo>
                    <a:pt x="1129284" y="0"/>
                    <a:pt x="1151449" y="9181"/>
                    <a:pt x="1167792" y="25524"/>
                  </a:cubicBezTo>
                  <a:cubicBezTo>
                    <a:pt x="1184134" y="41867"/>
                    <a:pt x="1193316" y="64032"/>
                    <a:pt x="1193316" y="87144"/>
                  </a:cubicBezTo>
                  <a:lnTo>
                    <a:pt x="1193316" y="153384"/>
                  </a:lnTo>
                  <a:cubicBezTo>
                    <a:pt x="1193316" y="201512"/>
                    <a:pt x="1154300" y="240527"/>
                    <a:pt x="1106172" y="240527"/>
                  </a:cubicBezTo>
                  <a:lnTo>
                    <a:pt x="87144" y="240527"/>
                  </a:lnTo>
                  <a:cubicBezTo>
                    <a:pt x="39016" y="240527"/>
                    <a:pt x="0" y="201512"/>
                    <a:pt x="0" y="153384"/>
                  </a:cubicBezTo>
                  <a:lnTo>
                    <a:pt x="0" y="87144"/>
                  </a:lnTo>
                  <a:cubicBezTo>
                    <a:pt x="0" y="39016"/>
                    <a:pt x="39016" y="0"/>
                    <a:pt x="87144" y="0"/>
                  </a:cubicBezTo>
                  <a:close/>
                </a:path>
              </a:pathLst>
            </a:custGeom>
            <a:solidFill>
              <a:srgbClr val="FACD6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193316" cy="278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29904" y="3093292"/>
            <a:ext cx="4454101" cy="855675"/>
            <a:chOff x="0" y="0"/>
            <a:chExt cx="1173096" cy="22536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73096" cy="225363"/>
            </a:xfrm>
            <a:custGeom>
              <a:avLst/>
              <a:gdLst/>
              <a:ahLst/>
              <a:cxnLst/>
              <a:rect r="r" b="b" t="t" l="l"/>
              <a:pathLst>
                <a:path h="225363" w="1173096">
                  <a:moveTo>
                    <a:pt x="88646" y="0"/>
                  </a:moveTo>
                  <a:lnTo>
                    <a:pt x="1084450" y="0"/>
                  </a:lnTo>
                  <a:cubicBezTo>
                    <a:pt x="1133408" y="0"/>
                    <a:pt x="1173096" y="39688"/>
                    <a:pt x="1173096" y="88646"/>
                  </a:cubicBezTo>
                  <a:lnTo>
                    <a:pt x="1173096" y="136717"/>
                  </a:lnTo>
                  <a:cubicBezTo>
                    <a:pt x="1173096" y="160227"/>
                    <a:pt x="1163757" y="182775"/>
                    <a:pt x="1147133" y="199399"/>
                  </a:cubicBezTo>
                  <a:cubicBezTo>
                    <a:pt x="1130508" y="216024"/>
                    <a:pt x="1107961" y="225363"/>
                    <a:pt x="1084450" y="225363"/>
                  </a:cubicBezTo>
                  <a:lnTo>
                    <a:pt x="88646" y="225363"/>
                  </a:lnTo>
                  <a:cubicBezTo>
                    <a:pt x="39688" y="225363"/>
                    <a:pt x="0" y="185675"/>
                    <a:pt x="0" y="136717"/>
                  </a:cubicBezTo>
                  <a:lnTo>
                    <a:pt x="0" y="88646"/>
                  </a:lnTo>
                  <a:cubicBezTo>
                    <a:pt x="0" y="39688"/>
                    <a:pt x="39688" y="0"/>
                    <a:pt x="88646" y="0"/>
                  </a:cubicBezTo>
                  <a:close/>
                </a:path>
              </a:pathLst>
            </a:custGeom>
            <a:solidFill>
              <a:srgbClr val="FACD6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73096" cy="263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93036" y="367332"/>
            <a:ext cx="14794849" cy="90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8"/>
              </a:lnSpc>
            </a:pPr>
            <a:r>
              <a:rPr lang="en-US" sz="4960">
                <a:solidFill>
                  <a:srgbClr val="992800"/>
                </a:solidFill>
                <a:latin typeface="TAN Kindred"/>
              </a:rPr>
              <a:t>METODELOGI PENELITIAN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52566" y="3286528"/>
            <a:ext cx="4457949" cy="47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C06641"/>
                </a:solidFill>
                <a:latin typeface="Poppins Medium"/>
              </a:rPr>
              <a:t>Metode Eksperimen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68905" y="3257739"/>
            <a:ext cx="4457949" cy="47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C06641"/>
                </a:solidFill>
                <a:latin typeface="Poppins Medium"/>
              </a:rPr>
              <a:t>Pengumpulan Dataset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24552" y="4258680"/>
            <a:ext cx="5510937" cy="273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7639" indent="-208819" lvl="1">
              <a:lnSpc>
                <a:spcPts val="2708"/>
              </a:lnSpc>
              <a:buFont typeface="Arial"/>
              <a:buChar char="•"/>
            </a:pPr>
            <a:r>
              <a:rPr lang="en-US" sz="1934">
                <a:solidFill>
                  <a:srgbClr val="C06641"/>
                </a:solidFill>
                <a:latin typeface="Poppins Medium"/>
              </a:rPr>
              <a:t>percobaan menggunakan dataset yang disediakan oleh UCI Machine learning.  </a:t>
            </a:r>
          </a:p>
          <a:p>
            <a:pPr marL="417639" indent="-208819" lvl="1">
              <a:lnSpc>
                <a:spcPts val="2708"/>
              </a:lnSpc>
              <a:buFont typeface="Arial"/>
              <a:buChar char="•"/>
            </a:pPr>
            <a:r>
              <a:rPr lang="en-US" sz="1934">
                <a:solidFill>
                  <a:srgbClr val="C06641"/>
                </a:solidFill>
                <a:latin typeface="Poppins Medium"/>
              </a:rPr>
              <a:t>pengklasifikasian target berupa diagnosis penyakit jantung menggunakan metode Naive Bayes.</a:t>
            </a:r>
          </a:p>
          <a:p>
            <a:pPr marL="417639" indent="-208819" lvl="1">
              <a:lnSpc>
                <a:spcPts val="2708"/>
              </a:lnSpc>
              <a:buFont typeface="Arial"/>
              <a:buChar char="•"/>
            </a:pPr>
            <a:r>
              <a:rPr lang="en-US" sz="1934">
                <a:solidFill>
                  <a:srgbClr val="C06641"/>
                </a:solidFill>
                <a:latin typeface="Poppins Medium"/>
              </a:rPr>
              <a:t>menguji keakuratan dari sistem prediksi  menghitung persentase benar atau salah dari hasil prediksi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570082" y="4249155"/>
            <a:ext cx="5540811" cy="1243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9512" indent="-259756" lvl="1">
              <a:lnSpc>
                <a:spcPts val="3368"/>
              </a:lnSpc>
              <a:buFont typeface="Arial"/>
              <a:buChar char="•"/>
            </a:pPr>
            <a:r>
              <a:rPr lang="en-US" sz="2406">
                <a:solidFill>
                  <a:srgbClr val="C06641"/>
                </a:solidFill>
                <a:latin typeface="Poppins Medium"/>
              </a:rPr>
              <a:t> Menggunakan dataset untuk melakukan proses testing dan juga training data l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14805" y="8901458"/>
            <a:ext cx="17117251" cy="634383"/>
            <a:chOff x="0" y="0"/>
            <a:chExt cx="4508247" cy="167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B4BB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16104" y="9497741"/>
            <a:ext cx="17117251" cy="634383"/>
            <a:chOff x="0" y="0"/>
            <a:chExt cx="4508247" cy="16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FEB4B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614201" y="7694203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3" y="0"/>
                </a:lnTo>
                <a:lnTo>
                  <a:pt x="4875843" y="4875843"/>
                </a:lnTo>
                <a:lnTo>
                  <a:pt x="0" y="487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68567" y="-1960928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4"/>
                </a:lnTo>
                <a:lnTo>
                  <a:pt x="0" y="487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503191" y="-2747169"/>
            <a:ext cx="5325035" cy="4114800"/>
          </a:xfrm>
          <a:custGeom>
            <a:avLst/>
            <a:gdLst/>
            <a:ahLst/>
            <a:cxnLst/>
            <a:rect r="r" b="b" t="t" l="l"/>
            <a:pathLst>
              <a:path h="4114800" w="5325035">
                <a:moveTo>
                  <a:pt x="0" y="0"/>
                </a:moveTo>
                <a:lnTo>
                  <a:pt x="5325035" y="0"/>
                </a:lnTo>
                <a:lnTo>
                  <a:pt x="53250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7623" y="1329271"/>
            <a:ext cx="5864355" cy="913253"/>
            <a:chOff x="0" y="0"/>
            <a:chExt cx="1544521" cy="2405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44521" cy="240527"/>
            </a:xfrm>
            <a:custGeom>
              <a:avLst/>
              <a:gdLst/>
              <a:ahLst/>
              <a:cxnLst/>
              <a:rect r="r" b="b" t="t" l="l"/>
              <a:pathLst>
                <a:path h="240527" w="1544521">
                  <a:moveTo>
                    <a:pt x="67328" y="0"/>
                  </a:moveTo>
                  <a:lnTo>
                    <a:pt x="1477193" y="0"/>
                  </a:lnTo>
                  <a:cubicBezTo>
                    <a:pt x="1495050" y="0"/>
                    <a:pt x="1512175" y="7094"/>
                    <a:pt x="1524801" y="19720"/>
                  </a:cubicBezTo>
                  <a:cubicBezTo>
                    <a:pt x="1537428" y="32347"/>
                    <a:pt x="1544521" y="49472"/>
                    <a:pt x="1544521" y="67328"/>
                  </a:cubicBezTo>
                  <a:lnTo>
                    <a:pt x="1544521" y="173199"/>
                  </a:lnTo>
                  <a:cubicBezTo>
                    <a:pt x="1544521" y="191056"/>
                    <a:pt x="1537428" y="208181"/>
                    <a:pt x="1524801" y="220807"/>
                  </a:cubicBezTo>
                  <a:cubicBezTo>
                    <a:pt x="1512175" y="233434"/>
                    <a:pt x="1495050" y="240527"/>
                    <a:pt x="1477193" y="240527"/>
                  </a:cubicBezTo>
                  <a:lnTo>
                    <a:pt x="67328" y="240527"/>
                  </a:lnTo>
                  <a:cubicBezTo>
                    <a:pt x="49472" y="240527"/>
                    <a:pt x="32347" y="233434"/>
                    <a:pt x="19720" y="220807"/>
                  </a:cubicBezTo>
                  <a:cubicBezTo>
                    <a:pt x="7094" y="208181"/>
                    <a:pt x="0" y="191056"/>
                    <a:pt x="0" y="173199"/>
                  </a:cubicBezTo>
                  <a:lnTo>
                    <a:pt x="0" y="67328"/>
                  </a:lnTo>
                  <a:cubicBezTo>
                    <a:pt x="0" y="49472"/>
                    <a:pt x="7094" y="32347"/>
                    <a:pt x="19720" y="19720"/>
                  </a:cubicBezTo>
                  <a:cubicBezTo>
                    <a:pt x="32347" y="7094"/>
                    <a:pt x="49472" y="0"/>
                    <a:pt x="67328" y="0"/>
                  </a:cubicBezTo>
                  <a:close/>
                </a:path>
              </a:pathLst>
            </a:custGeom>
            <a:solidFill>
              <a:srgbClr val="FACD6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44521" cy="278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950083" y="1367631"/>
            <a:ext cx="4218485" cy="7307619"/>
          </a:xfrm>
          <a:custGeom>
            <a:avLst/>
            <a:gdLst/>
            <a:ahLst/>
            <a:cxnLst/>
            <a:rect r="r" b="b" t="t" l="l"/>
            <a:pathLst>
              <a:path h="7307619" w="4218485">
                <a:moveTo>
                  <a:pt x="0" y="0"/>
                </a:moveTo>
                <a:lnTo>
                  <a:pt x="4218484" y="0"/>
                </a:lnTo>
                <a:lnTo>
                  <a:pt x="4218484" y="7307619"/>
                </a:lnTo>
                <a:lnTo>
                  <a:pt x="0" y="73076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108" t="0" r="-24412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13842" y="1522507"/>
            <a:ext cx="5551918" cy="47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C06641"/>
                </a:solidFill>
                <a:latin typeface="Poppins Medium"/>
              </a:rPr>
              <a:t>FLOWCHART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59703" y="2819666"/>
            <a:ext cx="6669020" cy="3980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68"/>
              </a:lnSpc>
            </a:pPr>
            <a:r>
              <a:rPr lang="en-US" sz="4548">
                <a:solidFill>
                  <a:srgbClr val="C06641"/>
                </a:solidFill>
                <a:latin typeface="Poppins Medium"/>
              </a:rPr>
              <a:t>1.input</a:t>
            </a:r>
          </a:p>
          <a:p>
            <a:pPr>
              <a:lnSpc>
                <a:spcPts val="6368"/>
              </a:lnSpc>
            </a:pPr>
            <a:r>
              <a:rPr lang="en-US" sz="4548">
                <a:solidFill>
                  <a:srgbClr val="C06641"/>
                </a:solidFill>
                <a:latin typeface="Poppins Medium"/>
              </a:rPr>
              <a:t>2.proses</a:t>
            </a:r>
          </a:p>
          <a:p>
            <a:pPr>
              <a:lnSpc>
                <a:spcPts val="6368"/>
              </a:lnSpc>
            </a:pPr>
            <a:r>
              <a:rPr lang="en-US" sz="4548">
                <a:solidFill>
                  <a:srgbClr val="C06641"/>
                </a:solidFill>
                <a:latin typeface="Poppins Medium"/>
              </a:rPr>
              <a:t>3output</a:t>
            </a:r>
          </a:p>
          <a:p>
            <a:pPr algn="ctr">
              <a:lnSpc>
                <a:spcPts val="6368"/>
              </a:lnSpc>
            </a:pPr>
          </a:p>
          <a:p>
            <a:pPr algn="ctr">
              <a:lnSpc>
                <a:spcPts val="636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14805" y="8901458"/>
            <a:ext cx="17117251" cy="634383"/>
            <a:chOff x="0" y="0"/>
            <a:chExt cx="4508247" cy="167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B4BB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16104" y="9497741"/>
            <a:ext cx="17117251" cy="634383"/>
            <a:chOff x="0" y="0"/>
            <a:chExt cx="4508247" cy="16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FEB4B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409222" y="7097920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3"/>
                </a:lnTo>
                <a:lnTo>
                  <a:pt x="0" y="487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93550" y="537369"/>
            <a:ext cx="11764716" cy="83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9"/>
              </a:lnSpc>
            </a:pPr>
            <a:r>
              <a:rPr lang="en-US" sz="4464">
                <a:solidFill>
                  <a:srgbClr val="992800"/>
                </a:solidFill>
                <a:latin typeface="TAN Kindred"/>
              </a:rPr>
              <a:t>HASIL DAN PEMBAHASAN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68567" y="-1960928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4"/>
                </a:lnTo>
                <a:lnTo>
                  <a:pt x="0" y="487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503191" y="-2747169"/>
            <a:ext cx="5325035" cy="4114800"/>
          </a:xfrm>
          <a:custGeom>
            <a:avLst/>
            <a:gdLst/>
            <a:ahLst/>
            <a:cxnLst/>
            <a:rect r="r" b="b" t="t" l="l"/>
            <a:pathLst>
              <a:path h="4114800" w="5325035">
                <a:moveTo>
                  <a:pt x="0" y="0"/>
                </a:moveTo>
                <a:lnTo>
                  <a:pt x="5325035" y="0"/>
                </a:lnTo>
                <a:lnTo>
                  <a:pt x="53250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756404" y="2062311"/>
            <a:ext cx="4346431" cy="672392"/>
            <a:chOff x="0" y="0"/>
            <a:chExt cx="1144739" cy="1770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44739" cy="177091"/>
            </a:xfrm>
            <a:custGeom>
              <a:avLst/>
              <a:gdLst/>
              <a:ahLst/>
              <a:cxnLst/>
              <a:rect r="r" b="b" t="t" l="l"/>
              <a:pathLst>
                <a:path h="177091" w="1144739">
                  <a:moveTo>
                    <a:pt x="88545" y="0"/>
                  </a:moveTo>
                  <a:lnTo>
                    <a:pt x="1056194" y="0"/>
                  </a:lnTo>
                  <a:cubicBezTo>
                    <a:pt x="1105096" y="0"/>
                    <a:pt x="1144739" y="39643"/>
                    <a:pt x="1144739" y="88545"/>
                  </a:cubicBezTo>
                  <a:lnTo>
                    <a:pt x="1144739" y="88545"/>
                  </a:lnTo>
                  <a:cubicBezTo>
                    <a:pt x="1144739" y="112029"/>
                    <a:pt x="1135410" y="134551"/>
                    <a:pt x="1118805" y="151157"/>
                  </a:cubicBezTo>
                  <a:cubicBezTo>
                    <a:pt x="1102199" y="167762"/>
                    <a:pt x="1079677" y="177091"/>
                    <a:pt x="1056194" y="177091"/>
                  </a:cubicBezTo>
                  <a:lnTo>
                    <a:pt x="88545" y="177091"/>
                  </a:lnTo>
                  <a:cubicBezTo>
                    <a:pt x="39643" y="177091"/>
                    <a:pt x="0" y="137448"/>
                    <a:pt x="0" y="88545"/>
                  </a:cubicBezTo>
                  <a:lnTo>
                    <a:pt x="0" y="88545"/>
                  </a:lnTo>
                  <a:cubicBezTo>
                    <a:pt x="0" y="39643"/>
                    <a:pt x="39643" y="0"/>
                    <a:pt x="88545" y="0"/>
                  </a:cubicBezTo>
                  <a:close/>
                </a:path>
              </a:pathLst>
            </a:custGeom>
            <a:solidFill>
              <a:srgbClr val="FACD6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44739" cy="215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993550" y="3136958"/>
            <a:ext cx="11686742" cy="2696940"/>
          </a:xfrm>
          <a:custGeom>
            <a:avLst/>
            <a:gdLst/>
            <a:ahLst/>
            <a:cxnLst/>
            <a:rect r="r" b="b" t="t" l="l"/>
            <a:pathLst>
              <a:path h="2696940" w="11686742">
                <a:moveTo>
                  <a:pt x="0" y="0"/>
                </a:moveTo>
                <a:lnTo>
                  <a:pt x="11686742" y="0"/>
                </a:lnTo>
                <a:lnTo>
                  <a:pt x="11686742" y="2696940"/>
                </a:lnTo>
                <a:lnTo>
                  <a:pt x="0" y="26969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937918" y="6014873"/>
            <a:ext cx="10412163" cy="387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2"/>
              </a:lnSpc>
            </a:pPr>
            <a:r>
              <a:rPr lang="en-US" sz="2337">
                <a:solidFill>
                  <a:srgbClr val="C06641"/>
                </a:solidFill>
                <a:latin typeface="Poppins Medium"/>
              </a:rPr>
              <a:t>. Normalize data berfungsi untuk membuat beberapa variable data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54563" y="2255547"/>
            <a:ext cx="5551918" cy="47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C06641"/>
                </a:solidFill>
                <a:latin typeface="Poppins Medium"/>
              </a:rPr>
              <a:t>Normalize 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14805" y="8901458"/>
            <a:ext cx="17117251" cy="634383"/>
            <a:chOff x="0" y="0"/>
            <a:chExt cx="4508247" cy="167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B4BB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16104" y="9497741"/>
            <a:ext cx="17117251" cy="634383"/>
            <a:chOff x="0" y="0"/>
            <a:chExt cx="4508247" cy="16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FEB4B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409222" y="7097920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3"/>
                </a:lnTo>
                <a:lnTo>
                  <a:pt x="0" y="487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93550" y="537369"/>
            <a:ext cx="11764716" cy="83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9"/>
              </a:lnSpc>
            </a:pPr>
            <a:r>
              <a:rPr lang="en-US" sz="4464">
                <a:solidFill>
                  <a:srgbClr val="992800"/>
                </a:solidFill>
                <a:latin typeface="TAN Kindred"/>
              </a:rPr>
              <a:t>HASIL DAN PEMBAHASAN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68567" y="-1960928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4"/>
                </a:lnTo>
                <a:lnTo>
                  <a:pt x="0" y="487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503191" y="-2747169"/>
            <a:ext cx="5325035" cy="4114800"/>
          </a:xfrm>
          <a:custGeom>
            <a:avLst/>
            <a:gdLst/>
            <a:ahLst/>
            <a:cxnLst/>
            <a:rect r="r" b="b" t="t" l="l"/>
            <a:pathLst>
              <a:path h="4114800" w="5325035">
                <a:moveTo>
                  <a:pt x="0" y="0"/>
                </a:moveTo>
                <a:lnTo>
                  <a:pt x="5325035" y="0"/>
                </a:lnTo>
                <a:lnTo>
                  <a:pt x="53250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660442" y="1763847"/>
            <a:ext cx="4346431" cy="672392"/>
            <a:chOff x="0" y="0"/>
            <a:chExt cx="1144739" cy="1770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44739" cy="177091"/>
            </a:xfrm>
            <a:custGeom>
              <a:avLst/>
              <a:gdLst/>
              <a:ahLst/>
              <a:cxnLst/>
              <a:rect r="r" b="b" t="t" l="l"/>
              <a:pathLst>
                <a:path h="177091" w="1144739">
                  <a:moveTo>
                    <a:pt x="88545" y="0"/>
                  </a:moveTo>
                  <a:lnTo>
                    <a:pt x="1056194" y="0"/>
                  </a:lnTo>
                  <a:cubicBezTo>
                    <a:pt x="1105096" y="0"/>
                    <a:pt x="1144739" y="39643"/>
                    <a:pt x="1144739" y="88545"/>
                  </a:cubicBezTo>
                  <a:lnTo>
                    <a:pt x="1144739" y="88545"/>
                  </a:lnTo>
                  <a:cubicBezTo>
                    <a:pt x="1144739" y="112029"/>
                    <a:pt x="1135410" y="134551"/>
                    <a:pt x="1118805" y="151157"/>
                  </a:cubicBezTo>
                  <a:cubicBezTo>
                    <a:pt x="1102199" y="167762"/>
                    <a:pt x="1079677" y="177091"/>
                    <a:pt x="1056194" y="177091"/>
                  </a:cubicBezTo>
                  <a:lnTo>
                    <a:pt x="88545" y="177091"/>
                  </a:lnTo>
                  <a:cubicBezTo>
                    <a:pt x="39643" y="177091"/>
                    <a:pt x="0" y="137448"/>
                    <a:pt x="0" y="88545"/>
                  </a:cubicBezTo>
                  <a:lnTo>
                    <a:pt x="0" y="88545"/>
                  </a:lnTo>
                  <a:cubicBezTo>
                    <a:pt x="0" y="39643"/>
                    <a:pt x="39643" y="0"/>
                    <a:pt x="88545" y="0"/>
                  </a:cubicBezTo>
                  <a:close/>
                </a:path>
              </a:pathLst>
            </a:custGeom>
            <a:solidFill>
              <a:srgbClr val="FACD6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44739" cy="215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937918" y="2614080"/>
            <a:ext cx="9080632" cy="3987128"/>
          </a:xfrm>
          <a:custGeom>
            <a:avLst/>
            <a:gdLst/>
            <a:ahLst/>
            <a:cxnLst/>
            <a:rect r="r" b="b" t="t" l="l"/>
            <a:pathLst>
              <a:path h="3987128" w="9080632">
                <a:moveTo>
                  <a:pt x="0" y="0"/>
                </a:moveTo>
                <a:lnTo>
                  <a:pt x="9080633" y="0"/>
                </a:lnTo>
                <a:lnTo>
                  <a:pt x="9080633" y="3987128"/>
                </a:lnTo>
                <a:lnTo>
                  <a:pt x="0" y="39871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21844" y="1798921"/>
            <a:ext cx="5551918" cy="47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C06641"/>
                </a:solidFill>
                <a:latin typeface="Poppins Medium"/>
              </a:rPr>
              <a:t>Training 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14805" y="8901458"/>
            <a:ext cx="17117251" cy="634383"/>
            <a:chOff x="0" y="0"/>
            <a:chExt cx="4508247" cy="167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B4BB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16104" y="9497741"/>
            <a:ext cx="17117251" cy="634383"/>
            <a:chOff x="0" y="0"/>
            <a:chExt cx="4508247" cy="16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FEB4B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409222" y="7097920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3"/>
                </a:lnTo>
                <a:lnTo>
                  <a:pt x="0" y="487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93550" y="537369"/>
            <a:ext cx="11764716" cy="83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9"/>
              </a:lnSpc>
            </a:pPr>
            <a:r>
              <a:rPr lang="en-US" sz="4464">
                <a:solidFill>
                  <a:srgbClr val="992800"/>
                </a:solidFill>
                <a:latin typeface="TAN Kindred"/>
              </a:rPr>
              <a:t>HASIL DAN PEMBAHASAN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68567" y="-1960928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4"/>
                </a:lnTo>
                <a:lnTo>
                  <a:pt x="0" y="487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503191" y="-2747169"/>
            <a:ext cx="5325035" cy="4114800"/>
          </a:xfrm>
          <a:custGeom>
            <a:avLst/>
            <a:gdLst/>
            <a:ahLst/>
            <a:cxnLst/>
            <a:rect r="r" b="b" t="t" l="l"/>
            <a:pathLst>
              <a:path h="4114800" w="5325035">
                <a:moveTo>
                  <a:pt x="0" y="0"/>
                </a:moveTo>
                <a:lnTo>
                  <a:pt x="5325035" y="0"/>
                </a:lnTo>
                <a:lnTo>
                  <a:pt x="53250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660442" y="1763847"/>
            <a:ext cx="4346431" cy="672392"/>
            <a:chOff x="0" y="0"/>
            <a:chExt cx="1144739" cy="1770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44739" cy="177091"/>
            </a:xfrm>
            <a:custGeom>
              <a:avLst/>
              <a:gdLst/>
              <a:ahLst/>
              <a:cxnLst/>
              <a:rect r="r" b="b" t="t" l="l"/>
              <a:pathLst>
                <a:path h="177091" w="1144739">
                  <a:moveTo>
                    <a:pt x="88545" y="0"/>
                  </a:moveTo>
                  <a:lnTo>
                    <a:pt x="1056194" y="0"/>
                  </a:lnTo>
                  <a:cubicBezTo>
                    <a:pt x="1105096" y="0"/>
                    <a:pt x="1144739" y="39643"/>
                    <a:pt x="1144739" y="88545"/>
                  </a:cubicBezTo>
                  <a:lnTo>
                    <a:pt x="1144739" y="88545"/>
                  </a:lnTo>
                  <a:cubicBezTo>
                    <a:pt x="1144739" y="112029"/>
                    <a:pt x="1135410" y="134551"/>
                    <a:pt x="1118805" y="151157"/>
                  </a:cubicBezTo>
                  <a:cubicBezTo>
                    <a:pt x="1102199" y="167762"/>
                    <a:pt x="1079677" y="177091"/>
                    <a:pt x="1056194" y="177091"/>
                  </a:cubicBezTo>
                  <a:lnTo>
                    <a:pt x="88545" y="177091"/>
                  </a:lnTo>
                  <a:cubicBezTo>
                    <a:pt x="39643" y="177091"/>
                    <a:pt x="0" y="137448"/>
                    <a:pt x="0" y="88545"/>
                  </a:cubicBezTo>
                  <a:lnTo>
                    <a:pt x="0" y="88545"/>
                  </a:lnTo>
                  <a:cubicBezTo>
                    <a:pt x="0" y="39643"/>
                    <a:pt x="39643" y="0"/>
                    <a:pt x="88545" y="0"/>
                  </a:cubicBezTo>
                  <a:close/>
                </a:path>
              </a:pathLst>
            </a:custGeom>
            <a:solidFill>
              <a:srgbClr val="FACD6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44739" cy="215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272153" y="2836289"/>
            <a:ext cx="10387921" cy="3149019"/>
          </a:xfrm>
          <a:custGeom>
            <a:avLst/>
            <a:gdLst/>
            <a:ahLst/>
            <a:cxnLst/>
            <a:rect r="r" b="b" t="t" l="l"/>
            <a:pathLst>
              <a:path h="3149019" w="10387921">
                <a:moveTo>
                  <a:pt x="0" y="0"/>
                </a:moveTo>
                <a:lnTo>
                  <a:pt x="10387921" y="0"/>
                </a:lnTo>
                <a:lnTo>
                  <a:pt x="10387921" y="3149019"/>
                </a:lnTo>
                <a:lnTo>
                  <a:pt x="0" y="31490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247911" y="6423458"/>
            <a:ext cx="10412163" cy="79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2"/>
              </a:lnSpc>
            </a:pPr>
            <a:r>
              <a:rPr lang="en-US" sz="2337">
                <a:solidFill>
                  <a:srgbClr val="C06641"/>
                </a:solidFill>
                <a:latin typeface="Poppins Medium"/>
              </a:rPr>
              <a:t>Data yang digunakan selanjutnya akan dipisah menjadi dua kelompok yaitu data latih dan data 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21844" y="1798921"/>
            <a:ext cx="5551918" cy="47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C06641"/>
                </a:solidFill>
                <a:latin typeface="Poppins Medium"/>
              </a:rPr>
              <a:t>Pemisahan 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2382" y="9282458"/>
            <a:ext cx="17117251" cy="634383"/>
            <a:chOff x="0" y="0"/>
            <a:chExt cx="4508247" cy="167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B4BB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31259" y="9916841"/>
            <a:ext cx="17117251" cy="634383"/>
            <a:chOff x="0" y="0"/>
            <a:chExt cx="4508247" cy="16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08247" cy="167080"/>
            </a:xfrm>
            <a:custGeom>
              <a:avLst/>
              <a:gdLst/>
              <a:ahLst/>
              <a:cxnLst/>
              <a:rect r="r" b="b" t="t" l="l"/>
              <a:pathLst>
                <a:path h="167080" w="4508247">
                  <a:moveTo>
                    <a:pt x="23067" y="0"/>
                  </a:moveTo>
                  <a:lnTo>
                    <a:pt x="4485180" y="0"/>
                  </a:lnTo>
                  <a:cubicBezTo>
                    <a:pt x="4491298" y="0"/>
                    <a:pt x="4497165" y="2430"/>
                    <a:pt x="4501491" y="6756"/>
                  </a:cubicBezTo>
                  <a:cubicBezTo>
                    <a:pt x="4505817" y="11082"/>
                    <a:pt x="4508247" y="16949"/>
                    <a:pt x="4508247" y="23067"/>
                  </a:cubicBezTo>
                  <a:lnTo>
                    <a:pt x="4508247" y="144014"/>
                  </a:lnTo>
                  <a:cubicBezTo>
                    <a:pt x="4508247" y="156753"/>
                    <a:pt x="4497920" y="167080"/>
                    <a:pt x="4485180" y="167080"/>
                  </a:cubicBezTo>
                  <a:lnTo>
                    <a:pt x="23067" y="167080"/>
                  </a:lnTo>
                  <a:cubicBezTo>
                    <a:pt x="16949" y="167080"/>
                    <a:pt x="11082" y="164650"/>
                    <a:pt x="6756" y="160324"/>
                  </a:cubicBezTo>
                  <a:cubicBezTo>
                    <a:pt x="2430" y="155998"/>
                    <a:pt x="0" y="150131"/>
                    <a:pt x="0" y="144014"/>
                  </a:cubicBezTo>
                  <a:lnTo>
                    <a:pt x="0" y="23067"/>
                  </a:lnTo>
                  <a:cubicBezTo>
                    <a:pt x="0" y="10327"/>
                    <a:pt x="10327" y="0"/>
                    <a:pt x="23067" y="0"/>
                  </a:cubicBezTo>
                  <a:close/>
                </a:path>
              </a:pathLst>
            </a:custGeom>
            <a:solidFill>
              <a:srgbClr val="FEB4B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08247" cy="20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409222" y="7097920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3"/>
                </a:lnTo>
                <a:lnTo>
                  <a:pt x="0" y="487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93550" y="537369"/>
            <a:ext cx="11764716" cy="83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9"/>
              </a:lnSpc>
            </a:pPr>
            <a:r>
              <a:rPr lang="en-US" sz="4464">
                <a:solidFill>
                  <a:srgbClr val="992800"/>
                </a:solidFill>
                <a:latin typeface="TAN Kindred"/>
              </a:rPr>
              <a:t>HASIL DAN PEMBAHASAN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68567" y="-1960928"/>
            <a:ext cx="4875843" cy="4875843"/>
          </a:xfrm>
          <a:custGeom>
            <a:avLst/>
            <a:gdLst/>
            <a:ahLst/>
            <a:cxnLst/>
            <a:rect r="r" b="b" t="t" l="l"/>
            <a:pathLst>
              <a:path h="4875843" w="4875843">
                <a:moveTo>
                  <a:pt x="0" y="0"/>
                </a:moveTo>
                <a:lnTo>
                  <a:pt x="4875844" y="0"/>
                </a:lnTo>
                <a:lnTo>
                  <a:pt x="4875844" y="4875844"/>
                </a:lnTo>
                <a:lnTo>
                  <a:pt x="0" y="487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503191" y="-2747169"/>
            <a:ext cx="5325035" cy="4114800"/>
          </a:xfrm>
          <a:custGeom>
            <a:avLst/>
            <a:gdLst/>
            <a:ahLst/>
            <a:cxnLst/>
            <a:rect r="r" b="b" t="t" l="l"/>
            <a:pathLst>
              <a:path h="4114800" w="5325035">
                <a:moveTo>
                  <a:pt x="0" y="0"/>
                </a:moveTo>
                <a:lnTo>
                  <a:pt x="5325035" y="0"/>
                </a:lnTo>
                <a:lnTo>
                  <a:pt x="53250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688902" y="1626830"/>
            <a:ext cx="4346431" cy="672392"/>
            <a:chOff x="0" y="0"/>
            <a:chExt cx="1144739" cy="1770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44739" cy="177091"/>
            </a:xfrm>
            <a:custGeom>
              <a:avLst/>
              <a:gdLst/>
              <a:ahLst/>
              <a:cxnLst/>
              <a:rect r="r" b="b" t="t" l="l"/>
              <a:pathLst>
                <a:path h="177091" w="1144739">
                  <a:moveTo>
                    <a:pt x="88545" y="0"/>
                  </a:moveTo>
                  <a:lnTo>
                    <a:pt x="1056194" y="0"/>
                  </a:lnTo>
                  <a:cubicBezTo>
                    <a:pt x="1105096" y="0"/>
                    <a:pt x="1144739" y="39643"/>
                    <a:pt x="1144739" y="88545"/>
                  </a:cubicBezTo>
                  <a:lnTo>
                    <a:pt x="1144739" y="88545"/>
                  </a:lnTo>
                  <a:cubicBezTo>
                    <a:pt x="1144739" y="112029"/>
                    <a:pt x="1135410" y="134551"/>
                    <a:pt x="1118805" y="151157"/>
                  </a:cubicBezTo>
                  <a:cubicBezTo>
                    <a:pt x="1102199" y="167762"/>
                    <a:pt x="1079677" y="177091"/>
                    <a:pt x="1056194" y="177091"/>
                  </a:cubicBezTo>
                  <a:lnTo>
                    <a:pt x="88545" y="177091"/>
                  </a:lnTo>
                  <a:cubicBezTo>
                    <a:pt x="39643" y="177091"/>
                    <a:pt x="0" y="137448"/>
                    <a:pt x="0" y="88545"/>
                  </a:cubicBezTo>
                  <a:lnTo>
                    <a:pt x="0" y="88545"/>
                  </a:lnTo>
                  <a:cubicBezTo>
                    <a:pt x="0" y="39643"/>
                    <a:pt x="39643" y="0"/>
                    <a:pt x="88545" y="0"/>
                  </a:cubicBezTo>
                  <a:close/>
                </a:path>
              </a:pathLst>
            </a:custGeom>
            <a:solidFill>
              <a:srgbClr val="FACD6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44739" cy="215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466622" y="2427810"/>
            <a:ext cx="9704709" cy="4622506"/>
          </a:xfrm>
          <a:custGeom>
            <a:avLst/>
            <a:gdLst/>
            <a:ahLst/>
            <a:cxnLst/>
            <a:rect r="r" b="b" t="t" l="l"/>
            <a:pathLst>
              <a:path h="4622506" w="9704709">
                <a:moveTo>
                  <a:pt x="0" y="0"/>
                </a:moveTo>
                <a:lnTo>
                  <a:pt x="9704709" y="0"/>
                </a:lnTo>
                <a:lnTo>
                  <a:pt x="9704709" y="4622506"/>
                </a:lnTo>
                <a:lnTo>
                  <a:pt x="0" y="46225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208233" y="1699636"/>
            <a:ext cx="5551918" cy="47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C06641"/>
                </a:solidFill>
                <a:latin typeface="Poppins Medium"/>
              </a:rPr>
              <a:t>Data 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DAF2151P0kA</dc:identifier>
  <dcterms:modified xsi:type="dcterms:W3CDTF">2011-08-01T06:04:30Z</dcterms:modified>
  <cp:revision>1</cp:revision>
  <dc:title>Pink Orange Yellow Happy Hippie Word List Game Presentation Party</dc:title>
</cp:coreProperties>
</file>