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2AF"/>
    <a:srgbClr val="62CA69"/>
    <a:srgbClr val="64C969"/>
    <a:srgbClr val="B4DFAA"/>
    <a:srgbClr val="4BB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DAEF-679A-566F-2EC1-02A349B2C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F9D7D-BF33-0207-B3CA-5DB65D296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9C7DF-575C-CDD2-4E97-0444AE9B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736E-2FC6-46AE-BF6C-754BA2BC78C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4DBC-C57E-8412-11F9-6A2F6ED8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C7488-3C2E-0859-50C3-B10FA7C9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6DC9-0619-4E3A-ACAB-5102D80A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FA03-BA77-A517-6C2F-2FC47986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D6BD2-ADF0-9409-A7FD-F1A9515B1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3678-43DA-2B20-3594-2E8A7F4B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736E-2FC6-46AE-BF6C-754BA2BC78C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99A32-2951-D079-E6B3-621EC16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A90A-4A43-E5AE-193B-990592AE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6DC9-0619-4E3A-ACAB-5102D80A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2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1C5EF-A344-2AF2-3924-C23CA7F8B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BF8D6-5C9F-F048-FFE1-0DDF2B8B7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DD6AD-6AF1-9CCA-94C4-7C4A2F5C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736E-2FC6-46AE-BF6C-754BA2BC78C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C028F-2CC5-1A05-4B21-93F01C3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C1E4-5CCB-F23B-A564-BF01B73A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6DC9-0619-4E3A-ACAB-5102D80A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A031-8F55-8F23-4BD0-7344063A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E7AE-22CE-D2E6-E43B-469C0CB66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69CB-5ED8-1187-639E-110C4117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736E-2FC6-46AE-BF6C-754BA2BC78C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2AA62-1AC5-A4D9-F7E7-0448FD78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E090-D063-1434-A3F7-94748F97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6DC9-0619-4E3A-ACAB-5102D80A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10EC-3C6F-9987-698C-DA292343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09744-E209-87E4-9341-C4C56FBB1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F72AA-E7B2-B3E6-CB6F-5B72E0A4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736E-2FC6-46AE-BF6C-754BA2BC78C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CD9C8-7693-0D34-36B6-C401B291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2FF3B-BD45-632B-453F-99F99D21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6DC9-0619-4E3A-ACAB-5102D80A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0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AAE0-564E-BD8A-7B9B-8BE04938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1975-1C4D-CEBE-3FDF-E03AB7BC0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5BFA1-EA70-E0F1-DE08-67DE2551E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43DD3-7F26-469D-3639-C9B4320B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736E-2FC6-46AE-BF6C-754BA2BC78C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38253-DFB3-DD2A-88CD-19B7128F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8C03-3610-9D73-6C98-9F8CA6EF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6DC9-0619-4E3A-ACAB-5102D80A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7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A388-31DB-752C-AF37-F609F199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7366-D40B-3A7F-2601-B557D59C5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1ECA4-6204-B771-6722-119A83533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A8078-C1A6-DB62-675F-EA16BE642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DF79A-D335-4400-C361-54B9E7CBF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640F6-B641-8212-A086-45474D0D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736E-2FC6-46AE-BF6C-754BA2BC78C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1FE25-0747-DED0-BB13-F52F71F5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AA284-9B11-A315-0BA1-FDD5C744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6DC9-0619-4E3A-ACAB-5102D80A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4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58A3-1AD8-DEC7-6E7C-FB575A13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1C99B-BE51-90F2-E4FB-6B3EA296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736E-2FC6-46AE-BF6C-754BA2BC78C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383CE-1F03-D2BC-5697-05ADFB56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44DFD-5066-B24A-5901-6CEEDCE8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6DC9-0619-4E3A-ACAB-5102D80A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6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FBA49-0C15-F993-3880-7E6A4EF6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736E-2FC6-46AE-BF6C-754BA2BC78C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14A34-052C-E419-8B5C-5EE22B14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9AC3E-4945-0D1B-4403-67818DB7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6DC9-0619-4E3A-ACAB-5102D80A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2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5C26-2597-DDF1-0CC9-0C0096FB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85CD-939E-B7A0-1BC2-FF72A9348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28798-FE85-6AC6-3BD1-D4D23FFCD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F25A4-4E67-CC26-A08D-D8A73880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736E-2FC6-46AE-BF6C-754BA2BC78C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2799A-83B5-2878-1F20-06555CD9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56020-B3DD-EE75-199D-7C53BAE3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6DC9-0619-4E3A-ACAB-5102D80A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3FA6-6684-7A44-8C5D-59AB6F22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45816-1FB4-840D-B807-CFDF1DD42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1EDBD-6281-75C2-5590-DC2BAB0AC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862B3-9623-BAC2-AF0D-943F8F9A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736E-2FC6-46AE-BF6C-754BA2BC78C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6CAC3-7A0C-F580-D54E-55B62567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92222-03D3-4157-D951-56E33853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6DC9-0619-4E3A-ACAB-5102D80A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29889-B167-728B-CAB8-01583F55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D6CA7-1320-4CDD-3530-3E9FF47BB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A4DE8-1BC9-0C43-5F59-F1870E1BF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736E-2FC6-46AE-BF6C-754BA2BC78C1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B4414-E2E2-A429-1362-64FC6F45A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48D06-75A4-9C62-CA2E-387E5D395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6DC9-0619-4E3A-ACAB-5102D80A0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5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0C777BBD-C42C-46C6-8D2D-BD2F9613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witch">
            <a:extLst>
              <a:ext uri="{FF2B5EF4-FFF2-40B4-BE49-F238E27FC236}">
                <a16:creationId xmlns:a16="http://schemas.microsoft.com/office/drawing/2014/main" id="{3776C50E-B1CC-9621-228B-63D6205A6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648" r="19145"/>
          <a:stretch/>
        </p:blipFill>
        <p:spPr bwMode="auto">
          <a:xfrm>
            <a:off x="20" y="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DE78D-C8DA-B91D-D33D-CC62F7810323}"/>
              </a:ext>
            </a:extLst>
          </p:cNvPr>
          <p:cNvSpPr txBox="1"/>
          <p:nvPr/>
        </p:nvSpPr>
        <p:spPr>
          <a:xfrm>
            <a:off x="3163923" y="2725964"/>
            <a:ext cx="5861106" cy="14060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K Cinnabar Brush" panose="02000000000000000000" pitchFamily="2" charset="0"/>
                <a:ea typeface="+mj-ea"/>
                <a:cs typeface="+mj-cs"/>
              </a:rPr>
              <a:t>JURNAL TEKNOLOGI, INFORMASI dan INDUSTRI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F6561-24CE-F7E3-457F-7F5BBC111381}"/>
              </a:ext>
            </a:extLst>
          </p:cNvPr>
          <p:cNvSpPr txBox="1"/>
          <p:nvPr/>
        </p:nvSpPr>
        <p:spPr>
          <a:xfrm>
            <a:off x="233369" y="5269505"/>
            <a:ext cx="5861107" cy="1868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Acme" panose="02000706050000020004" pitchFamily="2" charset="0"/>
              </a:rPr>
              <a:t>Raditia Faqih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Acme" panose="02000706050000020004" pitchFamily="2" charset="0"/>
              </a:rPr>
              <a:t>16210012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>
                <a:latin typeface="Acme" panose="02000706050000020004" pitchFamily="2" charset="0"/>
              </a:rPr>
              <a:t>Teknologi</a:t>
            </a:r>
            <a:r>
              <a:rPr lang="en-US" sz="3200" dirty="0">
                <a:latin typeface="Acme" panose="02000706050000020004" pitchFamily="2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</a:rPr>
              <a:t>Informasi</a:t>
            </a:r>
            <a:r>
              <a:rPr lang="en-US" sz="3200" dirty="0">
                <a:latin typeface="Acme" panose="02000706050000020004" pitchFamily="2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80891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266" name="Picture 2" descr="Twitch">
            <a:extLst>
              <a:ext uri="{FF2B5EF4-FFF2-40B4-BE49-F238E27FC236}">
                <a16:creationId xmlns:a16="http://schemas.microsoft.com/office/drawing/2014/main" id="{D51595BE-6DCC-96C1-4A35-352BE6000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7" r="18471" b="1"/>
          <a:stretch/>
        </p:blipFill>
        <p:spPr bwMode="auto">
          <a:xfrm>
            <a:off x="196850" y="173518"/>
            <a:ext cx="11798300" cy="6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CCB979-4E19-182C-59AE-AA206CF12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7" y="1095375"/>
            <a:ext cx="2238375" cy="466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784BC-E570-E7D4-7A1F-0418AD17F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388" y="1095375"/>
            <a:ext cx="2202523" cy="466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F9833-FB2E-EC31-A8FB-E9E1A364C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668" y="1095375"/>
            <a:ext cx="2279668" cy="4667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FCE80D-CFBB-8F3E-726E-A144801DA1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0313" y="1095694"/>
            <a:ext cx="2279667" cy="466661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846EF4-D608-AFFC-4660-AAFB73195F4B}"/>
              </a:ext>
            </a:extLst>
          </p:cNvPr>
          <p:cNvSpPr/>
          <p:nvPr/>
        </p:nvSpPr>
        <p:spPr>
          <a:xfrm>
            <a:off x="11432964" y="89718"/>
            <a:ext cx="688370" cy="5834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72F1D-CB24-DE13-2607-1E123EC0D5FB}"/>
              </a:ext>
            </a:extLst>
          </p:cNvPr>
          <p:cNvSpPr txBox="1"/>
          <p:nvPr/>
        </p:nvSpPr>
        <p:spPr>
          <a:xfrm>
            <a:off x="11577702" y="82758"/>
            <a:ext cx="62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cme" panose="02000706050000020004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95118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Twitch">
            <a:extLst>
              <a:ext uri="{FF2B5EF4-FFF2-40B4-BE49-F238E27FC236}">
                <a16:creationId xmlns:a16="http://schemas.microsoft.com/office/drawing/2014/main" id="{37E50266-3F0B-C37B-70D6-EE71AFDB2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7" r="18471" b="1"/>
          <a:stretch/>
        </p:blipFill>
        <p:spPr bwMode="auto">
          <a:xfrm>
            <a:off x="196850" y="173518"/>
            <a:ext cx="11798300" cy="6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B89D403-C39A-04B6-5C1F-5A19C99EA7EC}"/>
              </a:ext>
            </a:extLst>
          </p:cNvPr>
          <p:cNvGrpSpPr/>
          <p:nvPr/>
        </p:nvGrpSpPr>
        <p:grpSpPr>
          <a:xfrm>
            <a:off x="4861560" y="1467641"/>
            <a:ext cx="2468880" cy="4652998"/>
            <a:chOff x="4774473" y="2038532"/>
            <a:chExt cx="2468880" cy="465299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76F266A-4021-C60F-1491-9EE77AAEDC16}"/>
                </a:ext>
              </a:extLst>
            </p:cNvPr>
            <p:cNvSpPr/>
            <p:nvPr/>
          </p:nvSpPr>
          <p:spPr>
            <a:xfrm>
              <a:off x="5329643" y="2057647"/>
              <a:ext cx="1358537" cy="3526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C397735C-A9B9-C236-7BAA-386A0C0D5E71}"/>
                </a:ext>
              </a:extLst>
            </p:cNvPr>
            <p:cNvSpPr/>
            <p:nvPr/>
          </p:nvSpPr>
          <p:spPr>
            <a:xfrm>
              <a:off x="4774473" y="2668087"/>
              <a:ext cx="2468880" cy="627017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6D8BB3-290F-EEC8-DC42-08D21991A059}"/>
                </a:ext>
              </a:extLst>
            </p:cNvPr>
            <p:cNvSpPr/>
            <p:nvPr/>
          </p:nvSpPr>
          <p:spPr>
            <a:xfrm>
              <a:off x="4774473" y="3609252"/>
              <a:ext cx="2468880" cy="6270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144323-0DC9-23B8-4F97-D771A3A3AA57}"/>
                </a:ext>
              </a:extLst>
            </p:cNvPr>
            <p:cNvSpPr/>
            <p:nvPr/>
          </p:nvSpPr>
          <p:spPr>
            <a:xfrm>
              <a:off x="4774473" y="4564353"/>
              <a:ext cx="2468880" cy="6270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65A8DA-8F8A-24B0-1871-F8BB39E6F2FA}"/>
                </a:ext>
              </a:extLst>
            </p:cNvPr>
            <p:cNvSpPr/>
            <p:nvPr/>
          </p:nvSpPr>
          <p:spPr>
            <a:xfrm>
              <a:off x="4774473" y="5451593"/>
              <a:ext cx="2468880" cy="6270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AD7CE95-78A3-76D0-1EA9-191FC854BCAF}"/>
                </a:ext>
              </a:extLst>
            </p:cNvPr>
            <p:cNvSpPr/>
            <p:nvPr/>
          </p:nvSpPr>
          <p:spPr>
            <a:xfrm>
              <a:off x="5329643" y="6338833"/>
              <a:ext cx="1358537" cy="3526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CB06F6-73B5-0C8F-3134-89F43F9C9AF5}"/>
                </a:ext>
              </a:extLst>
            </p:cNvPr>
            <p:cNvSpPr txBox="1"/>
            <p:nvPr/>
          </p:nvSpPr>
          <p:spPr>
            <a:xfrm>
              <a:off x="5623559" y="2038532"/>
              <a:ext cx="161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Mulai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670077-6D31-2AAE-5872-F86A7FC6DC84}"/>
                </a:ext>
              </a:extLst>
            </p:cNvPr>
            <p:cNvSpPr txBox="1"/>
            <p:nvPr/>
          </p:nvSpPr>
          <p:spPr>
            <a:xfrm>
              <a:off x="5199014" y="2653711"/>
              <a:ext cx="1619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Baca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Target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D5A3EE-8CAC-1489-D52C-51F6593C22C4}"/>
                </a:ext>
              </a:extLst>
            </p:cNvPr>
            <p:cNvSpPr txBox="1"/>
            <p:nvPr/>
          </p:nvSpPr>
          <p:spPr>
            <a:xfrm>
              <a:off x="5199014" y="3738094"/>
              <a:ext cx="161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Jumlah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775181-5EFA-1C55-D0EE-6EC72E5E7039}"/>
                </a:ext>
              </a:extLst>
            </p:cNvPr>
            <p:cNvSpPr txBox="1"/>
            <p:nvPr/>
          </p:nvSpPr>
          <p:spPr>
            <a:xfrm>
              <a:off x="5199014" y="4545039"/>
              <a:ext cx="1619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Tabel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Probabilitas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6E1DB8-0075-82EC-717E-6D25DE5B48FE}"/>
                </a:ext>
              </a:extLst>
            </p:cNvPr>
            <p:cNvSpPr txBox="1"/>
            <p:nvPr/>
          </p:nvSpPr>
          <p:spPr>
            <a:xfrm>
              <a:off x="5199014" y="5580435"/>
              <a:ext cx="161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Solusi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E5FF57-323D-2701-40D5-93DD81A6A7A3}"/>
                </a:ext>
              </a:extLst>
            </p:cNvPr>
            <p:cNvSpPr txBox="1"/>
            <p:nvPr/>
          </p:nvSpPr>
          <p:spPr>
            <a:xfrm>
              <a:off x="5199014" y="6308209"/>
              <a:ext cx="1619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Selesai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7A11D5A-0B6F-CF9D-CD6A-35BE994572D0}"/>
              </a:ext>
            </a:extLst>
          </p:cNvPr>
          <p:cNvSpPr/>
          <p:nvPr/>
        </p:nvSpPr>
        <p:spPr>
          <a:xfrm>
            <a:off x="11432964" y="89718"/>
            <a:ext cx="688370" cy="5834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F789AF-50A0-512D-8FF1-B0FE078A3558}"/>
              </a:ext>
            </a:extLst>
          </p:cNvPr>
          <p:cNvSpPr txBox="1"/>
          <p:nvPr/>
        </p:nvSpPr>
        <p:spPr>
          <a:xfrm>
            <a:off x="11493629" y="89718"/>
            <a:ext cx="62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cme" panose="02000706050000020004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893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61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Twitch">
            <a:extLst>
              <a:ext uri="{FF2B5EF4-FFF2-40B4-BE49-F238E27FC236}">
                <a16:creationId xmlns:a16="http://schemas.microsoft.com/office/drawing/2014/main" id="{82504BF6-1818-08DD-76E3-B67E0F78F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" r="10257"/>
          <a:stretch/>
        </p:blipFill>
        <p:spPr bwMode="auto">
          <a:xfrm>
            <a:off x="20" y="10"/>
            <a:ext cx="12191979" cy="5486390"/>
          </a:xfrm>
          <a:prstGeom prst="rect">
            <a:avLst/>
          </a:prstGeom>
          <a:noFill/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262" name="Rectangle 1026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61EDE-02DB-613F-B58C-E0833E56001B}"/>
              </a:ext>
            </a:extLst>
          </p:cNvPr>
          <p:cNvSpPr txBox="1"/>
          <p:nvPr/>
        </p:nvSpPr>
        <p:spPr>
          <a:xfrm>
            <a:off x="589556" y="5746071"/>
            <a:ext cx="7015499" cy="852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DK Cinnabar Brush" panose="02000000000000000000" pitchFamily="2" charset="0"/>
                <a:ea typeface="+mj-ea"/>
                <a:cs typeface="+mj-cs"/>
              </a:rPr>
              <a:t>KESIMPULAN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3F7E1C-7E5C-75A8-968D-FAD8BF82483E}"/>
              </a:ext>
            </a:extLst>
          </p:cNvPr>
          <p:cNvGrpSpPr/>
          <p:nvPr/>
        </p:nvGrpSpPr>
        <p:grpSpPr>
          <a:xfrm>
            <a:off x="0" y="1660097"/>
            <a:ext cx="10754436" cy="3956138"/>
            <a:chOff x="0" y="1723597"/>
            <a:chExt cx="10754436" cy="39561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E495FD-9EF7-07EC-4A69-9793484E79A6}"/>
                </a:ext>
              </a:extLst>
            </p:cNvPr>
            <p:cNvSpPr txBox="1"/>
            <p:nvPr/>
          </p:nvSpPr>
          <p:spPr>
            <a:xfrm>
              <a:off x="3497875" y="1723597"/>
              <a:ext cx="7256561" cy="22594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dirty="0">
                  <a:latin typeface="Acme" panose="02000706050000020004" pitchFamily="2" charset="0"/>
                  <a:cs typeface="Times New Roman" panose="02020603050405020304" pitchFamily="18" charset="0"/>
                </a:rPr>
                <a:t>Para </a:t>
              </a:r>
              <a:r>
                <a:rPr lang="en-US" sz="2400" dirty="0" err="1">
                  <a:latin typeface="Acme" panose="02000706050000020004" pitchFamily="2" charset="0"/>
                  <a:cs typeface="Times New Roman" panose="02020603050405020304" pitchFamily="18" charset="0"/>
                </a:rPr>
                <a:t>peneliti</a:t>
              </a:r>
              <a:r>
                <a:rPr lang="en-US" sz="2400" dirty="0">
                  <a:latin typeface="Acme" panose="02000706050000020004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Acme" panose="02000706050000020004" pitchFamily="2" charset="0"/>
                  <a:cs typeface="Times New Roman" panose="02020603050405020304" pitchFamily="18" charset="0"/>
                </a:rPr>
                <a:t>telah</a:t>
              </a:r>
              <a:r>
                <a:rPr lang="en-US" sz="2400" dirty="0">
                  <a:latin typeface="Acme" panose="02000706050000020004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Acme" panose="02000706050000020004" pitchFamily="2" charset="0"/>
                  <a:cs typeface="Times New Roman" panose="02020603050405020304" pitchFamily="18" charset="0"/>
                </a:rPr>
                <a:t>dapat</a:t>
              </a:r>
              <a:r>
                <a:rPr lang="en-US" sz="2400" dirty="0">
                  <a:latin typeface="Acme" panose="02000706050000020004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Acme" panose="02000706050000020004" pitchFamily="2" charset="0"/>
                  <a:cs typeface="Times New Roman" panose="02020603050405020304" pitchFamily="18" charset="0"/>
                </a:rPr>
                <a:t>membantu</a:t>
              </a:r>
              <a:r>
                <a:rPr lang="en-US" sz="2400" dirty="0">
                  <a:latin typeface="Acme" panose="02000706050000020004" pitchFamily="2" charset="0"/>
                  <a:cs typeface="Times New Roman" panose="02020603050405020304" pitchFamily="18" charset="0"/>
                </a:rPr>
                <a:t> para guru </a:t>
              </a:r>
              <a:r>
                <a:rPr lang="en-US" sz="2400" dirty="0" err="1">
                  <a:latin typeface="Acme" panose="02000706050000020004" pitchFamily="2" charset="0"/>
                  <a:cs typeface="Times New Roman" panose="02020603050405020304" pitchFamily="18" charset="0"/>
                </a:rPr>
                <a:t>dalam</a:t>
              </a:r>
              <a:r>
                <a:rPr lang="en-US" sz="2400" dirty="0">
                  <a:latin typeface="Acme" panose="02000706050000020004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Acme" panose="02000706050000020004" pitchFamily="2" charset="0"/>
                  <a:cs typeface="Times New Roman" panose="02020603050405020304" pitchFamily="18" charset="0"/>
                </a:rPr>
                <a:t>memecahkan</a:t>
              </a:r>
              <a:r>
                <a:rPr lang="en-US" sz="2400" dirty="0">
                  <a:latin typeface="Acme" panose="02000706050000020004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Acme" panose="02000706050000020004" pitchFamily="2" charset="0"/>
                  <a:cs typeface="Times New Roman" panose="02020603050405020304" pitchFamily="18" charset="0"/>
                </a:rPr>
                <a:t>masalah</a:t>
              </a:r>
              <a:r>
                <a:rPr lang="en-US" sz="2400" dirty="0">
                  <a:latin typeface="Acme" panose="02000706050000020004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Acme" panose="02000706050000020004" pitchFamily="2" charset="0"/>
                  <a:cs typeface="Times New Roman" panose="02020603050405020304" pitchFamily="18" charset="0"/>
                </a:rPr>
                <a:t>konseling</a:t>
              </a:r>
              <a:r>
                <a:rPr lang="en-US" sz="2400" dirty="0">
                  <a:latin typeface="Acme" panose="02000706050000020004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Acme" panose="02000706050000020004" pitchFamily="2" charset="0"/>
                  <a:cs typeface="Times New Roman" panose="02020603050405020304" pitchFamily="18" charset="0"/>
                </a:rPr>
                <a:t>siswa</a:t>
              </a:r>
              <a:r>
                <a:rPr lang="en-US" sz="2400" dirty="0">
                  <a:latin typeface="Acme" panose="02000706050000020004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Acme" panose="02000706050000020004" pitchFamily="2" charset="0"/>
                  <a:cs typeface="Times New Roman" panose="02020603050405020304" pitchFamily="18" charset="0"/>
                </a:rPr>
                <a:t>dengan</a:t>
              </a:r>
              <a:r>
                <a:rPr lang="en-US" sz="2400" dirty="0">
                  <a:latin typeface="Acme" panose="02000706050000020004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Acme" panose="02000706050000020004" pitchFamily="2" charset="0"/>
                  <a:cs typeface="Times New Roman" panose="02020603050405020304" pitchFamily="18" charset="0"/>
                </a:rPr>
                <a:t>akurasi</a:t>
              </a:r>
              <a:r>
                <a:rPr lang="en-US" sz="2400" dirty="0">
                  <a:latin typeface="Acme" panose="02000706050000020004" pitchFamily="2" charset="0"/>
                  <a:cs typeface="Times New Roman" panose="02020603050405020304" pitchFamily="18" charset="0"/>
                </a:rPr>
                <a:t> 80% </a:t>
              </a:r>
              <a:r>
                <a:rPr lang="en-US" sz="2400" dirty="0" err="1">
                  <a:latin typeface="Acme" panose="02000706050000020004" pitchFamily="2" charset="0"/>
                  <a:cs typeface="Times New Roman" panose="02020603050405020304" pitchFamily="18" charset="0"/>
                </a:rPr>
                <a:t>dengan</a:t>
              </a:r>
              <a:r>
                <a:rPr lang="en-US" sz="2400" dirty="0">
                  <a:latin typeface="Acme" panose="02000706050000020004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Acme" panose="02000706050000020004" pitchFamily="2" charset="0"/>
                  <a:cs typeface="Times New Roman" panose="02020603050405020304" pitchFamily="18" charset="0"/>
                </a:rPr>
                <a:t>mengoptimalkan</a:t>
              </a:r>
              <a:r>
                <a:rPr lang="en-US" sz="2400" dirty="0">
                  <a:latin typeface="Acme" panose="02000706050000020004" pitchFamily="2" charset="0"/>
                  <a:cs typeface="Times New Roman" panose="02020603050405020304" pitchFamily="18" charset="0"/>
                </a:rPr>
                <a:t> WhatsApp </a:t>
              </a:r>
              <a:r>
                <a:rPr lang="en-US" sz="2400" dirty="0" err="1">
                  <a:latin typeface="Acme" panose="02000706050000020004" pitchFamily="2" charset="0"/>
                  <a:cs typeface="Times New Roman" panose="02020603050405020304" pitchFamily="18" charset="0"/>
                </a:rPr>
                <a:t>berdasarkan</a:t>
              </a:r>
              <a:r>
                <a:rPr lang="en-US" sz="2400" dirty="0">
                  <a:latin typeface="Acme" panose="02000706050000020004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latin typeface="Acme" panose="02000706050000020004" pitchFamily="2" charset="0"/>
                  <a:cs typeface="Times New Roman" panose="02020603050405020304" pitchFamily="18" charset="0"/>
                </a:rPr>
                <a:t>komputasi</a:t>
              </a:r>
              <a:r>
                <a:rPr lang="en-US" sz="2400" dirty="0">
                  <a:latin typeface="Acme" panose="02000706050000020004" pitchFamily="2" charset="0"/>
                  <a:cs typeface="Times New Roman" panose="02020603050405020304" pitchFamily="18" charset="0"/>
                </a:rPr>
                <a:t> mobile</a:t>
              </a:r>
            </a:p>
          </p:txBody>
        </p:sp>
        <p:pic>
          <p:nvPicPr>
            <p:cNvPr id="6" name="Picture 5" descr="A cartoon of a person pointing at a sign&#10;&#10;Description automatically generated">
              <a:extLst>
                <a:ext uri="{FF2B5EF4-FFF2-40B4-BE49-F238E27FC236}">
                  <a16:creationId xmlns:a16="http://schemas.microsoft.com/office/drawing/2014/main" id="{625B81BF-3FD6-3162-4E9A-D99250C8B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61769"/>
              <a:ext cx="3317966" cy="3317966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5F8F21-767A-90AE-B485-497F00112EA5}"/>
              </a:ext>
            </a:extLst>
          </p:cNvPr>
          <p:cNvSpPr/>
          <p:nvPr/>
        </p:nvSpPr>
        <p:spPr>
          <a:xfrm>
            <a:off x="11432964" y="89718"/>
            <a:ext cx="688370" cy="5834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A85D9-0AD6-8A90-5E63-CA185FD3605C}"/>
              </a:ext>
            </a:extLst>
          </p:cNvPr>
          <p:cNvSpPr txBox="1"/>
          <p:nvPr/>
        </p:nvSpPr>
        <p:spPr>
          <a:xfrm>
            <a:off x="11493629" y="89718"/>
            <a:ext cx="62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cme" panose="02000706050000020004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652336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Twitch">
            <a:extLst>
              <a:ext uri="{FF2B5EF4-FFF2-40B4-BE49-F238E27FC236}">
                <a16:creationId xmlns:a16="http://schemas.microsoft.com/office/drawing/2014/main" id="{E5985A62-488C-D288-0AA3-C2DDB67B7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b="1310"/>
          <a:stretch/>
        </p:blipFill>
        <p:spPr bwMode="auto">
          <a:xfrm>
            <a:off x="-3050" y="0"/>
            <a:ext cx="12192001" cy="420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2" name="Picture 11" descr="A cup of green tea on a plate&#10;&#10;Description automatically generated">
            <a:extLst>
              <a:ext uri="{FF2B5EF4-FFF2-40B4-BE49-F238E27FC236}">
                <a16:creationId xmlns:a16="http://schemas.microsoft.com/office/drawing/2014/main" id="{4D3EE06B-7C13-E4C5-D83B-6D624758A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" y="4399599"/>
            <a:ext cx="6477000" cy="2419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B89ADE-10B5-A9FC-7153-E2B281F43BDD}"/>
              </a:ext>
            </a:extLst>
          </p:cNvPr>
          <p:cNvSpPr txBox="1"/>
          <p:nvPr/>
        </p:nvSpPr>
        <p:spPr>
          <a:xfrm>
            <a:off x="3046084" y="1096122"/>
            <a:ext cx="6093731" cy="20092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tx2"/>
                </a:solidFill>
                <a:latin typeface="Bubble Bobble" panose="02000500000000000000" pitchFamily="2" charset="0"/>
                <a:ea typeface="+mj-ea"/>
                <a:cs typeface="+mj-cs"/>
              </a:rPr>
              <a:t>TERIMA KASIH DAN TETAP JAGA KESEHATAN DENGAN MEMINUM MATCHA</a:t>
            </a:r>
          </a:p>
        </p:txBody>
      </p:sp>
      <p:pic>
        <p:nvPicPr>
          <p:cNvPr id="22" name="Picture 21" descr="A hand with a thumb up&#10;&#10;Description automatically generated">
            <a:extLst>
              <a:ext uri="{FF2B5EF4-FFF2-40B4-BE49-F238E27FC236}">
                <a16:creationId xmlns:a16="http://schemas.microsoft.com/office/drawing/2014/main" id="{8D5E7104-11E4-20B3-A8AB-47D178266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18" y="2128796"/>
            <a:ext cx="1052679" cy="105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701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hand holding a phone with a logo on it&#10;&#10;Description automatically generated">
            <a:extLst>
              <a:ext uri="{FF2B5EF4-FFF2-40B4-BE49-F238E27FC236}">
                <a16:creationId xmlns:a16="http://schemas.microsoft.com/office/drawing/2014/main" id="{EBA693C4-A74F-BE26-CBAA-D1B49A12F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" r="21849" b="617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72EFD-4D08-AC06-32D7-928D0A041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4000" dirty="0" err="1">
                <a:latin typeface="Bubble Bobble" panose="02000500000000000000" pitchFamily="2" charset="0"/>
                <a:cs typeface="Times New Roman" panose="02020603050405020304" pitchFamily="18" charset="0"/>
              </a:rPr>
              <a:t>Aplikasi</a:t>
            </a:r>
            <a:r>
              <a:rPr lang="en-US" sz="4000" dirty="0">
                <a:latin typeface="Bubble Bobble" panose="02000500000000000000" pitchFamily="2" charset="0"/>
                <a:cs typeface="Times New Roman" panose="02020603050405020304" pitchFamily="18" charset="0"/>
              </a:rPr>
              <a:t> Cyber Counseling </a:t>
            </a:r>
            <a:r>
              <a:rPr lang="en-US" sz="4000" dirty="0" err="1">
                <a:latin typeface="Bubble Bobble" panose="02000500000000000000" pitchFamily="2" charset="0"/>
                <a:cs typeface="Times New Roman" panose="02020603050405020304" pitchFamily="18" charset="0"/>
              </a:rPr>
              <a:t>dengan</a:t>
            </a:r>
            <a:r>
              <a:rPr lang="en-US" sz="4000" dirty="0">
                <a:latin typeface="Bubble Bobble" panose="02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Bubble Bobble" panose="02000500000000000000" pitchFamily="2" charset="0"/>
                <a:cs typeface="Times New Roman" panose="02020603050405020304" pitchFamily="18" charset="0"/>
              </a:rPr>
              <a:t>Mengoptimalkan</a:t>
            </a:r>
            <a:r>
              <a:rPr lang="en-US" sz="4000" dirty="0">
                <a:latin typeface="Bubble Bobble" panose="02000500000000000000" pitchFamily="2" charset="0"/>
                <a:cs typeface="Times New Roman" panose="02020603050405020304" pitchFamily="18" charset="0"/>
              </a:rPr>
              <a:t> WhatsApp </a:t>
            </a:r>
            <a:r>
              <a:rPr lang="en-US" sz="4000" dirty="0" err="1">
                <a:latin typeface="Bubble Bobble" panose="02000500000000000000" pitchFamily="2" charset="0"/>
                <a:cs typeface="Times New Roman" panose="02020603050405020304" pitchFamily="18" charset="0"/>
              </a:rPr>
              <a:t>berbasis</a:t>
            </a:r>
            <a:r>
              <a:rPr lang="en-US" sz="4000" dirty="0">
                <a:latin typeface="Bubble Bobble" panose="02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Bubble Bobble" panose="02000500000000000000" pitchFamily="2" charset="0"/>
                <a:cs typeface="Times New Roman" panose="02020603050405020304" pitchFamily="18" charset="0"/>
              </a:rPr>
              <a:t>Komputasi</a:t>
            </a:r>
            <a:r>
              <a:rPr lang="en-US" sz="4000" dirty="0">
                <a:latin typeface="Bubble Bobble" panose="02000500000000000000" pitchFamily="2" charset="0"/>
                <a:cs typeface="Times New Roman" panose="02020603050405020304" pitchFamily="18" charset="0"/>
              </a:rPr>
              <a:t> Mobile</a:t>
            </a:r>
            <a:endParaRPr lang="en-US" sz="4000" dirty="0">
              <a:latin typeface="Bubble Bobble" panose="02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8F38D-17D6-FD55-CA80-A231A62C1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7686306" cy="1939349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>
                <a:latin typeface="ITC Cheltenham Hdtool Std Bd" panose="02040803060505020404" pitchFamily="18" charset="0"/>
                <a:cs typeface="iCiel Gotham Medium" pitchFamily="2" charset="0"/>
              </a:rPr>
              <a:t>Penulis</a:t>
            </a:r>
            <a:r>
              <a:rPr lang="en-US" sz="1800" dirty="0">
                <a:latin typeface="ITC Cheltenham Hdtool Std Bd" panose="02040803060505020404" pitchFamily="18" charset="0"/>
                <a:cs typeface="iCiel Gotham Medium" pitchFamily="2" charset="0"/>
              </a:rPr>
              <a:t>	 : Alexius Endy </a:t>
            </a:r>
            <a:r>
              <a:rPr lang="en-US" sz="1800" dirty="0" err="1">
                <a:latin typeface="ITC Cheltenham Hdtool Std Bd" panose="02040803060505020404" pitchFamily="18" charset="0"/>
                <a:cs typeface="iCiel Gotham Medium" pitchFamily="2" charset="0"/>
              </a:rPr>
              <a:t>Budianto</a:t>
            </a:r>
            <a:r>
              <a:rPr lang="en-US" sz="1800" dirty="0">
                <a:latin typeface="ITC Cheltenham Hdtool Std Bd" panose="02040803060505020404" pitchFamily="18" charset="0"/>
                <a:cs typeface="iCiel Gotham Medium" pitchFamily="2" charset="0"/>
              </a:rPr>
              <a:t>, Nur </a:t>
            </a:r>
            <a:r>
              <a:rPr lang="en-US" sz="1800" dirty="0" err="1">
                <a:latin typeface="ITC Cheltenham Hdtool Std Bd" panose="02040803060505020404" pitchFamily="18" charset="0"/>
                <a:cs typeface="iCiel Gotham Medium" pitchFamily="2" charset="0"/>
              </a:rPr>
              <a:t>Hidayah</a:t>
            </a:r>
            <a:r>
              <a:rPr lang="en-US" sz="1800" dirty="0">
                <a:latin typeface="ITC Cheltenham Hdtool Std Bd" panose="02040803060505020404" pitchFamily="18" charset="0"/>
                <a:cs typeface="iCiel Gotham Medium" pitchFamily="2" charset="0"/>
              </a:rPr>
              <a:t>, dan Abdul </a:t>
            </a:r>
            <a:r>
              <a:rPr lang="en-US" sz="1800" dirty="0" err="1">
                <a:latin typeface="ITC Cheltenham Hdtool Std Bd" panose="02040803060505020404" pitchFamily="18" charset="0"/>
                <a:cs typeface="iCiel Gotham Medium" pitchFamily="2" charset="0"/>
              </a:rPr>
              <a:t>Azis</a:t>
            </a:r>
            <a:endParaRPr lang="en-US" sz="1800" dirty="0">
              <a:latin typeface="ITC Cheltenham Hdtool Std Bd" panose="02040803060505020404" pitchFamily="18" charset="0"/>
              <a:cs typeface="iCiel Gotham Medium" pitchFamily="2" charset="0"/>
            </a:endParaRPr>
          </a:p>
          <a:p>
            <a:pPr algn="l"/>
            <a:r>
              <a:rPr lang="en-US" sz="1800" b="1" dirty="0" err="1">
                <a:latin typeface="ITC Cheltenham Hdtool Std Bd" panose="02040803060505020404" pitchFamily="18" charset="0"/>
                <a:cs typeface="Times New Roman" panose="02020603050405020304" pitchFamily="18" charset="0"/>
              </a:rPr>
              <a:t>Jurnal</a:t>
            </a:r>
            <a:r>
              <a:rPr lang="en-US" sz="1800" dirty="0">
                <a:latin typeface="ITC Cheltenham Hdtool Std Bd" panose="020408030605050204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ITC Cheltenham Hdtool Std Bd" panose="02040803060505020404" pitchFamily="18" charset="0"/>
                <a:cs typeface="Times New Roman" panose="02020603050405020304" pitchFamily="18" charset="0"/>
              </a:rPr>
              <a:t>JTII : Volume 02 </a:t>
            </a:r>
            <a:r>
              <a:rPr lang="en-US" sz="1800" b="1" dirty="0" err="1">
                <a:latin typeface="ITC Cheltenham Hdtool Std Bd" panose="02040803060505020404" pitchFamily="18" charset="0"/>
                <a:cs typeface="Times New Roman" panose="02020603050405020304" pitchFamily="18" charset="0"/>
              </a:rPr>
              <a:t>Nomor</a:t>
            </a:r>
            <a:r>
              <a:rPr lang="en-US" sz="1800" b="1" dirty="0">
                <a:latin typeface="ITC Cheltenham Hdtool Std Bd" panose="02040803060505020404" pitchFamily="18" charset="0"/>
                <a:cs typeface="Times New Roman" panose="02020603050405020304" pitchFamily="18" charset="0"/>
              </a:rPr>
              <a:t> 02 – </a:t>
            </a:r>
            <a:r>
              <a:rPr lang="en-US" sz="1800" b="1" dirty="0" err="1">
                <a:latin typeface="ITC Cheltenham Hdtool Std Bd" panose="02040803060505020404" pitchFamily="18" charset="0"/>
                <a:cs typeface="Times New Roman" panose="02020603050405020304" pitchFamily="18" charset="0"/>
              </a:rPr>
              <a:t>Oktober</a:t>
            </a:r>
            <a:r>
              <a:rPr lang="en-US" sz="1800" b="1" dirty="0">
                <a:latin typeface="ITC Cheltenham Hdtool Std Bd" panose="02040803060505020404" pitchFamily="18" charset="0"/>
                <a:cs typeface="Times New Roman" panose="02020603050405020304" pitchFamily="18" charset="0"/>
              </a:rPr>
              <a:t> 2020</a:t>
            </a:r>
          </a:p>
          <a:p>
            <a:pPr algn="l"/>
            <a:r>
              <a:rPr lang="en-US" sz="1800" b="1" dirty="0">
                <a:latin typeface="ITC Cheltenham Hdtool Std Bd" panose="02040803060505020404" pitchFamily="18" charset="0"/>
                <a:cs typeface="Times New Roman" panose="02020603050405020304" pitchFamily="18" charset="0"/>
              </a:rPr>
              <a:t>P-ISSN : 260-3804</a:t>
            </a:r>
          </a:p>
          <a:p>
            <a:pPr algn="l"/>
            <a:r>
              <a:rPr lang="en-US" sz="1800" dirty="0">
                <a:latin typeface="ITC Cheltenham Hdtool Std Bd" panose="02040803060505020404" pitchFamily="18" charset="0"/>
                <a:cs typeface="Times New Roman" panose="02020603050405020304" pitchFamily="18" charset="0"/>
              </a:rPr>
              <a:t>E-ISSN : 2615-6474</a:t>
            </a:r>
          </a:p>
          <a:p>
            <a:pPr algn="l"/>
            <a:r>
              <a:rPr lang="en-US" sz="1800" dirty="0">
                <a:latin typeface="ITC Cheltenham Hdtool Std Bd" panose="02040803060505020404" pitchFamily="18" charset="0"/>
                <a:cs typeface="Times New Roman" panose="02020603050405020304" pitchFamily="18" charset="0"/>
              </a:rPr>
              <a:t>DOI : https://doi.org/10.33479/kurawal.v2i2.266</a:t>
            </a:r>
            <a:endParaRPr lang="en-US" sz="1800" dirty="0">
              <a:latin typeface="ITC Cheltenham Hdtool Std Bd" panose="02040803060505020404" pitchFamily="18" charset="0"/>
              <a:cs typeface="iCiel Gotham Medium" pitchFamily="2" charset="0"/>
            </a:endParaRPr>
          </a:p>
          <a:p>
            <a:pPr algn="l"/>
            <a:endParaRPr lang="en-US" sz="1800" dirty="0">
              <a:latin typeface="ITC Cheltenham Hdtool Std Bd" panose="02040803060505020404" pitchFamily="18" charset="0"/>
              <a:cs typeface="iCiel Gotham Medium" pitchFamily="2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47516-17B1-E441-FD29-2156C36E8A21}"/>
              </a:ext>
            </a:extLst>
          </p:cNvPr>
          <p:cNvSpPr/>
          <p:nvPr/>
        </p:nvSpPr>
        <p:spPr>
          <a:xfrm>
            <a:off x="477979" y="625683"/>
            <a:ext cx="906683" cy="146305"/>
          </a:xfrm>
          <a:prstGeom prst="rect">
            <a:avLst/>
          </a:prstGeom>
          <a:solidFill>
            <a:srgbClr val="64C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848DB-B1BC-4FC5-E2AD-1BD2C0990E40}"/>
              </a:ext>
            </a:extLst>
          </p:cNvPr>
          <p:cNvSpPr/>
          <p:nvPr/>
        </p:nvSpPr>
        <p:spPr>
          <a:xfrm>
            <a:off x="477979" y="4546920"/>
            <a:ext cx="4023360" cy="45719"/>
          </a:xfrm>
          <a:prstGeom prst="rect">
            <a:avLst/>
          </a:prstGeom>
          <a:solidFill>
            <a:srgbClr val="62CA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green paper with a black line&#10;&#10;Description automatically generated with medium confidence">
            <a:extLst>
              <a:ext uri="{FF2B5EF4-FFF2-40B4-BE49-F238E27FC236}">
                <a16:creationId xmlns:a16="http://schemas.microsoft.com/office/drawing/2014/main" id="{03E4F209-566D-0127-5FAD-7CFFAB36C8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" t="1722" r="14519"/>
          <a:stretch/>
        </p:blipFill>
        <p:spPr bwMode="auto">
          <a:xfrm>
            <a:off x="0" y="0"/>
            <a:ext cx="12192000" cy="59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87E8F6-3BC2-B356-9FEA-7935E6861A0E}"/>
              </a:ext>
            </a:extLst>
          </p:cNvPr>
          <p:cNvSpPr txBox="1"/>
          <p:nvPr/>
        </p:nvSpPr>
        <p:spPr>
          <a:xfrm>
            <a:off x="209006" y="319179"/>
            <a:ext cx="7393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DK Cinnabar Brush" panose="02000000000000000000" pitchFamily="2" charset="0"/>
              </a:rPr>
              <a:t>PENDAHULUAN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B2FE8F-A8D8-5DB4-E21A-70CDB1D700E3}"/>
              </a:ext>
            </a:extLst>
          </p:cNvPr>
          <p:cNvSpPr/>
          <p:nvPr/>
        </p:nvSpPr>
        <p:spPr>
          <a:xfrm>
            <a:off x="300446" y="979028"/>
            <a:ext cx="360534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circle with a black background&#10;&#10;Description automatically generated">
            <a:extLst>
              <a:ext uri="{FF2B5EF4-FFF2-40B4-BE49-F238E27FC236}">
                <a16:creationId xmlns:a16="http://schemas.microsoft.com/office/drawing/2014/main" id="{AA6A8625-39C4-A4C1-2603-C2604B359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582" y="1810880"/>
            <a:ext cx="2627232" cy="2566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36EACD-AAEB-1076-558C-C647BF481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2146" y="151344"/>
            <a:ext cx="2954702" cy="29547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84BA78-26DA-DC1A-6E40-F66154E50831}"/>
              </a:ext>
            </a:extLst>
          </p:cNvPr>
          <p:cNvSpPr txBox="1"/>
          <p:nvPr/>
        </p:nvSpPr>
        <p:spPr>
          <a:xfrm>
            <a:off x="300446" y="1258417"/>
            <a:ext cx="40080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Seringkali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mengacu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pada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masalah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siswa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harus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diselesaikan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tetapi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seharusnya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bagaimana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mengenali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potensi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siswa</a:t>
            </a:r>
            <a:endParaRPr lang="en-US" sz="3200" dirty="0">
              <a:latin typeface="Acme" panose="0200070605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erson yelling at a person&#10;&#10;Description automatically generated">
            <a:extLst>
              <a:ext uri="{FF2B5EF4-FFF2-40B4-BE49-F238E27FC236}">
                <a16:creationId xmlns:a16="http://schemas.microsoft.com/office/drawing/2014/main" id="{3EAE209B-1832-F531-C9CE-FCBA88687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83" b="96376" l="1495" r="95349">
                        <a14:foregroundMark x1="90365" y1="48105" x2="89867" y2="44481"/>
                        <a14:foregroundMark x1="93522" y1="46129" x2="95349" y2="55519"/>
                        <a14:foregroundMark x1="95349" y1="55519" x2="93522" y2="69522"/>
                        <a14:foregroundMark x1="84053" y1="96211" x2="86711" y2="95552"/>
                        <a14:foregroundMark x1="59468" y1="87150" x2="58472" y2="93575"/>
                        <a14:foregroundMark x1="53654" y1="89127" x2="60133" y2="95717"/>
                        <a14:foregroundMark x1="59468" y1="88797" x2="52658" y2="79901"/>
                        <a14:foregroundMark x1="18106" y1="68369" x2="10631" y2="75783"/>
                        <a14:foregroundMark x1="10631" y1="75783" x2="9136" y2="84843"/>
                        <a14:foregroundMark x1="9136" y1="84843" x2="17442" y2="81878"/>
                        <a14:foregroundMark x1="17442" y1="81878" x2="23920" y2="75453"/>
                        <a14:foregroundMark x1="23920" y1="75453" x2="12458" y2="67710"/>
                        <a14:foregroundMark x1="12458" y1="67710" x2="5316" y2="78254"/>
                        <a14:foregroundMark x1="5316" y1="78254" x2="5150" y2="88303"/>
                        <a14:foregroundMark x1="5150" y1="88303" x2="6146" y2="90774"/>
                        <a14:foregroundMark x1="3821" y1="80560" x2="1827" y2="80560"/>
                        <a14:foregroundMark x1="55980" y1="85338" x2="47342" y2="93410"/>
                        <a14:foregroundMark x1="47342" y1="93410" x2="56312" y2="96540"/>
                        <a14:foregroundMark x1="56312" y1="96540" x2="65449" y2="93081"/>
                        <a14:foregroundMark x1="65449" y1="93081" x2="56478" y2="81054"/>
                        <a14:foregroundMark x1="56478" y1="81054" x2="65947" y2="87150"/>
                        <a14:foregroundMark x1="65947" y1="87150" x2="64452" y2="85667"/>
                        <a14:foregroundMark x1="57143" y1="88797" x2="52824" y2="83526"/>
                        <a14:foregroundMark x1="52658" y1="79077" x2="47841" y2="88468"/>
                        <a14:foregroundMark x1="47841" y1="88468" x2="54153" y2="79901"/>
                        <a14:foregroundMark x1="54153" y1="79901" x2="63787" y2="82372"/>
                        <a14:foregroundMark x1="63787" y1="82372" x2="65947" y2="92092"/>
                        <a14:foregroundMark x1="65947" y1="92092" x2="67442" y2="93245"/>
                        <a14:foregroundMark x1="86711" y1="15980" x2="79568" y2="11367"/>
                        <a14:foregroundMark x1="79568" y1="11367" x2="76578" y2="11697"/>
                        <a14:foregroundMark x1="88372" y1="14498" x2="76080" y2="12850"/>
                        <a14:foregroundMark x1="76080" y1="12850" x2="88040" y2="12191"/>
                        <a14:foregroundMark x1="88040" y1="12191" x2="88372" y2="12685"/>
                        <a14:foregroundMark x1="81894" y1="83526" x2="81894" y2="85173"/>
                        <a14:foregroundMark x1="85216" y1="83526" x2="80066" y2="83361"/>
                        <a14:foregroundMark x1="63455" y1="42504" x2="54319" y2="44152"/>
                        <a14:foregroundMark x1="54319" y1="44152" x2="57143" y2="42669"/>
                        <a14:foregroundMark x1="58306" y1="47776" x2="50498" y2="51565"/>
                        <a14:foregroundMark x1="50498" y1="51565" x2="59468" y2="48270"/>
                        <a14:foregroundMark x1="59468" y1="48270" x2="49502" y2="52224"/>
                        <a14:foregroundMark x1="49502" y1="52224" x2="60133" y2="47117"/>
                        <a14:foregroundMark x1="60133" y1="47117" x2="60797" y2="47117"/>
                        <a14:foregroundMark x1="46678" y1="31631" x2="55316" y2="33773"/>
                        <a14:foregroundMark x1="63269" y1="31346" x2="63953" y2="31137"/>
                        <a14:foregroundMark x1="55316" y1="33773" x2="57243" y2="33185"/>
                        <a14:foregroundMark x1="55418" y1="29867" x2="50664" y2="29160"/>
                        <a14:foregroundMark x1="63953" y1="31137" x2="63131" y2="31014"/>
                        <a14:foregroundMark x1="50664" y1="29160" x2="51163" y2="32784"/>
                        <a14:foregroundMark x1="70100" y1="5437" x2="69269" y2="4283"/>
                        <a14:backgroundMark x1="56977" y1="26853" x2="60963" y2="34102"/>
                        <a14:backgroundMark x1="60963" y1="34102" x2="61960" y2="31301"/>
                        <a14:backgroundMark x1="63455" y1="31796" x2="62458" y2="30643"/>
                        <a14:backgroundMark x1="69934" y1="6096" x2="68937" y2="6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207" y="1756862"/>
            <a:ext cx="3605348" cy="363529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71F59C-AAE5-BAEB-94CA-2E15DA79283E}"/>
              </a:ext>
            </a:extLst>
          </p:cNvPr>
          <p:cNvSpPr/>
          <p:nvPr/>
        </p:nvSpPr>
        <p:spPr>
          <a:xfrm>
            <a:off x="11432964" y="89718"/>
            <a:ext cx="688370" cy="5834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C40B2-111F-41A3-7464-27F4BADF641D}"/>
              </a:ext>
            </a:extLst>
          </p:cNvPr>
          <p:cNvSpPr txBox="1"/>
          <p:nvPr/>
        </p:nvSpPr>
        <p:spPr>
          <a:xfrm>
            <a:off x="11577702" y="82758"/>
            <a:ext cx="62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cme" panose="02000706050000020004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70245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Twitch">
            <a:extLst>
              <a:ext uri="{FF2B5EF4-FFF2-40B4-BE49-F238E27FC236}">
                <a16:creationId xmlns:a16="http://schemas.microsoft.com/office/drawing/2014/main" id="{11154740-34FC-101E-AD91-E306400D9F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6" t="1886" r="19139"/>
          <a:stretch/>
        </p:blipFill>
        <p:spPr bwMode="auto">
          <a:xfrm>
            <a:off x="20" y="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4FE82D-615F-5744-0F4E-4D809C10CB74}"/>
              </a:ext>
            </a:extLst>
          </p:cNvPr>
          <p:cNvSpPr txBox="1"/>
          <p:nvPr/>
        </p:nvSpPr>
        <p:spPr>
          <a:xfrm>
            <a:off x="3289663" y="470263"/>
            <a:ext cx="5612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DK Cinnabar Brush" panose="02000000000000000000" pitchFamily="2" charset="0"/>
              </a:rPr>
              <a:t>Identifikasi</a:t>
            </a:r>
            <a:r>
              <a:rPr lang="en-US" sz="4000" dirty="0">
                <a:latin typeface="DK Cinnabar Brush" panose="02000000000000000000" pitchFamily="2" charset="0"/>
              </a:rPr>
              <a:t> </a:t>
            </a:r>
            <a:r>
              <a:rPr lang="en-US" sz="4000" dirty="0" err="1">
                <a:latin typeface="DK Cinnabar Brush" panose="02000000000000000000" pitchFamily="2" charset="0"/>
              </a:rPr>
              <a:t>masalah</a:t>
            </a:r>
            <a:endParaRPr lang="en-US" sz="4000" dirty="0">
              <a:latin typeface="DK Cinnabar Brush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01C82-D41C-0581-4006-D16BD13BE4A4}"/>
              </a:ext>
            </a:extLst>
          </p:cNvPr>
          <p:cNvSpPr txBox="1"/>
          <p:nvPr/>
        </p:nvSpPr>
        <p:spPr>
          <a:xfrm>
            <a:off x="692331" y="2037806"/>
            <a:ext cx="55909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cme" panose="02000706050000020004" pitchFamily="2" charset="0"/>
              </a:rPr>
              <a:t>Belum </a:t>
            </a:r>
            <a:r>
              <a:rPr lang="en-US" sz="4000" dirty="0" err="1">
                <a:latin typeface="Acme" panose="02000706050000020004" pitchFamily="2" charset="0"/>
              </a:rPr>
              <a:t>terpenuhinya</a:t>
            </a:r>
            <a:r>
              <a:rPr lang="en-US" sz="4000" dirty="0">
                <a:latin typeface="Acme" panose="02000706050000020004" pitchFamily="2" charset="0"/>
              </a:rPr>
              <a:t> </a:t>
            </a:r>
            <a:r>
              <a:rPr lang="en-US" sz="4000" dirty="0" err="1">
                <a:latin typeface="Acme" panose="02000706050000020004" pitchFamily="2" charset="0"/>
              </a:rPr>
              <a:t>layanan</a:t>
            </a:r>
            <a:r>
              <a:rPr lang="en-US" sz="4000" dirty="0">
                <a:latin typeface="Acme" panose="02000706050000020004" pitchFamily="2" charset="0"/>
              </a:rPr>
              <a:t> </a:t>
            </a:r>
            <a:r>
              <a:rPr lang="en-US" sz="4000" dirty="0" err="1">
                <a:latin typeface="Acme" panose="02000706050000020004" pitchFamily="2" charset="0"/>
              </a:rPr>
              <a:t>konseling</a:t>
            </a:r>
            <a:r>
              <a:rPr lang="en-US" sz="4000" dirty="0">
                <a:latin typeface="Acme" panose="02000706050000020004" pitchFamily="2" charset="0"/>
              </a:rPr>
              <a:t> </a:t>
            </a:r>
            <a:r>
              <a:rPr lang="en-US" sz="4000" dirty="0" err="1">
                <a:latin typeface="Acme" panose="02000706050000020004" pitchFamily="2" charset="0"/>
              </a:rPr>
              <a:t>terhadap</a:t>
            </a:r>
            <a:r>
              <a:rPr lang="en-US" sz="4000" dirty="0">
                <a:latin typeface="Acme" panose="02000706050000020004" pitchFamily="2" charset="0"/>
              </a:rPr>
              <a:t> </a:t>
            </a:r>
            <a:r>
              <a:rPr lang="en-US" sz="4000" dirty="0" err="1">
                <a:latin typeface="Acme" panose="02000706050000020004" pitchFamily="2" charset="0"/>
              </a:rPr>
              <a:t>mahasiswa</a:t>
            </a:r>
            <a:r>
              <a:rPr lang="en-US" sz="4000" dirty="0">
                <a:latin typeface="Acme" panose="02000706050000020004" pitchFamily="2" charset="0"/>
              </a:rPr>
              <a:t> </a:t>
            </a:r>
            <a:r>
              <a:rPr lang="en-US" sz="4000" dirty="0" err="1">
                <a:latin typeface="Acme" panose="02000706050000020004" pitchFamily="2" charset="0"/>
              </a:rPr>
              <a:t>secara</a:t>
            </a:r>
            <a:r>
              <a:rPr lang="en-US" sz="4000" dirty="0">
                <a:latin typeface="Acme" panose="02000706050000020004" pitchFamily="2" charset="0"/>
              </a:rPr>
              <a:t> </a:t>
            </a:r>
            <a:r>
              <a:rPr lang="en-US" sz="4000" dirty="0" err="1">
                <a:latin typeface="Acme" panose="02000706050000020004" pitchFamily="2" charset="0"/>
              </a:rPr>
              <a:t>menyeluruh</a:t>
            </a:r>
            <a:r>
              <a:rPr lang="en-US" sz="4000" dirty="0">
                <a:latin typeface="Acme" panose="02000706050000020004" pitchFamily="2" charset="0"/>
              </a:rPr>
              <a:t> </a:t>
            </a:r>
            <a:r>
              <a:rPr lang="en-US" sz="4000" dirty="0" err="1">
                <a:latin typeface="Acme" panose="02000706050000020004" pitchFamily="2" charset="0"/>
              </a:rPr>
              <a:t>serta</a:t>
            </a:r>
            <a:r>
              <a:rPr lang="en-US" sz="4000" dirty="0">
                <a:latin typeface="Acme" panose="02000706050000020004" pitchFamily="2" charset="0"/>
              </a:rPr>
              <a:t> </a:t>
            </a:r>
            <a:r>
              <a:rPr lang="en-US" sz="4000" dirty="0" err="1">
                <a:latin typeface="Acme" panose="02000706050000020004" pitchFamily="2" charset="0"/>
              </a:rPr>
              <a:t>baik</a:t>
            </a:r>
            <a:r>
              <a:rPr lang="en-US" sz="4000" dirty="0">
                <a:latin typeface="Acme" panose="02000706050000020004" pitchFamily="2" charset="0"/>
              </a:rPr>
              <a:t> dan </a:t>
            </a:r>
            <a:r>
              <a:rPr lang="en-US" sz="4000" dirty="0" err="1">
                <a:latin typeface="Acme" panose="02000706050000020004" pitchFamily="2" charset="0"/>
              </a:rPr>
              <a:t>benar</a:t>
            </a:r>
            <a:endParaRPr lang="en-US" sz="4000" dirty="0">
              <a:latin typeface="Acme" panose="02000706050000020004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3F45E7-D49A-89B2-EB3D-79859710D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2168">
            <a:off x="5886994" y="2561265"/>
            <a:ext cx="5841839" cy="29136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79B4F1-2B52-CA87-0B0C-305C38C497A8}"/>
              </a:ext>
            </a:extLst>
          </p:cNvPr>
          <p:cNvSpPr/>
          <p:nvPr/>
        </p:nvSpPr>
        <p:spPr>
          <a:xfrm flipV="1">
            <a:off x="2340428" y="1242748"/>
            <a:ext cx="7511143" cy="68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E55C32-CCBC-2D69-C13A-76B68F8D777D}"/>
              </a:ext>
            </a:extLst>
          </p:cNvPr>
          <p:cNvSpPr/>
          <p:nvPr/>
        </p:nvSpPr>
        <p:spPr>
          <a:xfrm>
            <a:off x="11432964" y="89718"/>
            <a:ext cx="688370" cy="5834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72850-E2DB-0615-5BB9-DE2BF9447CDA}"/>
              </a:ext>
            </a:extLst>
          </p:cNvPr>
          <p:cNvSpPr txBox="1"/>
          <p:nvPr/>
        </p:nvSpPr>
        <p:spPr>
          <a:xfrm>
            <a:off x="11577702" y="82758"/>
            <a:ext cx="62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cme" panose="02000706050000020004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09987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61" name="Rectangle 5160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witch">
            <a:extLst>
              <a:ext uri="{FF2B5EF4-FFF2-40B4-BE49-F238E27FC236}">
                <a16:creationId xmlns:a16="http://schemas.microsoft.com/office/drawing/2014/main" id="{29D87110-3977-9312-C618-21C4573063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4" b="-2"/>
          <a:stretch/>
        </p:blipFill>
        <p:spPr bwMode="auto">
          <a:xfrm>
            <a:off x="4267201" y="10"/>
            <a:ext cx="7924800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witch">
            <a:extLst>
              <a:ext uri="{FF2B5EF4-FFF2-40B4-BE49-F238E27FC236}">
                <a16:creationId xmlns:a16="http://schemas.microsoft.com/office/drawing/2014/main" id="{509019E2-31BD-7457-F68A-16B16419C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" r="10038" b="2"/>
          <a:stretch/>
        </p:blipFill>
        <p:spPr bwMode="auto">
          <a:xfrm>
            <a:off x="4650916" y="3474720"/>
            <a:ext cx="7555832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62" name="Freeform: Shape 5161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C9F3C-1F89-AD24-9E8C-98F31333550C}"/>
              </a:ext>
            </a:extLst>
          </p:cNvPr>
          <p:cNvSpPr txBox="1"/>
          <p:nvPr/>
        </p:nvSpPr>
        <p:spPr>
          <a:xfrm>
            <a:off x="643468" y="609600"/>
            <a:ext cx="3992700" cy="3877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DK Cinnabar Brush" panose="02000000000000000000" pitchFamily="2" charset="0"/>
                <a:ea typeface="+mj-ea"/>
                <a:cs typeface="+mj-cs"/>
              </a:rPr>
              <a:t>TUJUAN DAN MANFAAT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8E4BEA-6FBA-2759-A33D-56965D3DA868}"/>
              </a:ext>
            </a:extLst>
          </p:cNvPr>
          <p:cNvGrpSpPr/>
          <p:nvPr/>
        </p:nvGrpSpPr>
        <p:grpSpPr>
          <a:xfrm>
            <a:off x="6043886" y="91440"/>
            <a:ext cx="6026291" cy="3050933"/>
            <a:chOff x="6043886" y="91440"/>
            <a:chExt cx="6026291" cy="30509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6D85CD-BB2A-81D5-4315-5A73DD28B7B2}"/>
                </a:ext>
              </a:extLst>
            </p:cNvPr>
            <p:cNvSpPr txBox="1"/>
            <p:nvPr/>
          </p:nvSpPr>
          <p:spPr>
            <a:xfrm>
              <a:off x="6043886" y="734428"/>
              <a:ext cx="241640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Acme" panose="02000706050000020004" pitchFamily="2" charset="0"/>
                </a:rPr>
                <a:t>Melaksanakan</a:t>
              </a:r>
              <a:r>
                <a:rPr lang="en-US" sz="2800" dirty="0">
                  <a:latin typeface="Acme" panose="02000706050000020004" pitchFamily="2" charset="0"/>
                </a:rPr>
                <a:t> </a:t>
              </a:r>
              <a:r>
                <a:rPr lang="en-US" sz="2800" dirty="0" err="1">
                  <a:latin typeface="Acme" panose="02000706050000020004" pitchFamily="2" charset="0"/>
                </a:rPr>
                <a:t>tugas</a:t>
              </a:r>
              <a:r>
                <a:rPr lang="en-US" sz="2800" dirty="0">
                  <a:latin typeface="Acme" panose="02000706050000020004" pitchFamily="2" charset="0"/>
                </a:rPr>
                <a:t> dan </a:t>
              </a:r>
              <a:r>
                <a:rPr lang="en-US" sz="2800" dirty="0" err="1">
                  <a:latin typeface="Acme" panose="02000706050000020004" pitchFamily="2" charset="0"/>
                </a:rPr>
                <a:t>tanggung</a:t>
              </a:r>
              <a:r>
                <a:rPr lang="en-US" sz="2800" dirty="0">
                  <a:latin typeface="Acme" panose="02000706050000020004" pitchFamily="2" charset="0"/>
                </a:rPr>
                <a:t> </a:t>
              </a:r>
              <a:r>
                <a:rPr lang="en-US" sz="2800" dirty="0" err="1">
                  <a:latin typeface="Acme" panose="02000706050000020004" pitchFamily="2" charset="0"/>
                </a:rPr>
                <a:t>jawabnya</a:t>
              </a:r>
              <a:r>
                <a:rPr lang="en-US" sz="2800" dirty="0">
                  <a:latin typeface="Acme" panose="02000706050000020004" pitchFamily="2" charset="0"/>
                </a:rPr>
                <a:t> </a:t>
              </a:r>
              <a:r>
                <a:rPr lang="en-US" sz="2800" dirty="0" err="1">
                  <a:latin typeface="Acme" panose="02000706050000020004" pitchFamily="2" charset="0"/>
                </a:rPr>
                <a:t>secara</a:t>
              </a:r>
              <a:r>
                <a:rPr lang="en-US" sz="2800" dirty="0">
                  <a:latin typeface="Acme" panose="02000706050000020004" pitchFamily="2" charset="0"/>
                </a:rPr>
                <a:t> optimal</a:t>
              </a:r>
            </a:p>
          </p:txBody>
        </p:sp>
        <p:pic>
          <p:nvPicPr>
            <p:cNvPr id="5124" name="Picture 4" descr="6,206 Teacher And Student Illustrations - Free in SVG, PNG, EPS - IconScout">
              <a:extLst>
                <a:ext uri="{FF2B5EF4-FFF2-40B4-BE49-F238E27FC236}">
                  <a16:creationId xmlns:a16="http://schemas.microsoft.com/office/drawing/2014/main" id="{AD11A53D-2AAB-7945-9170-F99F92342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9901" y="91440"/>
              <a:ext cx="3810276" cy="3050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DAD012-C72C-D21E-316C-45AAD7E00043}"/>
              </a:ext>
            </a:extLst>
          </p:cNvPr>
          <p:cNvGrpSpPr/>
          <p:nvPr/>
        </p:nvGrpSpPr>
        <p:grpSpPr>
          <a:xfrm>
            <a:off x="6244272" y="3624185"/>
            <a:ext cx="5825905" cy="3149703"/>
            <a:chOff x="6244272" y="3624185"/>
            <a:chExt cx="5825905" cy="31497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44ECC5-746F-F5AB-1586-6738711C041E}"/>
                </a:ext>
              </a:extLst>
            </p:cNvPr>
            <p:cNvSpPr txBox="1"/>
            <p:nvPr/>
          </p:nvSpPr>
          <p:spPr>
            <a:xfrm>
              <a:off x="6244272" y="4709771"/>
              <a:ext cx="254534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cme" panose="02000706050000020004" pitchFamily="2" charset="0"/>
                </a:rPr>
                <a:t>Agar </a:t>
              </a:r>
              <a:r>
                <a:rPr lang="en-US" sz="2800" dirty="0" err="1">
                  <a:latin typeface="Acme" panose="02000706050000020004" pitchFamily="2" charset="0"/>
                </a:rPr>
                <a:t>mengenali</a:t>
              </a:r>
              <a:r>
                <a:rPr lang="en-US" sz="2800" dirty="0">
                  <a:latin typeface="Acme" panose="02000706050000020004" pitchFamily="2" charset="0"/>
                </a:rPr>
                <a:t> </a:t>
              </a:r>
              <a:r>
                <a:rPr lang="en-US" sz="2800" dirty="0" err="1">
                  <a:latin typeface="Acme" panose="02000706050000020004" pitchFamily="2" charset="0"/>
                </a:rPr>
                <a:t>potensi</a:t>
              </a:r>
              <a:r>
                <a:rPr lang="en-US" sz="2800" dirty="0">
                  <a:latin typeface="Acme" panose="02000706050000020004" pitchFamily="2" charset="0"/>
                </a:rPr>
                <a:t> dan </a:t>
              </a:r>
              <a:r>
                <a:rPr lang="en-US" sz="2800" dirty="0" err="1">
                  <a:latin typeface="Acme" panose="02000706050000020004" pitchFamily="2" charset="0"/>
                </a:rPr>
                <a:t>mengantisipasi</a:t>
              </a:r>
              <a:r>
                <a:rPr lang="en-US" sz="2800" dirty="0">
                  <a:latin typeface="Acme" panose="02000706050000020004" pitchFamily="2" charset="0"/>
                </a:rPr>
                <a:t> </a:t>
              </a:r>
              <a:r>
                <a:rPr lang="en-US" sz="2800" dirty="0" err="1">
                  <a:latin typeface="Acme" panose="02000706050000020004" pitchFamily="2" charset="0"/>
                </a:rPr>
                <a:t>masalah</a:t>
              </a:r>
              <a:r>
                <a:rPr lang="en-US" sz="2800" dirty="0">
                  <a:latin typeface="Acme" panose="02000706050000020004" pitchFamily="2" charset="0"/>
                </a:rPr>
                <a:t> </a:t>
              </a:r>
              <a:r>
                <a:rPr lang="en-US" sz="2800" dirty="0" err="1">
                  <a:latin typeface="Acme" panose="02000706050000020004" pitchFamily="2" charset="0"/>
                </a:rPr>
                <a:t>siswa</a:t>
              </a:r>
              <a:endParaRPr lang="en-US" sz="2800" dirty="0">
                <a:latin typeface="Acme" panose="02000706050000020004" pitchFamily="2" charset="0"/>
              </a:endParaRPr>
            </a:p>
          </p:txBody>
        </p:sp>
        <p:pic>
          <p:nvPicPr>
            <p:cNvPr id="7" name="Picture 6" descr="A cartoon of a person and a child&#10;&#10;Description automatically generated">
              <a:extLst>
                <a:ext uri="{FF2B5EF4-FFF2-40B4-BE49-F238E27FC236}">
                  <a16:creationId xmlns:a16="http://schemas.microsoft.com/office/drawing/2014/main" id="{ED1BC9BF-2D7A-7D9D-BB8A-F35CE752C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926" y="3624185"/>
              <a:ext cx="4120251" cy="3149703"/>
            </a:xfrm>
            <a:prstGeom prst="rect">
              <a:avLst/>
            </a:prstGeom>
          </p:spPr>
        </p:pic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8640F5-7702-6A78-D483-D7BCBC65E5D8}"/>
              </a:ext>
            </a:extLst>
          </p:cNvPr>
          <p:cNvSpPr/>
          <p:nvPr/>
        </p:nvSpPr>
        <p:spPr>
          <a:xfrm>
            <a:off x="121823" y="98400"/>
            <a:ext cx="688370" cy="583404"/>
          </a:xfrm>
          <a:prstGeom prst="roundRect">
            <a:avLst/>
          </a:prstGeom>
          <a:solidFill>
            <a:srgbClr val="BCE2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5558-7D42-B807-7F82-4254B26A9168}"/>
              </a:ext>
            </a:extLst>
          </p:cNvPr>
          <p:cNvSpPr txBox="1"/>
          <p:nvPr/>
        </p:nvSpPr>
        <p:spPr>
          <a:xfrm>
            <a:off x="266561" y="91440"/>
            <a:ext cx="62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cme" panose="02000706050000020004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026813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witch">
            <a:extLst>
              <a:ext uri="{FF2B5EF4-FFF2-40B4-BE49-F238E27FC236}">
                <a16:creationId xmlns:a16="http://schemas.microsoft.com/office/drawing/2014/main" id="{A1EFD515-FF9A-1058-64F5-08B06B700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r="19145" b="-1"/>
          <a:stretch/>
        </p:blipFill>
        <p:spPr bwMode="auto">
          <a:xfrm>
            <a:off x="20" y="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4FFBD-4358-BFF0-AD9B-CFEFD5CA749C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K Cinnabar Brush" panose="02000000000000000000" pitchFamily="2" charset="0"/>
                <a:ea typeface="+mj-ea"/>
                <a:cs typeface="+mj-cs"/>
              </a:rPr>
              <a:t>Rumusan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DK Cinnabar Brush" panose="02000000000000000000" pitchFamily="2" charset="0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K Cinnabar Brush" panose="02000000000000000000" pitchFamily="2" charset="0"/>
                <a:ea typeface="+mj-ea"/>
                <a:cs typeface="+mj-cs"/>
              </a:rPr>
              <a:t>masalah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DK Cinnabar Brush" panose="02000000000000000000" pitchFamily="2" charset="0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2E32460-6C4B-604E-8600-D0B49868A34B}"/>
              </a:ext>
            </a:extLst>
          </p:cNvPr>
          <p:cNvSpPr txBox="1"/>
          <p:nvPr/>
        </p:nvSpPr>
        <p:spPr>
          <a:xfrm>
            <a:off x="5260659" y="2039549"/>
            <a:ext cx="66308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Bagaimana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membuat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sistem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dapat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membuat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para guru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dapat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memberikan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layanan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konseling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dengan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cara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mengenali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potensi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diri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siswa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cme" panose="02000706050000020004" pitchFamily="2" charset="0"/>
                <a:cs typeface="Times New Roman" panose="02020603050405020304" pitchFamily="18" charset="0"/>
              </a:rPr>
              <a:t>menggunakan</a:t>
            </a:r>
            <a:r>
              <a:rPr lang="en-US" sz="3200" dirty="0">
                <a:latin typeface="Acme" panose="02000706050000020004" pitchFamily="2" charset="0"/>
                <a:cs typeface="Times New Roman" panose="02020603050405020304" pitchFamily="18" charset="0"/>
              </a:rPr>
              <a:t> WhatsApp</a:t>
            </a:r>
            <a:endParaRPr lang="en-US" sz="3200" dirty="0">
              <a:latin typeface="Acme" panose="02000706050000020004" pitchFamily="2" charset="0"/>
            </a:endParaRPr>
          </a:p>
        </p:txBody>
      </p:sp>
      <p:pic>
        <p:nvPicPr>
          <p:cNvPr id="6" name="Picture 5" descr="A cartoon of a child with his hand on his chin&#10;&#10;Description automatically generated">
            <a:extLst>
              <a:ext uri="{FF2B5EF4-FFF2-40B4-BE49-F238E27FC236}">
                <a16:creationId xmlns:a16="http://schemas.microsoft.com/office/drawing/2014/main" id="{FA2822E8-309D-4BBC-E4BC-B88D533E9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6" y="-5365"/>
            <a:ext cx="4929733" cy="492973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AF3ECC-CD2B-DE22-F3E5-34DB41433953}"/>
              </a:ext>
            </a:extLst>
          </p:cNvPr>
          <p:cNvSpPr/>
          <p:nvPr/>
        </p:nvSpPr>
        <p:spPr>
          <a:xfrm>
            <a:off x="11432964" y="89718"/>
            <a:ext cx="688370" cy="5834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ABA59-8C9D-1726-486E-EF7D1E969F26}"/>
              </a:ext>
            </a:extLst>
          </p:cNvPr>
          <p:cNvSpPr txBox="1"/>
          <p:nvPr/>
        </p:nvSpPr>
        <p:spPr>
          <a:xfrm>
            <a:off x="11577702" y="82758"/>
            <a:ext cx="62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cme" panose="02000706050000020004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9126943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5B2BF-29E1-C8C1-61B9-3FD47211A802}"/>
              </a:ext>
            </a:extLst>
          </p:cNvPr>
          <p:cNvSpPr txBox="1"/>
          <p:nvPr/>
        </p:nvSpPr>
        <p:spPr>
          <a:xfrm>
            <a:off x="762001" y="5074024"/>
            <a:ext cx="10109199" cy="59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DK Cinnabar Brush" panose="02000000000000000000" pitchFamily="2" charset="0"/>
                <a:ea typeface="+mj-ea"/>
                <a:cs typeface="+mj-cs"/>
              </a:rPr>
              <a:t>Metode</a:t>
            </a:r>
            <a:r>
              <a:rPr lang="en-US" sz="3600" dirty="0">
                <a:latin typeface="DK Cinnabar Brush" panose="02000000000000000000" pitchFamily="2" charset="0"/>
                <a:ea typeface="+mj-ea"/>
                <a:cs typeface="+mj-cs"/>
              </a:rPr>
              <a:t> </a:t>
            </a:r>
            <a:r>
              <a:rPr lang="en-US" sz="3600" dirty="0" err="1">
                <a:latin typeface="DK Cinnabar Brush" panose="02000000000000000000" pitchFamily="2" charset="0"/>
                <a:ea typeface="+mj-ea"/>
                <a:cs typeface="+mj-cs"/>
              </a:rPr>
              <a:t>penelitian</a:t>
            </a:r>
            <a:endParaRPr lang="en-US" sz="3600" dirty="0">
              <a:latin typeface="DK Cinnabar Brush" panose="02000000000000000000" pitchFamily="2" charset="0"/>
              <a:ea typeface="+mj-ea"/>
              <a:cs typeface="+mj-cs"/>
            </a:endParaRPr>
          </a:p>
        </p:txBody>
      </p:sp>
      <p:pic>
        <p:nvPicPr>
          <p:cNvPr id="6146" name="Picture 2" descr="Twitch">
            <a:extLst>
              <a:ext uri="{FF2B5EF4-FFF2-40B4-BE49-F238E27FC236}">
                <a16:creationId xmlns:a16="http://schemas.microsoft.com/office/drawing/2014/main" id="{8ED29F88-1A31-E7DA-F7E8-5DF40D0CD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1" b="5956"/>
          <a:stretch/>
        </p:blipFill>
        <p:spPr bwMode="auto">
          <a:xfrm>
            <a:off x="20" y="-39"/>
            <a:ext cx="12191980" cy="417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74" name="Straight Connector 6173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C39646CE-64E3-CD3C-E2FE-EE83C777E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10" y="371831"/>
            <a:ext cx="2981325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282A14-0DE4-9EA2-44C0-33C5128841E1}"/>
              </a:ext>
            </a:extLst>
          </p:cNvPr>
          <p:cNvSpPr txBox="1"/>
          <p:nvPr/>
        </p:nvSpPr>
        <p:spPr>
          <a:xfrm>
            <a:off x="4711587" y="902586"/>
            <a:ext cx="5934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cme" panose="02000706050000020004" pitchFamily="2" charset="0"/>
              </a:rPr>
              <a:t>METODE DESKRIPSI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3600" dirty="0">
              <a:latin typeface="Acme" panose="0200070605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A418BA-3A8B-0C54-13A0-F5DEA627AB24}"/>
              </a:ext>
            </a:extLst>
          </p:cNvPr>
          <p:cNvSpPr/>
          <p:nvPr/>
        </p:nvSpPr>
        <p:spPr>
          <a:xfrm>
            <a:off x="865141" y="4762500"/>
            <a:ext cx="817609" cy="95249"/>
          </a:xfrm>
          <a:prstGeom prst="rect">
            <a:avLst/>
          </a:prstGeom>
          <a:solidFill>
            <a:srgbClr val="BCE2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010810-2FAD-BA22-6D6E-1DDB504BA23D}"/>
              </a:ext>
            </a:extLst>
          </p:cNvPr>
          <p:cNvSpPr/>
          <p:nvPr/>
        </p:nvSpPr>
        <p:spPr>
          <a:xfrm>
            <a:off x="11432964" y="89718"/>
            <a:ext cx="688370" cy="5834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042EC-D97C-75EF-A9FF-8755C74CD41E}"/>
              </a:ext>
            </a:extLst>
          </p:cNvPr>
          <p:cNvSpPr txBox="1"/>
          <p:nvPr/>
        </p:nvSpPr>
        <p:spPr>
          <a:xfrm>
            <a:off x="11577702" y="82758"/>
            <a:ext cx="62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cme" panose="02000706050000020004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4247493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8206" name="Rectangle 820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C33C9-E5C0-1C30-A8A9-CDB639C13B84}"/>
              </a:ext>
            </a:extLst>
          </p:cNvPr>
          <p:cNvSpPr txBox="1"/>
          <p:nvPr/>
        </p:nvSpPr>
        <p:spPr>
          <a:xfrm>
            <a:off x="448293" y="457197"/>
            <a:ext cx="3170118" cy="182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latin typeface="DK Cinnabar Brush" panose="02000000000000000000" pitchFamily="2" charset="0"/>
              </a:rPr>
              <a:t>Tahapan</a:t>
            </a:r>
            <a:r>
              <a:rPr lang="en-US" sz="4400" dirty="0">
                <a:latin typeface="DK Cinnabar Brush" panose="02000000000000000000" pitchFamily="2" charset="0"/>
              </a:rPr>
              <a:t> </a:t>
            </a:r>
            <a:r>
              <a:rPr lang="en-US" sz="4400" dirty="0" err="1">
                <a:latin typeface="DK Cinnabar Brush" panose="02000000000000000000" pitchFamily="2" charset="0"/>
              </a:rPr>
              <a:t>Penelitian</a:t>
            </a:r>
            <a:endParaRPr lang="en-US" sz="4400" dirty="0">
              <a:latin typeface="DK Cinnabar Brush" panose="02000000000000000000" pitchFamily="2" charset="0"/>
            </a:endParaRPr>
          </a:p>
        </p:txBody>
      </p:sp>
      <p:pic>
        <p:nvPicPr>
          <p:cNvPr id="8194" name="Picture 2" descr="Twitch">
            <a:extLst>
              <a:ext uri="{FF2B5EF4-FFF2-40B4-BE49-F238E27FC236}">
                <a16:creationId xmlns:a16="http://schemas.microsoft.com/office/drawing/2014/main" id="{E77124CC-C074-4C06-78C8-A413C18C0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t="1334" r="36905"/>
          <a:stretch/>
        </p:blipFill>
        <p:spPr bwMode="auto">
          <a:xfrm>
            <a:off x="4637314" y="0"/>
            <a:ext cx="756151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7A2520-25C4-D43E-2F24-80E88AA6ED99}"/>
              </a:ext>
            </a:extLst>
          </p:cNvPr>
          <p:cNvSpPr txBox="1"/>
          <p:nvPr/>
        </p:nvSpPr>
        <p:spPr>
          <a:xfrm>
            <a:off x="448293" y="2285999"/>
            <a:ext cx="4189021" cy="306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Acme" panose="02000706050000020004" pitchFamily="2" charset="0"/>
                <a:ea typeface="+mj-ea"/>
                <a:cs typeface="Times New Roman" panose="02020603050405020304" pitchFamily="18" charset="0"/>
              </a:rPr>
              <a:t>Alat </a:t>
            </a:r>
            <a:r>
              <a:rPr lang="en-US" sz="2800" kern="1200" dirty="0" err="1">
                <a:solidFill>
                  <a:schemeClr val="tx1"/>
                </a:solidFill>
                <a:latin typeface="Acme" panose="02000706050000020004" pitchFamily="2" charset="0"/>
                <a:ea typeface="+mj-ea"/>
                <a:cs typeface="Times New Roman" panose="02020603050405020304" pitchFamily="18" charset="0"/>
              </a:rPr>
              <a:t>pengumpulan</a:t>
            </a:r>
            <a:r>
              <a:rPr lang="en-US" sz="2800" kern="1200" dirty="0">
                <a:solidFill>
                  <a:schemeClr val="tx1"/>
                </a:solidFill>
                <a:latin typeface="Acme" panose="02000706050000020004" pitchFamily="2" charset="0"/>
                <a:ea typeface="+mj-ea"/>
                <a:cs typeface="Times New Roman" panose="02020603050405020304" pitchFamily="18" charset="0"/>
              </a:rPr>
              <a:t> data yang </a:t>
            </a:r>
            <a:r>
              <a:rPr lang="en-US" sz="2800" kern="1200" dirty="0" err="1">
                <a:solidFill>
                  <a:schemeClr val="tx1"/>
                </a:solidFill>
                <a:latin typeface="Acme" panose="02000706050000020004" pitchFamily="2" charset="0"/>
                <a:ea typeface="+mj-ea"/>
                <a:cs typeface="Times New Roman" panose="02020603050405020304" pitchFamily="18" charset="0"/>
              </a:rPr>
              <a:t>digunakan</a:t>
            </a:r>
            <a:r>
              <a:rPr lang="en-US" sz="2800" kern="1200" dirty="0">
                <a:solidFill>
                  <a:schemeClr val="tx1"/>
                </a:solidFill>
                <a:latin typeface="Acme" panose="02000706050000020004" pitchFamily="2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Acme" panose="02000706050000020004" pitchFamily="2" charset="0"/>
                <a:ea typeface="+mj-ea"/>
                <a:cs typeface="Times New Roman" panose="02020603050405020304" pitchFamily="18" charset="0"/>
              </a:rPr>
              <a:t>adalah</a:t>
            </a:r>
            <a:r>
              <a:rPr lang="en-US" sz="2800" kern="1200" dirty="0">
                <a:solidFill>
                  <a:schemeClr val="tx1"/>
                </a:solidFill>
                <a:latin typeface="Acme" panose="02000706050000020004" pitchFamily="2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Acme" panose="02000706050000020004" pitchFamily="2" charset="0"/>
                <a:ea typeface="+mj-ea"/>
                <a:cs typeface="Times New Roman" panose="02020603050405020304" pitchFamily="18" charset="0"/>
              </a:rPr>
              <a:t>kuesioner</a:t>
            </a:r>
            <a:r>
              <a:rPr lang="en-US" sz="2800" kern="1200" dirty="0">
                <a:solidFill>
                  <a:schemeClr val="tx1"/>
                </a:solidFill>
                <a:latin typeface="Acme" panose="02000706050000020004" pitchFamily="2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Acme" panose="02000706050000020004" pitchFamily="2" charset="0"/>
                <a:ea typeface="+mj-ea"/>
                <a:cs typeface="Times New Roman" panose="02020603050405020304" pitchFamily="18" charset="0"/>
              </a:rPr>
              <a:t>tentang</a:t>
            </a:r>
            <a:r>
              <a:rPr lang="en-US" sz="2800" kern="1200" dirty="0">
                <a:solidFill>
                  <a:schemeClr val="tx1"/>
                </a:solidFill>
                <a:latin typeface="Acme" panose="02000706050000020004" pitchFamily="2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Acme" panose="02000706050000020004" pitchFamily="2" charset="0"/>
                <a:ea typeface="+mj-ea"/>
                <a:cs typeface="Times New Roman" panose="02020603050405020304" pitchFamily="18" charset="0"/>
              </a:rPr>
              <a:t>respons</a:t>
            </a:r>
            <a:r>
              <a:rPr lang="en-US" sz="2800" kern="1200" dirty="0">
                <a:solidFill>
                  <a:schemeClr val="tx1"/>
                </a:solidFill>
                <a:latin typeface="Acme" panose="02000706050000020004" pitchFamily="2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Acme" panose="02000706050000020004" pitchFamily="2" charset="0"/>
                <a:ea typeface="+mj-ea"/>
                <a:cs typeface="Times New Roman" panose="02020603050405020304" pitchFamily="18" charset="0"/>
              </a:rPr>
              <a:t>siswa</a:t>
            </a:r>
            <a:r>
              <a:rPr lang="en-US" sz="2800" kern="1200" dirty="0">
                <a:solidFill>
                  <a:schemeClr val="tx1"/>
                </a:solidFill>
                <a:latin typeface="Acme" panose="02000706050000020004" pitchFamily="2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E363E4DA-5D94-E20D-939C-623F25962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3" t="17214" r="26384" b="52001"/>
          <a:stretch/>
        </p:blipFill>
        <p:spPr>
          <a:xfrm>
            <a:off x="4819572" y="2114257"/>
            <a:ext cx="7201095" cy="26294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50C19B-68FC-D961-EE56-1B2BE500B077}"/>
              </a:ext>
            </a:extLst>
          </p:cNvPr>
          <p:cNvSpPr/>
          <p:nvPr/>
        </p:nvSpPr>
        <p:spPr>
          <a:xfrm>
            <a:off x="11432964" y="89718"/>
            <a:ext cx="688370" cy="5834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5888C-C405-27D3-2A56-B2D26DB48BAC}"/>
              </a:ext>
            </a:extLst>
          </p:cNvPr>
          <p:cNvSpPr txBox="1"/>
          <p:nvPr/>
        </p:nvSpPr>
        <p:spPr>
          <a:xfrm>
            <a:off x="11577702" y="82758"/>
            <a:ext cx="62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cme" panose="02000706050000020004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4864661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30" name="Rectangle 9229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Twitch">
            <a:extLst>
              <a:ext uri="{FF2B5EF4-FFF2-40B4-BE49-F238E27FC236}">
                <a16:creationId xmlns:a16="http://schemas.microsoft.com/office/drawing/2014/main" id="{D7C28DC8-C3AB-181E-65B9-F8197102C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" r="11260" b="-1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of a student&#10;&#10;Description automatically generated with medium confidence">
            <a:extLst>
              <a:ext uri="{FF2B5EF4-FFF2-40B4-BE49-F238E27FC236}">
                <a16:creationId xmlns:a16="http://schemas.microsoft.com/office/drawing/2014/main" id="{73191E54-3930-5CEC-CD57-0992693BA2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93" r="-2" b="-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9232" name="Freeform: Shape 9231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34" name="Freeform: Shape 9233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8F5A2-365E-C12A-94A3-7A001D8D18CC}"/>
              </a:ext>
            </a:extLst>
          </p:cNvPr>
          <p:cNvSpPr txBox="1"/>
          <p:nvPr/>
        </p:nvSpPr>
        <p:spPr>
          <a:xfrm>
            <a:off x="438912" y="1524659"/>
            <a:ext cx="5019074" cy="2774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DK Cinnabar Brush" panose="02000000000000000000" pitchFamily="2" charset="0"/>
                <a:ea typeface="+mj-ea"/>
                <a:cs typeface="+mj-cs"/>
              </a:rPr>
              <a:t>Hasil </a:t>
            </a:r>
            <a:r>
              <a:rPr lang="en-US" sz="4400" kern="1200" dirty="0" err="1">
                <a:solidFill>
                  <a:schemeClr val="tx1"/>
                </a:solidFill>
                <a:latin typeface="DK Cinnabar Brush" panose="02000000000000000000" pitchFamily="2" charset="0"/>
                <a:ea typeface="+mj-ea"/>
                <a:cs typeface="+mj-cs"/>
              </a:rPr>
              <a:t>pembahasan</a:t>
            </a:r>
            <a:endParaRPr lang="en-US" sz="4400" kern="1200" dirty="0">
              <a:solidFill>
                <a:schemeClr val="tx1"/>
              </a:solidFill>
              <a:latin typeface="DK Cinnabar Brush" panose="02000000000000000000" pitchFamily="2" charset="0"/>
              <a:ea typeface="+mj-ea"/>
              <a:cs typeface="+mj-cs"/>
            </a:endParaRPr>
          </a:p>
        </p:txBody>
      </p:sp>
      <p:sp>
        <p:nvSpPr>
          <p:cNvPr id="9236" name="Rectangle 9235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9238" name="Rectangle 9237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5452A-1AA4-0DC3-8A11-321C368FED7A}"/>
              </a:ext>
            </a:extLst>
          </p:cNvPr>
          <p:cNvSpPr txBox="1"/>
          <p:nvPr/>
        </p:nvSpPr>
        <p:spPr>
          <a:xfrm>
            <a:off x="6670347" y="625683"/>
            <a:ext cx="5119223" cy="2503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Acme" panose="02000706050000020004" pitchFamily="2" charset="0"/>
              </a:rPr>
              <a:t>Dari </a:t>
            </a:r>
            <a:r>
              <a:rPr lang="en-US" sz="2800" dirty="0" err="1">
                <a:latin typeface="Acme" panose="02000706050000020004" pitchFamily="2" charset="0"/>
              </a:rPr>
              <a:t>tanggapan</a:t>
            </a:r>
            <a:r>
              <a:rPr lang="en-US" sz="2800" dirty="0">
                <a:latin typeface="Acme" panose="02000706050000020004" pitchFamily="2" charset="0"/>
              </a:rPr>
              <a:t> </a:t>
            </a:r>
            <a:r>
              <a:rPr lang="en-US" sz="2800" dirty="0" err="1">
                <a:latin typeface="Acme" panose="02000706050000020004" pitchFamily="2" charset="0"/>
              </a:rPr>
              <a:t>siswa</a:t>
            </a:r>
            <a:r>
              <a:rPr lang="en-US" sz="2800" dirty="0">
                <a:latin typeface="Acme" panose="02000706050000020004" pitchFamily="2" charset="0"/>
              </a:rPr>
              <a:t> </a:t>
            </a:r>
            <a:r>
              <a:rPr lang="en-US" sz="2800" dirty="0" err="1">
                <a:latin typeface="Acme" panose="02000706050000020004" pitchFamily="2" charset="0"/>
              </a:rPr>
              <a:t>terhadap</a:t>
            </a:r>
            <a:r>
              <a:rPr lang="en-US" sz="2800" dirty="0">
                <a:latin typeface="Acme" panose="02000706050000020004" pitchFamily="2" charset="0"/>
              </a:rPr>
              <a:t> </a:t>
            </a:r>
            <a:r>
              <a:rPr lang="en-US" sz="2800" dirty="0" err="1">
                <a:latin typeface="Acme" panose="02000706050000020004" pitchFamily="2" charset="0"/>
              </a:rPr>
              <a:t>penerapan</a:t>
            </a:r>
            <a:r>
              <a:rPr lang="en-US" sz="2800" dirty="0">
                <a:latin typeface="Acme" panose="02000706050000020004" pitchFamily="2" charset="0"/>
              </a:rPr>
              <a:t> </a:t>
            </a:r>
            <a:r>
              <a:rPr lang="en-US" sz="2800" dirty="0" err="1">
                <a:latin typeface="Acme" panose="02000706050000020004" pitchFamily="2" charset="0"/>
              </a:rPr>
              <a:t>bimbingan</a:t>
            </a:r>
            <a:r>
              <a:rPr lang="en-US" sz="2800" dirty="0">
                <a:latin typeface="Acme" panose="02000706050000020004" pitchFamily="2" charset="0"/>
              </a:rPr>
              <a:t> </a:t>
            </a:r>
            <a:r>
              <a:rPr lang="en-US" sz="2800" dirty="0" err="1">
                <a:latin typeface="Acme" panose="02000706050000020004" pitchFamily="2" charset="0"/>
              </a:rPr>
              <a:t>konseling</a:t>
            </a:r>
            <a:r>
              <a:rPr lang="en-US" sz="2800" dirty="0">
                <a:latin typeface="Acme" panose="02000706050000020004" pitchFamily="2" charset="0"/>
              </a:rPr>
              <a:t> </a:t>
            </a:r>
            <a:r>
              <a:rPr lang="en-US" sz="2800" dirty="0" err="1">
                <a:latin typeface="Acme" panose="02000706050000020004" pitchFamily="2" charset="0"/>
              </a:rPr>
              <a:t>pribadi</a:t>
            </a:r>
            <a:r>
              <a:rPr lang="en-US" sz="2800" dirty="0">
                <a:latin typeface="Acme" panose="02000706050000020004" pitchFamily="2" charset="0"/>
              </a:rPr>
              <a:t> </a:t>
            </a:r>
            <a:r>
              <a:rPr lang="en-US" sz="2800" dirty="0" err="1">
                <a:latin typeface="Acme" panose="02000706050000020004" pitchFamily="2" charset="0"/>
              </a:rPr>
              <a:t>dengan</a:t>
            </a:r>
            <a:r>
              <a:rPr lang="en-US" sz="2800" dirty="0">
                <a:latin typeface="Acme" panose="02000706050000020004" pitchFamily="2" charset="0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>
                <a:latin typeface="Acme" panose="02000706050000020004" pitchFamily="2" charset="0"/>
              </a:rPr>
              <a:t>mengoptimalkan</a:t>
            </a:r>
            <a:r>
              <a:rPr lang="en-US" sz="2800" dirty="0">
                <a:latin typeface="Acme" panose="02000706050000020004" pitchFamily="2" charset="0"/>
              </a:rPr>
              <a:t> </a:t>
            </a:r>
            <a:r>
              <a:rPr lang="en-US" sz="2800" dirty="0" err="1">
                <a:latin typeface="Acme" panose="02000706050000020004" pitchFamily="2" charset="0"/>
              </a:rPr>
              <a:t>whatsapp</a:t>
            </a:r>
            <a:r>
              <a:rPr lang="en-US" sz="2800" dirty="0">
                <a:latin typeface="Acme" panose="02000706050000020004" pitchFamily="2" charset="0"/>
              </a:rPr>
              <a:t> </a:t>
            </a:r>
            <a:r>
              <a:rPr lang="en-US" sz="2800" dirty="0" err="1">
                <a:latin typeface="Acme" panose="02000706050000020004" pitchFamily="2" charset="0"/>
              </a:rPr>
              <a:t>berdasarkan</a:t>
            </a:r>
            <a:r>
              <a:rPr lang="en-US" sz="2800" dirty="0">
                <a:latin typeface="Acme" panose="02000706050000020004" pitchFamily="2" charset="0"/>
              </a:rPr>
              <a:t> </a:t>
            </a:r>
            <a:r>
              <a:rPr lang="en-US" sz="2800" dirty="0" err="1">
                <a:latin typeface="Acme" panose="02000706050000020004" pitchFamily="2" charset="0"/>
              </a:rPr>
              <a:t>aspek</a:t>
            </a:r>
            <a:r>
              <a:rPr lang="en-US" sz="2800" dirty="0">
                <a:latin typeface="Acme" panose="02000706050000020004" pitchFamily="2" charset="0"/>
              </a:rPr>
              <a:t> yang </a:t>
            </a:r>
            <a:r>
              <a:rPr lang="en-US" sz="2800" dirty="0" err="1">
                <a:latin typeface="Acme" panose="02000706050000020004" pitchFamily="2" charset="0"/>
              </a:rPr>
              <a:t>diukur</a:t>
            </a:r>
            <a:r>
              <a:rPr lang="en-US" sz="2800" dirty="0">
                <a:latin typeface="Acme" panose="02000706050000020004" pitchFamily="2" charset="0"/>
              </a:rPr>
              <a:t>, </a:t>
            </a:r>
            <a:r>
              <a:rPr lang="en-US" sz="2800" dirty="0" err="1">
                <a:latin typeface="Acme" panose="02000706050000020004" pitchFamily="2" charset="0"/>
              </a:rPr>
              <a:t>hasilnya</a:t>
            </a:r>
            <a:r>
              <a:rPr lang="en-US" sz="2800" dirty="0">
                <a:latin typeface="Acme" panose="02000706050000020004" pitchFamily="2" charset="0"/>
              </a:rPr>
              <a:t> </a:t>
            </a:r>
            <a:r>
              <a:rPr lang="en-US" sz="2800" dirty="0" err="1">
                <a:latin typeface="Acme" panose="02000706050000020004" pitchFamily="2" charset="0"/>
              </a:rPr>
              <a:t>adalah</a:t>
            </a:r>
            <a:r>
              <a:rPr lang="en-US" sz="2800" dirty="0">
                <a:latin typeface="Acme" panose="02000706050000020004" pitchFamily="2" charset="0"/>
              </a:rPr>
              <a:t> </a:t>
            </a:r>
            <a:r>
              <a:rPr lang="en-US" sz="2800" dirty="0" err="1">
                <a:latin typeface="Acme" panose="02000706050000020004" pitchFamily="2" charset="0"/>
              </a:rPr>
              <a:t>sebagai</a:t>
            </a:r>
            <a:r>
              <a:rPr lang="en-US" sz="2800" dirty="0">
                <a:latin typeface="Acme" panose="02000706050000020004" pitchFamily="2" charset="0"/>
              </a:rPr>
              <a:t> </a:t>
            </a:r>
            <a:r>
              <a:rPr lang="en-US" sz="2800" dirty="0" err="1">
                <a:latin typeface="Acme" panose="02000706050000020004" pitchFamily="2" charset="0"/>
              </a:rPr>
              <a:t>berikut</a:t>
            </a:r>
            <a:endParaRPr lang="en-US" sz="2800" dirty="0">
              <a:latin typeface="Acme" panose="0200070605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367D4A-113C-324E-1AB2-919BFF4CA658}"/>
              </a:ext>
            </a:extLst>
          </p:cNvPr>
          <p:cNvSpPr/>
          <p:nvPr/>
        </p:nvSpPr>
        <p:spPr>
          <a:xfrm>
            <a:off x="489097" y="625683"/>
            <a:ext cx="704088" cy="146305"/>
          </a:xfrm>
          <a:prstGeom prst="rect">
            <a:avLst/>
          </a:prstGeom>
          <a:solidFill>
            <a:srgbClr val="B4DF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41A994-8BF7-2D38-EFE1-06FEDDADB2E9}"/>
              </a:ext>
            </a:extLst>
          </p:cNvPr>
          <p:cNvSpPr/>
          <p:nvPr/>
        </p:nvSpPr>
        <p:spPr>
          <a:xfrm>
            <a:off x="11432964" y="89718"/>
            <a:ext cx="688370" cy="5834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39AE3-D980-7F76-FE5D-4D1ECA8940E7}"/>
              </a:ext>
            </a:extLst>
          </p:cNvPr>
          <p:cNvSpPr txBox="1"/>
          <p:nvPr/>
        </p:nvSpPr>
        <p:spPr>
          <a:xfrm>
            <a:off x="11577702" y="82758"/>
            <a:ext cx="62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cme" panose="02000706050000020004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524887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233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Acme</vt:lpstr>
      <vt:lpstr>Arial</vt:lpstr>
      <vt:lpstr>Avenir Next LT Pro</vt:lpstr>
      <vt:lpstr>Bubble Bobble</vt:lpstr>
      <vt:lpstr>Calibri</vt:lpstr>
      <vt:lpstr>Calibri Light</vt:lpstr>
      <vt:lpstr>DK Cinnabar Brush</vt:lpstr>
      <vt:lpstr>ITC Cheltenham Hdtool Std Bd</vt:lpstr>
      <vt:lpstr>Times New Roman</vt:lpstr>
      <vt:lpstr>Office Theme</vt:lpstr>
      <vt:lpstr>PowerPoint Presentation</vt:lpstr>
      <vt:lpstr>Aplikasi Cyber Counseling dengan Mengoptimalkan WhatsApp berbasis Komputasi Mobile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Cyber Counseling dengan Mengoptimalkan WhatsApp berbasis Komputasi Mobile</dc:title>
  <dc:creator>Raditia Faqih</dc:creator>
  <cp:lastModifiedBy>Raditia Faqih</cp:lastModifiedBy>
  <cp:revision>7</cp:revision>
  <dcterms:created xsi:type="dcterms:W3CDTF">2023-12-28T12:43:11Z</dcterms:created>
  <dcterms:modified xsi:type="dcterms:W3CDTF">2023-12-29T02:32:28Z</dcterms:modified>
</cp:coreProperties>
</file>