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1" r:id="rId12"/>
    <p:sldId id="27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77FD-29CF-4B9C-A26C-1176ED138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F2A02-8E28-441C-8D01-A56CA47B9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D2458-1161-41FF-89D9-D7F1AA7E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ADF1-B59B-4FE5-A2DF-95DB0721655B}" type="datetimeFigureOut">
              <a:rPr lang="en-ID" smtClean="0"/>
              <a:t>29/12/2023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FC2D6-9C88-48E4-A811-E45057C4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81D5C-A485-47E4-83EA-4F04E433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3B15-D34B-4F8D-819D-CC1EDB2CC1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117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DB17-3904-452A-991B-8E9EE44B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4A2D5-F125-40F8-B6C4-9F8774F34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D4A01-C08C-4B96-BF59-A17E0F78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ADF1-B59B-4FE5-A2DF-95DB0721655B}" type="datetimeFigureOut">
              <a:rPr lang="en-ID" smtClean="0"/>
              <a:t>29/12/2023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53C76-2D56-4887-B578-2D4988A9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2387-4BA8-476D-B8CC-DF8F52F0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3B15-D34B-4F8D-819D-CC1EDB2CC1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407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43394-53B3-49EA-BF3F-F9B504A92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A79EE-D584-4086-B655-3BE89FC94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85C0C-2715-4EAF-A12B-F19AA137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ADF1-B59B-4FE5-A2DF-95DB0721655B}" type="datetimeFigureOut">
              <a:rPr lang="en-ID" smtClean="0"/>
              <a:t>29/12/2023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464DE-65A8-4BCB-BF49-525334E8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C0A9E-CE98-49CC-BEC2-C85E7573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3B15-D34B-4F8D-819D-CC1EDB2CC1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20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0CA9-CB1C-42B3-9764-86F3FAC6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0A0F-3A25-4AB0-98F9-87ECCB6D1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BAC72-7D6A-4FE9-BBD7-E38BC964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ADF1-B59B-4FE5-A2DF-95DB0721655B}" type="datetimeFigureOut">
              <a:rPr lang="en-ID" smtClean="0"/>
              <a:t>29/12/2023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1ED88-1CBE-4286-9062-65687B4B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C33AA-895C-4AC7-8C02-5D497F7C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3B15-D34B-4F8D-819D-CC1EDB2CC1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354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FAFC-06B6-4A49-89F2-168D0ACB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FA707-4B23-43AA-8A2D-E6F05EBCA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E459D-F3AC-4345-82B1-A3734176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ADF1-B59B-4FE5-A2DF-95DB0721655B}" type="datetimeFigureOut">
              <a:rPr lang="en-ID" smtClean="0"/>
              <a:t>29/12/2023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40E76-3EDF-4A6B-AF86-DBF04EAB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07A99-C60F-4EF0-992D-6BF3654D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3B15-D34B-4F8D-819D-CC1EDB2CC1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912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8F89-1640-407B-B55B-EE222B01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8D30-20A7-4AE2-BC91-052D681CF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45DCB-6364-4A63-A9E1-621796B10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EA52D-D158-457E-BA08-1597AD1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ADF1-B59B-4FE5-A2DF-95DB0721655B}" type="datetimeFigureOut">
              <a:rPr lang="en-ID" smtClean="0"/>
              <a:t>29/12/2023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8B930-70A4-48DE-A49E-2C7A7C09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F3708-79CD-435C-92C5-74EB1222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3B15-D34B-4F8D-819D-CC1EDB2CC1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652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EE3E2-4A58-4D34-9A62-2494833C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6CB0F-BF11-496D-8F0D-EFC8386B2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A99A-6996-4C55-BACC-6B8202F98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3F4BA-29FB-4140-8FC7-341CD7B78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9A143-DE3F-4F44-83D8-2ABB4F759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7197D0-34E0-496B-A05A-4EA79FC4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ADF1-B59B-4FE5-A2DF-95DB0721655B}" type="datetimeFigureOut">
              <a:rPr lang="en-ID" smtClean="0"/>
              <a:t>29/12/2023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2D8AA-C9A3-4119-9C2A-D039590C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194F2-2987-4B60-BCBD-25AF1B6A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3B15-D34B-4F8D-819D-CC1EDB2CC1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633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C14E-3D1E-4176-A463-927BD3CE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FDC6E-915F-438E-A4B3-20423F23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ADF1-B59B-4FE5-A2DF-95DB0721655B}" type="datetimeFigureOut">
              <a:rPr lang="en-ID" smtClean="0"/>
              <a:t>29/12/2023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73009-C2BE-475D-AD12-050A9986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34E08-2B5B-479E-A261-8EFE2EA0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3B15-D34B-4F8D-819D-CC1EDB2CC1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307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7C085-2084-4491-8055-5183A73E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ADF1-B59B-4FE5-A2DF-95DB0721655B}" type="datetimeFigureOut">
              <a:rPr lang="en-ID" smtClean="0"/>
              <a:t>29/12/2023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A0D6B-7B67-4830-9A75-E0720191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FFB6F-ABAB-40B8-B9CB-74E33154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3B15-D34B-4F8D-819D-CC1EDB2CC1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998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0D14-8C1F-441E-8731-93ADA5E4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3B2A-1F36-4F2C-BBFE-B9023E55E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9EA99-8555-45F8-AB9B-962B651A4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ACF91-2B50-47D5-92EF-E592D017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ADF1-B59B-4FE5-A2DF-95DB0721655B}" type="datetimeFigureOut">
              <a:rPr lang="en-ID" smtClean="0"/>
              <a:t>29/12/2023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5FBB1-A598-49B2-9432-0A76714E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E6BFC-9C5B-400E-B2B3-0255186A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3B15-D34B-4F8D-819D-CC1EDB2CC1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094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3E02-F8B6-4CE1-BD4B-9A652760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776F4-E92A-4DF7-B87C-F155602E8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B576B-5F84-4A82-823F-68CEA7E64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DE14D-DDED-4994-84AA-8017F762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ADF1-B59B-4FE5-A2DF-95DB0721655B}" type="datetimeFigureOut">
              <a:rPr lang="en-ID" smtClean="0"/>
              <a:t>29/12/2023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0B78-0519-4F29-A8F6-3F737699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7C658-AD6C-4641-8A6B-A22F37EB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23B15-D34B-4F8D-819D-CC1EDB2CC1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328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0BE81-BD5D-4FF8-A5C6-A7B9E741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36C23-AD4B-44B1-A35D-9363408DB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B1AA8-C033-41F0-96D2-E439F1D1C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DADF1-B59B-4FE5-A2DF-95DB0721655B}" type="datetimeFigureOut">
              <a:rPr lang="en-ID" smtClean="0"/>
              <a:t>29/12/2023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B01F9-992E-4F7F-B6AF-BCE78E2DE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8FB5D-3F90-4B07-B4BD-A4BB74930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23B15-D34B-4F8D-819D-CC1EDB2CC1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086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C997-63DD-4B7F-892D-C5FF8F642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Presentasi</a:t>
            </a:r>
            <a:r>
              <a:rPr lang="en-US" dirty="0"/>
              <a:t> Research Method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ECD22-20DA-475E-8C37-D83FEB45F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Rudy </a:t>
            </a:r>
            <a:r>
              <a:rPr lang="en-US" dirty="0" err="1"/>
              <a:t>Sephiannudin</a:t>
            </a:r>
            <a:endParaRPr lang="en-US" dirty="0"/>
          </a:p>
          <a:p>
            <a:r>
              <a:rPr lang="en-US" dirty="0"/>
              <a:t>14200010</a:t>
            </a:r>
          </a:p>
          <a:p>
            <a:r>
              <a:rPr lang="en-US" dirty="0"/>
              <a:t>SISTEM INFORMASI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7132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A6A7-EDAC-4628-A335-D2892E7C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3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ALGORITMA NAÏVE BAIYES</a:t>
            </a:r>
            <a:endParaRPr lang="en-ID" sz="2800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477C8-63FD-E086-9196-D5FE611BC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449"/>
            <a:ext cx="10515600" cy="5472952"/>
          </a:xfrm>
        </p:spPr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Naïve Bayes Bayesian classification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pengklasifikasian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memprediski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class. Bayesian classification </a:t>
            </a:r>
            <a:r>
              <a:rPr lang="en-US" dirty="0" err="1"/>
              <a:t>didasarkan</a:t>
            </a:r>
            <a:r>
              <a:rPr lang="en-US" dirty="0"/>
              <a:t> pada </a:t>
            </a:r>
            <a:r>
              <a:rPr lang="en-US" dirty="0" err="1"/>
              <a:t>teorema</a:t>
            </a:r>
            <a:r>
              <a:rPr lang="en-US" dirty="0"/>
              <a:t> Bayes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serupa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decesion</a:t>
            </a:r>
            <a:r>
              <a:rPr lang="en-US" dirty="0"/>
              <a:t> tree dan neural network. Bayesian classification </a:t>
            </a:r>
            <a:r>
              <a:rPr lang="en-US" dirty="0" err="1"/>
              <a:t>terbukti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akurasai</a:t>
            </a:r>
            <a:r>
              <a:rPr lang="en-US" dirty="0"/>
              <a:t> dan </a:t>
            </a:r>
            <a:r>
              <a:rPr lang="en-US" dirty="0" err="1"/>
              <a:t>kecepatan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diaplikasikan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 </a:t>
            </a:r>
            <a:r>
              <a:rPr lang="en-US" dirty="0" err="1"/>
              <a:t>dengan</a:t>
            </a:r>
            <a:r>
              <a:rPr lang="en-US" dirty="0"/>
              <a:t> data yang </a:t>
            </a:r>
            <a:r>
              <a:rPr lang="en-US" dirty="0" err="1"/>
              <a:t>besar</a:t>
            </a:r>
            <a:r>
              <a:rPr lang="en-US" dirty="0"/>
              <a:t>[Supriyanto, 2013]. </a:t>
            </a:r>
          </a:p>
        </p:txBody>
      </p:sp>
    </p:spTree>
    <p:extLst>
      <p:ext uri="{BB962C8B-B14F-4D97-AF65-F5344CB8AC3E}">
        <p14:creationId xmlns:p14="http://schemas.microsoft.com/office/powerpoint/2010/main" val="161976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167E-A8B6-F723-2CF4-29353A3E9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6185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503CF-BBFB-A30F-E47E-FB9C23CB8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523" y="1040380"/>
            <a:ext cx="8102229" cy="52906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130E0C-8F8F-5734-7EF7-8AAC46B0A463}"/>
              </a:ext>
            </a:extLst>
          </p:cNvPr>
          <p:cNvSpPr/>
          <p:nvPr/>
        </p:nvSpPr>
        <p:spPr>
          <a:xfrm>
            <a:off x="3771523" y="6154550"/>
            <a:ext cx="8350623" cy="5580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algoritma</a:t>
            </a:r>
            <a:r>
              <a:rPr lang="en-US" sz="2000" dirty="0"/>
              <a:t> Naïve Bayes yang </a:t>
            </a:r>
            <a:r>
              <a:rPr lang="en-US" sz="2000" dirty="0" err="1"/>
              <a:t>dihasilkan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Rapidminner</a:t>
            </a:r>
            <a:r>
              <a:rPr lang="en-US" dirty="0"/>
              <a:t>,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1567B9-A0C6-E85D-30ED-63F381407FFC}"/>
              </a:ext>
            </a:extLst>
          </p:cNvPr>
          <p:cNvSpPr/>
          <p:nvPr/>
        </p:nvSpPr>
        <p:spPr>
          <a:xfrm>
            <a:off x="497540" y="1668188"/>
            <a:ext cx="2891117" cy="47653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000" dirty="0"/>
              <a:t>Data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pengklasifikasiaan</a:t>
            </a:r>
            <a:r>
              <a:rPr lang="en-US" sz="2000" dirty="0"/>
              <a:t>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5.000 dataset,137 data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data testing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yang </a:t>
            </a:r>
            <a:r>
              <a:rPr lang="en-US" sz="2000" dirty="0" err="1"/>
              <a:t>tersedia</a:t>
            </a:r>
            <a:r>
              <a:rPr lang="en-US" sz="2000" dirty="0"/>
              <a:t>. </a:t>
            </a:r>
            <a:r>
              <a:rPr lang="en-US" sz="2000" dirty="0" err="1"/>
              <a:t>Klasifikasi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Software </a:t>
            </a:r>
            <a:r>
              <a:rPr lang="en-US" sz="2000" dirty="0" err="1"/>
              <a:t>Rapidminer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versi</a:t>
            </a:r>
            <a:r>
              <a:rPr lang="en-US" sz="2000" dirty="0"/>
              <a:t> 8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mengolah</a:t>
            </a:r>
            <a:r>
              <a:rPr lang="en-US" sz="2000" dirty="0"/>
              <a:t> data yang </a:t>
            </a:r>
            <a:r>
              <a:rPr lang="en-US" sz="2000" dirty="0" err="1"/>
              <a:t>sudah</a:t>
            </a:r>
            <a:r>
              <a:rPr lang="en-US" sz="2000" dirty="0"/>
              <a:t> di </a:t>
            </a:r>
            <a:r>
              <a:rPr lang="en-US" sz="2000" dirty="0" err="1"/>
              <a:t>tentukan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0406A7-523A-1DFF-5EF7-B787A7464276}"/>
              </a:ext>
            </a:extLst>
          </p:cNvPr>
          <p:cNvSpPr/>
          <p:nvPr/>
        </p:nvSpPr>
        <p:spPr>
          <a:xfrm>
            <a:off x="497540" y="215153"/>
            <a:ext cx="4061013" cy="5580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HASIL DAN PEMBAHASAN</a:t>
            </a:r>
          </a:p>
        </p:txBody>
      </p:sp>
    </p:spTree>
    <p:extLst>
      <p:ext uri="{BB962C8B-B14F-4D97-AF65-F5344CB8AC3E}">
        <p14:creationId xmlns:p14="http://schemas.microsoft.com/office/powerpoint/2010/main" val="294274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859474-1460-FE7D-92EE-E7AFC1D38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722" y="10795"/>
            <a:ext cx="7175197" cy="1348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851F54-88DD-BEF1-B939-D205BB3CA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811" y="3199817"/>
            <a:ext cx="2766753" cy="458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9EC368-EC67-6EF9-7932-CBA862EB9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984" y="1359317"/>
            <a:ext cx="4329953" cy="48447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6497A56-DB7A-47B7-2379-EE11F37983BF}"/>
              </a:ext>
            </a:extLst>
          </p:cNvPr>
          <p:cNvSpPr/>
          <p:nvPr/>
        </p:nvSpPr>
        <p:spPr>
          <a:xfrm>
            <a:off x="4800982" y="6244415"/>
            <a:ext cx="4200675" cy="6185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view model Confusion Matrix </a:t>
            </a:r>
            <a:r>
              <a:rPr lang="en-US" dirty="0" err="1"/>
              <a:t>algoritma</a:t>
            </a:r>
            <a:r>
              <a:rPr lang="en-US" dirty="0"/>
              <a:t> Naïve Bayes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8420E4-6A0E-5698-9F34-AC173DA74BAA}"/>
              </a:ext>
            </a:extLst>
          </p:cNvPr>
          <p:cNvSpPr/>
          <p:nvPr/>
        </p:nvSpPr>
        <p:spPr>
          <a:xfrm>
            <a:off x="218873" y="1387375"/>
            <a:ext cx="4506674" cy="50011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buAutoNum type="alphaUcPeriod"/>
            </a:pPr>
            <a:r>
              <a:rPr lang="fr-FR" b="1" dirty="0"/>
              <a:t>Confusion Matrix </a:t>
            </a:r>
            <a:r>
              <a:rPr lang="fr-FR" b="1" dirty="0" err="1"/>
              <a:t>algoritma</a:t>
            </a:r>
            <a:r>
              <a:rPr lang="fr-FR" b="1" dirty="0"/>
              <a:t> Naïve Bayes</a:t>
            </a:r>
          </a:p>
          <a:p>
            <a:r>
              <a:rPr lang="fr-FR" b="1" dirty="0"/>
              <a:t> 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data training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Naïve Bayes yang </a:t>
            </a:r>
            <a:r>
              <a:rPr lang="en-US" dirty="0" err="1"/>
              <a:t>menghasilkan</a:t>
            </a:r>
            <a:r>
              <a:rPr lang="en-US" dirty="0"/>
              <a:t> accuracy 88.00%. </a:t>
            </a:r>
            <a:r>
              <a:rPr lang="en-US" dirty="0" err="1"/>
              <a:t>Diketahui</a:t>
            </a:r>
            <a:r>
              <a:rPr lang="en-US" dirty="0"/>
              <a:t> data training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150 record data, 10 data di </a:t>
            </a:r>
            <a:r>
              <a:rPr lang="en-US" dirty="0" err="1"/>
              <a:t>klasifikasikan</a:t>
            </a:r>
            <a:r>
              <a:rPr lang="en-US" dirty="0"/>
              <a:t> LAKU </a:t>
            </a:r>
            <a:r>
              <a:rPr lang="en-US" dirty="0" err="1"/>
              <a:t>ternyata</a:t>
            </a:r>
            <a:r>
              <a:rPr lang="en-US" dirty="0"/>
              <a:t> TIDAK LAKU, 2 data </a:t>
            </a:r>
            <a:r>
              <a:rPr lang="en-US" dirty="0" err="1"/>
              <a:t>diprediksi</a:t>
            </a:r>
            <a:r>
              <a:rPr lang="en-US" dirty="0"/>
              <a:t> TIDAK LAKU dan </a:t>
            </a:r>
            <a:r>
              <a:rPr lang="en-US" dirty="0" err="1"/>
              <a:t>benar-benar</a:t>
            </a:r>
            <a:r>
              <a:rPr lang="en-US" dirty="0"/>
              <a:t> TIDAK LAKU, 129 di </a:t>
            </a:r>
            <a:r>
              <a:rPr lang="en-US" dirty="0" err="1"/>
              <a:t>prediksikan</a:t>
            </a:r>
            <a:r>
              <a:rPr lang="en-US" dirty="0"/>
              <a:t> LAKU </a:t>
            </a:r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benar-benar</a:t>
            </a:r>
            <a:r>
              <a:rPr lang="en-US" dirty="0"/>
              <a:t> LAKU </a:t>
            </a:r>
            <a:r>
              <a:rPr lang="en-US" dirty="0" err="1"/>
              <a:t>serta</a:t>
            </a:r>
            <a:r>
              <a:rPr lang="en-US" dirty="0"/>
              <a:t> 8 data </a:t>
            </a:r>
            <a:r>
              <a:rPr lang="en-US" dirty="0" err="1"/>
              <a:t>diprediksikan</a:t>
            </a:r>
            <a:r>
              <a:rPr lang="en-US" dirty="0"/>
              <a:t> TIDAK LAKU </a:t>
            </a:r>
            <a:r>
              <a:rPr lang="en-US" dirty="0" err="1"/>
              <a:t>ternyata</a:t>
            </a:r>
            <a:r>
              <a:rPr lang="en-US" dirty="0"/>
              <a:t> LAKU.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91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9F7D-087F-4A12-B6F2-301D32BDF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>
                <a:latin typeface="+mn-lt"/>
              </a:rPr>
              <a:t>Kesimpulan</a:t>
            </a:r>
            <a:endParaRPr lang="en-ID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A602-9AA7-4ABF-9F55-E28CB7F2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Dari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:</a:t>
            </a:r>
          </a:p>
          <a:p>
            <a:r>
              <a:rPr lang="en-US" dirty="0" err="1"/>
              <a:t>Pengujian</a:t>
            </a:r>
            <a:r>
              <a:rPr lang="en-US" dirty="0"/>
              <a:t> pada data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precision 88%, recall 85%, dan accuracy 86%.</a:t>
            </a:r>
          </a:p>
          <a:p>
            <a:r>
              <a:rPr lang="en-US" dirty="0" err="1"/>
              <a:t>menggunakan</a:t>
            </a:r>
            <a:r>
              <a:rPr lang="en-US" dirty="0"/>
              <a:t> tools </a:t>
            </a:r>
            <a:r>
              <a:rPr lang="en-US" dirty="0" err="1"/>
              <a:t>Rapidminner</a:t>
            </a:r>
            <a:r>
              <a:rPr lang="en-US" dirty="0"/>
              <a:t> pada dataset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Naïve Bayes.</a:t>
            </a:r>
            <a:r>
              <a:rPr lang="en-ID" dirty="0"/>
              <a:t>.</a:t>
            </a:r>
          </a:p>
          <a:p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pada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mana yang </a:t>
            </a:r>
            <a:r>
              <a:rPr lang="en-US" dirty="0" err="1"/>
              <a:t>mesti</a:t>
            </a:r>
            <a:r>
              <a:rPr lang="en-US" dirty="0"/>
              <a:t> di </a:t>
            </a:r>
            <a:r>
              <a:rPr lang="en-US" dirty="0" err="1"/>
              <a:t>perbanyak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, dan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mana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dipersedikitkan</a:t>
            </a:r>
            <a:r>
              <a:rPr lang="en-US" dirty="0"/>
              <a:t>.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496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A799-0FD3-4451-A399-AD4DE175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Jurnal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65EB2-A84B-42D0-B135-EE9111253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Judul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i="1" dirty="0"/>
              <a:t>Data Mining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i="1" dirty="0"/>
              <a:t>Naïve Bayes</a:t>
            </a:r>
            <a:r>
              <a:rPr lang="en-US" dirty="0"/>
              <a:t> Pada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 err="1"/>
              <a:t>Penulis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 err="1"/>
              <a:t>Herry</a:t>
            </a:r>
            <a:r>
              <a:rPr lang="en-US" dirty="0"/>
              <a:t> </a:t>
            </a:r>
            <a:r>
              <a:rPr lang="en-US" dirty="0" err="1"/>
              <a:t>Derajad</a:t>
            </a:r>
            <a:r>
              <a:rPr lang="en-US" dirty="0"/>
              <a:t> Wijaya, </a:t>
            </a:r>
            <a:r>
              <a:rPr lang="en-US" dirty="0" err="1"/>
              <a:t>Saruni</a:t>
            </a:r>
            <a:r>
              <a:rPr lang="en-US" dirty="0"/>
              <a:t> </a:t>
            </a:r>
            <a:r>
              <a:rPr lang="en-US" dirty="0" err="1"/>
              <a:t>Dwiasnati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ID" dirty="0" err="1"/>
              <a:t>Sumber</a:t>
            </a:r>
            <a:r>
              <a:rPr lang="en-ID" dirty="0"/>
              <a:t> :</a:t>
            </a:r>
          </a:p>
          <a:p>
            <a:pPr marL="0" indent="0">
              <a:buNone/>
            </a:pPr>
            <a:r>
              <a:rPr lang="nn-NO" dirty="0"/>
              <a:t>JURNAL INFORMATIKA, Vol.7 No.1 April 2020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3565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3036-D09E-42F3-A04A-EB1C1F5E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AE9C-E7E6-4EDF-A308-B02E72FB4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Banyak </a:t>
            </a:r>
            <a:r>
              <a:rPr lang="en-US" dirty="0" err="1"/>
              <a:t>apotek</a:t>
            </a:r>
            <a:r>
              <a:rPr lang="en-US" dirty="0"/>
              <a:t> yang </a:t>
            </a:r>
            <a:r>
              <a:rPr lang="en-US" dirty="0" err="1"/>
              <a:t>berlomba-lomba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puluhan</a:t>
            </a:r>
            <a:r>
              <a:rPr lang="en-US" dirty="0"/>
              <a:t>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varian</a:t>
            </a:r>
            <a:r>
              <a:rPr lang="en-US" dirty="0"/>
              <a:t> </a:t>
            </a:r>
            <a:r>
              <a:rPr lang="en-US" dirty="0" err="1"/>
              <a:t>obat-obatan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vitamin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pelanggannya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yang </a:t>
            </a:r>
            <a:r>
              <a:rPr lang="en-US" dirty="0" err="1"/>
              <a:t>berbeda-beda</a:t>
            </a:r>
            <a:r>
              <a:rPr lang="en-US" dirty="0"/>
              <a:t>..</a:t>
            </a:r>
          </a:p>
          <a:p>
            <a:pPr algn="just"/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mana yang LAKU </a:t>
            </a:r>
            <a:r>
              <a:rPr lang="en-US" dirty="0" err="1"/>
              <a:t>atau</a:t>
            </a:r>
            <a:r>
              <a:rPr lang="en-US" dirty="0"/>
              <a:t> TIDAK LAKU yang </a:t>
            </a:r>
            <a:r>
              <a:rPr lang="en-US" dirty="0" err="1"/>
              <a:t>diminati</a:t>
            </a:r>
            <a:r>
              <a:rPr lang="en-US" dirty="0"/>
              <a:t> oleh para </a:t>
            </a:r>
            <a:r>
              <a:rPr lang="en-US" dirty="0" err="1"/>
              <a:t>konsumennya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diakibatkan</a:t>
            </a:r>
            <a:r>
              <a:rPr lang="en-US" dirty="0"/>
              <a:t> oleh </a:t>
            </a:r>
            <a:r>
              <a:rPr lang="en-US" dirty="0" err="1"/>
              <a:t>menumpuknya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vitamin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diminati</a:t>
            </a:r>
            <a:r>
              <a:rPr lang="en-US" dirty="0"/>
              <a:t> di </a:t>
            </a:r>
            <a:r>
              <a:rPr lang="en-US" dirty="0" err="1"/>
              <a:t>gudang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vitamin yang </a:t>
            </a:r>
            <a:r>
              <a:rPr lang="en-US" dirty="0" err="1"/>
              <a:t>diminati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persedian</a:t>
            </a:r>
            <a:r>
              <a:rPr lang="en-US" dirty="0"/>
              <a:t> pada </a:t>
            </a:r>
            <a:r>
              <a:rPr lang="en-US" dirty="0" err="1"/>
              <a:t>apotek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1810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4F2A-74BE-4F4C-90A9-0692FA29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dan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65D65-E993-47F4-AA10-0DDD930FE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v-SE" dirty="0"/>
              <a:t>untuk menganalisis masalah-masalah pada penentuan sebuah produk mana yang dapat di kategorikan LAKU atau TIDAK LAKU. </a:t>
            </a:r>
          </a:p>
          <a:p>
            <a:pPr algn="just"/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vitamin yang LAKU </a:t>
            </a:r>
            <a:r>
              <a:rPr lang="en-US" dirty="0" err="1"/>
              <a:t>atau</a:t>
            </a:r>
            <a:r>
              <a:rPr lang="en-US" dirty="0"/>
              <a:t> TIDAK LAKU pada </a:t>
            </a:r>
            <a:r>
              <a:rPr lang="en-US" dirty="0" err="1"/>
              <a:t>apotek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meminimalisasikan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yang </a:t>
            </a:r>
            <a:r>
              <a:rPr lang="en-US" dirty="0" err="1"/>
              <a:t>menumpuk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vitamin yang di </a:t>
            </a:r>
            <a:r>
              <a:rPr lang="en-US" dirty="0" err="1"/>
              <a:t>kategorikan</a:t>
            </a:r>
            <a:r>
              <a:rPr lang="en-US" dirty="0"/>
              <a:t> TIDAK LAKU</a:t>
            </a:r>
          </a:p>
        </p:txBody>
      </p:sp>
    </p:spTree>
    <p:extLst>
      <p:ext uri="{BB962C8B-B14F-4D97-AF65-F5344CB8AC3E}">
        <p14:creationId xmlns:p14="http://schemas.microsoft.com/office/powerpoint/2010/main" val="47356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1A61-0E08-4213-8D38-5D98ADA6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915AD-E173-48B7-A6C5-7DB3FA69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Kurang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Belum </a:t>
            </a:r>
            <a:r>
              <a:rPr lang="en-US" dirty="0" err="1"/>
              <a:t>efisien</a:t>
            </a:r>
            <a:r>
              <a:rPr lang="en-US" dirty="0"/>
              <a:t> (proses)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LAKU dan TIDAK LAKU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994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1F38-5768-4184-8891-4AFAACDF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4A907-735B-416F-9939-1A848661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dan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vitamin </a:t>
            </a:r>
            <a:r>
              <a:rPr lang="en-US" dirty="0" err="1"/>
              <a:t>ini</a:t>
            </a:r>
            <a:r>
              <a:rPr lang="en-US" dirty="0"/>
              <a:t> LAKU </a:t>
            </a:r>
            <a:r>
              <a:rPr lang="en-US" dirty="0" err="1"/>
              <a:t>atau</a:t>
            </a:r>
            <a:r>
              <a:rPr lang="en-US" dirty="0"/>
              <a:t> TIDAK LAKU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forecasting (</a:t>
            </a:r>
            <a:r>
              <a:rPr lang="en-US" dirty="0" err="1"/>
              <a:t>prediksi</a:t>
            </a:r>
            <a:r>
              <a:rPr lang="en-US" dirty="0"/>
              <a:t>/</a:t>
            </a:r>
            <a:r>
              <a:rPr lang="en-US" dirty="0" err="1"/>
              <a:t>estimasi</a:t>
            </a:r>
            <a:r>
              <a:rPr lang="en-US" dirty="0"/>
              <a:t>)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vitamin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vitamin yang </a:t>
            </a:r>
            <a:r>
              <a:rPr lang="en-US" dirty="0" err="1"/>
              <a:t>diminati</a:t>
            </a:r>
            <a:r>
              <a:rPr lang="en-US" dirty="0"/>
              <a:t> oleh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apotek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850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8EDB-1AB0-482B-8BB9-08AD7424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0BA48-BE6E-4575-8BDE-B2E1C2E2C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8247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b="1" dirty="0"/>
              <a:t>DATA</a:t>
            </a:r>
          </a:p>
          <a:p>
            <a:pPr marL="0" indent="0">
              <a:buNone/>
            </a:pPr>
            <a:r>
              <a:rPr lang="en-US" dirty="0"/>
              <a:t>Pada </a:t>
            </a:r>
            <a:r>
              <a:rPr lang="en-US" dirty="0" err="1"/>
              <a:t>Penelitian</a:t>
            </a:r>
            <a:r>
              <a:rPr lang="en-US" dirty="0"/>
              <a:t> in </a:t>
            </a:r>
            <a:r>
              <a:rPr lang="en-US" dirty="0" err="1"/>
              <a:t>digunakan</a:t>
            </a:r>
            <a:r>
              <a:rPr lang="en-US" dirty="0"/>
              <a:t> data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di </a:t>
            </a:r>
            <a:r>
              <a:rPr lang="en-US" dirty="0" err="1"/>
              <a:t>ambil</a:t>
            </a:r>
            <a:r>
              <a:rPr lang="en-US" dirty="0"/>
              <a:t> pada </a:t>
            </a:r>
            <a:r>
              <a:rPr lang="en-US" dirty="0" err="1"/>
              <a:t>tahun</a:t>
            </a:r>
            <a:r>
              <a:rPr lang="en-US" dirty="0"/>
              <a:t> 2018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Januari</a:t>
            </a:r>
            <a:r>
              <a:rPr lang="en-US" dirty="0"/>
              <a:t>-Mei, data yang di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kisaran</a:t>
            </a:r>
            <a:r>
              <a:rPr lang="en-US" dirty="0"/>
              <a:t> 5.000 an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testing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data </a:t>
            </a:r>
            <a:r>
              <a:rPr lang="en-US" dirty="0" err="1"/>
              <a:t>sebanyak</a:t>
            </a:r>
            <a:r>
              <a:rPr lang="en-US" dirty="0"/>
              <a:t> 137.</a:t>
            </a:r>
          </a:p>
        </p:txBody>
      </p:sp>
    </p:spTree>
    <p:extLst>
      <p:ext uri="{BB962C8B-B14F-4D97-AF65-F5344CB8AC3E}">
        <p14:creationId xmlns:p14="http://schemas.microsoft.com/office/powerpoint/2010/main" val="418218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122A8-126F-44AD-8475-3B7EA1E25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B. PENGUMPULAN DATA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Data yang </a:t>
            </a:r>
            <a:r>
              <a:rPr lang="en-US" dirty="0" err="1"/>
              <a:t>digunakan</a:t>
            </a:r>
            <a:r>
              <a:rPr lang="en-US" dirty="0"/>
              <a:t> pada </a:t>
            </a:r>
            <a:r>
              <a:rPr lang="en-US" dirty="0" err="1"/>
              <a:t>penelitian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</a:t>
            </a:r>
            <a:r>
              <a:rPr lang="en-US" dirty="0" err="1"/>
              <a:t>sekunder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media </a:t>
            </a:r>
            <a:r>
              <a:rPr lang="en-US" dirty="0" err="1"/>
              <a:t>perantara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yang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, </a:t>
            </a:r>
            <a:r>
              <a:rPr lang="en-US" dirty="0" err="1"/>
              <a:t>catatan</a:t>
            </a:r>
            <a:r>
              <a:rPr lang="en-US" dirty="0"/>
              <a:t>, </a:t>
            </a:r>
            <a:r>
              <a:rPr lang="en-US" dirty="0" err="1"/>
              <a:t>bukti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tervalidasi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yang </a:t>
            </a:r>
            <a:r>
              <a:rPr lang="en-US" dirty="0" err="1"/>
              <a:t>dipublikasikan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dipublikasikan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100 </a:t>
            </a:r>
            <a:r>
              <a:rPr lang="en-US" dirty="0" err="1"/>
              <a:t>ribu</a:t>
            </a:r>
            <a:r>
              <a:rPr lang="en-US" dirty="0"/>
              <a:t> 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dipecah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80 </a:t>
            </a:r>
            <a:r>
              <a:rPr lang="en-US" dirty="0" err="1"/>
              <a:t>persen</a:t>
            </a:r>
            <a:r>
              <a:rPr lang="en-US" dirty="0"/>
              <a:t> data training dan 20 </a:t>
            </a:r>
            <a:r>
              <a:rPr lang="en-US" dirty="0" err="1"/>
              <a:t>persen</a:t>
            </a:r>
            <a:r>
              <a:rPr lang="en-US" dirty="0"/>
              <a:t> data testing. 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643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625F-44DD-4447-A0CB-B7A38C50D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C. PENGELOLAAN DATA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sv-SE" dirty="0"/>
              <a:t>Dataset ini dalam tahap preprocessing harus melalui 3 proses</a:t>
            </a:r>
            <a:endParaRPr lang="en-US" b="1" dirty="0"/>
          </a:p>
          <a:p>
            <a:r>
              <a:rPr lang="en-US" dirty="0" err="1"/>
              <a:t>Membuang</a:t>
            </a:r>
            <a:r>
              <a:rPr lang="en-US" dirty="0"/>
              <a:t> </a:t>
            </a:r>
            <a:r>
              <a:rPr lang="en-US" dirty="0" err="1"/>
              <a:t>duplikasi</a:t>
            </a:r>
            <a:r>
              <a:rPr lang="en-US" dirty="0"/>
              <a:t> data </a:t>
            </a:r>
            <a:endParaRPr lang="en-US" b="1" dirty="0"/>
          </a:p>
          <a:p>
            <a:r>
              <a:rPr lang="en-US" dirty="0" err="1"/>
              <a:t>Memeriksa</a:t>
            </a:r>
            <a:r>
              <a:rPr lang="en-US" dirty="0"/>
              <a:t> data yang </a:t>
            </a:r>
            <a:r>
              <a:rPr lang="en-US" dirty="0" err="1"/>
              <a:t>inkonsisten</a:t>
            </a:r>
            <a:endParaRPr lang="en-US" b="1" dirty="0"/>
          </a:p>
          <a:p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pada data.</a:t>
            </a:r>
          </a:p>
          <a:p>
            <a:pPr marL="0" indent="0">
              <a:buNone/>
            </a:pPr>
            <a:r>
              <a:rPr lang="en-US" dirty="0"/>
              <a:t>Hasil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missing </a:t>
            </a:r>
            <a:r>
              <a:rPr lang="en-US" dirty="0" err="1"/>
              <a:t>valuenya</a:t>
            </a:r>
            <a:endParaRPr lang="en-US" b="1" dirty="0"/>
          </a:p>
          <a:p>
            <a:pPr marL="0" indent="0">
              <a:buNone/>
            </a:pP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47089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633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Presentasi Research Method</vt:lpstr>
      <vt:lpstr>Jurnal</vt:lpstr>
      <vt:lpstr>Latar Belakang</vt:lpstr>
      <vt:lpstr>Tujuan dan Manfaat Penelitian</vt:lpstr>
      <vt:lpstr>Identifikasi Masalah</vt:lpstr>
      <vt:lpstr>Rumusan Masalah</vt:lpstr>
      <vt:lpstr>Metode Penelitian</vt:lpstr>
      <vt:lpstr>PowerPoint Presentation</vt:lpstr>
      <vt:lpstr>PowerPoint Presentation</vt:lpstr>
      <vt:lpstr>ALGORITMA NAÏVE BAIYES</vt:lpstr>
      <vt:lpstr>PowerPoint Presentation</vt:lpstr>
      <vt:lpstr>PowerPoint Presentation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Research Method</dc:title>
  <dc:creator>alimanda sahbana</dc:creator>
  <cp:lastModifiedBy>Eggi Syawalludin</cp:lastModifiedBy>
  <cp:revision>8</cp:revision>
  <dcterms:created xsi:type="dcterms:W3CDTF">2023-12-07T17:23:24Z</dcterms:created>
  <dcterms:modified xsi:type="dcterms:W3CDTF">2023-12-29T03:26:08Z</dcterms:modified>
</cp:coreProperties>
</file>