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728" r:id="rId1"/>
  </p:sldMasterIdLst>
  <p:notesMasterIdLst>
    <p:notesMasterId r:id="rId2"/>
  </p:notesMasterIdLst>
  <p:sldIdLst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3" r:id="rId13"/>
  </p:sldIdLst>
  <p:sldSz type="screen16x9" cy="5143500" cx="9144000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Impact" panose="020B0806030902050204" pitchFamily="34" charset="0"/>
      <p:regular r:id="rId15"/>
    </p:embeddedFont>
    <p:embeddedFont>
      <p:font typeface="Karla" pitchFamily="2" charset="0"/>
      <p:regular r:id="rId16"/>
      <p:bold r:id="rId17"/>
      <p:italic r:id="rId18"/>
      <p:boldItalic r:id="rId19"/>
    </p:embeddedFont>
    <p:embeddedFont>
      <p:font typeface="Rubik Black" panose="020B0604020202020204" charset="-79"/>
      <p:bold r:id="rId20"/>
      <p:boldItalic r:id="rId2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144C50B5-FC1B-49CD-A6B1-B182A6AE06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9801399E-F24C-458B-ABBC-1DE634C255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1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46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409;g14d2792e9da_0_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6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Google Shape;892;g14e084505ba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Google Shape;1232;g1125d80b419_0_21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9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562;g110860aa576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0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512;g13376c31365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1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980;g14e1613f9b3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7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464;g10fb8bc67f7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1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476;g10fb8bc67f7_0_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1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711;g1125d80b419_0_7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1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Google Shape;829;g1125d80b419_0_77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7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Google Shape;1206;g14e1613f9b3_0_19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4" name="Google Shape;1207;g14e1613f9b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9;p2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29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048578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1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048579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728" name="Google Shape;15;p2"/>
                <p:cNvCxnSpPr>
                  <a:cxnSpLocks/>
                </p:cNvCxnSpPr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29" name="Google Shape;17;p2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30" name="Google Shape;18;p2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580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31" name="Google Shape;20;p2"/>
              <p:cNvCxnSpPr>
                <a:cxnSpLocks/>
              </p:cNvCxnSpPr>
              <p:nvPr/>
            </p:nvCxnSpPr>
            <p:spPr>
              <a:xfrm>
                <a:off x="7925099" y="5485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3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048581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048582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32" name="Google Shape;26;p2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33" name="Google Shape;27;p2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583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34" name="Google Shape;29;p2"/>
              <p:cNvCxnSpPr>
                <a:cxnSpLocks/>
              </p:cNvCxnSpPr>
              <p:nvPr/>
            </p:nvCxnSpPr>
            <p:spPr>
              <a:xfrm>
                <a:off x="7284899" y="8093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35" name="Google Shape;30;p2"/>
              <p:cNvCxnSpPr>
                <a:cxnSpLocks/>
              </p:cNvCxnSpPr>
              <p:nvPr/>
            </p:nvCxnSpPr>
            <p:spPr>
              <a:xfrm>
                <a:off x="916188" y="900697"/>
                <a:ext cx="7310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584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8585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58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210;p14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159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048838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0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048839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92" name="Google Shape;215;p14"/>
              <p:cNvCxnSpPr>
                <a:cxnSpLocks/>
              </p:cNvCxnSpPr>
              <p:nvPr/>
            </p:nvCxnSpPr>
            <p:spPr>
              <a:xfrm>
                <a:off x="1371300" y="1108650"/>
                <a:ext cx="6401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61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93" name="Google Shape;217;p14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94" name="Google Shape;218;p14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840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95" name="Google Shape;220;p14"/>
              <p:cNvCxnSpPr>
                <a:cxnSpLocks/>
              </p:cNvCxnSpPr>
              <p:nvPr/>
            </p:nvCxnSpPr>
            <p:spPr>
              <a:xfrm>
                <a:off x="6827699" y="1017288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048841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048842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96" name="Google Shape;225;p14"/>
              <p:cNvCxnSpPr>
                <a:cxnSpLocks/>
              </p:cNvCxnSpPr>
              <p:nvPr/>
            </p:nvCxnSpPr>
            <p:spPr>
              <a:xfrm>
                <a:off x="1371300" y="1108650"/>
                <a:ext cx="6401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64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97" name="Google Shape;227;p14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98" name="Google Shape;228;p14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843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99" name="Google Shape;230;p14"/>
              <p:cNvCxnSpPr>
                <a:cxnSpLocks/>
              </p:cNvCxnSpPr>
              <p:nvPr/>
            </p:nvCxnSpPr>
            <p:spPr>
              <a:xfrm>
                <a:off x="6827699" y="1017288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844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845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38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Google Shape;298;p1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13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048802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0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41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0488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786" name="Google Shape;304;p19"/>
                <p:cNvCxnSpPr>
                  <a:cxnSpLocks/>
                </p:cNvCxnSpPr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2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87" name="Google Shape;306;p19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88" name="Google Shape;307;p19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804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89" name="Google Shape;309;p19"/>
              <p:cNvCxnSpPr>
                <a:cxnSpLocks/>
              </p:cNvCxnSpPr>
              <p:nvPr/>
            </p:nvCxnSpPr>
            <p:spPr>
              <a:xfrm>
                <a:off x="7925099" y="5485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805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806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07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08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09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10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11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22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318;p2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123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048772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4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25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04877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778" name="Google Shape;324;p20"/>
                <p:cNvCxnSpPr>
                  <a:cxnSpLocks/>
                </p:cNvCxnSpPr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79" name="Google Shape;326;p20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80" name="Google Shape;327;p20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774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81" name="Google Shape;329;p20"/>
              <p:cNvCxnSpPr>
                <a:cxnSpLocks/>
              </p:cNvCxnSpPr>
              <p:nvPr/>
            </p:nvCxnSpPr>
            <p:spPr>
              <a:xfrm>
                <a:off x="7925099" y="5485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775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776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777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8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9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0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782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783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9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385;p2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195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048904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6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048905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97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810" name="Google Shape;391;p23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811" name="Google Shape;392;p23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906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812" name="Google Shape;394;p23"/>
              <p:cNvCxnSpPr>
                <a:cxnSpLocks/>
              </p:cNvCxnSpPr>
              <p:nvPr/>
            </p:nvCxnSpPr>
            <p:spPr>
              <a:xfrm>
                <a:off x="7284899" y="8093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13" name="Google Shape;395;p23"/>
              <p:cNvCxnSpPr>
                <a:cxnSpLocks/>
              </p:cNvCxnSpPr>
              <p:nvPr/>
            </p:nvCxnSpPr>
            <p:spPr>
              <a:xfrm>
                <a:off x="916188" y="900697"/>
                <a:ext cx="7310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907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908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909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sz="1000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sz="1000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/>
              </a:rPr>
              <a:t>Slidesgo</a:t>
            </a:r>
            <a:r>
              <a:rPr sz="1000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/>
              </a:rPr>
              <a:t>Flaticon</a:t>
            </a:r>
            <a:r>
              <a:rPr sz="1000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/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215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Google Shape;400;p24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210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9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34;p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70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048661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1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048662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48" name="Google Shape;39;p3"/>
              <p:cNvCxnSpPr>
                <a:cxnSpLocks/>
              </p:cNvCxnSpPr>
              <p:nvPr/>
            </p:nvCxnSpPr>
            <p:spPr>
              <a:xfrm>
                <a:off x="1371300" y="1108650"/>
                <a:ext cx="6401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2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49" name="Google Shape;41;p3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0" name="Google Shape;42;p3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66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51" name="Google Shape;44;p3"/>
              <p:cNvCxnSpPr>
                <a:cxnSpLocks/>
              </p:cNvCxnSpPr>
              <p:nvPr/>
            </p:nvCxnSpPr>
            <p:spPr>
              <a:xfrm>
                <a:off x="6827699" y="1017288"/>
                <a:ext cx="2085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664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algn="ctr"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algn="ctr"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algn="ctr"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algn="ctr"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algn="ctr"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algn="ctr"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algn="ctr"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algn="ctr"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48665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8666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02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49;p4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103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048728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4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05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048729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766" name="Google Shape;55;p4"/>
                <p:cNvCxnSpPr>
                  <a:cxnSpLocks/>
                </p:cNvCxnSpPr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67" name="Google Shape;57;p4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68" name="Google Shape;58;p4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730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69" name="Google Shape;60;p4"/>
              <p:cNvCxnSpPr>
                <a:cxnSpLocks/>
              </p:cNvCxnSpPr>
              <p:nvPr/>
            </p:nvCxnSpPr>
            <p:spPr>
              <a:xfrm>
                <a:off x="7925099" y="5485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73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73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73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Google Shape;96;p7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174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1048865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5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48866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76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800" name="Google Shape;102;p7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801" name="Google Shape;103;p7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867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802" name="Google Shape;105;p7"/>
              <p:cNvCxnSpPr>
                <a:cxnSpLocks/>
              </p:cNvCxnSpPr>
              <p:nvPr/>
            </p:nvCxnSpPr>
            <p:spPr>
              <a:xfrm>
                <a:off x="5156899" y="5484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3" name="Google Shape;106;p7"/>
              <p:cNvCxnSpPr>
                <a:cxnSpLocks/>
              </p:cNvCxnSpPr>
              <p:nvPr/>
            </p:nvCxnSpPr>
            <p:spPr>
              <a:xfrm>
                <a:off x="283500" y="639800"/>
                <a:ext cx="58152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4886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8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48869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79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804" name="Google Shape;112;p7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805" name="Google Shape;113;p7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870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806" name="Google Shape;115;p7"/>
              <p:cNvCxnSpPr>
                <a:cxnSpLocks/>
              </p:cNvCxnSpPr>
              <p:nvPr/>
            </p:nvCxnSpPr>
            <p:spPr>
              <a:xfrm>
                <a:off x="5156899" y="5484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7" name="Google Shape;116;p7"/>
              <p:cNvCxnSpPr>
                <a:cxnSpLocks/>
              </p:cNvCxnSpPr>
              <p:nvPr/>
            </p:nvCxnSpPr>
            <p:spPr>
              <a:xfrm>
                <a:off x="283500" y="639800"/>
                <a:ext cx="58152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871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872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4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120;p8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85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04870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6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048703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57" name="Google Shape;125;p8"/>
              <p:cNvCxnSpPr>
                <a:cxnSpLocks/>
              </p:cNvCxnSpPr>
              <p:nvPr/>
            </p:nvCxnSpPr>
            <p:spPr>
              <a:xfrm>
                <a:off x="1371300" y="1108650"/>
                <a:ext cx="6401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7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58" name="Google Shape;127;p8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9" name="Google Shape;128;p8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704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60" name="Google Shape;130;p8"/>
              <p:cNvCxnSpPr>
                <a:cxnSpLocks/>
              </p:cNvCxnSpPr>
              <p:nvPr/>
            </p:nvCxnSpPr>
            <p:spPr>
              <a:xfrm>
                <a:off x="6827699" y="1017288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8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048705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9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048706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61" name="Google Shape;135;p8"/>
              <p:cNvCxnSpPr>
                <a:cxnSpLocks/>
              </p:cNvCxnSpPr>
              <p:nvPr/>
            </p:nvCxnSpPr>
            <p:spPr>
              <a:xfrm>
                <a:off x="1371300" y="1108650"/>
                <a:ext cx="6401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0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62" name="Google Shape;137;p8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63" name="Google Shape;138;p8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707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64" name="Google Shape;140;p8"/>
              <p:cNvCxnSpPr>
                <a:cxnSpLocks/>
              </p:cNvCxnSpPr>
              <p:nvPr/>
            </p:nvCxnSpPr>
            <p:spPr>
              <a:xfrm>
                <a:off x="6827699" y="1017288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708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algn="ctr"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143;p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52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048627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048628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39" name="Google Shape;148;p9"/>
              <p:cNvCxnSpPr>
                <a:cxnSpLocks/>
              </p:cNvCxnSpPr>
              <p:nvPr/>
            </p:nvCxnSpPr>
            <p:spPr>
              <a:xfrm>
                <a:off x="1371300" y="1108650"/>
                <a:ext cx="6401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40" name="Google Shape;150;p9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1" name="Google Shape;151;p9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629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42" name="Google Shape;153;p9"/>
              <p:cNvCxnSpPr>
                <a:cxnSpLocks/>
              </p:cNvCxnSpPr>
              <p:nvPr/>
            </p:nvCxnSpPr>
            <p:spPr>
              <a:xfrm>
                <a:off x="6827699" y="1017288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5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048630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048631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43" name="Google Shape;158;p9"/>
              <p:cNvCxnSpPr>
                <a:cxnSpLocks/>
              </p:cNvCxnSpPr>
              <p:nvPr/>
            </p:nvCxnSpPr>
            <p:spPr>
              <a:xfrm>
                <a:off x="1371300" y="1108650"/>
                <a:ext cx="6401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7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44" name="Google Shape;160;p9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5" name="Google Shape;161;p9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63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46" name="Google Shape;163;p9"/>
              <p:cNvCxnSpPr>
                <a:cxnSpLocks/>
              </p:cNvCxnSpPr>
              <p:nvPr/>
            </p:nvCxnSpPr>
            <p:spPr>
              <a:xfrm>
                <a:off x="6827699" y="1017288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633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6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34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Google Shape;169;p11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212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048940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3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048941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1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817" name="Google Shape;175;p11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818" name="Google Shape;176;p11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942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819" name="Google Shape;178;p11"/>
              <p:cNvCxnSpPr>
                <a:cxnSpLocks/>
              </p:cNvCxnSpPr>
              <p:nvPr/>
            </p:nvCxnSpPr>
            <p:spPr>
              <a:xfrm>
                <a:off x="7284899" y="8093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20" name="Google Shape;179;p11"/>
              <p:cNvCxnSpPr>
                <a:cxnSpLocks/>
              </p:cNvCxnSpPr>
              <p:nvPr/>
            </p:nvCxnSpPr>
            <p:spPr>
              <a:xfrm>
                <a:off x="916188" y="900697"/>
                <a:ext cx="73104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943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algn="ctr"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algn="ctr"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algn="ctr"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algn="ctr"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algn="ctr"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algn="ctr"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algn="ctr"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algn="ctr"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8944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</p:bgPr>
    </p:bg>
    <p:spTree>
      <p:nvGrpSpPr>
        <p:cNvPr id="216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10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84;p1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/>
          <a:noFill/>
          <a:ln>
            <a:noFill/>
          </a:ln>
        </p:spPr>
      </p:pic>
      <p:grpSp>
        <p:nvGrpSpPr>
          <p:cNvPr id="111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048742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13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048743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770" name="Google Shape;190;p13"/>
                <p:cNvCxnSpPr>
                  <a:cxnSpLocks/>
                </p:cNvCxnSpPr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71" name="Google Shape;192;p13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72" name="Google Shape;193;p13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74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73" name="Google Shape;195;p13"/>
              <p:cNvCxnSpPr>
                <a:cxnSpLocks/>
              </p:cNvCxnSpPr>
              <p:nvPr/>
            </p:nvCxnSpPr>
            <p:spPr>
              <a:xfrm>
                <a:off x="7925099" y="548550"/>
                <a:ext cx="2130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745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746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747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748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749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50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1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52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3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54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5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56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7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33024" cy="991699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-US"/>
              <a:t>Human Computer Interaction </a:t>
            </a:r>
            <a:r>
              <a:rPr dirty="0" sz="1600" lang="en-US" err="1"/>
              <a:t>Pengelolaan</a:t>
            </a:r>
            <a:r>
              <a:rPr dirty="0" sz="1600" lang="en-US"/>
              <a:t> Open Journal Systems </a:t>
            </a:r>
            <a:r>
              <a:rPr dirty="0" sz="1600" lang="en-US" err="1"/>
              <a:t>berbasis</a:t>
            </a:r>
            <a:r>
              <a:rPr dirty="0" sz="1600" lang="en-US"/>
              <a:t> Interaction Framework</a:t>
            </a:r>
            <a:endParaRPr dirty="0" sz="1600"/>
          </a:p>
        </p:txBody>
      </p:sp>
      <p:sp>
        <p:nvSpPr>
          <p:cNvPr id="1048587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044117" y="3869226"/>
            <a:ext cx="5580112" cy="517202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ISSN: 2355-3421 (Print)</a:t>
            </a:r>
            <a:r>
              <a:rPr dirty="0" lang="id-ID"/>
              <a:t> </a:t>
            </a:r>
            <a:r>
              <a:rPr dirty="0" lang="en-US"/>
              <a:t>ISSN: 2527-9777</a:t>
            </a:r>
            <a:r>
              <a:rPr dirty="0" lang="id-ID"/>
              <a:t> (Online)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nn-NO"/>
              <a:t>Vol. 7, No. 1, Juni 2020</a:t>
            </a:r>
            <a:endParaRPr dirty="0"/>
          </a:p>
        </p:txBody>
      </p:sp>
      <p:sp>
        <p:nvSpPr>
          <p:cNvPr id="1048588" name="Google Shape;414;p29"/>
          <p:cNvSpPr/>
          <p:nvPr/>
        </p:nvSpPr>
        <p:spPr>
          <a:xfrm rot="-2700000">
            <a:off x="7791571" y="415753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1048589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1048590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36" name="Google Shape;419;p29"/>
              <p:cNvCxnSpPr>
                <a:cxnSpLocks/>
              </p:cNvCxnSpPr>
              <p:nvPr/>
            </p:nvCxnSpPr>
            <p:spPr>
              <a:xfrm>
                <a:off x="7151600" y="2373361"/>
                <a:ext cx="17247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104859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ah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ah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ah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ah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ah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4859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1048597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ah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8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ah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1048599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0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2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1048601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3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1048602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ah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603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ah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4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1048604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ah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5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ah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3145737" name="Google Shape;441;p29"/>
            <p:cNvCxnSpPr>
              <a:cxnSpLocks/>
            </p:cNvCxnSpPr>
            <p:nvPr/>
          </p:nvCxnSpPr>
          <p:spPr>
            <a:xfrm>
              <a:off x="308975" y="1262125"/>
              <a:ext cx="12633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1048606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7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38" name="Google Shape;445;p29"/>
            <p:cNvCxnSpPr>
              <a:cxnSpLocks/>
            </p:cNvCxnSpPr>
            <p:nvPr/>
          </p:nvCxnSpPr>
          <p:spPr>
            <a:xfrm>
              <a:off x="7413325" y="1230512"/>
              <a:ext cx="15447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608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9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0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1048611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ah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2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ah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7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104861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ah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ah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ah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ah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ah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ah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ah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ah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ah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ah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23" name="Google Shape;413;p29"/>
          <p:cNvSpPr txBox="1"/>
          <p:nvPr/>
        </p:nvSpPr>
        <p:spPr>
          <a:xfrm>
            <a:off x="2090973" y="3300786"/>
            <a:ext cx="5486400" cy="365700"/>
          </a:xfrm>
          <a:prstGeom prst="rect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b="0" cap="none" sz="14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algn="ct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algn="ct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algn="ct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algn="ct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algn="ct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algn="ct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algn="ct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algn="ct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marL="0"/>
            <a:r>
              <a:rPr dirty="0" lang="en-US"/>
              <a:t>BINA INSANI ICT JOURNAL</a:t>
            </a:r>
          </a:p>
        </p:txBody>
      </p:sp>
      <p:sp>
        <p:nvSpPr>
          <p:cNvPr id="1048624" name="Google Shape;413;p29"/>
          <p:cNvSpPr txBox="1"/>
          <p:nvPr/>
        </p:nvSpPr>
        <p:spPr>
          <a:xfrm>
            <a:off x="2090973" y="2686048"/>
            <a:ext cx="5486400" cy="365700"/>
          </a:xfrm>
          <a:prstGeom prst="rect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b="0" cap="none" sz="14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algn="ct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algn="ct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algn="ct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algn="ct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algn="ct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algn="ct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algn="ct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algn="ct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b="0" cap="none" sz="1800" i="0" strike="noStrike" u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marL="0"/>
            <a:r>
              <a:rPr dirty="0" lang="en-US" err="1"/>
              <a:t>Endang</a:t>
            </a:r>
            <a:r>
              <a:rPr dirty="0" lang="en-US"/>
              <a:t> </a:t>
            </a:r>
            <a:r>
              <a:rPr dirty="0" lang="en-US" err="1"/>
              <a:t>Retnoningsih</a:t>
            </a:r>
            <a:r>
              <a:rPr dirty="0" lang="id-ID"/>
              <a:t>, </a:t>
            </a:r>
            <a:r>
              <a:rPr dirty="0" lang="en-US"/>
              <a:t>Ari Nurul </a:t>
            </a:r>
            <a:r>
              <a:rPr dirty="0" lang="en-US" err="1"/>
              <a:t>Alfian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Google Shape;895;p43"/>
          <p:cNvSpPr txBox="1">
            <a:spLocks noGrp="1"/>
          </p:cNvSpPr>
          <p:nvPr>
            <p:ph type="title"/>
          </p:nvPr>
        </p:nvSpPr>
        <p:spPr>
          <a:xfrm>
            <a:off x="714253" y="1634756"/>
            <a:ext cx="50157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id-ID"/>
              <a:t>Kesimpulan</a:t>
            </a:r>
            <a:endParaRPr dirty="0"/>
          </a:p>
        </p:txBody>
      </p:sp>
      <p:sp>
        <p:nvSpPr>
          <p:cNvPr id="1048874" name="Google Shape;896;p43"/>
          <p:cNvSpPr txBox="1">
            <a:spLocks noGrp="1"/>
          </p:cNvSpPr>
          <p:nvPr>
            <p:ph type="body" idx="1"/>
          </p:nvPr>
        </p:nvSpPr>
        <p:spPr>
          <a:xfrm>
            <a:off x="495371" y="2333545"/>
            <a:ext cx="5009161" cy="90326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13970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dirty="0" lang="en-US"/>
              <a:t>Open Journal Systems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tampilan</a:t>
            </a:r>
            <a:r>
              <a:rPr dirty="0" lang="en-US"/>
              <a:t> yang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sederhana</a:t>
            </a:r>
            <a:r>
              <a:rPr dirty="0" lang="en-US"/>
              <a:t>, </a:t>
            </a:r>
            <a:r>
              <a:rPr dirty="0" lang="en-US" err="1"/>
              <a:t>ringkas</a:t>
            </a:r>
            <a:r>
              <a:rPr dirty="0" lang="en-US"/>
              <a:t>, </a:t>
            </a:r>
            <a:r>
              <a:rPr dirty="0" lang="en-US" err="1"/>
              <a:t>mudah</a:t>
            </a:r>
            <a:r>
              <a:rPr dirty="0" lang="en-US"/>
              <a:t> dan flexible </a:t>
            </a:r>
            <a:r>
              <a:rPr dirty="0" lang="en-US" err="1"/>
              <a:t>karena</a:t>
            </a:r>
            <a:r>
              <a:rPr dirty="0" lang="en-US"/>
              <a:t> </a:t>
            </a:r>
            <a:r>
              <a:rPr dirty="0" lang="en-US" err="1"/>
              <a:t>dibangun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prinsip</a:t>
            </a:r>
            <a:r>
              <a:rPr dirty="0" lang="en-US"/>
              <a:t> Interaction Framework yang </a:t>
            </a:r>
            <a:r>
              <a:rPr dirty="0" lang="en-US" err="1"/>
              <a:t>melihat</a:t>
            </a:r>
            <a:r>
              <a:rPr dirty="0" lang="en-US"/>
              <a:t> pada </a:t>
            </a:r>
            <a:r>
              <a:rPr dirty="0" lang="en-US" err="1"/>
              <a:t>kebutuhan</a:t>
            </a:r>
            <a:r>
              <a:rPr dirty="0" lang="en-US"/>
              <a:t> user, input, system, output. </a:t>
            </a:r>
            <a:endParaRPr dirty="0"/>
          </a:p>
        </p:txBody>
      </p:sp>
      <p:grpSp>
        <p:nvGrpSpPr>
          <p:cNvPr id="181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1048875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6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808" name="Google Shape;900;p43"/>
            <p:cNvCxnSpPr>
              <a:cxnSpLocks/>
            </p:cNvCxnSpPr>
            <p:nvPr/>
          </p:nvCxnSpPr>
          <p:spPr>
            <a:xfrm>
              <a:off x="7413325" y="1230512"/>
              <a:ext cx="15447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877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8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9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2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1048880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ah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81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ah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3" name="Google Shape;907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1048882" name="Google Shape;908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3" name="Google Shape;909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ah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4" name="Google Shape;910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1048884" name="Google Shape;911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5" name="Google Shape;912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5" name="Google Shape;913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1048886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7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ah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8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ah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6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048889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ah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0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ah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7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188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048891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89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48892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809" name="Google Shape;925;p43"/>
                <p:cNvCxnSpPr>
                  <a:cxnSpLocks/>
                </p:cNvCxnSpPr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0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048893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ah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4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ah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5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ah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6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ah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48897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98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99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1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1048900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1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Google Shape;1236;p52"/>
          <p:cNvSpPr txBox="1">
            <a:spLocks noGrp="1"/>
          </p:cNvSpPr>
          <p:nvPr>
            <p:ph type="ctrTitle"/>
          </p:nvPr>
        </p:nvSpPr>
        <p:spPr>
          <a:xfrm>
            <a:off x="2331611" y="2069220"/>
            <a:ext cx="4572000" cy="914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Thanks!</a:t>
            </a:r>
            <a:endParaRPr dirty="0"/>
          </a:p>
        </p:txBody>
      </p:sp>
      <p:grpSp>
        <p:nvGrpSpPr>
          <p:cNvPr id="199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200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048911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0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4891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814" name="Google Shape;1243;p52"/>
                <p:cNvCxnSpPr>
                  <a:cxnSpLocks/>
                </p:cNvCxnSpPr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2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048913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ah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4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ah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5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ah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6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ah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3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204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04891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05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048918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815" name="Google Shape;1270;p52"/>
                <p:cNvCxnSpPr>
                  <a:cxnSpLocks/>
                </p:cNvCxnSpPr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45816" name="Google Shape;1271;p52"/>
            <p:cNvCxnSpPr>
              <a:cxnSpLocks/>
            </p:cNvCxnSpPr>
            <p:nvPr/>
          </p:nvCxnSpPr>
          <p:spPr>
            <a:xfrm>
              <a:off x="7469486" y="2052225"/>
              <a:ext cx="17241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919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ah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0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ah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6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048921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ah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2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ah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3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ah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4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ah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5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ah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6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ah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7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ah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8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ah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9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ah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0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ah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931" name="Google Shape;604;p34"/>
          <p:cNvSpPr/>
          <p:nvPr/>
        </p:nvSpPr>
        <p:spPr>
          <a:xfrm>
            <a:off x="2458152" y="3548600"/>
            <a:ext cx="4226665" cy="457200"/>
          </a:xfrm>
          <a:prstGeom prst="rect"/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grpSp>
        <p:nvGrpSpPr>
          <p:cNvPr id="207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048932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ah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3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ah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4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ah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5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ah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6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ah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7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ah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1048635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1048636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47" name="Google Shape;569;p33"/>
              <p:cNvCxnSpPr>
                <a:cxnSpLocks/>
              </p:cNvCxnSpPr>
              <p:nvPr/>
            </p:nvCxnSpPr>
            <p:spPr>
              <a:xfrm>
                <a:off x="7151600" y="2373361"/>
                <a:ext cx="17247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1048637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ah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8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ah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9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ah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0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ah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48641" name="Google Shape;575;p33"/>
          <p:cNvSpPr txBox="1">
            <a:spLocks noGrp="1"/>
          </p:cNvSpPr>
          <p:nvPr>
            <p:ph type="title"/>
          </p:nvPr>
        </p:nvSpPr>
        <p:spPr>
          <a:xfrm>
            <a:off x="1803423" y="1488737"/>
            <a:ext cx="50292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id-ID"/>
              <a:t>Pendahuluan</a:t>
            </a:r>
            <a:endParaRPr dirty="0"/>
          </a:p>
        </p:txBody>
      </p:sp>
      <p:sp>
        <p:nvSpPr>
          <p:cNvPr id="1048642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713248" y="2167939"/>
            <a:ext cx="5146960" cy="1456219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200" lang="en-US"/>
              <a:t>Open Journal Systems (OJS) </a:t>
            </a:r>
            <a:r>
              <a:rPr dirty="0" sz="1200" lang="en-US" err="1"/>
              <a:t>adalah</a:t>
            </a:r>
            <a:r>
              <a:rPr dirty="0" sz="1200" lang="en-US"/>
              <a:t> </a:t>
            </a:r>
            <a:r>
              <a:rPr dirty="0" sz="1200" lang="en-US" err="1"/>
              <a:t>aplikasi</a:t>
            </a:r>
            <a:r>
              <a:rPr dirty="0" sz="1200" lang="en-US"/>
              <a:t> </a:t>
            </a:r>
            <a:r>
              <a:rPr dirty="0" sz="1200" lang="en-US" err="1"/>
              <a:t>perangkat</a:t>
            </a:r>
            <a:r>
              <a:rPr dirty="0" sz="1200" lang="en-US"/>
              <a:t> </a:t>
            </a:r>
            <a:r>
              <a:rPr dirty="0" sz="1200" lang="en-US" err="1"/>
              <a:t>lunak</a:t>
            </a:r>
            <a:r>
              <a:rPr dirty="0" sz="1200" lang="en-US"/>
              <a:t> </a:t>
            </a:r>
            <a:r>
              <a:rPr dirty="0" sz="1200" lang="en-US" err="1"/>
              <a:t>sumber</a:t>
            </a:r>
            <a:r>
              <a:rPr dirty="0" sz="1200" lang="en-US"/>
              <a:t> </a:t>
            </a:r>
            <a:r>
              <a:rPr dirty="0" sz="1200" lang="en-US" err="1"/>
              <a:t>terbuka</a:t>
            </a:r>
            <a:r>
              <a:rPr dirty="0" sz="1200" lang="en-US"/>
              <a:t> </a:t>
            </a:r>
            <a:r>
              <a:rPr dirty="0" sz="1200" lang="en-US" err="1"/>
              <a:t>untuk</a:t>
            </a:r>
            <a:r>
              <a:rPr dirty="0" sz="1200" lang="en-US"/>
              <a:t> </a:t>
            </a:r>
            <a:r>
              <a:rPr dirty="0" sz="1200" lang="en-US" err="1"/>
              <a:t>mengelola</a:t>
            </a:r>
            <a:r>
              <a:rPr dirty="0" sz="1200" lang="en-US"/>
              <a:t> dan </a:t>
            </a:r>
            <a:r>
              <a:rPr dirty="0" sz="1200" lang="en-US" err="1"/>
              <a:t>menerbitkan</a:t>
            </a:r>
            <a:r>
              <a:rPr dirty="0" sz="1200" lang="en-US"/>
              <a:t> </a:t>
            </a:r>
            <a:r>
              <a:rPr dirty="0" sz="1200" lang="en-US" err="1"/>
              <a:t>jurnal</a:t>
            </a:r>
            <a:r>
              <a:rPr dirty="0" sz="1200" lang="en-US"/>
              <a:t> </a:t>
            </a:r>
            <a:r>
              <a:rPr dirty="0" sz="1200" lang="en-US" err="1"/>
              <a:t>ilmiah</a:t>
            </a:r>
            <a:r>
              <a:rPr dirty="0" sz="1200" lang="en-US"/>
              <a:t>. </a:t>
            </a:r>
            <a:endParaRPr dirty="0" sz="1200"/>
          </a:p>
        </p:txBody>
      </p:sp>
      <p:grpSp>
        <p:nvGrpSpPr>
          <p:cNvPr id="62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048643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4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ah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048645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6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1048647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8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ah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9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ah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048650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ah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1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ah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48652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53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5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6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1048657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8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515;p32"/>
          <p:cNvGrpSpPr/>
          <p:nvPr/>
        </p:nvGrpSpPr>
        <p:grpSpPr>
          <a:xfrm>
            <a:off x="5029206" y="1189605"/>
            <a:ext cx="3657590" cy="348347"/>
            <a:chOff x="4572050" y="100025"/>
            <a:chExt cx="3657590" cy="348347"/>
          </a:xfrm>
        </p:grpSpPr>
        <p:sp>
          <p:nvSpPr>
            <p:cNvPr id="1048667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ah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8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ah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9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ah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0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ah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1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ah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2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ah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3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ah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4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ah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5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ah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6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ah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7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ah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8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ah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04867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ah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ah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ah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ah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ah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ah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048685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04868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52" name="Google Shape;539;p32"/>
              <p:cNvCxnSpPr>
                <a:cxnSpLocks/>
              </p:cNvCxnSpPr>
              <p:nvPr/>
            </p:nvCxnSpPr>
            <p:spPr>
              <a:xfrm>
                <a:off x="717952" y="637800"/>
                <a:ext cx="18231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45753" name="Google Shape;541;p32"/>
                <p:cNvCxnSpPr>
                  <a:cxnSpLocks/>
                </p:cNvCxnSpPr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4" name="Google Shape;542;p32"/>
                <p:cNvCxnSpPr>
                  <a:cxnSpLocks/>
                </p:cNvCxnSpPr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8687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55" name="Google Shape;544;p32"/>
              <p:cNvCxnSpPr>
                <a:cxnSpLocks/>
              </p:cNvCxnSpPr>
              <p:nvPr/>
            </p:nvCxnSpPr>
            <p:spPr>
              <a:xfrm>
                <a:off x="1605849" y="546963"/>
                <a:ext cx="2085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688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1048689" name="Google Shape;546;p32"/>
          <p:cNvSpPr txBox="1">
            <a:spLocks noGrp="1"/>
          </p:cNvSpPr>
          <p:nvPr>
            <p:ph type="title"/>
          </p:nvPr>
        </p:nvSpPr>
        <p:spPr>
          <a:xfrm>
            <a:off x="2585136" y="1600067"/>
            <a:ext cx="4611820" cy="756539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id-ID"/>
              <a:t>Rumusan Masalah</a:t>
            </a:r>
            <a:endParaRPr dirty="0" sz="3600"/>
          </a:p>
        </p:txBody>
      </p:sp>
      <p:grpSp>
        <p:nvGrpSpPr>
          <p:cNvPr id="79" name="Google Shape;547;p32"/>
          <p:cNvGrpSpPr/>
          <p:nvPr/>
        </p:nvGrpSpPr>
        <p:grpSpPr>
          <a:xfrm>
            <a:off x="1737349" y="2432037"/>
            <a:ext cx="5670802" cy="1673566"/>
            <a:chOff x="1828840" y="3371688"/>
            <a:chExt cx="5577850" cy="1463100"/>
          </a:xfrm>
        </p:grpSpPr>
        <p:sp>
          <p:nvSpPr>
            <p:cNvPr id="1048690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1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56" name="Google Shape;550;p32"/>
            <p:cNvCxnSpPr>
              <a:cxnSpLocks/>
            </p:cNvCxnSpPr>
            <p:nvPr/>
          </p:nvCxnSpPr>
          <p:spPr>
            <a:xfrm>
              <a:off x="1828840" y="3554706"/>
              <a:ext cx="54849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92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1735849" y="2606216"/>
            <a:ext cx="5461107" cy="118858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dirty="0" i="0" lang="en-US" err="1">
                <a:solidFill>
                  <a:srgbClr val="374151"/>
                </a:solidFill>
                <a:effectLst/>
                <a:latin typeface="Sohne"/>
              </a:rPr>
              <a:t>B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ohne"/>
              </a:rPr>
              <a:t>agaimana pengembangan</a:t>
            </a:r>
            <a:r>
              <a:rPr b="0" dirty="0" i="0" lang="en-US">
                <a:solidFill>
                  <a:srgbClr val="374151"/>
                </a:solidFill>
                <a:effectLst/>
                <a:latin typeface="Sohne"/>
              </a:rPr>
              <a:t> Open Journal Systems </a:t>
            </a:r>
            <a:r>
              <a:rPr b="0" dirty="0" i="0" lang="en-US">
                <a:solidFill>
                  <a:srgbClr val="374151"/>
                </a:solidFill>
                <a:effectLst/>
                <a:latin typeface="Sohne"/>
              </a:rPr>
              <a:t>d</a:t>
            </a:r>
            <a:r>
              <a:rPr b="0" dirty="0" i="0" lang="en-US">
                <a:solidFill>
                  <a:srgbClr val="374151"/>
                </a:solidFill>
                <a:effectLst/>
                <a:latin typeface="Sohne"/>
              </a:rPr>
              <a:t>an 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ohne"/>
              </a:rPr>
              <a:t>fitur-fiturnya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ohne"/>
              </a:rPr>
              <a:t>.</a:t>
            </a:r>
            <a:endParaRPr dirty="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dirty="0" i="0" lang="en-US" err="1">
                <a:solidFill>
                  <a:srgbClr val="374151"/>
                </a:solidFill>
                <a:effectLst/>
                <a:latin typeface="Sohne"/>
              </a:rPr>
              <a:t>K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ohne"/>
              </a:rPr>
              <a:t>o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ohne"/>
              </a:rPr>
              <a:t>nsep</a:t>
            </a:r>
            <a:r>
              <a:rPr b="0" dirty="0" i="0" lang="en-US">
                <a:solidFill>
                  <a:srgbClr val="374151"/>
                </a:solidFill>
                <a:effectLst/>
                <a:latin typeface="Sohne"/>
              </a:rPr>
              <a:t> Human Computer Interaction (HCI)</a:t>
            </a:r>
            <a:r>
              <a:rPr b="0" dirty="0" i="0" lang="en-US">
                <a:solidFill>
                  <a:srgbClr val="374151"/>
                </a:solidFill>
                <a:effectLst/>
                <a:latin typeface="Sohne"/>
              </a:rPr>
              <a:t>.</a:t>
            </a:r>
            <a:endParaRPr dirty="0"/>
          </a:p>
        </p:txBody>
      </p:sp>
      <p:grpSp>
        <p:nvGrpSpPr>
          <p:cNvPr id="8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04869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ah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95" name="Google Shape;555;p32"/>
          <p:cNvSpPr/>
          <p:nvPr/>
        </p:nvSpPr>
        <p:spPr>
          <a:xfrm>
            <a:off x="3614259" y="1278674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6" name="Google Shape;556;p32"/>
          <p:cNvSpPr/>
          <p:nvPr/>
        </p:nvSpPr>
        <p:spPr>
          <a:xfrm>
            <a:off x="4368988" y="1227404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557;p32"/>
          <p:cNvSpPr/>
          <p:nvPr/>
        </p:nvSpPr>
        <p:spPr>
          <a:xfrm>
            <a:off x="3044986" y="1197586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048698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9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983;p45"/>
          <p:cNvSpPr txBox="1">
            <a:spLocks noGrp="1"/>
          </p:cNvSpPr>
          <p:nvPr>
            <p:ph type="title"/>
          </p:nvPr>
        </p:nvSpPr>
        <p:spPr>
          <a:xfrm>
            <a:off x="2186713" y="1160788"/>
            <a:ext cx="5427669" cy="75621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id-ID"/>
              <a:t>Metode Penilitian</a:t>
            </a:r>
            <a:br>
              <a:rPr dirty="0" sz="2800" lang="id-ID"/>
            </a:br>
            <a:r>
              <a:rPr dirty="0" sz="2800" lang="id-ID"/>
              <a:t>Eksperimen</a:t>
            </a:r>
            <a:endParaRPr dirty="0" sz="2800"/>
          </a:p>
        </p:txBody>
      </p:sp>
      <p:grpSp>
        <p:nvGrpSpPr>
          <p:cNvPr id="92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048710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1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4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048712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5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48713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765" name="Google Shape;992;p45"/>
                <p:cNvCxnSpPr>
                  <a:cxnSpLocks/>
                </p:cNvCxnSpPr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6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04871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ah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7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048715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ah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716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ah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48717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ah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48718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9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0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8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48721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2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ah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48723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4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5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94198" y="2066499"/>
            <a:ext cx="3828750" cy="1825629"/>
          </a:xfrm>
          <a:prstGeom prst="rect"/>
        </p:spPr>
      </p:pic>
      <p:sp>
        <p:nvSpPr>
          <p:cNvPr id="1048725" name="Google Shape;1047;p47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2935149" y="3813508"/>
            <a:ext cx="4092722" cy="470974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M</a:t>
            </a:r>
            <a:r>
              <a:rPr dirty="0"/>
              <a:t>odel </a:t>
            </a:r>
            <a:r>
              <a:rPr dirty="0" err="1"/>
              <a:t>desain</a:t>
            </a:r>
            <a:r>
              <a:rPr dirty="0"/>
              <a:t> </a:t>
            </a:r>
            <a:r>
              <a:rPr dirty="0" err="1"/>
              <a:t>interaksi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467;p30"/>
          <p:cNvSpPr txBox="1">
            <a:spLocks noGrp="1"/>
          </p:cNvSpPr>
          <p:nvPr>
            <p:ph type="title"/>
          </p:nvPr>
        </p:nvSpPr>
        <p:spPr>
          <a:xfrm>
            <a:off x="2102500" y="648934"/>
            <a:ext cx="5304700" cy="701944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id-ID"/>
              <a:t>Hasil dan Pembahasan</a:t>
            </a:r>
            <a:endParaRPr dirty="0"/>
          </a:p>
        </p:txBody>
      </p:sp>
      <p:sp>
        <p:nvSpPr>
          <p:cNvPr id="1048734" name="Google Shape;468;p30"/>
          <p:cNvSpPr txBox="1">
            <a:spLocks noGrp="1"/>
          </p:cNvSpPr>
          <p:nvPr>
            <p:ph type="body" idx="1"/>
          </p:nvPr>
        </p:nvSpPr>
        <p:spPr>
          <a:xfrm>
            <a:off x="715094" y="1703613"/>
            <a:ext cx="7713900" cy="36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id-ID">
                <a:latin typeface="Impact" panose="020B0806030902050204" pitchFamily="34" charset="0"/>
              </a:rPr>
              <a:t>I</a:t>
            </a:r>
            <a:r>
              <a:rPr dirty="0" sz="1400" lang="en-US" err="1">
                <a:latin typeface="Impact" panose="020B0806030902050204" pitchFamily="34" charset="0"/>
              </a:rPr>
              <a:t>dentify</a:t>
            </a:r>
            <a:r>
              <a:rPr dirty="0" sz="1400" lang="en-US">
                <a:latin typeface="Impact" panose="020B0806030902050204" pitchFamily="34" charset="0"/>
              </a:rPr>
              <a:t> needs/Establish requirements</a:t>
            </a:r>
            <a:endParaRPr dirty="0" sz="1400">
              <a:latin typeface="Impact" panose="020B0806030902050204" pitchFamily="34" charset="0"/>
            </a:endParaRPr>
          </a:p>
        </p:txBody>
      </p:sp>
      <p:sp>
        <p:nvSpPr>
          <p:cNvPr id="1048735" name="Google Shape;469;p30"/>
          <p:cNvSpPr txBox="1"/>
          <p:nvPr/>
        </p:nvSpPr>
        <p:spPr>
          <a:xfrm>
            <a:off x="715100" y="4151183"/>
            <a:ext cx="3674100" cy="457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b="1" dirty="0" sz="1100"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36" name="Google Shape;470;p30"/>
          <p:cNvSpPr txBox="1"/>
          <p:nvPr/>
        </p:nvSpPr>
        <p:spPr>
          <a:xfrm>
            <a:off x="4754850" y="4151183"/>
            <a:ext cx="3674100" cy="457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b="1" dirty="0"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37" name="Google Shape;472;p30"/>
          <p:cNvSpPr/>
          <p:nvPr/>
        </p:nvSpPr>
        <p:spPr>
          <a:xfrm>
            <a:off x="1002204" y="1906973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8" name="Google Shape;473;p30"/>
          <p:cNvSpPr/>
          <p:nvPr/>
        </p:nvSpPr>
        <p:spPr>
          <a:xfrm>
            <a:off x="761341" y="1804168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9" name="Google Shape;474;p30"/>
          <p:cNvSpPr/>
          <p:nvPr/>
        </p:nvSpPr>
        <p:spPr>
          <a:xfrm>
            <a:off x="7659971" y="1804168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5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2916" y="2161209"/>
            <a:ext cx="8282896" cy="161166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479;p31"/>
          <p:cNvGrpSpPr/>
          <p:nvPr/>
        </p:nvGrpSpPr>
        <p:grpSpPr>
          <a:xfrm>
            <a:off x="4754850" y="3297978"/>
            <a:ext cx="3771900" cy="1412550"/>
            <a:chOff x="4754850" y="1600325"/>
            <a:chExt cx="3771900" cy="1412550"/>
          </a:xfrm>
        </p:grpSpPr>
        <p:sp>
          <p:nvSpPr>
            <p:cNvPr id="1048758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9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74" name="Google Shape;482;p31"/>
            <p:cNvCxnSpPr>
              <a:cxnSpLocks/>
            </p:cNvCxnSpPr>
            <p:nvPr/>
          </p:nvCxnSpPr>
          <p:spPr>
            <a:xfrm>
              <a:off x="4754850" y="1783325"/>
              <a:ext cx="36744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" name="Google Shape;483;p31"/>
          <p:cNvGrpSpPr/>
          <p:nvPr/>
        </p:nvGrpSpPr>
        <p:grpSpPr>
          <a:xfrm>
            <a:off x="812900" y="3297978"/>
            <a:ext cx="3771900" cy="1412550"/>
            <a:chOff x="4754850" y="1600325"/>
            <a:chExt cx="3771900" cy="1412550"/>
          </a:xfrm>
        </p:grpSpPr>
        <p:sp>
          <p:nvSpPr>
            <p:cNvPr id="1048760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1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75" name="Google Shape;486;p31"/>
            <p:cNvCxnSpPr>
              <a:cxnSpLocks/>
            </p:cNvCxnSpPr>
            <p:nvPr/>
          </p:nvCxnSpPr>
          <p:spPr>
            <a:xfrm>
              <a:off x="4754850" y="1783325"/>
              <a:ext cx="36744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487;p31"/>
          <p:cNvGrpSpPr/>
          <p:nvPr/>
        </p:nvGrpSpPr>
        <p:grpSpPr>
          <a:xfrm>
            <a:off x="812900" y="1600313"/>
            <a:ext cx="3771900" cy="1412550"/>
            <a:chOff x="4754850" y="1600325"/>
            <a:chExt cx="3771900" cy="1412550"/>
          </a:xfrm>
        </p:grpSpPr>
        <p:sp>
          <p:nvSpPr>
            <p:cNvPr id="1048762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3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76" name="Google Shape;490;p31"/>
            <p:cNvCxnSpPr>
              <a:cxnSpLocks/>
            </p:cNvCxnSpPr>
            <p:nvPr/>
          </p:nvCxnSpPr>
          <p:spPr>
            <a:xfrm>
              <a:off x="4754850" y="1783325"/>
              <a:ext cx="36744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491;p31"/>
          <p:cNvGrpSpPr/>
          <p:nvPr/>
        </p:nvGrpSpPr>
        <p:grpSpPr>
          <a:xfrm>
            <a:off x="4754850" y="1585523"/>
            <a:ext cx="3771900" cy="1412550"/>
            <a:chOff x="4754850" y="1600325"/>
            <a:chExt cx="3771900" cy="1412550"/>
          </a:xfrm>
        </p:grpSpPr>
        <p:sp>
          <p:nvSpPr>
            <p:cNvPr id="1048764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5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77" name="Google Shape;494;p31"/>
            <p:cNvCxnSpPr>
              <a:cxnSpLocks/>
            </p:cNvCxnSpPr>
            <p:nvPr/>
          </p:nvCxnSpPr>
          <p:spPr>
            <a:xfrm>
              <a:off x="4754850" y="1783325"/>
              <a:ext cx="36744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66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 (Design) </a:t>
            </a:r>
            <a:endParaRPr dirty="0"/>
          </a:p>
        </p:txBody>
      </p:sp>
      <p:sp>
        <p:nvSpPr>
          <p:cNvPr id="1048767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68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69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60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81899" y="1822193"/>
            <a:ext cx="2136102" cy="1060440"/>
          </a:xfrm>
          <a:prstGeom prst="rect"/>
        </p:spPr>
      </p:pic>
      <p:pic>
        <p:nvPicPr>
          <p:cNvPr id="209716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416429" y="1773236"/>
            <a:ext cx="2212837" cy="1122300"/>
          </a:xfrm>
          <a:prstGeom prst="rect"/>
        </p:spPr>
      </p:pic>
      <p:pic>
        <p:nvPicPr>
          <p:cNvPr id="209716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726889" y="3480978"/>
            <a:ext cx="1840174" cy="1099723"/>
          </a:xfrm>
          <a:prstGeom prst="rect"/>
        </p:spPr>
      </p:pic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490182" y="3501152"/>
            <a:ext cx="2056979" cy="107954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739;p37"/>
          <p:cNvGrpSpPr/>
          <p:nvPr/>
        </p:nvGrpSpPr>
        <p:grpSpPr>
          <a:xfrm>
            <a:off x="8068374" y="1714474"/>
            <a:ext cx="502899" cy="502899"/>
            <a:chOff x="858700" y="1967475"/>
            <a:chExt cx="605100" cy="605100"/>
          </a:xfrm>
        </p:grpSpPr>
        <p:sp>
          <p:nvSpPr>
            <p:cNvPr id="1048784" name="Google Shape;740;p3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5" name="Google Shape;741;p37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ah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" name="Google Shape;718;p37"/>
          <p:cNvGrpSpPr/>
          <p:nvPr/>
        </p:nvGrpSpPr>
        <p:grpSpPr>
          <a:xfrm>
            <a:off x="494465" y="3330574"/>
            <a:ext cx="3771900" cy="1412550"/>
            <a:chOff x="4754850" y="1600325"/>
            <a:chExt cx="3771900" cy="1412550"/>
          </a:xfrm>
        </p:grpSpPr>
        <p:sp>
          <p:nvSpPr>
            <p:cNvPr id="1048786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7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82" name="Google Shape;721;p37"/>
            <p:cNvCxnSpPr>
              <a:cxnSpLocks/>
            </p:cNvCxnSpPr>
            <p:nvPr/>
          </p:nvCxnSpPr>
          <p:spPr>
            <a:xfrm>
              <a:off x="4754850" y="1783325"/>
              <a:ext cx="36744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" name="Google Shape;722;p37"/>
          <p:cNvGrpSpPr/>
          <p:nvPr/>
        </p:nvGrpSpPr>
        <p:grpSpPr>
          <a:xfrm>
            <a:off x="474927" y="1689074"/>
            <a:ext cx="3771900" cy="1412550"/>
            <a:chOff x="715100" y="1600313"/>
            <a:chExt cx="3771900" cy="1412550"/>
          </a:xfrm>
        </p:grpSpPr>
        <p:sp>
          <p:nvSpPr>
            <p:cNvPr id="1048788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9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83" name="Google Shape;725;p37"/>
            <p:cNvCxnSpPr>
              <a:cxnSpLocks/>
            </p:cNvCxnSpPr>
            <p:nvPr/>
          </p:nvCxnSpPr>
          <p:spPr>
            <a:xfrm>
              <a:off x="715100" y="1783313"/>
              <a:ext cx="36744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90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id-ID"/>
              <a:t>Re (Design)</a:t>
            </a:r>
            <a:endParaRPr dirty="0"/>
          </a:p>
        </p:txBody>
      </p:sp>
      <p:grpSp>
        <p:nvGrpSpPr>
          <p:cNvPr id="131" name="Google Shape;742;p37"/>
          <p:cNvGrpSpPr/>
          <p:nvPr/>
        </p:nvGrpSpPr>
        <p:grpSpPr>
          <a:xfrm>
            <a:off x="7060059" y="1730494"/>
            <a:ext cx="502800" cy="502800"/>
            <a:chOff x="7014301" y="2017350"/>
            <a:chExt cx="502800" cy="502800"/>
          </a:xfrm>
        </p:grpSpPr>
        <p:sp>
          <p:nvSpPr>
            <p:cNvPr id="1048791" name="Google Shape;743;p3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2" name="Google Shape;744;p37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93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4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5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6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74576" y="1896529"/>
            <a:ext cx="2175115" cy="1084962"/>
          </a:xfrm>
          <a:prstGeom prst="rect"/>
        </p:spPr>
      </p:pic>
      <p:grpSp>
        <p:nvGrpSpPr>
          <p:cNvPr id="132" name="Google Shape;655;p35"/>
          <p:cNvGrpSpPr/>
          <p:nvPr/>
        </p:nvGrpSpPr>
        <p:grpSpPr>
          <a:xfrm>
            <a:off x="4363717" y="1714474"/>
            <a:ext cx="2190828" cy="2320058"/>
            <a:chOff x="715400" y="1600325"/>
            <a:chExt cx="2418600" cy="2916600"/>
          </a:xfrm>
        </p:grpSpPr>
        <p:sp>
          <p:nvSpPr>
            <p:cNvPr id="104879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3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1048797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84" name="Google Shape;659;p35"/>
              <p:cNvCxnSpPr>
                <a:cxnSpLocks/>
              </p:cNvCxnSpPr>
              <p:nvPr/>
            </p:nvCxnSpPr>
            <p:spPr>
              <a:xfrm>
                <a:off x="715400" y="1783325"/>
                <a:ext cx="23223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097166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12821" y="2013770"/>
            <a:ext cx="1975105" cy="1794252"/>
          </a:xfrm>
          <a:prstGeom prst="rect"/>
        </p:spPr>
      </p:pic>
      <p:grpSp>
        <p:nvGrpSpPr>
          <p:cNvPr id="134" name="Google Shape;655;p35"/>
          <p:cNvGrpSpPr/>
          <p:nvPr/>
        </p:nvGrpSpPr>
        <p:grpSpPr>
          <a:xfrm>
            <a:off x="6651897" y="2488149"/>
            <a:ext cx="2190828" cy="2320058"/>
            <a:chOff x="715400" y="1600325"/>
            <a:chExt cx="2418600" cy="2916600"/>
          </a:xfrm>
        </p:grpSpPr>
        <p:sp>
          <p:nvSpPr>
            <p:cNvPr id="1048798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1048799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45785" name="Google Shape;659;p35"/>
              <p:cNvCxnSpPr>
                <a:cxnSpLocks/>
              </p:cNvCxnSpPr>
              <p:nvPr/>
            </p:nvCxnSpPr>
            <p:spPr>
              <a:xfrm>
                <a:off x="715400" y="1783325"/>
                <a:ext cx="2322300" cy="0"/>
              </a:xfrm>
              <a:prstGeom prst="straightConnector1"/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097167" name="Picture 3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701430" y="2910895"/>
            <a:ext cx="2006900" cy="1590507"/>
          </a:xfrm>
          <a:prstGeom prst="rect"/>
        </p:spPr>
      </p:pic>
      <p:pic>
        <p:nvPicPr>
          <p:cNvPr id="2097168" name="Picture 3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209095" y="3538262"/>
            <a:ext cx="2306075" cy="10888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Google Shape;837;p40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Build </a:t>
            </a:r>
            <a:r>
              <a:rPr dirty="0" lang="en-US" err="1"/>
              <a:t>Intercactive</a:t>
            </a:r>
            <a:endParaRPr dirty="0"/>
          </a:p>
        </p:txBody>
      </p:sp>
      <p:grpSp>
        <p:nvGrpSpPr>
          <p:cNvPr id="144" name="Google Shape;839;p40"/>
          <p:cNvGrpSpPr/>
          <p:nvPr/>
        </p:nvGrpSpPr>
        <p:grpSpPr>
          <a:xfrm>
            <a:off x="2552352" y="1646026"/>
            <a:ext cx="502899" cy="502899"/>
            <a:chOff x="858700" y="1967475"/>
            <a:chExt cx="605100" cy="605100"/>
          </a:xfrm>
        </p:grpSpPr>
        <p:sp>
          <p:nvSpPr>
            <p:cNvPr id="1048813" name="Google Shape;840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4" name="Google Shape;841;p4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ah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" name="Google Shape;842;p40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1048815" name="Google Shape;843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6" name="Google Shape;844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" name="Google Shape;845;p40"/>
          <p:cNvGrpSpPr/>
          <p:nvPr/>
        </p:nvGrpSpPr>
        <p:grpSpPr>
          <a:xfrm>
            <a:off x="2552351" y="2647083"/>
            <a:ext cx="502800" cy="502800"/>
            <a:chOff x="463701" y="2307675"/>
            <a:chExt cx="502800" cy="502800"/>
          </a:xfrm>
        </p:grpSpPr>
        <p:sp>
          <p:nvSpPr>
            <p:cNvPr id="1048817" name="Google Shape;846;p4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8" name="Google Shape;847;p40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ah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9" name="Google Shape;848;p40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ah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104882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8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1048822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49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1048823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ah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824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ah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50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1048825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ah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26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ah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3145790" name="Google Shape;860;p40"/>
            <p:cNvCxnSpPr>
              <a:cxnSpLocks/>
            </p:cNvCxnSpPr>
            <p:nvPr/>
          </p:nvCxnSpPr>
          <p:spPr>
            <a:xfrm>
              <a:off x="308975" y="1262125"/>
              <a:ext cx="1263300" cy="0"/>
            </a:xfrm>
            <a:prstGeom prst="straightConnector1"/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827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28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29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152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048830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3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48831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5791" name="Google Shape;869;p40"/>
                <p:cNvCxnSpPr>
                  <a:cxnSpLocks/>
                </p:cNvCxnSpPr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/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4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048832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ah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5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04883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ah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83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ah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4883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ah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2097170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90586" y="1468074"/>
            <a:ext cx="5134978" cy="283798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Google Shape;1209;p51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dirty="0" lang="id-ID"/>
              <a:t>Evaluate</a:t>
            </a:r>
            <a:endParaRPr dirty="0"/>
          </a:p>
        </p:txBody>
      </p:sp>
      <p:sp>
        <p:nvSpPr>
          <p:cNvPr id="1048847" name="Google Shape;1210;p51"/>
          <p:cNvSpPr txBox="1">
            <a:spLocks noGrp="1"/>
          </p:cNvSpPr>
          <p:nvPr>
            <p:ph type="subTitle" idx="1"/>
          </p:nvPr>
        </p:nvSpPr>
        <p:spPr>
          <a:xfrm>
            <a:off x="1825046" y="1690083"/>
            <a:ext cx="5784273" cy="1472039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id-ID"/>
              <a:t>B</a:t>
            </a:r>
            <a:r>
              <a:rPr dirty="0" sz="1400" lang="en-US" err="1"/>
              <a:t>entuk</a:t>
            </a:r>
            <a:r>
              <a:rPr dirty="0" sz="1400" lang="en-US"/>
              <a:t> </a:t>
            </a:r>
            <a:r>
              <a:rPr dirty="0" sz="1400" lang="en-US" err="1"/>
              <a:t>interaksi</a:t>
            </a:r>
            <a:r>
              <a:rPr dirty="0" sz="1400" lang="en-US"/>
              <a:t> style Direct Manipulation pada Open Journal Systems (OJS) </a:t>
            </a:r>
            <a:r>
              <a:rPr dirty="0" sz="1400" lang="en-US" err="1"/>
              <a:t>tampilan</a:t>
            </a:r>
            <a:r>
              <a:rPr dirty="0" sz="1400" lang="id-ID"/>
              <a:t>nya jadi</a:t>
            </a:r>
            <a:r>
              <a:rPr dirty="0" sz="1400" lang="en-US"/>
              <a:t> </a:t>
            </a:r>
            <a:r>
              <a:rPr dirty="0" sz="1400" lang="en-US" err="1"/>
              <a:t>lebih</a:t>
            </a:r>
            <a:r>
              <a:rPr dirty="0" sz="1400" lang="en-US"/>
              <a:t> </a:t>
            </a:r>
            <a:r>
              <a:rPr dirty="0" sz="1400" lang="en-US" err="1"/>
              <a:t>sederhana</a:t>
            </a:r>
            <a:r>
              <a:rPr dirty="0" sz="1400" lang="en-US"/>
              <a:t> </a:t>
            </a:r>
            <a:r>
              <a:rPr dirty="0" sz="1400" lang="en-US" err="1"/>
              <a:t>karena</a:t>
            </a:r>
            <a:r>
              <a:rPr dirty="0" sz="1400" lang="en-US"/>
              <a:t> format </a:t>
            </a:r>
            <a:r>
              <a:rPr dirty="0" sz="1400" lang="en-US" err="1"/>
              <a:t>sudah</a:t>
            </a:r>
            <a:r>
              <a:rPr dirty="0" sz="1400" lang="en-US"/>
              <a:t> </a:t>
            </a:r>
            <a:r>
              <a:rPr dirty="0" sz="1400" lang="en-US" err="1"/>
              <a:t>dikenali</a:t>
            </a:r>
            <a:r>
              <a:rPr dirty="0" sz="1400" lang="en-US"/>
              <a:t>, </a:t>
            </a:r>
            <a:r>
              <a:rPr dirty="0" sz="1400" lang="en-US" err="1"/>
              <a:t>menyederhanakan</a:t>
            </a:r>
            <a:r>
              <a:rPr dirty="0" sz="1400" lang="en-US"/>
              <a:t> input </a:t>
            </a:r>
            <a:r>
              <a:rPr dirty="0" sz="1400" lang="en-US" err="1"/>
              <a:t>informasi</a:t>
            </a:r>
            <a:r>
              <a:rPr dirty="0" sz="1400" lang="en-US"/>
              <a:t> dan </a:t>
            </a:r>
            <a:r>
              <a:rPr dirty="0" sz="1400" lang="en-US" err="1"/>
              <a:t>Tidak</a:t>
            </a:r>
            <a:r>
              <a:rPr dirty="0" sz="1400" lang="en-US"/>
              <a:t> </a:t>
            </a:r>
            <a:r>
              <a:rPr dirty="0" sz="1400" lang="en-US" err="1"/>
              <a:t>memerlukan</a:t>
            </a:r>
            <a:r>
              <a:rPr dirty="0" sz="1400" lang="en-US"/>
              <a:t> </a:t>
            </a:r>
            <a:r>
              <a:rPr dirty="0" sz="1400" lang="en-US" err="1"/>
              <a:t>banyak</a:t>
            </a:r>
            <a:r>
              <a:rPr dirty="0" sz="1400" lang="en-US"/>
              <a:t> </a:t>
            </a:r>
            <a:r>
              <a:rPr dirty="0" sz="1400" lang="en-US" err="1"/>
              <a:t>pelatihan</a:t>
            </a:r>
            <a:r>
              <a:rPr dirty="0" sz="1400" lang="en-US"/>
              <a:t>. </a:t>
            </a:r>
            <a:endParaRPr dirty="0" sz="1800"/>
          </a:p>
        </p:txBody>
      </p:sp>
      <p:sp>
        <p:nvSpPr>
          <p:cNvPr id="1048848" name="Google Shape;1211;p51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" name="Google Shape;1212;p51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048849" name="Google Shape;1213;p5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0" name="Google Shape;1214;p5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ah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7" name="Google Shape;1215;p51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048851" name="Google Shape;1216;p5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2" name="Google Shape;1217;p5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ah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" name="Google Shape;1218;p51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1048853" name="Google Shape;1219;p5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4" name="Google Shape;1220;p51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ah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5" name="Google Shape;1221;p51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ah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9" name="Google Shape;1222;p5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048856" name="Google Shape;1223;p5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ah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57" name="Google Shape;1224;p5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ah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0" name="Google Shape;1225;p51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1048858" name="Google Shape;1226;p5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9" name="Google Shape;1227;p5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60" name="Google Shape;1228;p51"/>
          <p:cNvSpPr/>
          <p:nvPr/>
        </p:nvSpPr>
        <p:spPr>
          <a:xfrm>
            <a:off x="7152111" y="1307462"/>
            <a:ext cx="457208" cy="164590"/>
          </a:xfrm>
          <a:custGeom>
            <a:avLst/>
            <a:ah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61" name="Google Shape;1229;p51"/>
          <p:cNvSpPr/>
          <p:nvPr/>
        </p:nvSpPr>
        <p:spPr>
          <a:xfrm>
            <a:off x="1828788" y="4058207"/>
            <a:ext cx="457207" cy="59636"/>
          </a:xfrm>
          <a:custGeom>
            <a:avLst/>
            <a:ah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62" name="Google Shape;1230;p51"/>
          <p:cNvSpPr/>
          <p:nvPr/>
        </p:nvSpPr>
        <p:spPr>
          <a:xfrm>
            <a:off x="1596448" y="3909555"/>
            <a:ext cx="457196" cy="57149"/>
          </a:xfrm>
          <a:custGeom>
            <a:avLst/>
            <a:ah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Human Computer Interaction Pengelolaan Open Journal Systems berbasis Interaction Framework</dc:title>
  <dc:creator>Adigun</dc:creator>
  <cp:lastModifiedBy>A B</cp:lastModifiedBy>
  <dcterms:created xsi:type="dcterms:W3CDTF">2023-12-18T12:41:14Z</dcterms:created>
  <dcterms:modified xsi:type="dcterms:W3CDTF">2023-12-29T02:31:14Z</dcterms:modified>
</cp:coreProperties>
</file>