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6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0" r:id="rId28"/>
    <p:sldId id="292" r:id="rId29"/>
    <p:sldId id="293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6B10F-8A62-485E-8B74-C280567B5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07C0-8DFF-4832-BABF-135F086B7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3F9A1-8995-47DC-9D50-5E445DA89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55DB2-CE89-4688-B3B5-C58BB8052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18FDE-9B2A-4B7F-95FA-FF6D9250A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E509-4D00-4F6A-B270-152DF7C9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604C-4FA5-46A5-90C4-B7176F53F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6497F-92E7-46D0-8AD1-8699E3819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D6BA-22EE-4C1F-B131-C0A7DE592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9FC9D-0783-4526-9F66-FB81DBE86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C72BD-1BF9-4D95-B236-F03C19C39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000372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ACC4F-7D85-42C5-84BA-7004EF93E3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ACC4F-7D85-42C5-84BA-7004EF93E3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5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5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3CACC4F-7D85-42C5-84BA-7004EF93E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#5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Perkembangan</a:t>
            </a:r>
            <a:r>
              <a:rPr lang="en-US" sz="3600" dirty="0"/>
              <a:t> (Developmental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Langkah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Defenisikan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tujuan-tujuannya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Lakukan</a:t>
            </a:r>
            <a:r>
              <a:rPr lang="en-US" sz="1800" dirty="0"/>
              <a:t> </a:t>
            </a:r>
            <a:r>
              <a:rPr lang="en-US" sz="1800" dirty="0" err="1"/>
              <a:t>telaah</a:t>
            </a:r>
            <a:r>
              <a:rPr lang="en-US" sz="1800" dirty="0"/>
              <a:t> </a:t>
            </a:r>
            <a:r>
              <a:rPr lang="en-US" sz="1800" dirty="0" err="1"/>
              <a:t>kepustakaan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memperbandingkan</a:t>
            </a:r>
            <a:r>
              <a:rPr lang="en-US" sz="1800" dirty="0"/>
              <a:t> </a:t>
            </a:r>
            <a:r>
              <a:rPr lang="en-US" sz="1800" dirty="0" err="1"/>
              <a:t>metodologi-metodologi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alat-alat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teknik-teknik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dikembangkan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Rancang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endParaRPr lang="en-US" sz="1800" dirty="0"/>
          </a:p>
          <a:p>
            <a:pPr lvl="1"/>
            <a:r>
              <a:rPr lang="en-US" sz="1800" dirty="0" err="1"/>
              <a:t>Kumpulkan</a:t>
            </a:r>
            <a:r>
              <a:rPr lang="en-US" sz="1800" dirty="0"/>
              <a:t> data</a:t>
            </a:r>
          </a:p>
          <a:p>
            <a:pPr lvl="1"/>
            <a:r>
              <a:rPr lang="en-US" sz="1800" dirty="0" err="1"/>
              <a:t>Evaluasi</a:t>
            </a:r>
            <a:r>
              <a:rPr lang="en-US" sz="1800" dirty="0"/>
              <a:t> data </a:t>
            </a:r>
            <a:r>
              <a:rPr lang="en-US" sz="1800" dirty="0" err="1"/>
              <a:t>terkumpul</a:t>
            </a:r>
            <a:endParaRPr lang="en-US" sz="1800" dirty="0"/>
          </a:p>
          <a:p>
            <a:pPr lvl="1"/>
            <a:r>
              <a:rPr lang="en-US" sz="1800" dirty="0" err="1"/>
              <a:t>Analisa</a:t>
            </a:r>
            <a:endParaRPr lang="en-US" sz="1800" dirty="0"/>
          </a:p>
          <a:p>
            <a:pPr lvl="1"/>
            <a:r>
              <a:rPr lang="en-US" sz="1800" dirty="0" err="1"/>
              <a:t>Susun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mengenali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Lapangan</a:t>
            </a:r>
            <a:r>
              <a:rPr lang="en-US" sz="3200" dirty="0"/>
              <a:t> (Case Study and Field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Tujuan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intensif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unit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individu</a:t>
            </a:r>
            <a:r>
              <a:rPr lang="en-US" sz="2000" dirty="0"/>
              <a:t>, </a:t>
            </a:r>
            <a:r>
              <a:rPr lang="en-US" sz="2000" dirty="0" err="1"/>
              <a:t>kelompok</a:t>
            </a:r>
            <a:r>
              <a:rPr lang="en-US" sz="2000" dirty="0"/>
              <a:t>, </a:t>
            </a:r>
            <a:r>
              <a:rPr lang="en-US" sz="2000" dirty="0" err="1"/>
              <a:t>lembaga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lapangan</a:t>
            </a:r>
            <a:r>
              <a:rPr lang="en-US" sz="2000" dirty="0"/>
              <a:t> yang </a:t>
            </a:r>
            <a:r>
              <a:rPr lang="en-US" sz="2000" dirty="0" err="1"/>
              <a:t>tuntas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kebudayaan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terpencil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mendalam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yang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ketidakmampuan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psikologi</a:t>
            </a:r>
            <a:r>
              <a:rPr lang="en-US" sz="2000" dirty="0"/>
              <a:t>.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Lapangan</a:t>
            </a:r>
            <a:r>
              <a:rPr lang="en-US" sz="3200" dirty="0"/>
              <a:t> (Case Study and Field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Ciri-ciri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Mendalam</a:t>
            </a:r>
            <a:r>
              <a:rPr lang="en-US" sz="2400" dirty="0"/>
              <a:t>,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gambaran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terorganim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err="1"/>
              <a:t>siklus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segmen-segmen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Meneliti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unit yang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variabel-variabel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jumlahnya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Lapangan</a:t>
            </a:r>
            <a:r>
              <a:rPr lang="en-US" sz="3200" dirty="0"/>
              <a:t> (Case Study and Field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latarbelakang</a:t>
            </a:r>
            <a:r>
              <a:rPr lang="en-US" sz="2000" dirty="0"/>
              <a:t> </a:t>
            </a:r>
            <a:r>
              <a:rPr lang="en-US" sz="2000" dirty="0" err="1"/>
              <a:t>guna</a:t>
            </a:r>
            <a:r>
              <a:rPr lang="en-US" sz="2000" dirty="0"/>
              <a:t> </a:t>
            </a:r>
            <a:r>
              <a:rPr lang="en-US" sz="2000" dirty="0" err="1"/>
              <a:t>merencanakan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.</a:t>
            </a:r>
          </a:p>
          <a:p>
            <a:pPr lvl="2"/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intensif</a:t>
            </a:r>
            <a:r>
              <a:rPr lang="en-US" sz="2000" dirty="0"/>
              <a:t> </a:t>
            </a:r>
            <a:r>
              <a:rPr lang="en-US" sz="2000" dirty="0" err="1"/>
              <a:t>menerangi</a:t>
            </a:r>
            <a:r>
              <a:rPr lang="en-US" sz="2000" dirty="0"/>
              <a:t> </a:t>
            </a:r>
            <a:r>
              <a:rPr lang="en-US" sz="2000" dirty="0" err="1"/>
              <a:t>variabel-variabel</a:t>
            </a:r>
            <a:r>
              <a:rPr lang="en-US" sz="2000" dirty="0"/>
              <a:t> yang </a:t>
            </a:r>
            <a:r>
              <a:rPr lang="en-US" sz="2000" dirty="0" err="1"/>
              <a:t>penting</a:t>
            </a:r>
            <a:r>
              <a:rPr lang="en-US" sz="2000" dirty="0"/>
              <a:t>, </a:t>
            </a:r>
            <a:r>
              <a:rPr lang="en-US" sz="2000" dirty="0" err="1"/>
              <a:t>proses-proses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interaksi-interaksi</a:t>
            </a:r>
            <a:r>
              <a:rPr lang="en-US" sz="2000" dirty="0"/>
              <a:t> yang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perhataian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perintis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penemuan-penemuan</a:t>
            </a:r>
            <a:r>
              <a:rPr lang="en-US" sz="2000" dirty="0"/>
              <a:t> yang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.</a:t>
            </a:r>
          </a:p>
          <a:p>
            <a:pPr lvl="2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penemuan-penemuan</a:t>
            </a:r>
            <a:r>
              <a:rPr lang="en-US" dirty="0"/>
              <a:t> yang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statitstik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Lapangan</a:t>
            </a:r>
            <a:r>
              <a:rPr lang="en-US" sz="3200" dirty="0"/>
              <a:t> (Case Study and Field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err="1"/>
              <a:t>Kelemahan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generalisasi</a:t>
            </a:r>
            <a:r>
              <a:rPr lang="en-US" sz="1800" dirty="0"/>
              <a:t> yang </a:t>
            </a:r>
            <a:r>
              <a:rPr lang="en-US" sz="1800" dirty="0" err="1"/>
              <a:t>objektif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 </a:t>
            </a:r>
            <a:r>
              <a:rPr lang="en-US" sz="1800" dirty="0" err="1"/>
              <a:t>sebab</a:t>
            </a:r>
            <a:r>
              <a:rPr lang="en-US" sz="1800" dirty="0"/>
              <a:t> </a:t>
            </a:r>
            <a:r>
              <a:rPr lang="en-US" sz="1800" dirty="0" err="1"/>
              <a:t>perincian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r>
              <a:rPr lang="en-US" sz="1800" dirty="0"/>
              <a:t> </a:t>
            </a:r>
            <a:r>
              <a:rPr lang="en-US" sz="1800" dirty="0" err="1"/>
              <a:t>representasinya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Penelian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peka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keberatsebelehan</a:t>
            </a:r>
            <a:r>
              <a:rPr lang="en-US" sz="1800" dirty="0"/>
              <a:t> yang </a:t>
            </a:r>
            <a:r>
              <a:rPr lang="en-US" sz="1800" dirty="0" err="1"/>
              <a:t>subjektif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objektif</a:t>
            </a:r>
            <a:r>
              <a:rPr lang="en-US" sz="1800" dirty="0"/>
              <a:t>.</a:t>
            </a:r>
          </a:p>
          <a:p>
            <a:pPr lvl="1"/>
            <a:r>
              <a:rPr lang="en-US" sz="2000" dirty="0" err="1"/>
              <a:t>Langkah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err="1"/>
              <a:t>Merumuskan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; </a:t>
            </a:r>
            <a:r>
              <a:rPr lang="en-US" sz="1800" dirty="0" err="1"/>
              <a:t>apakah</a:t>
            </a:r>
            <a:r>
              <a:rPr lang="en-US" sz="1800" dirty="0"/>
              <a:t> yang </a:t>
            </a:r>
            <a:r>
              <a:rPr lang="en-US" sz="1800" dirty="0" err="1"/>
              <a:t>dijadikan</a:t>
            </a:r>
            <a:r>
              <a:rPr lang="en-US" sz="1800" dirty="0"/>
              <a:t> unit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sifat-sifatnya</a:t>
            </a:r>
            <a:r>
              <a:rPr lang="en-US" sz="1800" dirty="0"/>
              <a:t>,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proses-proses</a:t>
            </a:r>
            <a:r>
              <a:rPr lang="en-US" sz="1800" dirty="0"/>
              <a:t> yang </a:t>
            </a:r>
            <a:r>
              <a:rPr lang="en-US" sz="1800" dirty="0" err="1"/>
              <a:t>mana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menuntun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Merancang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pendekatannya</a:t>
            </a:r>
            <a:r>
              <a:rPr lang="en-US" sz="1800" dirty="0"/>
              <a:t>; unit yang </a:t>
            </a:r>
            <a:r>
              <a:rPr lang="en-US" sz="1800" dirty="0" err="1"/>
              <a:t>dipilih</a:t>
            </a:r>
            <a:r>
              <a:rPr lang="en-US" sz="1800" dirty="0"/>
              <a:t>, </a:t>
            </a:r>
            <a:r>
              <a:rPr lang="en-US" sz="1800" dirty="0" err="1"/>
              <a:t>sumber</a:t>
            </a:r>
            <a:r>
              <a:rPr lang="en-US" sz="1800" dirty="0"/>
              <a:t> data,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data.</a:t>
            </a:r>
          </a:p>
          <a:p>
            <a:pPr lvl="2"/>
            <a:r>
              <a:rPr lang="en-US" sz="1800" dirty="0" err="1"/>
              <a:t>Mengumpulkan</a:t>
            </a:r>
            <a:r>
              <a:rPr lang="en-US" sz="1800" dirty="0"/>
              <a:t> data</a:t>
            </a:r>
          </a:p>
          <a:p>
            <a:pPr lvl="2"/>
            <a:r>
              <a:rPr lang="en-US" sz="1800" dirty="0" err="1"/>
              <a:t>Mengorganisasikan</a:t>
            </a:r>
            <a:r>
              <a:rPr lang="en-US" sz="1800" dirty="0"/>
              <a:t> data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rekonstruksi</a:t>
            </a:r>
            <a:r>
              <a:rPr lang="en-US" sz="1800" dirty="0"/>
              <a:t> unit </a:t>
            </a:r>
            <a:r>
              <a:rPr lang="en-US" sz="1800" dirty="0" err="1"/>
              <a:t>studi</a:t>
            </a:r>
            <a:r>
              <a:rPr lang="en-US" sz="1800" dirty="0"/>
              <a:t> yang </a:t>
            </a:r>
            <a:r>
              <a:rPr lang="en-US" sz="1800" dirty="0" err="1"/>
              <a:t>koheren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terpadu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mendiskusikan</a:t>
            </a:r>
            <a:r>
              <a:rPr lang="en-US" sz="1800" dirty="0"/>
              <a:t> </a:t>
            </a:r>
            <a:r>
              <a:rPr lang="en-US" sz="1800" dirty="0" err="1"/>
              <a:t>makna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.</a:t>
            </a:r>
          </a:p>
          <a:p>
            <a:pPr lvl="2"/>
            <a:endParaRPr lang="en-US" sz="16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Korelasional</a:t>
            </a:r>
            <a:r>
              <a:rPr lang="en-US" sz="4000" dirty="0"/>
              <a:t> (</a:t>
            </a:r>
            <a:r>
              <a:rPr lang="en-US" sz="4000" dirty="0" err="1"/>
              <a:t>Correlational</a:t>
            </a:r>
            <a:r>
              <a:rPr lang="en-US" sz="4000" dirty="0"/>
              <a:t>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Tujuan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Menyelidiki</a:t>
            </a:r>
            <a:r>
              <a:rPr lang="en-US" sz="2400" dirty="0"/>
              <a:t> </a:t>
            </a:r>
            <a:r>
              <a:rPr lang="en-US" sz="2400" dirty="0" err="1"/>
              <a:t>sejauh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variasi-variasi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variasi-variasi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lain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meramalkan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skor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tes</a:t>
            </a:r>
            <a:r>
              <a:rPr lang="en-US" sz="2400" dirty="0"/>
              <a:t> </a:t>
            </a:r>
            <a:r>
              <a:rPr lang="en-US" sz="2400" dirty="0" err="1"/>
              <a:t>bakat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Studi</a:t>
            </a:r>
            <a:r>
              <a:rPr lang="en-US" sz="2400" dirty="0"/>
              <a:t> yang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skor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tes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perguruan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prestasi</a:t>
            </a:r>
            <a:r>
              <a:rPr lang="en-US" sz="2400" dirty="0"/>
              <a:t>.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Korelasional</a:t>
            </a:r>
            <a:r>
              <a:rPr lang="en-US" sz="4000" dirty="0"/>
              <a:t> (</a:t>
            </a:r>
            <a:r>
              <a:rPr lang="en-US" sz="4000" dirty="0" err="1"/>
              <a:t>Correlational</a:t>
            </a:r>
            <a:r>
              <a:rPr lang="en-US" sz="4000" dirty="0"/>
              <a:t>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Ciri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serentak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realistiknya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hendaknya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tidaknya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data yang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pilih-pilih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Korelasional</a:t>
            </a:r>
            <a:r>
              <a:rPr lang="en-US" sz="4000" dirty="0"/>
              <a:t> (</a:t>
            </a:r>
            <a:r>
              <a:rPr lang="en-US" sz="4000" dirty="0" err="1"/>
              <a:t>Correlational</a:t>
            </a:r>
            <a:r>
              <a:rPr lang="en-US" sz="4000" dirty="0"/>
              <a:t>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Langkah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endParaRPr lang="en-US" sz="2000" dirty="0"/>
          </a:p>
          <a:p>
            <a:pPr lvl="1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telaah</a:t>
            </a:r>
            <a:r>
              <a:rPr lang="en-US" sz="2000" dirty="0"/>
              <a:t> </a:t>
            </a:r>
            <a:r>
              <a:rPr lang="en-US" sz="2000" dirty="0" err="1"/>
              <a:t>pustaka</a:t>
            </a:r>
            <a:endParaRPr lang="en-US" sz="2400" dirty="0"/>
          </a:p>
          <a:p>
            <a:pPr lvl="1"/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pendekatannya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err="1"/>
              <a:t>Mengidentifikasian</a:t>
            </a:r>
            <a:r>
              <a:rPr lang="en-US" sz="1800" dirty="0"/>
              <a:t> </a:t>
            </a:r>
            <a:r>
              <a:rPr lang="en-US" sz="1800" dirty="0" err="1"/>
              <a:t>variabel-variabel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endParaRPr lang="en-US" sz="1800" dirty="0"/>
          </a:p>
          <a:p>
            <a:pPr lvl="2"/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subyek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pengukur</a:t>
            </a:r>
            <a:r>
              <a:rPr lang="en-US" sz="1800" dirty="0"/>
              <a:t> yang </a:t>
            </a:r>
            <a:r>
              <a:rPr lang="en-US" sz="1800" dirty="0" err="1"/>
              <a:t>cocok</a:t>
            </a:r>
            <a:endParaRPr lang="en-US" sz="1800" dirty="0"/>
          </a:p>
          <a:p>
            <a:pPr lvl="2"/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korelasional</a:t>
            </a:r>
            <a:r>
              <a:rPr lang="en-US" sz="1800" dirty="0"/>
              <a:t> yang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digarap</a:t>
            </a:r>
            <a:r>
              <a:rPr lang="en-US" sz="1800" dirty="0"/>
              <a:t>.</a:t>
            </a:r>
          </a:p>
          <a:p>
            <a:pPr lvl="1"/>
            <a:r>
              <a:rPr lang="en-US" sz="2000" dirty="0" err="1"/>
              <a:t>Mengumpulkan</a:t>
            </a:r>
            <a:r>
              <a:rPr lang="en-US" sz="2000" dirty="0"/>
              <a:t> data</a:t>
            </a:r>
          </a:p>
          <a:p>
            <a:pPr lvl="1"/>
            <a:r>
              <a:rPr lang="en-US" sz="2000" dirty="0" err="1"/>
              <a:t>Menganalisis</a:t>
            </a:r>
            <a:r>
              <a:rPr lang="en-US" sz="2000" dirty="0"/>
              <a:t> data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terkumpul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interpretasinya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Kausal</a:t>
            </a:r>
            <a:r>
              <a:rPr lang="en-US" sz="4000" dirty="0"/>
              <a:t> </a:t>
            </a:r>
            <a:r>
              <a:rPr lang="en-US" sz="4000" dirty="0" err="1"/>
              <a:t>Komparatif</a:t>
            </a:r>
            <a:r>
              <a:rPr lang="en-US" sz="4000" dirty="0"/>
              <a:t> (Causal Comparative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Tujuan</a:t>
            </a:r>
            <a:endParaRPr lang="en-US" sz="2400" dirty="0"/>
          </a:p>
          <a:p>
            <a:pPr lvl="1"/>
            <a:r>
              <a:rPr lang="en-US" sz="2000" dirty="0" err="1"/>
              <a:t>Menyelidiki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,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data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guru yang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selengkap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tingkah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r>
              <a:rPr lang="en-US" sz="2000" dirty="0"/>
              <a:t> </a:t>
            </a:r>
            <a:r>
              <a:rPr lang="en-US" sz="2000" dirty="0" err="1"/>
              <a:t>prestasi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</a:t>
            </a:r>
            <a:r>
              <a:rPr lang="en-US" sz="2000" dirty="0" err="1"/>
              <a:t>umur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 </a:t>
            </a:r>
            <a:r>
              <a:rPr lang="en-US" sz="2000" dirty="0" err="1"/>
              <a:t>deskriptif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tingkah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dirty="0" err="1"/>
              <a:t>tes</a:t>
            </a:r>
            <a:r>
              <a:rPr lang="en-US" sz="2000" dirty="0"/>
              <a:t> </a:t>
            </a:r>
            <a:r>
              <a:rPr lang="en-US" sz="2000" dirty="0" err="1"/>
              <a:t>prestasi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yang </a:t>
            </a:r>
            <a:r>
              <a:rPr lang="en-US" sz="2000" dirty="0" err="1"/>
              <a:t>terkumpul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anak-anak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VI SD.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Kausal</a:t>
            </a:r>
            <a:r>
              <a:rPr lang="en-US" sz="4000" dirty="0"/>
              <a:t> </a:t>
            </a:r>
            <a:r>
              <a:rPr lang="en-US" sz="4000" dirty="0" err="1"/>
              <a:t>Komparatif</a:t>
            </a:r>
            <a:r>
              <a:rPr lang="en-US" sz="4000" dirty="0"/>
              <a:t> (Causal Comparative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Ciri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Bersifat</a:t>
            </a:r>
            <a:r>
              <a:rPr lang="en-US" sz="2000" dirty="0"/>
              <a:t> ex post </a:t>
            </a:r>
            <a:r>
              <a:rPr lang="en-US" sz="2000" dirty="0" err="1"/>
              <a:t>facta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berlangsung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lewat</a:t>
            </a:r>
            <a:r>
              <a:rPr lang="en-US" sz="2000" dirty="0"/>
              <a:t>.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data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lampau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sebab-sebab</a:t>
            </a:r>
            <a:r>
              <a:rPr lang="en-US" sz="2000" dirty="0"/>
              <a:t>,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maknanya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Kelebihan</a:t>
            </a:r>
            <a:r>
              <a:rPr lang="en-US" sz="2000" dirty="0"/>
              <a:t>:</a:t>
            </a:r>
          </a:p>
          <a:p>
            <a:pPr lvl="2"/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kalau</a:t>
            </a:r>
            <a:r>
              <a:rPr lang="en-US" sz="1600" dirty="0"/>
              <a:t> </a:t>
            </a:r>
            <a:r>
              <a:rPr lang="en-US" sz="1600" dirty="0" err="1"/>
              <a:t>dibarengi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eksperimen</a:t>
            </a:r>
            <a:endParaRPr lang="en-US" sz="1600" dirty="0"/>
          </a:p>
          <a:p>
            <a:pPr lvl="2"/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sifat-sifat</a:t>
            </a:r>
            <a:r>
              <a:rPr lang="en-US" sz="1600" dirty="0"/>
              <a:t> </a:t>
            </a:r>
            <a:r>
              <a:rPr lang="en-US" sz="1600" dirty="0" err="1"/>
              <a:t>gejala</a:t>
            </a:r>
            <a:r>
              <a:rPr lang="en-US" sz="1600" dirty="0"/>
              <a:t> yang </a:t>
            </a:r>
            <a:r>
              <a:rPr lang="en-US" sz="1600" dirty="0" err="1"/>
              <a:t>dipersoalkan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Perbaikan-perbaikan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rancangan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parsial</a:t>
            </a:r>
            <a:r>
              <a:rPr lang="en-US" sz="1600" dirty="0"/>
              <a:t>, </a:t>
            </a:r>
            <a:r>
              <a:rPr lang="en-US" sz="1600" dirty="0" err="1"/>
              <a:t>dewasa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studi</a:t>
            </a:r>
            <a:r>
              <a:rPr lang="en-US" sz="1600" dirty="0"/>
              <a:t> </a:t>
            </a:r>
            <a:r>
              <a:rPr lang="en-US" sz="1600" dirty="0" err="1"/>
              <a:t>kausal</a:t>
            </a:r>
            <a:r>
              <a:rPr lang="en-US" sz="1600" dirty="0"/>
              <a:t> </a:t>
            </a:r>
            <a:r>
              <a:rPr lang="en-US" sz="1600" dirty="0" err="1"/>
              <a:t>komparatif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dipertanggungjawabkan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Kausal</a:t>
            </a:r>
            <a:r>
              <a:rPr lang="en-US" sz="4000" dirty="0"/>
              <a:t> </a:t>
            </a:r>
            <a:r>
              <a:rPr lang="en-US" sz="4000" dirty="0" err="1"/>
              <a:t>Komparatif</a:t>
            </a:r>
            <a:r>
              <a:rPr lang="en-US" sz="4000" dirty="0"/>
              <a:t> (Causal Comparative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err="1"/>
              <a:t>Kelemahan</a:t>
            </a:r>
            <a:r>
              <a:rPr lang="en-US" sz="2000" dirty="0"/>
              <a:t>:</a:t>
            </a:r>
          </a:p>
          <a:p>
            <a:pPr lvl="2"/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bebas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kelemahan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rancangan</a:t>
            </a:r>
            <a:r>
              <a:rPr lang="en-US" sz="1600" dirty="0"/>
              <a:t> ex post </a:t>
            </a:r>
            <a:r>
              <a:rPr lang="en-US" sz="1600" dirty="0" err="1"/>
              <a:t>facta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Sukar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kepastian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faktor-faktor</a:t>
            </a:r>
            <a:r>
              <a:rPr lang="en-US" sz="1600" dirty="0"/>
              <a:t> </a:t>
            </a:r>
            <a:r>
              <a:rPr lang="en-US" sz="1600" dirty="0" err="1"/>
              <a:t>penyebab</a:t>
            </a:r>
            <a:r>
              <a:rPr lang="en-US" sz="1600" dirty="0"/>
              <a:t> yang </a:t>
            </a:r>
            <a:r>
              <a:rPr lang="en-US" sz="1600" dirty="0" err="1"/>
              <a:t>relevan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benar-benar</a:t>
            </a:r>
            <a:r>
              <a:rPr lang="en-US" sz="1600" dirty="0"/>
              <a:t> </a:t>
            </a:r>
            <a:r>
              <a:rPr lang="en-US" sz="1600" dirty="0" err="1"/>
              <a:t>tercakup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faktor-faktor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diselidiki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penyebab</a:t>
            </a:r>
            <a:r>
              <a:rPr lang="en-US" sz="1600" dirty="0"/>
              <a:t> </a:t>
            </a:r>
            <a:r>
              <a:rPr lang="en-US" sz="1600" dirty="0" err="1"/>
              <a:t>ternyata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data yang </a:t>
            </a:r>
            <a:r>
              <a:rPr lang="en-US" sz="1600" dirty="0" err="1"/>
              <a:t>disaksikan</a:t>
            </a:r>
            <a:r>
              <a:rPr lang="en-US" sz="1600" dirty="0"/>
              <a:t>,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soalnya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kompleks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gejala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sebab-sebab</a:t>
            </a:r>
            <a:r>
              <a:rPr lang="en-US" sz="1600" dirty="0"/>
              <a:t> </a:t>
            </a:r>
            <a:r>
              <a:rPr lang="en-US" sz="1600" dirty="0" err="1"/>
              <a:t>ganda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pula </a:t>
            </a:r>
            <a:r>
              <a:rPr lang="en-US" sz="1600" dirty="0" err="1"/>
              <a:t>disebabkan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kejadian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lain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kejadian</a:t>
            </a:r>
            <a:r>
              <a:rPr lang="en-US" sz="1600" dirty="0"/>
              <a:t> lain.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Kausal</a:t>
            </a:r>
            <a:r>
              <a:rPr lang="en-US" sz="4000" dirty="0"/>
              <a:t> </a:t>
            </a:r>
            <a:r>
              <a:rPr lang="en-US" sz="4000" dirty="0" err="1"/>
              <a:t>Komparatif</a:t>
            </a:r>
            <a:r>
              <a:rPr lang="en-US" sz="4000" dirty="0"/>
              <a:t> (Causal Comparative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sukar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mana</a:t>
            </a:r>
            <a:r>
              <a:rPr lang="en-US" sz="1600" dirty="0"/>
              <a:t> yang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mana</a:t>
            </a:r>
            <a:r>
              <a:rPr lang="en-US" sz="1600" dirty="0"/>
              <a:t> yang </a:t>
            </a:r>
            <a:r>
              <a:rPr lang="en-US" sz="1600" dirty="0" err="1"/>
              <a:t>akibat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Kenyataan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dau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,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berhubungan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mesti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implikasi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Studi</a:t>
            </a:r>
            <a:r>
              <a:rPr lang="en-US" sz="1600" dirty="0"/>
              <a:t> </a:t>
            </a:r>
            <a:r>
              <a:rPr lang="en-US" sz="1600" dirty="0" err="1"/>
              <a:t>komparatif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situasi</a:t>
            </a:r>
            <a:r>
              <a:rPr lang="en-US" sz="1600" dirty="0"/>
              <a:t> </a:t>
            </a:r>
            <a:r>
              <a:rPr lang="en-US" sz="1600" dirty="0" err="1"/>
              <a:t>alami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pemilihan</a:t>
            </a:r>
            <a:r>
              <a:rPr lang="en-US" sz="1600" dirty="0"/>
              <a:t> </a:t>
            </a:r>
            <a:r>
              <a:rPr lang="en-US" sz="1600" dirty="0" err="1"/>
              <a:t>subyek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terkontrol</a:t>
            </a:r>
            <a:r>
              <a:rPr lang="en-US" sz="1600" dirty="0"/>
              <a:t>.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sukar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kesamaan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menghadapkannya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bebas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Menggolong-golongkan</a:t>
            </a:r>
            <a:r>
              <a:rPr lang="en-US" sz="1600" dirty="0"/>
              <a:t> </a:t>
            </a:r>
            <a:r>
              <a:rPr lang="en-US" sz="1600" dirty="0" err="1"/>
              <a:t>subyek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dikotomi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: </a:t>
            </a:r>
            <a:r>
              <a:rPr lang="en-US" sz="1600" dirty="0" err="1"/>
              <a:t>golongan</a:t>
            </a:r>
            <a:r>
              <a:rPr lang="en-US" sz="1600" dirty="0"/>
              <a:t> </a:t>
            </a:r>
            <a:r>
              <a:rPr lang="en-US" sz="1600" dirty="0" err="1"/>
              <a:t>pandai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golongan</a:t>
            </a:r>
            <a:r>
              <a:rPr lang="en-US" sz="1600" dirty="0"/>
              <a:t> </a:t>
            </a:r>
            <a:r>
              <a:rPr lang="en-US" sz="1600" dirty="0" err="1"/>
              <a:t>bodoh</a:t>
            </a:r>
            <a:r>
              <a:rPr lang="en-US" sz="1600" dirty="0"/>
              <a:t>).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,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persoalan-persoalan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kategori-kategori</a:t>
            </a:r>
            <a:r>
              <a:rPr lang="en-US" sz="1600" dirty="0"/>
              <a:t> </a:t>
            </a:r>
            <a:r>
              <a:rPr lang="en-US" sz="1600" dirty="0" err="1"/>
              <a:t>macam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kabur</a:t>
            </a:r>
            <a:r>
              <a:rPr lang="en-US" sz="1600" dirty="0"/>
              <a:t>, </a:t>
            </a:r>
            <a:r>
              <a:rPr lang="en-US" sz="1600" dirty="0" err="1"/>
              <a:t>bervariasi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mantap</a:t>
            </a:r>
            <a:r>
              <a:rPr lang="en-US" sz="1600" dirty="0"/>
              <a:t>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semacam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menimbulkan</a:t>
            </a:r>
            <a:r>
              <a:rPr lang="en-US" sz="1600" dirty="0"/>
              <a:t> </a:t>
            </a:r>
            <a:r>
              <a:rPr lang="en-US" sz="1600" dirty="0" err="1"/>
              <a:t>penemuan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Kausal</a:t>
            </a:r>
            <a:r>
              <a:rPr lang="en-US" sz="4000" dirty="0"/>
              <a:t> </a:t>
            </a:r>
            <a:r>
              <a:rPr lang="en-US" sz="4000" dirty="0" err="1"/>
              <a:t>Komparatif</a:t>
            </a:r>
            <a:r>
              <a:rPr lang="en-US" sz="4000" dirty="0"/>
              <a:t> (Causal Comparative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err="1"/>
              <a:t>Langkah</a:t>
            </a:r>
            <a:r>
              <a:rPr lang="en-US" sz="2000" dirty="0"/>
              <a:t>:</a:t>
            </a:r>
          </a:p>
          <a:p>
            <a:pPr lvl="2"/>
            <a:r>
              <a:rPr lang="en-US" sz="1600" dirty="0" err="1"/>
              <a:t>Mendefenisikan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endParaRPr lang="en-US" sz="1600" dirty="0"/>
          </a:p>
          <a:p>
            <a:pPr lvl="2"/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telaah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endParaRPr lang="en-US" sz="1600" dirty="0"/>
          </a:p>
          <a:p>
            <a:pPr lvl="2"/>
            <a:r>
              <a:rPr lang="en-US" sz="1600" dirty="0" err="1"/>
              <a:t>Merumuskan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endParaRPr lang="en-US" sz="1600" dirty="0"/>
          </a:p>
          <a:p>
            <a:pPr lvl="2"/>
            <a:r>
              <a:rPr lang="en-US" sz="1600" dirty="0" err="1"/>
              <a:t>Merumuskan</a:t>
            </a:r>
            <a:r>
              <a:rPr lang="en-US" sz="1600" dirty="0"/>
              <a:t> </a:t>
            </a:r>
            <a:r>
              <a:rPr lang="en-US" sz="1600" dirty="0" err="1"/>
              <a:t>asumsi-asumsi</a:t>
            </a:r>
            <a:r>
              <a:rPr lang="en-US" sz="1600" dirty="0"/>
              <a:t> yang </a:t>
            </a:r>
            <a:r>
              <a:rPr lang="en-US" sz="1600" dirty="0" err="1"/>
              <a:t>mendasari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/>
              <a:t>rancangan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pendekatannya</a:t>
            </a:r>
            <a:r>
              <a:rPr lang="en-US" sz="1600" dirty="0"/>
              <a:t>:</a:t>
            </a:r>
          </a:p>
          <a:p>
            <a:pPr lvl="3"/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subyek-subyek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lvl="3"/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teknik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mengumpulkan</a:t>
            </a:r>
            <a:r>
              <a:rPr lang="en-US" sz="1200" dirty="0"/>
              <a:t> data.</a:t>
            </a:r>
          </a:p>
          <a:p>
            <a:pPr lvl="3"/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kataegori-kategori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mengklasifikasi</a:t>
            </a:r>
            <a:r>
              <a:rPr lang="en-US" sz="1200" dirty="0"/>
              <a:t> data yang </a:t>
            </a:r>
            <a:r>
              <a:rPr lang="en-US" sz="1200" dirty="0" err="1"/>
              <a:t>jelas</a:t>
            </a:r>
            <a:r>
              <a:rPr lang="en-US" sz="1200" dirty="0"/>
              <a:t>,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studi</a:t>
            </a:r>
            <a:r>
              <a:rPr lang="en-US" sz="1200" dirty="0"/>
              <a:t>.</a:t>
            </a:r>
          </a:p>
          <a:p>
            <a:pPr lvl="2"/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validitas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menginterpretasikan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jelas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cermat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Mengumpulkan</a:t>
            </a:r>
            <a:r>
              <a:rPr lang="en-US" sz="1600" dirty="0"/>
              <a:t>,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mengolah</a:t>
            </a:r>
            <a:r>
              <a:rPr lang="en-US" sz="1600" dirty="0"/>
              <a:t> data.</a:t>
            </a:r>
          </a:p>
          <a:p>
            <a:pPr lvl="2"/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Eksperimental</a:t>
            </a:r>
            <a:r>
              <a:rPr lang="en-US" sz="3600" dirty="0"/>
              <a:t> </a:t>
            </a:r>
            <a:r>
              <a:rPr lang="en-US" sz="3600" dirty="0" err="1"/>
              <a:t>Sungguhan</a:t>
            </a:r>
            <a:r>
              <a:rPr lang="en-US" sz="3600" dirty="0"/>
              <a:t> (True 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Tujuan</a:t>
            </a:r>
            <a:endParaRPr lang="en-US" sz="1800" dirty="0"/>
          </a:p>
          <a:p>
            <a:pPr lvl="1"/>
            <a:r>
              <a:rPr lang="en-US" sz="1600" dirty="0" err="1"/>
              <a:t>Menyelidiki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mengenakan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eksperimental</a:t>
            </a:r>
            <a:r>
              <a:rPr lang="en-US" sz="1600" dirty="0"/>
              <a:t>,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perlakuan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dikenai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perlakuan</a:t>
            </a:r>
            <a:r>
              <a:rPr lang="en-US" sz="1600" dirty="0"/>
              <a:t>.</a:t>
            </a:r>
          </a:p>
          <a:p>
            <a:r>
              <a:rPr lang="en-US" sz="1800" dirty="0" err="1"/>
              <a:t>Contoh</a:t>
            </a:r>
            <a:r>
              <a:rPr lang="en-US" sz="1800" dirty="0"/>
              <a:t>:</a:t>
            </a:r>
          </a:p>
          <a:p>
            <a:pPr lvl="1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menyelidiki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ceramah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demonstrasi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studi</a:t>
            </a:r>
            <a:r>
              <a:rPr lang="en-US" sz="1600" dirty="0"/>
              <a:t> IPA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murid-murid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II </a:t>
            </a:r>
            <a:r>
              <a:rPr lang="en-US" sz="1600" dirty="0" err="1"/>
              <a:t>SMA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(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intelegensi</a:t>
            </a:r>
            <a:r>
              <a:rPr lang="en-US" sz="1600" dirty="0"/>
              <a:t> </a:t>
            </a:r>
            <a:r>
              <a:rPr lang="en-US" sz="1600" dirty="0" err="1"/>
              <a:t>murid</a:t>
            </a:r>
            <a:r>
              <a:rPr lang="en-US" sz="1600" dirty="0"/>
              <a:t> (</a:t>
            </a:r>
            <a:r>
              <a:rPr lang="en-US" sz="1600" dirty="0" err="1"/>
              <a:t>tinggi</a:t>
            </a:r>
            <a:r>
              <a:rPr lang="en-US" sz="1600" dirty="0"/>
              <a:t>, </a:t>
            </a:r>
            <a:r>
              <a:rPr lang="en-US" sz="1600" dirty="0" err="1"/>
              <a:t>sedang</a:t>
            </a:r>
            <a:r>
              <a:rPr lang="en-US" sz="1600" dirty="0"/>
              <a:t>, </a:t>
            </a:r>
            <a:r>
              <a:rPr lang="en-US" sz="1600" dirty="0" err="1"/>
              <a:t>rendah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guuru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random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intelegensi</a:t>
            </a:r>
            <a:r>
              <a:rPr lang="en-US" sz="1600" dirty="0"/>
              <a:t>, </a:t>
            </a:r>
            <a:r>
              <a:rPr lang="en-US" sz="1600" dirty="0" err="1"/>
              <a:t>ukuran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mengajar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untk</a:t>
            </a:r>
            <a:r>
              <a:rPr lang="en-US" sz="1600" dirty="0"/>
              <a:t> </a:t>
            </a:r>
            <a:r>
              <a:rPr lang="en-US" sz="1600" dirty="0" err="1"/>
              <a:t>menyelidiki</a:t>
            </a:r>
            <a:r>
              <a:rPr lang="en-US" sz="1600" dirty="0"/>
              <a:t> </a:t>
            </a:r>
            <a:r>
              <a:rPr lang="en-US" sz="1600" dirty="0" err="1"/>
              <a:t>efek</a:t>
            </a:r>
            <a:r>
              <a:rPr lang="en-US" sz="1600" dirty="0"/>
              <a:t> </a:t>
            </a:r>
            <a:r>
              <a:rPr lang="en-US" sz="1600" dirty="0" err="1"/>
              <a:t>pemberian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makan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murid-murid</a:t>
            </a:r>
            <a:r>
              <a:rPr lang="en-US" sz="1600" dirty="0"/>
              <a:t> SD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memperhatikan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 </a:t>
            </a:r>
            <a:r>
              <a:rPr lang="en-US" sz="1600" dirty="0" err="1"/>
              <a:t>orang</a:t>
            </a:r>
            <a:r>
              <a:rPr lang="en-US" sz="1600" dirty="0"/>
              <a:t> </a:t>
            </a:r>
            <a:r>
              <a:rPr lang="en-US" sz="1600" dirty="0" err="1"/>
              <a:t>tua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tara</a:t>
            </a:r>
            <a:r>
              <a:rPr lang="en-US" sz="1600" dirty="0"/>
              <a:t> </a:t>
            </a:r>
            <a:r>
              <a:rPr lang="en-US" sz="1600" dirty="0" err="1"/>
              <a:t>intelegensinya</a:t>
            </a:r>
            <a:r>
              <a:rPr lang="en-US" sz="1600" dirty="0"/>
              <a:t>.</a:t>
            </a:r>
          </a:p>
          <a:p>
            <a:r>
              <a:rPr lang="en-US" sz="2000" dirty="0" err="1"/>
              <a:t>Ciri</a:t>
            </a:r>
            <a:r>
              <a:rPr lang="en-US" sz="2000" dirty="0"/>
              <a:t>:</a:t>
            </a:r>
          </a:p>
          <a:p>
            <a:pPr lvl="1"/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pengaturan</a:t>
            </a:r>
            <a:r>
              <a:rPr lang="en-US" sz="1600" dirty="0"/>
              <a:t> </a:t>
            </a:r>
            <a:r>
              <a:rPr lang="en-US" sz="1600" dirty="0" err="1"/>
              <a:t>varibel-variabel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kondisi-kondisi</a:t>
            </a:r>
            <a:r>
              <a:rPr lang="en-US" sz="1600" dirty="0"/>
              <a:t> </a:t>
            </a:r>
            <a:r>
              <a:rPr lang="en-US" sz="1600" dirty="0" err="1"/>
              <a:t>eksperimen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tertib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ketat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degan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manipulasi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randomisasi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Eksperimental</a:t>
            </a:r>
            <a:r>
              <a:rPr lang="en-US" sz="3600" dirty="0"/>
              <a:t> </a:t>
            </a:r>
            <a:r>
              <a:rPr lang="en-US" sz="3600" dirty="0" err="1"/>
              <a:t>Sungguhan</a:t>
            </a:r>
            <a:r>
              <a:rPr lang="en-US" sz="3600" dirty="0"/>
              <a:t> (True 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Ciri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pengaturan</a:t>
            </a:r>
            <a:r>
              <a:rPr lang="en-US" sz="1800" dirty="0"/>
              <a:t> </a:t>
            </a:r>
            <a:r>
              <a:rPr lang="en-US" sz="1800" dirty="0" err="1"/>
              <a:t>varibel-variabel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kondisi-kondisi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tertib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ketat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degan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manipulasi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randomisasi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khas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yang </a:t>
            </a:r>
            <a:r>
              <a:rPr lang="en-US" sz="1800" dirty="0" err="1"/>
              <a:t>dikenai</a:t>
            </a:r>
            <a:r>
              <a:rPr lang="en-US" sz="1800" dirty="0"/>
              <a:t> </a:t>
            </a:r>
            <a:r>
              <a:rPr lang="en-US" sz="1800" dirty="0" err="1"/>
              <a:t>perlakuan</a:t>
            </a:r>
            <a:r>
              <a:rPr lang="en-US" sz="1800" dirty="0"/>
              <a:t> </a:t>
            </a:r>
            <a:r>
              <a:rPr lang="en-US" sz="1800" dirty="0" err="1"/>
              <a:t>eksperimental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Memusatkan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pengontrolan</a:t>
            </a:r>
            <a:r>
              <a:rPr lang="en-US" sz="1800" dirty="0"/>
              <a:t> </a:t>
            </a:r>
            <a:r>
              <a:rPr lang="en-US" sz="1800" dirty="0" err="1"/>
              <a:t>varian</a:t>
            </a:r>
            <a:endParaRPr lang="en-US" sz="1800" dirty="0"/>
          </a:p>
          <a:p>
            <a:pPr lvl="2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memaksimalkan</a:t>
            </a:r>
            <a:r>
              <a:rPr lang="en-US" sz="1400" dirty="0"/>
              <a:t> </a:t>
            </a:r>
            <a:r>
              <a:rPr lang="en-US" sz="1400" dirty="0" err="1"/>
              <a:t>varian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hipotesis</a:t>
            </a:r>
            <a:endParaRPr lang="en-US" sz="1400" dirty="0"/>
          </a:p>
          <a:p>
            <a:pPr lvl="2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meminimalkan</a:t>
            </a:r>
            <a:r>
              <a:rPr lang="en-US" sz="1400" dirty="0"/>
              <a:t> </a:t>
            </a:r>
            <a:r>
              <a:rPr lang="en-US" sz="1400" dirty="0" err="1"/>
              <a:t>varian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pengganggu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diinginkan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yang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eksperimen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meminimalkan</a:t>
            </a:r>
            <a:r>
              <a:rPr lang="en-US" sz="1400" dirty="0"/>
              <a:t> </a:t>
            </a:r>
            <a:r>
              <a:rPr lang="en-US" sz="1400" dirty="0" err="1"/>
              <a:t>varian</a:t>
            </a:r>
            <a:r>
              <a:rPr lang="en-US" sz="1400" dirty="0"/>
              <a:t> </a:t>
            </a:r>
            <a:r>
              <a:rPr lang="en-US" sz="1400" dirty="0" err="1"/>
              <a:t>kekeliruan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varian</a:t>
            </a:r>
            <a:r>
              <a:rPr lang="en-US" sz="1400" dirty="0"/>
              <a:t> </a:t>
            </a:r>
            <a:r>
              <a:rPr lang="en-US" sz="1400" dirty="0" err="1"/>
              <a:t>rambang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kekeliruan</a:t>
            </a:r>
            <a:r>
              <a:rPr lang="en-US" sz="1400" dirty="0"/>
              <a:t> </a:t>
            </a:r>
            <a:r>
              <a:rPr lang="en-US" sz="1400" dirty="0" err="1"/>
              <a:t>pengukuran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penyelesaian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rambang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subyek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kelompok-kelompok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perlakuan</a:t>
            </a:r>
            <a:r>
              <a:rPr lang="en-US" sz="1400" dirty="0"/>
              <a:t> </a:t>
            </a:r>
            <a:r>
              <a:rPr lang="en-US" sz="1400" dirty="0" err="1"/>
              <a:t>eksperimental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.</a:t>
            </a:r>
          </a:p>
          <a:p>
            <a:pPr lvl="2">
              <a:buNone/>
            </a:pPr>
            <a:endParaRPr lang="en-US" sz="14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Eksperimental</a:t>
            </a:r>
            <a:r>
              <a:rPr lang="en-US" sz="3600" dirty="0"/>
              <a:t> </a:t>
            </a:r>
            <a:r>
              <a:rPr lang="en-US" sz="3600" dirty="0" err="1"/>
              <a:t>Sungguhan</a:t>
            </a:r>
            <a:r>
              <a:rPr lang="en-US" sz="3600" dirty="0"/>
              <a:t> (True 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Rancangan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menuntut</a:t>
            </a:r>
            <a:r>
              <a:rPr lang="en-US" sz="1800" dirty="0"/>
              <a:t> interval validity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r>
              <a:rPr lang="en-US" sz="1800" dirty="0"/>
              <a:t>.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menipulasi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memang</a:t>
            </a:r>
            <a:r>
              <a:rPr lang="en-US" sz="1800" dirty="0"/>
              <a:t> </a:t>
            </a:r>
            <a:r>
              <a:rPr lang="en-US" sz="1800" dirty="0" err="1"/>
              <a:t>benar-benar</a:t>
            </a:r>
            <a:r>
              <a:rPr lang="en-US" sz="1800" dirty="0"/>
              <a:t> </a:t>
            </a:r>
            <a:r>
              <a:rPr lang="en-US" sz="1800" dirty="0" err="1"/>
              <a:t>menimbulkan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Rancangan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menuntut</a:t>
            </a:r>
            <a:r>
              <a:rPr lang="en-US" sz="1800" dirty="0"/>
              <a:t> interval validity,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representatifkah</a:t>
            </a:r>
            <a:r>
              <a:rPr lang="en-US" sz="1800" dirty="0"/>
              <a:t> </a:t>
            </a:r>
            <a:r>
              <a:rPr lang="en-US" sz="1800" dirty="0" err="1"/>
              <a:t>penemuan-penemuan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Kemajuan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metodologi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,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rancangan</a:t>
            </a:r>
            <a:r>
              <a:rPr lang="en-US" sz="1800" dirty="0"/>
              <a:t> </a:t>
            </a:r>
            <a:r>
              <a:rPr lang="en-US" sz="1800" dirty="0" err="1"/>
              <a:t>faktorial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varian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peneliti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memanipulasikan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membiarkan</a:t>
            </a:r>
            <a:r>
              <a:rPr lang="en-US" sz="1800" dirty="0"/>
              <a:t> </a:t>
            </a:r>
            <a:r>
              <a:rPr lang="en-US" sz="1800" dirty="0" err="1"/>
              <a:t>bervariasi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sekaligus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r>
              <a:rPr lang="en-US" sz="1800" dirty="0"/>
              <a:t>. Hal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serempak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:</a:t>
            </a:r>
          </a:p>
          <a:p>
            <a:pPr lvl="2"/>
            <a:r>
              <a:rPr lang="en-US" sz="1400" dirty="0" err="1"/>
              <a:t>Efek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(</a:t>
            </a:r>
            <a:r>
              <a:rPr lang="en-US" sz="1400" dirty="0" err="1"/>
              <a:t>perlakuan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Variasi</a:t>
            </a:r>
            <a:r>
              <a:rPr lang="en-US" sz="1400" dirty="0"/>
              <a:t> yang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endParaRPr lang="en-US" sz="1400" dirty="0"/>
          </a:p>
          <a:p>
            <a:pPr lvl="2"/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/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</a:t>
            </a:r>
          </a:p>
          <a:p>
            <a:pPr lvl="2">
              <a:buNone/>
            </a:pPr>
            <a:endParaRPr lang="en-US" sz="1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Eksperimental</a:t>
            </a:r>
            <a:r>
              <a:rPr lang="en-US" sz="3600" dirty="0"/>
              <a:t> </a:t>
            </a:r>
            <a:r>
              <a:rPr lang="en-US" sz="3600" dirty="0" err="1"/>
              <a:t>Sungguhan</a:t>
            </a:r>
            <a:r>
              <a:rPr lang="en-US" sz="3600" dirty="0"/>
              <a:t> (True 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Langkah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survai</a:t>
            </a:r>
            <a:r>
              <a:rPr lang="en-US" sz="1800" dirty="0"/>
              <a:t> </a:t>
            </a:r>
            <a:r>
              <a:rPr lang="en-US" sz="1800" dirty="0" err="1"/>
              <a:t>kepustakaan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digarap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endParaRPr lang="en-US" sz="1800" dirty="0"/>
          </a:p>
          <a:p>
            <a:pPr lvl="1"/>
            <a:r>
              <a:rPr lang="en-US" sz="1800" dirty="0" err="1"/>
              <a:t>Merumuskan</a:t>
            </a:r>
            <a:r>
              <a:rPr lang="en-US" sz="1800" dirty="0"/>
              <a:t> </a:t>
            </a:r>
            <a:r>
              <a:rPr lang="en-US" sz="1800" dirty="0" err="1"/>
              <a:t>hipotesis</a:t>
            </a:r>
            <a:r>
              <a:rPr lang="en-US" sz="1800" dirty="0"/>
              <a:t>,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penelaahan</a:t>
            </a:r>
            <a:r>
              <a:rPr lang="en-US" sz="1800" dirty="0"/>
              <a:t> </a:t>
            </a:r>
            <a:r>
              <a:rPr lang="en-US" sz="1800" dirty="0" err="1"/>
              <a:t>kepustakaan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Mengidentifikasikan</a:t>
            </a:r>
            <a:r>
              <a:rPr lang="en-US" sz="1800" dirty="0"/>
              <a:t> </a:t>
            </a:r>
            <a:r>
              <a:rPr lang="en-US" sz="1800" dirty="0" err="1"/>
              <a:t>pengertian-pengertian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variabel-variabel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Eksperimental</a:t>
            </a:r>
            <a:r>
              <a:rPr lang="en-US" sz="3600" dirty="0"/>
              <a:t> </a:t>
            </a:r>
            <a:r>
              <a:rPr lang="en-US" sz="3600" dirty="0" err="1"/>
              <a:t>Sungguhan</a:t>
            </a:r>
            <a:r>
              <a:rPr lang="en-US" sz="3600" dirty="0"/>
              <a:t> (True 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rencana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endParaRPr lang="en-US" sz="1800" dirty="0"/>
          </a:p>
          <a:p>
            <a:pPr lvl="2"/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bermacam-macam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yang </a:t>
            </a:r>
            <a:r>
              <a:rPr lang="en-US" sz="1400" dirty="0" err="1"/>
              <a:t>relevan</a:t>
            </a:r>
            <a:endParaRPr lang="en-US" sz="1400" dirty="0"/>
          </a:p>
          <a:p>
            <a:pPr lvl="2"/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variabel-variabel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non </a:t>
            </a:r>
            <a:r>
              <a:rPr lang="en-US" sz="1400" dirty="0" err="1"/>
              <a:t>eksperimental</a:t>
            </a:r>
            <a:r>
              <a:rPr lang="en-US" sz="1400" dirty="0"/>
              <a:t> yang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mencemarkan</a:t>
            </a:r>
            <a:r>
              <a:rPr lang="en-US" sz="1400" dirty="0"/>
              <a:t> </a:t>
            </a:r>
            <a:r>
              <a:rPr lang="en-US" sz="1400" dirty="0" err="1"/>
              <a:t>eksperimen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caranya</a:t>
            </a:r>
            <a:r>
              <a:rPr lang="en-US" sz="1400" dirty="0"/>
              <a:t> </a:t>
            </a:r>
            <a:r>
              <a:rPr lang="en-US" sz="1400" dirty="0" err="1"/>
              <a:t>mengontrol</a:t>
            </a:r>
            <a:r>
              <a:rPr lang="en-US" sz="1400" dirty="0"/>
              <a:t> </a:t>
            </a:r>
            <a:r>
              <a:rPr lang="en-US" sz="1400" dirty="0" err="1"/>
              <a:t>variabel-variabel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eksperimennya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subyek</a:t>
            </a:r>
            <a:r>
              <a:rPr lang="en-US" sz="1400" dirty="0"/>
              <a:t> yang </a:t>
            </a:r>
            <a:r>
              <a:rPr lang="en-US" sz="1400" dirty="0" err="1"/>
              <a:t>representatif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populasi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, </a:t>
            </a:r>
            <a:r>
              <a:rPr lang="en-US" sz="1400" dirty="0" err="1"/>
              <a:t>tentukan</a:t>
            </a:r>
            <a:r>
              <a:rPr lang="en-US" sz="1400" dirty="0"/>
              <a:t> </a:t>
            </a:r>
            <a:r>
              <a:rPr lang="en-US" sz="1400" dirty="0" err="1"/>
              <a:t>siapa-siapa</a:t>
            </a:r>
            <a:r>
              <a:rPr lang="en-US" sz="1400" dirty="0"/>
              <a:t> yang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siapa-siapa</a:t>
            </a:r>
            <a:r>
              <a:rPr lang="en-US" sz="1400" dirty="0"/>
              <a:t> yang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</a:t>
            </a:r>
            <a:r>
              <a:rPr lang="en-US" sz="1400" dirty="0" err="1"/>
              <a:t>eksperimen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perlakuan</a:t>
            </a:r>
            <a:endParaRPr lang="en-US" sz="1400" dirty="0"/>
          </a:p>
          <a:p>
            <a:pPr lvl="2"/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menyusun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mengukur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eksperimen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validasikan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Merancangkan</a:t>
            </a:r>
            <a:r>
              <a:rPr lang="en-US" sz="1400" dirty="0"/>
              <a:t> </a:t>
            </a:r>
            <a:r>
              <a:rPr lang="en-US" sz="1400" dirty="0" err="1"/>
              <a:t>prosedur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r>
              <a:rPr lang="en-US" sz="1400" dirty="0"/>
              <a:t> data,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pilat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trial run test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menyempurnakan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</a:t>
            </a:r>
            <a:r>
              <a:rPr lang="en-US" sz="1400" dirty="0" err="1"/>
              <a:t>pengukur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eksperimennya</a:t>
            </a:r>
            <a:r>
              <a:rPr lang="en-US" sz="1400" dirty="0"/>
              <a:t>.</a:t>
            </a:r>
          </a:p>
          <a:p>
            <a:pPr lvl="2"/>
            <a:r>
              <a:rPr lang="en-US" sz="1400" dirty="0" err="1"/>
              <a:t>Rumuskan</a:t>
            </a:r>
            <a:r>
              <a:rPr lang="en-US" sz="1400" dirty="0"/>
              <a:t> </a:t>
            </a:r>
            <a:r>
              <a:rPr lang="en-US" sz="1400" dirty="0" err="1"/>
              <a:t>hipoteses</a:t>
            </a:r>
            <a:r>
              <a:rPr lang="en-US" sz="1400" dirty="0"/>
              <a:t> </a:t>
            </a:r>
            <a:r>
              <a:rPr lang="en-US" sz="1400" dirty="0" err="1"/>
              <a:t>nolnya</a:t>
            </a:r>
            <a:r>
              <a:rPr lang="en-US" sz="1400" dirty="0"/>
              <a:t>.</a:t>
            </a:r>
          </a:p>
          <a:p>
            <a:pPr lvl="1"/>
            <a:r>
              <a:rPr lang="en-US" sz="1800" dirty="0" err="1"/>
              <a:t>Melaksanakan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endParaRPr lang="en-US" sz="1800" dirty="0"/>
          </a:p>
          <a:p>
            <a:pPr lvl="1"/>
            <a:r>
              <a:rPr lang="en-US" sz="1800" dirty="0" err="1"/>
              <a:t>Mengatur</a:t>
            </a:r>
            <a:r>
              <a:rPr lang="en-US" sz="1800" dirty="0"/>
              <a:t> data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menempatkan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rancangan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memperhatikan</a:t>
            </a:r>
            <a:r>
              <a:rPr lang="en-US" sz="1800" dirty="0"/>
              <a:t> </a:t>
            </a:r>
            <a:r>
              <a:rPr lang="en-US" sz="1800" dirty="0" err="1"/>
              <a:t>efek</a:t>
            </a:r>
            <a:r>
              <a:rPr lang="en-US" sz="1800" dirty="0"/>
              <a:t> yang </a:t>
            </a:r>
            <a:r>
              <a:rPr lang="en-US" sz="1800" dirty="0" err="1"/>
              <a:t>diperkirakan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Eksperimental</a:t>
            </a:r>
            <a:r>
              <a:rPr lang="en-US" sz="4000" dirty="0"/>
              <a:t> </a:t>
            </a:r>
            <a:r>
              <a:rPr lang="en-US" sz="4000" dirty="0" err="1"/>
              <a:t>Semu</a:t>
            </a:r>
            <a:r>
              <a:rPr lang="en-US" sz="4000" dirty="0"/>
              <a:t> (Quasi-Experimental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Tujuan</a:t>
            </a:r>
            <a:endParaRPr lang="en-US" sz="2000" dirty="0"/>
          </a:p>
          <a:p>
            <a:pPr lvl="1"/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perkiraan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eksperimen</a:t>
            </a:r>
            <a:r>
              <a:rPr lang="en-US" sz="1800" dirty="0"/>
              <a:t> yang </a:t>
            </a:r>
            <a:r>
              <a:rPr lang="en-US" sz="1800" dirty="0" err="1"/>
              <a:t>sebenarnya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mengontrol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memanipulasikan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. 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err="1"/>
              <a:t>Peneliti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mengerti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kompromi-kompromi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internal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. </a:t>
            </a:r>
            <a:r>
              <a:rPr lang="en-US" sz="1800" dirty="0" err="1"/>
              <a:t>Rancangannya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berbuat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keterbatasan-keterbatasan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problem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kenakalan</a:t>
            </a:r>
            <a:r>
              <a:rPr lang="en-US" sz="1800" dirty="0"/>
              <a:t>, </a:t>
            </a:r>
            <a:r>
              <a:rPr lang="en-US" sz="1800" dirty="0" err="1"/>
              <a:t>keresahan</a:t>
            </a:r>
            <a:r>
              <a:rPr lang="en-US" sz="1800" dirty="0"/>
              <a:t>, </a:t>
            </a:r>
            <a:r>
              <a:rPr lang="en-US" sz="1800" dirty="0" err="1"/>
              <a:t>merokok</a:t>
            </a:r>
            <a:r>
              <a:rPr lang="en-US" sz="1800" dirty="0"/>
              <a:t>,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penderita</a:t>
            </a:r>
            <a:r>
              <a:rPr lang="en-US" sz="1800" dirty="0"/>
              <a:t> </a:t>
            </a:r>
            <a:r>
              <a:rPr lang="en-US" sz="1800" dirty="0" err="1"/>
              <a:t>jantung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sebagainya</a:t>
            </a:r>
            <a:r>
              <a:rPr lang="en-US" sz="1800" dirty="0"/>
              <a:t>, yang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dalamnya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manipulasi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r>
              <a:rPr lang="en-US" sz="1800" dirty="0"/>
              <a:t> yang </a:t>
            </a:r>
            <a:r>
              <a:rPr lang="en-US" sz="1800" dirty="0" err="1"/>
              <a:t>menggunakan</a:t>
            </a:r>
            <a:r>
              <a:rPr lang="en-US" sz="1800" dirty="0"/>
              <a:t> pres-test post-test yang </a:t>
            </a:r>
            <a:r>
              <a:rPr lang="en-US" sz="1800" dirty="0" err="1"/>
              <a:t>didalamnya</a:t>
            </a:r>
            <a:r>
              <a:rPr lang="en-US" sz="1800" dirty="0"/>
              <a:t> </a:t>
            </a:r>
            <a:r>
              <a:rPr lang="en-US" sz="1800" dirty="0" err="1"/>
              <a:t>variabel-variabel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kematangan</a:t>
            </a:r>
            <a:r>
              <a:rPr lang="en-US" sz="1800" dirty="0"/>
              <a:t>, </a:t>
            </a:r>
            <a:r>
              <a:rPr lang="en-US" sz="1800" dirty="0" err="1"/>
              <a:t>efek</a:t>
            </a:r>
            <a:r>
              <a:rPr lang="en-US" sz="1800" dirty="0"/>
              <a:t> testing, </a:t>
            </a:r>
            <a:r>
              <a:rPr lang="en-US" sz="1800" dirty="0" err="1"/>
              <a:t>regresi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adaptasi</a:t>
            </a:r>
            <a:r>
              <a:rPr lang="en-US" sz="1800" dirty="0"/>
              <a:t> </a:t>
            </a:r>
            <a:r>
              <a:rPr lang="en-US" sz="1800" dirty="0" err="1"/>
              <a:t>terlewat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Eksperimental</a:t>
            </a:r>
            <a:r>
              <a:rPr lang="en-US" sz="4000" dirty="0"/>
              <a:t> </a:t>
            </a:r>
            <a:r>
              <a:rPr lang="en-US" sz="4000" dirty="0" err="1"/>
              <a:t>Semu</a:t>
            </a:r>
            <a:r>
              <a:rPr lang="en-US" sz="4000" dirty="0"/>
              <a:t> (Quasi-Experimental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Ciri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khas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praktis</a:t>
            </a:r>
            <a:r>
              <a:rPr lang="en-US" sz="1800" dirty="0"/>
              <a:t> yang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didalamnya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mengontrol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ditandai</a:t>
            </a:r>
            <a:r>
              <a:rPr lang="en-US" sz="1800" dirty="0"/>
              <a:t> </a:t>
            </a:r>
            <a:r>
              <a:rPr lang="en-US" sz="1800" dirty="0" err="1"/>
              <a:t>oelh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parsial</a:t>
            </a:r>
            <a:r>
              <a:rPr lang="en-US" sz="1800" dirty="0"/>
              <a:t> </a:t>
            </a:r>
            <a:r>
              <a:rPr lang="en-US" sz="1800" dirty="0" err="1"/>
              <a:t>berdasar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identifikasi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hati-hati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yang </a:t>
            </a:r>
            <a:r>
              <a:rPr lang="en-US" sz="1800" dirty="0" err="1"/>
              <a:t>mempengaruhi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internal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eksperimental</a:t>
            </a:r>
            <a:r>
              <a:rPr lang="en-US" sz="1800" dirty="0"/>
              <a:t> </a:t>
            </a:r>
            <a:r>
              <a:rPr lang="en-US" sz="1800" dirty="0" err="1"/>
              <a:t>sungguh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semu</a:t>
            </a:r>
            <a:r>
              <a:rPr lang="en-US" sz="1800" dirty="0"/>
              <a:t> </a:t>
            </a:r>
            <a:r>
              <a:rPr lang="en-US" sz="1800" dirty="0" err="1"/>
              <a:t>sanga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akalu</a:t>
            </a:r>
            <a:r>
              <a:rPr lang="en-US" sz="1800" dirty="0"/>
              <a:t> yang </a:t>
            </a:r>
            <a:r>
              <a:rPr lang="en-US" sz="1800" dirty="0" err="1"/>
              <a:t>dipergunakan</a:t>
            </a:r>
            <a:r>
              <a:rPr lang="en-US" sz="1800" dirty="0"/>
              <a:t> </a:t>
            </a:r>
            <a:r>
              <a:rPr lang="en-US" sz="1800" dirty="0" err="1"/>
              <a:t>subyek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</a:t>
            </a:r>
          </a:p>
          <a:p>
            <a:r>
              <a:rPr lang="en-US" sz="2000" dirty="0" err="1"/>
              <a:t>Langkah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eksperimental</a:t>
            </a:r>
            <a:r>
              <a:rPr lang="en-US" sz="1800" dirty="0"/>
              <a:t> </a:t>
            </a:r>
            <a:r>
              <a:rPr lang="en-US" sz="1800" dirty="0" err="1"/>
              <a:t>sungguhan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pengalaman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teliti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keterbatasan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internal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</a:t>
            </a:r>
            <a:r>
              <a:rPr lang="en-US" sz="1800" dirty="0" err="1"/>
              <a:t>eksternalnya</a:t>
            </a:r>
            <a:r>
              <a:rPr lang="en-US" sz="1800" dirty="0"/>
              <a:t>.</a:t>
            </a:r>
          </a:p>
          <a:p>
            <a:pPr lvl="1">
              <a:buNone/>
            </a:pPr>
            <a:r>
              <a:rPr lang="en-US" sz="1800" dirty="0"/>
              <a:t>				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Historis</a:t>
            </a:r>
            <a:r>
              <a:rPr lang="en-US" sz="3600" dirty="0"/>
              <a:t> (Historical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Tujuan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 err="1"/>
              <a:t>Merekonstruksi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lampau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sistematis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objektif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mengumpulkan</a:t>
            </a:r>
            <a:r>
              <a:rPr lang="en-US" sz="2000" dirty="0"/>
              <a:t>, </a:t>
            </a: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memverifikasikan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mensistimatiskan</a:t>
            </a:r>
            <a:r>
              <a:rPr lang="en-US" sz="2000" dirty="0"/>
              <a:t> </a:t>
            </a:r>
            <a:r>
              <a:rPr lang="en-US" sz="2000" dirty="0" err="1"/>
              <a:t>bukti-bukti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menegakkan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kesimpulan</a:t>
            </a:r>
            <a:r>
              <a:rPr lang="en-US" sz="2000" dirty="0"/>
              <a:t> yang </a:t>
            </a:r>
            <a:r>
              <a:rPr lang="en-US" sz="2000" dirty="0" err="1"/>
              <a:t>kuat</a:t>
            </a:r>
            <a:r>
              <a:rPr lang="en-US" sz="2000" dirty="0"/>
              <a:t>, </a:t>
            </a:r>
            <a:r>
              <a:rPr lang="en-US" sz="2000" dirty="0" err="1"/>
              <a:t>dihubungkan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proyeksi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dukun</a:t>
            </a:r>
            <a:r>
              <a:rPr lang="en-US" sz="2000" dirty="0"/>
              <a:t> </a:t>
            </a:r>
            <a:r>
              <a:rPr lang="en-US" sz="2000" dirty="0" err="1"/>
              <a:t>bayi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pedesaan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Aceh, yang </a:t>
            </a:r>
            <a:r>
              <a:rPr lang="en-US" sz="2000" dirty="0" err="1"/>
              <a:t>bermaksud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lampau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relevansinya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kini</a:t>
            </a:r>
            <a:r>
              <a:rPr lang="en-US" sz="2000" dirty="0"/>
              <a:t>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Tindakan</a:t>
            </a:r>
            <a:r>
              <a:rPr lang="en-US" sz="3600" dirty="0"/>
              <a:t> (Action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Tujuan</a:t>
            </a:r>
            <a:endParaRPr lang="en-US" sz="2800" dirty="0"/>
          </a:p>
          <a:p>
            <a:pPr lvl="1"/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ketrampilan-ketrampilan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aktual</a:t>
            </a:r>
            <a:r>
              <a:rPr lang="en-US" sz="2400" dirty="0"/>
              <a:t> yang lain.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Pengembangan</a:t>
            </a:r>
            <a:r>
              <a:rPr lang="en-US" sz="2400" dirty="0"/>
              <a:t> media </a:t>
            </a:r>
            <a:r>
              <a:rPr lang="en-US" sz="2400" dirty="0" err="1"/>
              <a:t>pembelajaran</a:t>
            </a:r>
            <a:r>
              <a:rPr lang="en-US" sz="2400" dirty="0"/>
              <a:t> multimedia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IPA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Tindakan</a:t>
            </a:r>
            <a:r>
              <a:rPr lang="en-US" sz="3600" dirty="0"/>
              <a:t> (Action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Ciri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Praktis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situasi</a:t>
            </a:r>
            <a:r>
              <a:rPr lang="en-US" sz="1800" dirty="0"/>
              <a:t> </a:t>
            </a:r>
            <a:r>
              <a:rPr lang="en-US" sz="1800" dirty="0" err="1"/>
              <a:t>aktual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Fleksibel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adaptif</a:t>
            </a:r>
            <a:r>
              <a:rPr lang="en-US" sz="1800" dirty="0"/>
              <a:t>, </a:t>
            </a:r>
            <a:r>
              <a:rPr lang="en-US" sz="1800" dirty="0" err="1"/>
              <a:t>membolehkan</a:t>
            </a:r>
            <a:r>
              <a:rPr lang="en-US" sz="1800" dirty="0"/>
              <a:t> </a:t>
            </a:r>
            <a:r>
              <a:rPr lang="en-US" sz="1800" dirty="0" err="1"/>
              <a:t>perubahan-perubahan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penelitiannya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mengorbankan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kepentingan</a:t>
            </a:r>
            <a:r>
              <a:rPr lang="en-US" sz="1800" dirty="0"/>
              <a:t> on the spot experimentation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inovasi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Cara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empiris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mendasarkan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observasi</a:t>
            </a:r>
            <a:r>
              <a:rPr lang="en-US" sz="1800" dirty="0"/>
              <a:t> </a:t>
            </a:r>
            <a:r>
              <a:rPr lang="en-US" sz="1800" dirty="0" err="1"/>
              <a:t>aktual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data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tingkah</a:t>
            </a:r>
            <a:r>
              <a:rPr lang="en-US" sz="1800" dirty="0"/>
              <a:t> </a:t>
            </a:r>
            <a:r>
              <a:rPr lang="en-US" sz="1800" dirty="0" err="1"/>
              <a:t>laku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berdasar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pendapat</a:t>
            </a:r>
            <a:r>
              <a:rPr lang="en-US" sz="1800" dirty="0"/>
              <a:t> </a:t>
            </a:r>
            <a:r>
              <a:rPr lang="en-US" sz="1800" dirty="0" err="1"/>
              <a:t>subyektif</a:t>
            </a:r>
            <a:r>
              <a:rPr lang="en-US" sz="1800" dirty="0"/>
              <a:t> yang </a:t>
            </a:r>
            <a:r>
              <a:rPr lang="en-US" sz="1800" dirty="0" err="1"/>
              <a:t>didasarkan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pengalaman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lampau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kekurangan</a:t>
            </a:r>
            <a:r>
              <a:rPr lang="en-US" sz="1800" dirty="0"/>
              <a:t> </a:t>
            </a:r>
            <a:r>
              <a:rPr lang="en-US" sz="1800" dirty="0" err="1"/>
              <a:t>ketertiban</a:t>
            </a:r>
            <a:r>
              <a:rPr lang="en-US" sz="1800" dirty="0"/>
              <a:t> </a:t>
            </a:r>
            <a:r>
              <a:rPr lang="en-US" sz="1800" dirty="0" err="1"/>
              <a:t>ilmiah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validitas</a:t>
            </a:r>
            <a:r>
              <a:rPr lang="en-US" sz="1800" dirty="0"/>
              <a:t> internal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eksternalya</a:t>
            </a:r>
            <a:r>
              <a:rPr lang="en-US" sz="1800" dirty="0"/>
              <a:t> </a:t>
            </a:r>
            <a:r>
              <a:rPr lang="en-US" sz="1800" dirty="0" err="1"/>
              <a:t>lemah</a:t>
            </a:r>
            <a:r>
              <a:rPr lang="en-US" sz="1800" dirty="0"/>
              <a:t>. </a:t>
            </a:r>
            <a:r>
              <a:rPr lang="en-US" sz="1800" dirty="0" err="1"/>
              <a:t>Tujuannya</a:t>
            </a:r>
            <a:r>
              <a:rPr lang="en-US" sz="1800" dirty="0"/>
              <a:t> : </a:t>
            </a:r>
            <a:r>
              <a:rPr lang="en-US" sz="1800" dirty="0" err="1"/>
              <a:t>situasional</a:t>
            </a:r>
            <a:r>
              <a:rPr lang="en-US" sz="1800" dirty="0"/>
              <a:t>, </a:t>
            </a:r>
            <a:r>
              <a:rPr lang="en-US" sz="1800" dirty="0" err="1"/>
              <a:t>sampelnya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representaty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kontrol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bebasnya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Penelitian </a:t>
            </a:r>
            <a:r>
              <a:rPr lang="en-US" sz="3600" dirty="0" err="1"/>
              <a:t>Tindakan</a:t>
            </a:r>
            <a:r>
              <a:rPr lang="en-US" sz="3600" dirty="0"/>
              <a:t> (Action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Langkah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kiranya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berkembang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ketrampilan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.</a:t>
            </a:r>
            <a:endParaRPr lang="en-US" sz="2200" dirty="0"/>
          </a:p>
          <a:p>
            <a:pPr lvl="1"/>
            <a:r>
              <a:rPr lang="en-US" sz="1800" dirty="0" err="1"/>
              <a:t>Melalukan</a:t>
            </a:r>
            <a:r>
              <a:rPr lang="en-US" sz="1800" dirty="0"/>
              <a:t> </a:t>
            </a:r>
            <a:r>
              <a:rPr lang="en-US" sz="1800" dirty="0" err="1"/>
              <a:t>telaah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emngetahui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peneliti</a:t>
            </a:r>
            <a:r>
              <a:rPr lang="en-US" sz="1800" dirty="0"/>
              <a:t> lain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menjumpai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yang </a:t>
            </a:r>
            <a:r>
              <a:rPr lang="en-US" sz="1800" dirty="0" err="1"/>
              <a:t>berhubungan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dicapai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penelitianm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Merumuskan</a:t>
            </a:r>
            <a:r>
              <a:rPr lang="en-US" sz="1800" dirty="0"/>
              <a:t> </a:t>
            </a:r>
            <a:r>
              <a:rPr lang="en-US" sz="1800" dirty="0" err="1"/>
              <a:t>hipotesis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endParaRPr lang="en-US" sz="1800" dirty="0"/>
          </a:p>
          <a:p>
            <a:pPr lvl="1"/>
            <a:r>
              <a:rPr lang="en-US" sz="1800" dirty="0" err="1"/>
              <a:t>Mengatur</a:t>
            </a:r>
            <a:r>
              <a:rPr lang="en-US" sz="1800" dirty="0"/>
              <a:t> research </a:t>
            </a:r>
            <a:r>
              <a:rPr lang="en-US" sz="1800" dirty="0" err="1"/>
              <a:t>settingnya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kondisi-kondisinya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kriteria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lain-lain </a:t>
            </a:r>
            <a:r>
              <a:rPr lang="en-US" sz="1800" dirty="0" err="1"/>
              <a:t>sarana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</a:t>
            </a:r>
            <a:r>
              <a:rPr lang="en-US" sz="1800" dirty="0"/>
              <a:t> </a:t>
            </a:r>
            <a:r>
              <a:rPr lang="en-US" sz="1800" dirty="0" err="1"/>
              <a:t>umpan</a:t>
            </a:r>
            <a:r>
              <a:rPr lang="en-US" sz="1800" dirty="0"/>
              <a:t> </a:t>
            </a:r>
            <a:r>
              <a:rPr lang="en-US" sz="1800" dirty="0" err="1"/>
              <a:t>balik</a:t>
            </a:r>
            <a:r>
              <a:rPr lang="en-US" sz="1800" dirty="0"/>
              <a:t> yang </a:t>
            </a:r>
            <a:r>
              <a:rPr lang="en-US" sz="1800" dirty="0" err="1"/>
              <a:t>berguna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Mengumpulkan</a:t>
            </a:r>
            <a:r>
              <a:rPr lang="en-US" sz="1800" dirty="0"/>
              <a:t>, </a:t>
            </a:r>
            <a:r>
              <a:rPr lang="en-US" sz="1800" dirty="0" err="1"/>
              <a:t>menganalisis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mengolah</a:t>
            </a:r>
            <a:r>
              <a:rPr lang="en-US" sz="1800" dirty="0"/>
              <a:t> data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Menulis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.</a:t>
            </a:r>
          </a:p>
          <a:p>
            <a:pPr lvl="1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Historis</a:t>
            </a:r>
            <a:r>
              <a:rPr lang="en-US" sz="3600" dirty="0"/>
              <a:t> (Historical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533920"/>
          </a:xfrm>
        </p:spPr>
        <p:txBody>
          <a:bodyPr/>
          <a:lstStyle/>
          <a:p>
            <a:r>
              <a:rPr lang="en-US" sz="2400" dirty="0" err="1"/>
              <a:t>Ciri-ciri</a:t>
            </a:r>
            <a:endParaRPr lang="en-US" sz="2800" dirty="0"/>
          </a:p>
          <a:p>
            <a:pPr lvl="1"/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data yang </a:t>
            </a:r>
            <a:r>
              <a:rPr lang="en-US" sz="2000" dirty="0" err="1"/>
              <a:t>diobservasi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. Data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cermat</a:t>
            </a:r>
            <a:r>
              <a:rPr lang="en-US" sz="2000" dirty="0"/>
              <a:t> yang </a:t>
            </a:r>
            <a:r>
              <a:rPr lang="en-US" sz="2000" dirty="0" err="1"/>
              <a:t>menganalisis</a:t>
            </a:r>
            <a:r>
              <a:rPr lang="en-US" sz="2000" dirty="0"/>
              <a:t> </a:t>
            </a:r>
            <a:r>
              <a:rPr lang="en-US" sz="2000" dirty="0" err="1"/>
              <a:t>keautentikan</a:t>
            </a:r>
            <a:r>
              <a:rPr lang="en-US" sz="2000" dirty="0"/>
              <a:t>, </a:t>
            </a:r>
            <a:r>
              <a:rPr lang="en-US" sz="2000" dirty="0" err="1"/>
              <a:t>ketepatan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pentingnya</a:t>
            </a:r>
            <a:r>
              <a:rPr lang="en-US" sz="2000" dirty="0"/>
              <a:t> </a:t>
            </a:r>
            <a:r>
              <a:rPr lang="en-US" sz="2000" dirty="0" err="1"/>
              <a:t>sumber-sumbernya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err="1"/>
              <a:t>Dilaksanakan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tertib</a:t>
            </a:r>
            <a:r>
              <a:rPr lang="en-US" sz="2000" dirty="0"/>
              <a:t>, </a:t>
            </a:r>
            <a:r>
              <a:rPr lang="en-US" sz="2000" dirty="0" err="1"/>
              <a:t>ketat</a:t>
            </a:r>
            <a:r>
              <a:rPr lang="en-US" sz="2000" dirty="0"/>
              <a:t>, </a:t>
            </a:r>
            <a:r>
              <a:rPr lang="en-US" sz="2000" dirty="0" err="1"/>
              <a:t>sistematis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teratur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2 data: data primer (</a:t>
            </a:r>
            <a:r>
              <a:rPr lang="en-US" sz="2000" dirty="0" err="1"/>
              <a:t>lapangan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data </a:t>
            </a:r>
            <a:r>
              <a:rPr lang="en-US" sz="2000" dirty="0" err="1"/>
              <a:t>sekunder</a:t>
            </a:r>
            <a:r>
              <a:rPr lang="en-US" sz="2000" dirty="0"/>
              <a:t> (</a:t>
            </a:r>
            <a:r>
              <a:rPr lang="en-US" sz="2000" dirty="0" err="1"/>
              <a:t>pustaka</a:t>
            </a:r>
            <a:r>
              <a:rPr lang="en-US" sz="2000" dirty="0"/>
              <a:t>: data </a:t>
            </a:r>
            <a:r>
              <a:rPr lang="en-US" sz="2000" dirty="0" err="1"/>
              <a:t>orang</a:t>
            </a:r>
            <a:r>
              <a:rPr lang="en-US" sz="2000" dirty="0"/>
              <a:t>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 err="1"/>
              <a:t>Menghendaki</a:t>
            </a:r>
            <a:r>
              <a:rPr lang="en-US" sz="2000" dirty="0"/>
              <a:t> </a:t>
            </a:r>
            <a:r>
              <a:rPr lang="en-US" sz="2000" dirty="0" err="1"/>
              <a:t>kritik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err="1"/>
              <a:t>Kritik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apakah</a:t>
            </a:r>
            <a:r>
              <a:rPr lang="en-US" sz="1800" dirty="0">
                <a:sym typeface="Wingdings" pitchFamily="2" charset="2"/>
              </a:rPr>
              <a:t> data </a:t>
            </a:r>
            <a:r>
              <a:rPr lang="en-US" sz="1800" dirty="0" err="1">
                <a:sym typeface="Wingdings" pitchFamily="2" charset="2"/>
              </a:rPr>
              <a:t>autentik</a:t>
            </a:r>
            <a:r>
              <a:rPr lang="en-US" sz="1800" dirty="0">
                <a:sym typeface="Wingdings" pitchFamily="2" charset="2"/>
              </a:rPr>
              <a:t> (</a:t>
            </a:r>
            <a:r>
              <a:rPr lang="en-US" sz="1800" dirty="0" err="1">
                <a:sym typeface="Wingdings" pitchFamily="2" charset="2"/>
              </a:rPr>
              <a:t>asli</a:t>
            </a:r>
            <a:r>
              <a:rPr lang="en-US" sz="1800" dirty="0">
                <a:sym typeface="Wingdings" pitchFamily="2" charset="2"/>
              </a:rPr>
              <a:t>); </a:t>
            </a:r>
            <a:r>
              <a:rPr lang="en-US" sz="1800" dirty="0" err="1">
                <a:sym typeface="Wingdings" pitchFamily="2" charset="2"/>
              </a:rPr>
              <a:t>relevan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akurat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atau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tiruan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lvl="2"/>
            <a:r>
              <a:rPr lang="en-US" sz="1800" dirty="0" err="1">
                <a:sym typeface="Wingdings" pitchFamily="2" charset="2"/>
              </a:rPr>
              <a:t>Kritik</a:t>
            </a:r>
            <a:r>
              <a:rPr lang="en-US" sz="1800" dirty="0">
                <a:sym typeface="Wingdings" pitchFamily="2" charset="2"/>
              </a:rPr>
              <a:t> internal  </a:t>
            </a:r>
            <a:r>
              <a:rPr lang="en-US" sz="1800" dirty="0" err="1">
                <a:sym typeface="Wingdings" pitchFamily="2" charset="2"/>
              </a:rPr>
              <a:t>menguji</a:t>
            </a:r>
            <a:r>
              <a:rPr lang="en-US" sz="1800" dirty="0">
                <a:sym typeface="Wingdings" pitchFamily="2" charset="2"/>
              </a:rPr>
              <a:t> motif, </a:t>
            </a:r>
            <a:r>
              <a:rPr lang="en-US" sz="1800" dirty="0" err="1">
                <a:sym typeface="Wingdings" pitchFamily="2" charset="2"/>
              </a:rPr>
              <a:t>objektivitas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kecermatan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peneliti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terhadap</a:t>
            </a:r>
            <a:r>
              <a:rPr lang="en-US" sz="1800" dirty="0">
                <a:sym typeface="Wingdings" pitchFamily="2" charset="2"/>
              </a:rPr>
              <a:t> data.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Historis</a:t>
            </a:r>
            <a:r>
              <a:rPr lang="en-US" sz="3600" dirty="0"/>
              <a:t> (Historical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ym typeface="Wingdings" pitchFamily="2" charset="2"/>
              </a:rPr>
              <a:t>Langkah</a:t>
            </a:r>
            <a:r>
              <a:rPr lang="en-US" sz="2800" dirty="0">
                <a:sym typeface="Wingdings" pitchFamily="2" charset="2"/>
              </a:rPr>
              <a:t>:</a:t>
            </a:r>
          </a:p>
          <a:p>
            <a:pPr lvl="1"/>
            <a:r>
              <a:rPr lang="en-US" sz="2000" dirty="0" err="1">
                <a:sym typeface="Wingdings" pitchFamily="2" charset="2"/>
              </a:rPr>
              <a:t>Mendefinisikan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masalah</a:t>
            </a:r>
            <a:endParaRPr lang="en-US" sz="2000" dirty="0">
              <a:sym typeface="Wingdings" pitchFamily="2" charset="2"/>
            </a:endParaRPr>
          </a:p>
          <a:p>
            <a:pPr lvl="2"/>
            <a:r>
              <a:rPr lang="en-US" sz="1800" dirty="0" err="1">
                <a:sym typeface="Wingdings" pitchFamily="2" charset="2"/>
              </a:rPr>
              <a:t>Apakah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pendekatan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historis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merupakan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terbaik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untuk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masalah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digarap</a:t>
            </a:r>
            <a:endParaRPr lang="en-US" sz="1800" dirty="0">
              <a:sym typeface="Wingdings" pitchFamily="2" charset="2"/>
            </a:endParaRPr>
          </a:p>
          <a:p>
            <a:pPr lvl="2"/>
            <a:r>
              <a:rPr lang="en-US" sz="1800" dirty="0" err="1">
                <a:sym typeface="Wingdings" pitchFamily="2" charset="2"/>
              </a:rPr>
              <a:t>Apakah</a:t>
            </a:r>
            <a:r>
              <a:rPr lang="en-US" sz="1800" dirty="0">
                <a:sym typeface="Wingdings" pitchFamily="2" charset="2"/>
              </a:rPr>
              <a:t> data </a:t>
            </a:r>
            <a:r>
              <a:rPr lang="en-US" sz="1800" dirty="0" err="1">
                <a:sym typeface="Wingdings" pitchFamily="2" charset="2"/>
              </a:rPr>
              <a:t>penting</a:t>
            </a:r>
            <a:r>
              <a:rPr lang="en-US" sz="1800" dirty="0">
                <a:sym typeface="Wingdings" pitchFamily="2" charset="2"/>
              </a:rPr>
              <a:t> yang </a:t>
            </a:r>
            <a:r>
              <a:rPr lang="en-US" sz="1800" dirty="0" err="1">
                <a:sym typeface="Wingdings" pitchFamily="2" charset="2"/>
              </a:rPr>
              <a:t>diperlukan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mungkin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didapat</a:t>
            </a:r>
            <a:endParaRPr lang="en-US" sz="1800" dirty="0">
              <a:sym typeface="Wingdings" pitchFamily="2" charset="2"/>
            </a:endParaRPr>
          </a:p>
          <a:p>
            <a:pPr lvl="2"/>
            <a:r>
              <a:rPr lang="en-US" sz="1800" dirty="0" err="1">
                <a:sym typeface="Wingdings" pitchFamily="2" charset="2"/>
              </a:rPr>
              <a:t>Apakah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hasil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dapat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digunakan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 err="1">
                <a:sym typeface="Wingdings" pitchFamily="2" charset="2"/>
              </a:rPr>
              <a:t>Merumuskan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tujuan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penelitian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 err="1">
                <a:sym typeface="Wingdings" pitchFamily="2" charset="2"/>
              </a:rPr>
              <a:t>Mengumpulkan</a:t>
            </a:r>
            <a:r>
              <a:rPr lang="en-US" sz="2000" dirty="0">
                <a:sym typeface="Wingdings" pitchFamily="2" charset="2"/>
              </a:rPr>
              <a:t> data</a:t>
            </a:r>
          </a:p>
          <a:p>
            <a:pPr lvl="1"/>
            <a:r>
              <a:rPr lang="en-US" sz="2000" dirty="0" err="1">
                <a:sym typeface="Wingdings" pitchFamily="2" charset="2"/>
              </a:rPr>
              <a:t>Melaksanakan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kritik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 err="1">
                <a:sym typeface="Wingdings" pitchFamily="2" charset="2"/>
              </a:rPr>
              <a:t>eksternal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dan</a:t>
            </a:r>
            <a:r>
              <a:rPr lang="en-US" sz="2000" dirty="0">
                <a:sym typeface="Wingdings" pitchFamily="2" charset="2"/>
              </a:rPr>
              <a:t> internal)</a:t>
            </a:r>
          </a:p>
          <a:p>
            <a:pPr lvl="1"/>
            <a:r>
              <a:rPr lang="en-US" sz="2000" dirty="0" err="1">
                <a:sym typeface="Wingdings" pitchFamily="2" charset="2"/>
              </a:rPr>
              <a:t>Menyusun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laporan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Deskriptif</a:t>
            </a:r>
            <a:r>
              <a:rPr lang="en-US" sz="3600" dirty="0"/>
              <a:t> (Descriptive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676796"/>
          </a:xfrm>
        </p:spPr>
        <p:txBody>
          <a:bodyPr/>
          <a:lstStyle/>
          <a:p>
            <a:r>
              <a:rPr lang="en-US" sz="2800" dirty="0" err="1"/>
              <a:t>Tujuan</a:t>
            </a:r>
            <a:r>
              <a:rPr lang="en-US" sz="2800" dirty="0"/>
              <a:t> :</a:t>
            </a:r>
          </a:p>
          <a:p>
            <a:pPr lvl="1"/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faktual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fakta-fakta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sifat-sifat</a:t>
            </a:r>
            <a:r>
              <a:rPr lang="en-US" sz="2400" dirty="0"/>
              <a:t> </a:t>
            </a:r>
            <a:r>
              <a:rPr lang="en-US" sz="2400" dirty="0" err="1"/>
              <a:t>populasi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Survei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sikap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petani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program KB.</a:t>
            </a:r>
          </a:p>
          <a:p>
            <a:pPr lvl="1"/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pendapat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Pengaruh</a:t>
            </a:r>
            <a:r>
              <a:rPr lang="en-US" sz="2400" dirty="0"/>
              <a:t> internet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prilaku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menengah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Deskriptif</a:t>
            </a:r>
            <a:r>
              <a:rPr lang="en-US" sz="3600" dirty="0"/>
              <a:t> (Descriptive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748234"/>
          </a:xfrm>
        </p:spPr>
        <p:txBody>
          <a:bodyPr/>
          <a:lstStyle/>
          <a:p>
            <a:r>
              <a:rPr lang="en-US" sz="2400" dirty="0" err="1"/>
              <a:t>Ciri-ciri</a:t>
            </a:r>
            <a:r>
              <a:rPr lang="en-US" sz="1800" dirty="0"/>
              <a:t>:</a:t>
            </a:r>
          </a:p>
          <a:p>
            <a:pPr lvl="1"/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potret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faktual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endParaRPr lang="en-US" sz="1600" dirty="0"/>
          </a:p>
          <a:p>
            <a:pPr lvl="1"/>
            <a:r>
              <a:rPr lang="en-US" sz="1600" dirty="0" err="1"/>
              <a:t>Menuturkan</a:t>
            </a:r>
            <a:r>
              <a:rPr lang="en-US" sz="1600" dirty="0"/>
              <a:t> </a:t>
            </a:r>
            <a:r>
              <a:rPr lang="en-US" sz="1600" dirty="0" err="1"/>
              <a:t>pemecahan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data</a:t>
            </a:r>
          </a:p>
          <a:p>
            <a:pPr lvl="1"/>
            <a:r>
              <a:rPr lang="en-US" sz="1600" dirty="0" err="1"/>
              <a:t>Menyajikan</a:t>
            </a:r>
            <a:r>
              <a:rPr lang="en-US" sz="1600" dirty="0"/>
              <a:t> data,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menginterpretasikan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komparatif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korelatif</a:t>
            </a:r>
            <a:r>
              <a:rPr lang="en-US" sz="1600" dirty="0"/>
              <a:t>.</a:t>
            </a:r>
          </a:p>
          <a:p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1800" dirty="0"/>
              <a:t>:</a:t>
            </a:r>
          </a:p>
          <a:p>
            <a:pPr lvl="1"/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</a:p>
          <a:p>
            <a:pPr lvl="1"/>
            <a:r>
              <a:rPr lang="en-US" sz="1600" dirty="0" err="1"/>
              <a:t>Merumuskan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endParaRPr lang="en-US" sz="1600" dirty="0"/>
          </a:p>
          <a:p>
            <a:pPr lvl="1"/>
            <a:r>
              <a:rPr lang="en-US" sz="1600" dirty="0" err="1"/>
              <a:t>Merancang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pendekatannya</a:t>
            </a:r>
            <a:r>
              <a:rPr lang="en-US" sz="1600" dirty="0"/>
              <a:t>: </a:t>
            </a:r>
            <a:r>
              <a:rPr lang="en-US" sz="1600" dirty="0" err="1"/>
              <a:t>macam</a:t>
            </a:r>
            <a:r>
              <a:rPr lang="en-US" sz="1600" dirty="0"/>
              <a:t> data,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sampel</a:t>
            </a:r>
            <a:r>
              <a:rPr lang="en-US" sz="1600" dirty="0"/>
              <a:t>, </a:t>
            </a:r>
            <a:r>
              <a:rPr lang="en-US" sz="1600" dirty="0" err="1"/>
              <a:t>penetuan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data, </a:t>
            </a:r>
            <a:r>
              <a:rPr lang="en-US" sz="1600" dirty="0" err="1"/>
              <a:t>melatih</a:t>
            </a:r>
            <a:r>
              <a:rPr lang="en-US" sz="1600" dirty="0"/>
              <a:t> </a:t>
            </a:r>
            <a:r>
              <a:rPr lang="en-US" sz="1600" dirty="0" err="1"/>
              <a:t>tenaga</a:t>
            </a:r>
            <a:r>
              <a:rPr lang="en-US" sz="1600" dirty="0"/>
              <a:t> </a:t>
            </a:r>
            <a:r>
              <a:rPr lang="en-US" sz="1600" dirty="0" err="1"/>
              <a:t>lapangan</a:t>
            </a:r>
            <a:r>
              <a:rPr lang="en-US" sz="1600" dirty="0"/>
              <a:t>, </a:t>
            </a:r>
            <a:r>
              <a:rPr lang="en-US" sz="1600" dirty="0" err="1"/>
              <a:t>dsb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Mengumpulkan</a:t>
            </a:r>
            <a:r>
              <a:rPr lang="en-US" sz="1600" dirty="0"/>
              <a:t> data</a:t>
            </a:r>
          </a:p>
          <a:p>
            <a:pPr lvl="1"/>
            <a:r>
              <a:rPr lang="en-US" sz="1600" dirty="0" err="1"/>
              <a:t>Mengolah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endParaRPr lang="en-US" sz="1600" dirty="0"/>
          </a:p>
          <a:p>
            <a:pPr lvl="1"/>
            <a:r>
              <a:rPr lang="en-US" sz="1600" dirty="0" err="1"/>
              <a:t>Menyusun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endParaRPr lang="en-US" sz="1600" dirty="0"/>
          </a:p>
          <a:p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longitudinal, </a:t>
            </a:r>
            <a:r>
              <a:rPr lang="en-US" sz="1800" dirty="0" err="1"/>
              <a:t>genetik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klinis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survei</a:t>
            </a:r>
            <a:r>
              <a:rPr lang="en-US" sz="1800" dirty="0"/>
              <a:t>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deskriptif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Perkembangan</a:t>
            </a:r>
            <a:r>
              <a:rPr lang="en-US" sz="3600" dirty="0"/>
              <a:t> (Developmental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Menyelidiki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perurutan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Studi</a:t>
            </a:r>
            <a:r>
              <a:rPr lang="en-US" sz="2000" dirty="0"/>
              <a:t> longitudinal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.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sifat-sifat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(</a:t>
            </a:r>
            <a:r>
              <a:rPr lang="en-US" sz="2000" dirty="0" err="1"/>
              <a:t>individu</a:t>
            </a:r>
            <a:r>
              <a:rPr lang="en-US" sz="2000" dirty="0"/>
              <a:t>) yang </a:t>
            </a:r>
            <a:r>
              <a:rPr lang="en-US" sz="2000" dirty="0" err="1"/>
              <a:t>diteliti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Perkembangan</a:t>
            </a:r>
            <a:r>
              <a:rPr lang="en-US" sz="3600" dirty="0"/>
              <a:t> (Developmental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Ciri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Memusatkan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variabel-variabel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perkembangannya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(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). </a:t>
            </a:r>
            <a:r>
              <a:rPr lang="en-US" sz="1800" dirty="0" err="1"/>
              <a:t>Tugasnya</a:t>
            </a:r>
            <a:r>
              <a:rPr lang="en-US" sz="1800" dirty="0"/>
              <a:t> </a:t>
            </a:r>
            <a:r>
              <a:rPr lang="en-US" sz="1800" dirty="0" err="1"/>
              <a:t>menjawab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r>
              <a:rPr lang="en-US" sz="1800" dirty="0"/>
              <a:t> </a:t>
            </a:r>
            <a:r>
              <a:rPr lang="en-US" sz="1800" dirty="0" err="1"/>
              <a:t>bagaimanakah</a:t>
            </a:r>
            <a:r>
              <a:rPr lang="en-US" sz="1800" dirty="0"/>
              <a:t> </a:t>
            </a:r>
            <a:r>
              <a:rPr lang="en-US" sz="1800" dirty="0" err="1"/>
              <a:t>pola-pola</a:t>
            </a:r>
            <a:r>
              <a:rPr lang="en-US" sz="1800" dirty="0"/>
              <a:t> </a:t>
            </a:r>
            <a:r>
              <a:rPr lang="en-US" sz="1800" dirty="0" err="1"/>
              <a:t>pertumbuhan</a:t>
            </a:r>
            <a:r>
              <a:rPr lang="en-US" sz="1800" dirty="0"/>
              <a:t>, </a:t>
            </a:r>
            <a:r>
              <a:rPr lang="en-US" sz="1800" dirty="0" err="1"/>
              <a:t>lajunya</a:t>
            </a:r>
            <a:r>
              <a:rPr lang="en-US" sz="1800" dirty="0"/>
              <a:t>, </a:t>
            </a:r>
            <a:r>
              <a:rPr lang="en-US" sz="1800" dirty="0" err="1"/>
              <a:t>arahnya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yang </a:t>
            </a:r>
            <a:r>
              <a:rPr lang="en-US" sz="1800" dirty="0" err="1"/>
              <a:t>mempengaruhi</a:t>
            </a:r>
            <a:r>
              <a:rPr lang="en-US" sz="1800" dirty="0"/>
              <a:t> </a:t>
            </a:r>
            <a:r>
              <a:rPr lang="en-US" sz="1800" dirty="0" err="1"/>
              <a:t>sifat-sifat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i="1" dirty="0"/>
              <a:t>cross sectional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subjek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memotret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(</a:t>
            </a:r>
            <a:r>
              <a:rPr lang="en-US" sz="1800" dirty="0" err="1"/>
              <a:t>dibanding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longitudinal)</a:t>
            </a:r>
          </a:p>
          <a:p>
            <a:pPr lvl="1"/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faktor-faktor</a:t>
            </a:r>
            <a:r>
              <a:rPr lang="en-US" sz="1800" dirty="0"/>
              <a:t> yang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diramalkan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memodifikasi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kecendrungan</a:t>
            </a:r>
            <a:r>
              <a:rPr lang="en-US" sz="1800" dirty="0"/>
              <a:t> yang </a:t>
            </a:r>
            <a:r>
              <a:rPr lang="en-US" sz="1800" dirty="0" err="1"/>
              <a:t>didasarkan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lampau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sah</a:t>
            </a:r>
            <a:r>
              <a:rPr lang="en-US" sz="1800" dirty="0"/>
              <a:t>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ramalan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r>
              <a:rPr lang="en-US" sz="1800" dirty="0"/>
              <a:t> yang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i="1" dirty="0"/>
              <a:t>educated guess</a:t>
            </a:r>
            <a:r>
              <a:rPr lang="en-US" sz="1800" dirty="0"/>
              <a:t>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ramalan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pendek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reliabel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valid. </a:t>
            </a:r>
          </a:p>
          <a:p>
            <a:r>
              <a:rPr lang="en-US" sz="2200" dirty="0" err="1"/>
              <a:t>Langkah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Defenisikan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tujuan-tujuannya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etode Penelitian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Words>2518</Words>
  <Application>Microsoft Office PowerPoint</Application>
  <PresentationFormat>On-screen Show 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Times New Roman</vt:lpstr>
      <vt:lpstr>Metode Penelitian</vt:lpstr>
      <vt:lpstr>Research Method</vt:lpstr>
      <vt:lpstr>Jenis Penelitian</vt:lpstr>
      <vt:lpstr>Penelitian Historis (Historical Research)</vt:lpstr>
      <vt:lpstr>Penelitian Historis (Historical Research)</vt:lpstr>
      <vt:lpstr>Penelitian Historis (Historical Research)</vt:lpstr>
      <vt:lpstr>Penelitian Deskriptif (Descriptive Research)</vt:lpstr>
      <vt:lpstr>Penelitian Deskriptif (Descriptive Research)</vt:lpstr>
      <vt:lpstr>Penelitian Perkembangan (Developmental Research)</vt:lpstr>
      <vt:lpstr>Penelitian Perkembangan (Developmental Research)</vt:lpstr>
      <vt:lpstr>Penelitian Perkembangan (Developmental Research)</vt:lpstr>
      <vt:lpstr>Penelitian Kasus dan Penelitian Lapangan (Case Study and Field Research)</vt:lpstr>
      <vt:lpstr>Penelitian Kasus dan Penelitian Lapangan (Case Study and Field Research)</vt:lpstr>
      <vt:lpstr>Penelitian Kasus dan Penelitian Lapangan (Case Study and Field Research)</vt:lpstr>
      <vt:lpstr>Penelitian Kasus dan Penelitian Lapangan (Case Study and Field Research)</vt:lpstr>
      <vt:lpstr>Penelitian Korelasional (Correlational Research)</vt:lpstr>
      <vt:lpstr>Penelitian Korelasional (Correlational Research)</vt:lpstr>
      <vt:lpstr>Penelitian Korelasional (Correlational Research)</vt:lpstr>
      <vt:lpstr>Penelitian Kausal Komparatif (Causal Comparative Research)</vt:lpstr>
      <vt:lpstr>Penelitian Kausal Komparatif (Causal Comparative Research)</vt:lpstr>
      <vt:lpstr>Penelitian Kausal Komparatif (Causal Comparative Research)</vt:lpstr>
      <vt:lpstr>Penelitian Kausal Komparatif (Causal Comparative Research)</vt:lpstr>
      <vt:lpstr>Penelitian Kausal Komparatif (Causal Comparative Research)</vt:lpstr>
      <vt:lpstr>Penelitian Eksperimental Sungguhan (True Experimental Research)</vt:lpstr>
      <vt:lpstr>Penelitian Eksperimental Sungguhan (True Experimental Research)</vt:lpstr>
      <vt:lpstr>Penelitian Eksperimental Sungguhan (True Experimental Research)</vt:lpstr>
      <vt:lpstr>Penelitian Eksperimental Sungguhan (True Experimental Research)</vt:lpstr>
      <vt:lpstr>Penelitian Eksperimental Sungguhan (True Experimental Research)</vt:lpstr>
      <vt:lpstr>Penelitian Eksperimental Semu (Quasi-Experimental Research)</vt:lpstr>
      <vt:lpstr>Penelitian Eksperimental Semu (Quasi-Experimental Research)</vt:lpstr>
      <vt:lpstr>Penelitian Tindakan (Action Research)</vt:lpstr>
      <vt:lpstr>Penelitian Tindakan (Action Research)</vt:lpstr>
      <vt:lpstr>Penelitian Tindakan (Action Research)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</dc:title>
  <dc:creator>hardi</dc:creator>
  <cp:lastModifiedBy>Hardi Jamhur</cp:lastModifiedBy>
  <cp:revision>141</cp:revision>
  <dcterms:created xsi:type="dcterms:W3CDTF">2009-06-23T10:11:44Z</dcterms:created>
  <dcterms:modified xsi:type="dcterms:W3CDTF">2023-10-20T02:10:47Z</dcterms:modified>
</cp:coreProperties>
</file>