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409" r:id="rId2"/>
    <p:sldId id="410" r:id="rId3"/>
    <p:sldId id="411" r:id="rId4"/>
    <p:sldId id="412" r:id="rId5"/>
    <p:sldId id="413" r:id="rId6"/>
    <p:sldId id="415" r:id="rId7"/>
    <p:sldId id="414" r:id="rId8"/>
  </p:sldIdLst>
  <p:sldSz cx="9144000" cy="6858000" type="screen4x3"/>
  <p:notesSz cx="6794500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5712">
          <p15:clr>
            <a:srgbClr val="A4A3A4"/>
          </p15:clr>
        </p15:guide>
        <p15:guide id="3" pos="48">
          <p15:clr>
            <a:srgbClr val="A4A3A4"/>
          </p15:clr>
        </p15:guide>
        <p15:guide id="4" orient="horz" pos="10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0033CC"/>
    <a:srgbClr val="0000FF"/>
    <a:srgbClr val="006600"/>
    <a:srgbClr val="D0D0F5"/>
    <a:srgbClr val="FFFFCC"/>
    <a:srgbClr val="CCFFCC"/>
    <a:srgbClr val="800000"/>
    <a:srgbClr val="663300"/>
    <a:srgbClr val="000099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94" autoAdjust="0"/>
  </p:normalViewPr>
  <p:slideViewPr>
    <p:cSldViewPr>
      <p:cViewPr varScale="1">
        <p:scale>
          <a:sx n="113" d="100"/>
          <a:sy n="113" d="100"/>
        </p:scale>
        <p:origin x="1590" y="96"/>
      </p:cViewPr>
      <p:guideLst>
        <p:guide orient="horz" pos="624"/>
        <p:guide pos="5712"/>
        <p:guide pos="48"/>
        <p:guide orient="horz" pos="1056"/>
      </p:guideLst>
    </p:cSldViewPr>
  </p:slideViewPr>
  <p:outlineViewPr>
    <p:cViewPr>
      <p:scale>
        <a:sx n="33" d="100"/>
        <a:sy n="33" d="100"/>
      </p:scale>
      <p:origin x="0" y="-103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9" d="100"/>
        <a:sy n="109" d="100"/>
      </p:scale>
      <p:origin x="0" y="-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496" cy="496890"/>
          </a:xfrm>
          <a:prstGeom prst="rect">
            <a:avLst/>
          </a:prstGeom>
        </p:spPr>
        <p:txBody>
          <a:bodyPr vert="horz" lIns="91943" tIns="45971" rIns="91943" bIns="459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411" y="1"/>
            <a:ext cx="2944496" cy="496890"/>
          </a:xfrm>
          <a:prstGeom prst="rect">
            <a:avLst/>
          </a:prstGeom>
        </p:spPr>
        <p:txBody>
          <a:bodyPr vert="horz" lIns="91943" tIns="45971" rIns="91943" bIns="45971" rtlCol="0"/>
          <a:lstStyle>
            <a:lvl1pPr algn="r">
              <a:defRPr sz="1200"/>
            </a:lvl1pPr>
          </a:lstStyle>
          <a:p>
            <a:fld id="{4A95F838-F87A-4A05-83B2-E65B140B57A1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2913"/>
            <a:ext cx="2944496" cy="496890"/>
          </a:xfrm>
          <a:prstGeom prst="rect">
            <a:avLst/>
          </a:prstGeom>
        </p:spPr>
        <p:txBody>
          <a:bodyPr vert="horz" lIns="91943" tIns="45971" rIns="91943" bIns="459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411" y="9432913"/>
            <a:ext cx="2944496" cy="496890"/>
          </a:xfrm>
          <a:prstGeom prst="rect">
            <a:avLst/>
          </a:prstGeom>
        </p:spPr>
        <p:txBody>
          <a:bodyPr vert="horz" lIns="91943" tIns="45971" rIns="91943" bIns="45971" rtlCol="0" anchor="b"/>
          <a:lstStyle>
            <a:lvl1pPr algn="r">
              <a:defRPr sz="1200"/>
            </a:lvl1pPr>
          </a:lstStyle>
          <a:p>
            <a:fld id="{2B94C328-D19B-4C4F-9838-C9170719B5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37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4284" cy="496570"/>
          </a:xfrm>
          <a:prstGeom prst="rect">
            <a:avLst/>
          </a:prstGeom>
        </p:spPr>
        <p:txBody>
          <a:bodyPr vert="horz" lIns="91943" tIns="45971" rIns="91943" bIns="4597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644" y="1"/>
            <a:ext cx="2944284" cy="496570"/>
          </a:xfrm>
          <a:prstGeom prst="rect">
            <a:avLst/>
          </a:prstGeom>
        </p:spPr>
        <p:txBody>
          <a:bodyPr vert="horz" lIns="91943" tIns="45971" rIns="91943" bIns="45971" rtlCol="0"/>
          <a:lstStyle>
            <a:lvl1pPr algn="r">
              <a:defRPr sz="1200"/>
            </a:lvl1pPr>
          </a:lstStyle>
          <a:p>
            <a:fld id="{2D30F360-B291-4242-B0E7-A8A02DC06009}" type="datetimeFigureOut">
              <a:rPr lang="en-US" smtClean="0"/>
              <a:pPr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4400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943" tIns="45971" rIns="91943" bIns="4597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1" y="4717416"/>
            <a:ext cx="5435600" cy="4469130"/>
          </a:xfrm>
          <a:prstGeom prst="rect">
            <a:avLst/>
          </a:prstGeom>
        </p:spPr>
        <p:txBody>
          <a:bodyPr vert="horz" lIns="91943" tIns="45971" rIns="91943" bIns="4597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3106"/>
            <a:ext cx="2944284" cy="496570"/>
          </a:xfrm>
          <a:prstGeom prst="rect">
            <a:avLst/>
          </a:prstGeom>
        </p:spPr>
        <p:txBody>
          <a:bodyPr vert="horz" lIns="91943" tIns="45971" rIns="91943" bIns="4597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644" y="9433106"/>
            <a:ext cx="2944284" cy="496570"/>
          </a:xfrm>
          <a:prstGeom prst="rect">
            <a:avLst/>
          </a:prstGeom>
        </p:spPr>
        <p:txBody>
          <a:bodyPr vert="horz" lIns="91943" tIns="45971" rIns="91943" bIns="45971" rtlCol="0" anchor="b"/>
          <a:lstStyle>
            <a:lvl1pPr algn="r">
              <a:defRPr sz="1200"/>
            </a:lvl1pPr>
          </a:lstStyle>
          <a:p>
            <a:fld id="{FD1C655E-7337-40AC-BE99-DF0BB0CEDC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803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blackWhite">
          <a:xfrm>
            <a:off x="228600" y="927100"/>
            <a:ext cx="7162800" cy="990600"/>
          </a:xfrm>
          <a:prstGeom prst="rect">
            <a:avLst/>
          </a:prstGeom>
          <a:solidFill>
            <a:schemeClr val="bg1"/>
          </a:solidFill>
          <a:ln w="57150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th-TH" sz="2400" b="0">
              <a:latin typeface="Times New Roman" pitchFamily="18" charset="0"/>
            </a:endParaRPr>
          </a:p>
        </p:txBody>
      </p:sp>
      <p:pic>
        <p:nvPicPr>
          <p:cNvPr id="6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905000"/>
            <a:ext cx="8077200" cy="1308100"/>
          </a:xfrm>
          <a:prstGeom prst="rect">
            <a:avLst/>
          </a:prstGeom>
        </p:spPr>
        <p:txBody>
          <a:bodyPr anchor="ctr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162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fabrinet - logo 400x100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52399" y="1176336"/>
            <a:ext cx="2286001" cy="50006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AutoShape 5"/>
          <p:cNvSpPr>
            <a:spLocks noChangeArrowheads="1"/>
          </p:cNvSpPr>
          <p:nvPr/>
        </p:nvSpPr>
        <p:spPr bwMode="blackWhite">
          <a:xfrm>
            <a:off x="0" y="1752600"/>
            <a:ext cx="8991600" cy="1460500"/>
          </a:xfrm>
          <a:custGeom>
            <a:avLst/>
            <a:gdLst>
              <a:gd name="T0" fmla="*/ 0 w 4917"/>
              <a:gd name="T1" fmla="*/ 0 h 1000"/>
              <a:gd name="T2" fmla="*/ 2147483647 w 4917"/>
              <a:gd name="T3" fmla="*/ 0 h 1000"/>
              <a:gd name="T4" fmla="*/ 2147483647 w 4917"/>
              <a:gd name="T5" fmla="*/ 2147483647 h 1000"/>
              <a:gd name="T6" fmla="*/ 2147483647 w 4917"/>
              <a:gd name="T7" fmla="*/ 2147483647 h 1000"/>
              <a:gd name="T8" fmla="*/ 0 w 4917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17"/>
              <a:gd name="T16" fmla="*/ 0 h 1000"/>
              <a:gd name="T17" fmla="*/ 2459 w 4917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17" h="1000">
                <a:moveTo>
                  <a:pt x="0" y="0"/>
                </a:moveTo>
                <a:lnTo>
                  <a:pt x="4416" y="0"/>
                </a:lnTo>
                <a:cubicBezTo>
                  <a:pt x="4693" y="0"/>
                  <a:pt x="4917" y="223"/>
                  <a:pt x="4917" y="500"/>
                </a:cubicBezTo>
                <a:cubicBezTo>
                  <a:pt x="4917" y="776"/>
                  <a:pt x="4693" y="999"/>
                  <a:pt x="4417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000099"/>
              </a:gs>
              <a:gs pos="50000">
                <a:srgbClr val="0000FF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946201"/>
      </p:ext>
    </p:extLst>
  </p:cSld>
  <p:clrMapOvr>
    <a:masterClrMapping/>
  </p:clrMapOvr>
  <p:transition advClick="0" advTm="1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2590800"/>
            <a:ext cx="6629400" cy="1295400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65064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304800" y="990600"/>
            <a:ext cx="8610600" cy="5410200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2060"/>
                </a:solidFill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137357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9222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1673"/>
            <a:ext cx="8610600" cy="5409127"/>
          </a:xfrm>
          <a:prstGeom prst="rect">
            <a:avLst/>
          </a:prstGeom>
        </p:spPr>
        <p:txBody>
          <a:bodyPr/>
          <a:lstStyle>
            <a:lvl1pPr>
              <a:buClr>
                <a:srgbClr val="002060"/>
              </a:buClr>
              <a:defRPr>
                <a:solidFill>
                  <a:srgbClr val="002060"/>
                </a:solidFill>
              </a:defRPr>
            </a:lvl1pPr>
            <a:lvl2pPr>
              <a:buClr>
                <a:srgbClr val="002060"/>
              </a:buClr>
              <a:defRPr>
                <a:solidFill>
                  <a:srgbClr val="002060"/>
                </a:solidFill>
              </a:defRPr>
            </a:lvl2pPr>
            <a:lvl3pPr>
              <a:buClr>
                <a:srgbClr val="002060"/>
              </a:buClr>
              <a:defRPr>
                <a:solidFill>
                  <a:srgbClr val="002060"/>
                </a:solidFill>
              </a:defRPr>
            </a:lvl3pPr>
            <a:lvl4pPr>
              <a:buClr>
                <a:srgbClr val="002060"/>
              </a:buClr>
              <a:defRPr>
                <a:solidFill>
                  <a:srgbClr val="002060"/>
                </a:solidFill>
              </a:defRPr>
            </a:lvl4pPr>
            <a:lvl5pPr>
              <a:buClr>
                <a:srgbClr val="002060"/>
              </a:buCl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610600" cy="685800"/>
          </a:xfrm>
          <a:prstGeom prst="rect">
            <a:avLst/>
          </a:prstGeom>
        </p:spPr>
        <p:txBody>
          <a:bodyPr anchor="ctr"/>
          <a:lstStyle>
            <a:lvl1pPr>
              <a:defRPr sz="3200" b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0092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0" y="0"/>
            <a:ext cx="8027988" cy="836613"/>
          </a:xfrm>
          <a:custGeom>
            <a:avLst/>
            <a:gdLst>
              <a:gd name="T0" fmla="*/ 0 w 9596"/>
              <a:gd name="T1" fmla="*/ 0 h 1000"/>
              <a:gd name="T2" fmla="*/ 2147483647 w 9596"/>
              <a:gd name="T3" fmla="*/ 0 h 1000"/>
              <a:gd name="T4" fmla="*/ 2147483647 w 9596"/>
              <a:gd name="T5" fmla="*/ 2147483647 h 1000"/>
              <a:gd name="T6" fmla="*/ 2147483647 w 9596"/>
              <a:gd name="T7" fmla="*/ 2147483647 h 1000"/>
              <a:gd name="T8" fmla="*/ 0 w 9596"/>
              <a:gd name="T9" fmla="*/ 2147483647 h 1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96"/>
              <a:gd name="T16" fmla="*/ 0 h 1000"/>
              <a:gd name="T17" fmla="*/ 4798 w 9596"/>
              <a:gd name="T18" fmla="*/ 1000 h 10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96" h="1000">
                <a:moveTo>
                  <a:pt x="0" y="0"/>
                </a:moveTo>
                <a:lnTo>
                  <a:pt x="9095" y="0"/>
                </a:lnTo>
                <a:cubicBezTo>
                  <a:pt x="9372" y="0"/>
                  <a:pt x="9596" y="223"/>
                  <a:pt x="9596" y="500"/>
                </a:cubicBezTo>
                <a:cubicBezTo>
                  <a:pt x="9596" y="776"/>
                  <a:pt x="9372" y="999"/>
                  <a:pt x="9096" y="1000"/>
                </a:cubicBezTo>
                <a:lnTo>
                  <a:pt x="0" y="1000"/>
                </a:lnTo>
                <a:lnTo>
                  <a:pt x="0" y="0"/>
                </a:lnTo>
                <a:close/>
              </a:path>
            </a:pathLst>
          </a:custGeom>
          <a:solidFill>
            <a:srgbClr val="0000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th-TH" sz="1477">
              <a:solidFill>
                <a:prstClr val="black"/>
              </a:solidFill>
              <a:latin typeface="Arial" panose="020B0604020202020204" pitchFamily="34" charset="0"/>
              <a:cs typeface="Angsana New" pitchFamily="18" charset="-34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auto">
          <a:xfrm>
            <a:off x="609600" y="6477000"/>
            <a:ext cx="4572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1" hangingPunct="1">
              <a:defRPr/>
            </a:pPr>
            <a:r>
              <a:rPr lang="en-US" altLang="en-US" sz="800" b="1" dirty="0">
                <a:solidFill>
                  <a:srgbClr val="FF0000"/>
                </a:solidFill>
              </a:rPr>
              <a:t> FABRINET CONFIDENTIAL &amp; PROPRIETARY INFORMATION</a:t>
            </a:r>
            <a:r>
              <a:rPr lang="en-US" altLang="en-US" sz="800" dirty="0">
                <a:solidFill>
                  <a:srgbClr val="000000"/>
                </a:solidFill>
              </a:rPr>
              <a:t>           </a:t>
            </a:r>
            <a:fld id="{3A30CCD1-565B-479A-9991-B99A3C7BF2FC}" type="slidenum">
              <a:rPr lang="en-US" altLang="en-US" sz="800">
                <a:solidFill>
                  <a:srgbClr val="000000"/>
                </a:solidFill>
              </a:rPr>
              <a:pPr eaLnBrk="1" hangingPunct="1">
                <a:defRPr/>
              </a:pPr>
              <a:t>‹#›</a:t>
            </a:fld>
            <a:endParaRPr lang="en-US" altLang="en-US" sz="800" dirty="0">
              <a:solidFill>
                <a:srgbClr val="000000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8285" y="2"/>
            <a:ext cx="7812088" cy="828675"/>
          </a:xfrm>
          <a:prstGeom prst="rect">
            <a:avLst/>
          </a:prstGeom>
          <a:noFill/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87524" y="980730"/>
            <a:ext cx="8229600" cy="4525963"/>
          </a:xfrm>
          <a:prstGeom prst="rect">
            <a:avLst/>
          </a:prstGeom>
        </p:spPr>
        <p:txBody>
          <a:bodyPr/>
          <a:lstStyle>
            <a:lvl1pPr marL="316531" indent="-316531">
              <a:buClrTx/>
              <a:buSzPct val="110000"/>
              <a:buFont typeface="Arial" panose="020B0604020202020204" pitchFamily="34" charset="0"/>
              <a:buChar char="•"/>
              <a:defRPr sz="2215" baseline="0"/>
            </a:lvl1pPr>
            <a:lvl2pPr marL="685817" indent="-263776">
              <a:buClrTx/>
              <a:buSzPct val="110000"/>
              <a:buFont typeface="Arial" panose="020B0604020202020204" pitchFamily="34" charset="0"/>
              <a:buChar char="•"/>
              <a:defRPr sz="2215"/>
            </a:lvl2pPr>
            <a:lvl3pPr marL="1055103" indent="-211021">
              <a:buClrTx/>
              <a:buSzPct val="110000"/>
              <a:buFont typeface="Arial" panose="020B0604020202020204" pitchFamily="34" charset="0"/>
              <a:buChar char="•"/>
              <a:defRPr sz="1846"/>
            </a:lvl3pPr>
            <a:lvl4pPr>
              <a:defRPr sz="1662"/>
            </a:lvl4pPr>
            <a:lvl5pPr>
              <a:defRPr sz="1662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04081996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8"/>
          <p:cNvSpPr>
            <a:spLocks noChangeArrowheads="1"/>
          </p:cNvSpPr>
          <p:nvPr/>
        </p:nvSpPr>
        <p:spPr bwMode="auto">
          <a:xfrm>
            <a:off x="0" y="0"/>
            <a:ext cx="9144000" cy="762000"/>
          </a:xfrm>
          <a:prstGeom prst="rect">
            <a:avLst/>
          </a:prstGeom>
          <a:gradFill rotWithShape="1">
            <a:gsLst>
              <a:gs pos="0">
                <a:srgbClr val="000099"/>
              </a:gs>
              <a:gs pos="100000">
                <a:srgbClr val="0000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th-TH" sz="2400" b="0">
              <a:latin typeface="Times New Roman" pitchFamily="18" charset="0"/>
            </a:endParaRPr>
          </a:p>
        </p:txBody>
      </p:sp>
      <p:sp>
        <p:nvSpPr>
          <p:cNvPr id="1029" name="Text Box 8"/>
          <p:cNvSpPr txBox="1">
            <a:spLocks noChangeArrowheads="1"/>
          </p:cNvSpPr>
          <p:nvPr/>
        </p:nvSpPr>
        <p:spPr bwMode="auto">
          <a:xfrm>
            <a:off x="3883025" y="6557963"/>
            <a:ext cx="1377950" cy="22860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sz="900" b="0" dirty="0"/>
              <a:t>- Fabrinet Confidential -</a:t>
            </a:r>
          </a:p>
        </p:txBody>
      </p:sp>
      <p:sp>
        <p:nvSpPr>
          <p:cNvPr id="1030" name="TextBox 20"/>
          <p:cNvSpPr txBox="1">
            <a:spLocks noChangeArrowheads="1"/>
          </p:cNvSpPr>
          <p:nvPr/>
        </p:nvSpPr>
        <p:spPr bwMode="auto">
          <a:xfrm>
            <a:off x="8666163" y="6556375"/>
            <a:ext cx="325437" cy="23018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fld id="{0463124F-80A1-46F7-B2E0-21BF0EEF3A59}" type="slidenum">
              <a:rPr lang="en-US" sz="900" b="0" smtClean="0"/>
              <a:pPr eaLnBrk="1" hangingPunct="1">
                <a:defRPr/>
              </a:pPr>
              <a:t>‹#›</a:t>
            </a:fld>
            <a:endParaRPr lang="en-US" sz="900" b="0"/>
          </a:p>
        </p:txBody>
      </p:sp>
      <p:pic>
        <p:nvPicPr>
          <p:cNvPr id="7" name="Picture 6" descr="fabrinet - logo 119x25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884225" y="6576950"/>
            <a:ext cx="762000" cy="1536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4" r:id="rId5"/>
    <p:sldLayoutId id="2147483672" r:id="rId6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Arial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Arial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27944"/>
            <a:ext cx="7772400" cy="1120056"/>
          </a:xfrm>
        </p:spPr>
        <p:txBody>
          <a:bodyPr/>
          <a:lstStyle/>
          <a:p>
            <a:r>
              <a:rPr lang="en-US" sz="3200" b="1" dirty="0"/>
              <a:t>Test Tilt plane of top cover versus optical bench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76600"/>
            <a:ext cx="8001000" cy="2743200"/>
          </a:xfrm>
        </p:spPr>
        <p:txBody>
          <a:bodyPr/>
          <a:lstStyle/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Detail: Date: 24 April 2025</a:t>
            </a:r>
            <a:br>
              <a:rPr lang="en-US" sz="2400" dirty="0"/>
            </a:br>
            <a:r>
              <a:rPr lang="en-US" sz="2400" dirty="0"/>
              <a:t>Description: </a:t>
            </a:r>
          </a:p>
          <a:p>
            <a:pPr algn="l">
              <a:spcBef>
                <a:spcPts val="600"/>
              </a:spcBef>
              <a:spcAft>
                <a:spcPts val="0"/>
              </a:spcAft>
            </a:pPr>
            <a:endParaRPr lang="en-US" sz="2400" dirty="0"/>
          </a:p>
          <a:p>
            <a:pPr algn="l"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Author : Atthaphan Paksakunnee 524161</a:t>
            </a:r>
          </a:p>
        </p:txBody>
      </p:sp>
    </p:spTree>
    <p:extLst>
      <p:ext uri="{BB962C8B-B14F-4D97-AF65-F5344CB8AC3E}">
        <p14:creationId xmlns:p14="http://schemas.microsoft.com/office/powerpoint/2010/main" val="1566726622"/>
      </p:ext>
    </p:extLst>
  </p:cSld>
  <p:clrMapOvr>
    <a:masterClrMapping/>
  </p:clrMapOvr>
  <p:transition advClick="0" advTm="1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Objective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88A58-ABE1-491F-8C95-2847DE558B14}"/>
              </a:ext>
            </a:extLst>
          </p:cNvPr>
          <p:cNvSpPr txBox="1"/>
          <p:nvPr/>
        </p:nvSpPr>
        <p:spPr bwMode="auto">
          <a:xfrm>
            <a:off x="341312" y="1139726"/>
            <a:ext cx="8497888" cy="1703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Verify surface tilt of optical bench components.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each component's surface against its own reference plane.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Keyence IL-065 sensor for high-precision Z measurement.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Process tilt plane using custom Python software.</a:t>
            </a:r>
          </a:p>
        </p:txBody>
      </p:sp>
    </p:spTree>
    <p:extLst>
      <p:ext uri="{BB962C8B-B14F-4D97-AF65-F5344CB8AC3E}">
        <p14:creationId xmlns:p14="http://schemas.microsoft.com/office/powerpoint/2010/main" val="216084197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Concept Overview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88A58-ABE1-491F-8C95-2847DE558B14}"/>
              </a:ext>
            </a:extLst>
          </p:cNvPr>
          <p:cNvSpPr txBox="1"/>
          <p:nvPr/>
        </p:nvSpPr>
        <p:spPr bwMode="auto">
          <a:xfrm>
            <a:off x="341312" y="1139726"/>
            <a:ext cx="8497888" cy="1703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Measure 7 points per part: 3 for reference plane, 4 for test surface.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Fit two planes using least-squares method.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angle between normal vectors of both planes.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Calculate tilt direction in X and Y axes.</a:t>
            </a:r>
          </a:p>
        </p:txBody>
      </p:sp>
    </p:spTree>
    <p:extLst>
      <p:ext uri="{BB962C8B-B14F-4D97-AF65-F5344CB8AC3E}">
        <p14:creationId xmlns:p14="http://schemas.microsoft.com/office/powerpoint/2010/main" val="257550778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Sensor Layout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88A58-ABE1-491F-8C95-2847DE558B14}"/>
              </a:ext>
            </a:extLst>
          </p:cNvPr>
          <p:cNvSpPr txBox="1"/>
          <p:nvPr/>
        </p:nvSpPr>
        <p:spPr bwMode="auto">
          <a:xfrm>
            <a:off x="341312" y="1139726"/>
            <a:ext cx="8497888" cy="170303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Top Cover 3 sensors for Reference Plane.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Optical bench 4 sensors for Test Plane.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Optional: Use 1 sensor with precise linear stage.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(x, y, z) positions must be known and repeatable.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DFEB29-2479-4059-A825-8860BE785857}"/>
              </a:ext>
            </a:extLst>
          </p:cNvPr>
          <p:cNvGrpSpPr/>
          <p:nvPr/>
        </p:nvGrpSpPr>
        <p:grpSpPr>
          <a:xfrm>
            <a:off x="341312" y="3265130"/>
            <a:ext cx="3544888" cy="2971800"/>
            <a:chOff x="2285999" y="1221018"/>
            <a:chExt cx="4224867" cy="3938665"/>
          </a:xfrm>
        </p:grpSpPr>
        <p:pic>
          <p:nvPicPr>
            <p:cNvPr id="6" name="Picture 1">
              <a:extLst>
                <a:ext uri="{FF2B5EF4-FFF2-40B4-BE49-F238E27FC236}">
                  <a16:creationId xmlns:a16="http://schemas.microsoft.com/office/drawing/2014/main" id="{99444FF3-70C5-4BC2-96EE-344768CF5B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2566196" y="2014537"/>
              <a:ext cx="3362320" cy="28289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2007076-3DB7-4192-A214-2E61F476560A}"/>
                </a:ext>
              </a:extLst>
            </p:cNvPr>
            <p:cNvGrpSpPr/>
            <p:nvPr/>
          </p:nvGrpSpPr>
          <p:grpSpPr>
            <a:xfrm>
              <a:off x="2285999" y="1671301"/>
              <a:ext cx="4224867" cy="3488382"/>
              <a:chOff x="668867" y="2019642"/>
              <a:chExt cx="4224867" cy="3488382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72102C6-C30A-449E-AFA4-AAC50064DEB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38200" y="2362878"/>
                <a:ext cx="21167" cy="297433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44A7D1E-E0BF-4893-A33B-D09D94A57D6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42962" y="5337208"/>
                <a:ext cx="3635906" cy="160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1EA03C5-5FEB-47DC-B440-6140DFDD63B8}"/>
                  </a:ext>
                </a:extLst>
              </p:cNvPr>
              <p:cNvSpPr txBox="1"/>
              <p:nvPr/>
            </p:nvSpPr>
            <p:spPr bwMode="auto">
              <a:xfrm>
                <a:off x="668867" y="2019642"/>
                <a:ext cx="380999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E7A81B7-4F73-4E03-AFF4-AA3BF7DB6555}"/>
                  </a:ext>
                </a:extLst>
              </p:cNvPr>
              <p:cNvSpPr txBox="1"/>
              <p:nvPr/>
            </p:nvSpPr>
            <p:spPr bwMode="auto">
              <a:xfrm>
                <a:off x="4512735" y="5166392"/>
                <a:ext cx="380999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A950EA-88E4-4B96-8A4C-7CB9C031A7D7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 flipH="1">
              <a:off x="2838451" y="1479549"/>
              <a:ext cx="1047750" cy="1495424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96DB11A-EB3C-4B06-82B7-5C1B70675D1E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3886202" y="1479549"/>
              <a:ext cx="1911349" cy="160972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E51DF5F-B67D-4EA2-9704-E35891302BEB}"/>
                </a:ext>
              </a:extLst>
            </p:cNvPr>
            <p:cNvCxnSpPr>
              <a:cxnSpLocks/>
              <a:stCxn id="11" idx="2"/>
            </p:cNvCxnSpPr>
            <p:nvPr/>
          </p:nvCxnSpPr>
          <p:spPr bwMode="auto">
            <a:xfrm>
              <a:off x="3886202" y="1479549"/>
              <a:ext cx="0" cy="316865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sm" len="sm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9F2FFE-55B7-4A65-AB4A-FEA463E4DC4D}"/>
                </a:ext>
              </a:extLst>
            </p:cNvPr>
            <p:cNvSpPr txBox="1"/>
            <p:nvPr/>
          </p:nvSpPr>
          <p:spPr bwMode="auto">
            <a:xfrm>
              <a:off x="2857501" y="1221018"/>
              <a:ext cx="2057400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 eaLnBrk="1" hangingPunct="1">
                <a:lnSpc>
                  <a:spcPct val="90000"/>
                </a:lnSpc>
              </a:pPr>
              <a:r>
                <a:rPr lang="en-US" sz="1200" dirty="0">
                  <a:solidFill>
                    <a:srgbClr val="FF0000"/>
                  </a:solidFill>
                </a:rPr>
                <a:t>Reference point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911E6D1-05B6-41C0-B2D5-64C32636DF26}"/>
              </a:ext>
            </a:extLst>
          </p:cNvPr>
          <p:cNvGrpSpPr/>
          <p:nvPr/>
        </p:nvGrpSpPr>
        <p:grpSpPr>
          <a:xfrm>
            <a:off x="4953000" y="3265130"/>
            <a:ext cx="3544888" cy="2971800"/>
            <a:chOff x="4953000" y="3265130"/>
            <a:chExt cx="3544888" cy="297180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92BD6E0-4F25-412D-9399-466ED8AF0822}"/>
                </a:ext>
              </a:extLst>
            </p:cNvPr>
            <p:cNvGrpSpPr/>
            <p:nvPr/>
          </p:nvGrpSpPr>
          <p:grpSpPr>
            <a:xfrm>
              <a:off x="4953000" y="3604877"/>
              <a:ext cx="3544888" cy="2632053"/>
              <a:chOff x="668867" y="2019642"/>
              <a:chExt cx="4224867" cy="3488382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808337D-1D39-4458-9F9C-3C173B005F1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38200" y="2362878"/>
                <a:ext cx="21167" cy="2974330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3CD135B-BA0C-4612-838F-137149D404C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842962" y="5337208"/>
                <a:ext cx="3635906" cy="1604"/>
              </a:xfrm>
              <a:prstGeom prst="line">
                <a:avLst/>
              </a:prstGeom>
              <a:ln w="38100">
                <a:solidFill>
                  <a:srgbClr val="C00000"/>
                </a:solidFill>
                <a:headEnd type="none" w="sm" len="sm"/>
                <a:tailEnd type="none" w="sm" len="sm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C328F29-897F-496A-B450-38475E5EA461}"/>
                  </a:ext>
                </a:extLst>
              </p:cNvPr>
              <p:cNvSpPr txBox="1"/>
              <p:nvPr/>
            </p:nvSpPr>
            <p:spPr bwMode="auto">
              <a:xfrm>
                <a:off x="668867" y="2019642"/>
                <a:ext cx="380999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Y</a:t>
                </a:r>
                <a:endParaRPr lang="en-US" sz="1200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9A2B120-0D44-4E9D-9D01-4EA541C86C9A}"/>
                  </a:ext>
                </a:extLst>
              </p:cNvPr>
              <p:cNvSpPr txBox="1"/>
              <p:nvPr/>
            </p:nvSpPr>
            <p:spPr bwMode="auto">
              <a:xfrm>
                <a:off x="4512735" y="5166392"/>
                <a:ext cx="380999" cy="3416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 eaLnBrk="1" hangingPunct="1">
                  <a:lnSpc>
                    <a:spcPct val="90000"/>
                  </a:lnSpc>
                </a:pPr>
                <a:r>
                  <a:rPr lang="en-US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DEABDAC-177B-4B2D-96FD-5872845F9314}"/>
                </a:ext>
              </a:extLst>
            </p:cNvPr>
            <p:cNvGrpSpPr/>
            <p:nvPr/>
          </p:nvGrpSpPr>
          <p:grpSpPr>
            <a:xfrm>
              <a:off x="5188100" y="3265130"/>
              <a:ext cx="2821165" cy="2733205"/>
              <a:chOff x="5188100" y="3265130"/>
              <a:chExt cx="2821165" cy="2733205"/>
            </a:xfrm>
          </p:grpSpPr>
          <p:pic>
            <p:nvPicPr>
              <p:cNvPr id="20" name="Picture 1">
                <a:extLst>
                  <a:ext uri="{FF2B5EF4-FFF2-40B4-BE49-F238E27FC236}">
                    <a16:creationId xmlns:a16="http://schemas.microsoft.com/office/drawing/2014/main" id="{7FCF507D-E82E-4604-945D-4B1735BED4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5188100" y="3863856"/>
                <a:ext cx="2821165" cy="21344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C35EB39-8878-4E6C-9890-26DDB12433BD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 bwMode="auto">
              <a:xfrm flipH="1">
                <a:off x="5638801" y="3523662"/>
                <a:ext cx="656854" cy="127693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sm" len="sm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43BEE22B-8046-4567-B3DE-116A06F8C30F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 bwMode="auto">
              <a:xfrm>
                <a:off x="6295655" y="3523662"/>
                <a:ext cx="1090983" cy="1362663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sm" len="sm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53A7C30-29D3-4867-991A-76467D69B65B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 bwMode="auto">
              <a:xfrm flipH="1">
                <a:off x="5638801" y="3523662"/>
                <a:ext cx="656854" cy="194368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sm" len="sm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2E669FF-F576-4F90-936C-79D615F6AD87}"/>
                  </a:ext>
                </a:extLst>
              </p:cNvPr>
              <p:cNvSpPr txBox="1"/>
              <p:nvPr/>
            </p:nvSpPr>
            <p:spPr bwMode="auto">
              <a:xfrm>
                <a:off x="5432521" y="3265130"/>
                <a:ext cx="1726268" cy="2585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 eaLnBrk="1" hangingPunct="1">
                  <a:lnSpc>
                    <a:spcPct val="90000"/>
                  </a:lnSpc>
                </a:pPr>
                <a:r>
                  <a:rPr lang="en-US" sz="1200" dirty="0">
                    <a:solidFill>
                      <a:srgbClr val="FF0000"/>
                    </a:solidFill>
                  </a:rPr>
                  <a:t>Test point</a:t>
                </a: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90B8E89-B699-4882-9C61-F5EDF32C7E66}"/>
                  </a:ext>
                </a:extLst>
              </p:cNvPr>
              <p:cNvCxnSpPr>
                <a:cxnSpLocks/>
                <a:stCxn id="24" idx="2"/>
              </p:cNvCxnSpPr>
              <p:nvPr/>
            </p:nvCxnSpPr>
            <p:spPr bwMode="auto">
              <a:xfrm flipH="1">
                <a:off x="6205539" y="3523662"/>
                <a:ext cx="90116" cy="1738901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headEnd type="none" w="sm" len="sm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7572326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Processing Steps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88A58-ABE1-491F-8C95-2847DE558B14}"/>
              </a:ext>
            </a:extLst>
          </p:cNvPr>
          <p:cNvSpPr txBox="1"/>
          <p:nvPr/>
        </p:nvSpPr>
        <p:spPr bwMode="auto">
          <a:xfrm>
            <a:off x="341312" y="1139726"/>
            <a:ext cx="8497888" cy="406265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/>
              <a:t>Recalibrate all 7 sensors each day using a flat plate — set all to default (Z = 0).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Login by EN.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Start operation: Insert unit onto the fixture and measure all 7 points.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Top cover (3 points) is defined as the Reference Plane.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Optical bench (4 points) is defined as the Test Plane.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Compute normal vectors for both Reference and Test planes.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tilt angle difference between planes (in degrees), including pitch (Y), roll (X)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Upload measurement results into the database FITs.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50663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Formula</a:t>
            </a:r>
            <a:endParaRPr lang="en-US" sz="2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388A58-ABE1-491F-8C95-2847DE558B14}"/>
                  </a:ext>
                </a:extLst>
              </p:cNvPr>
              <p:cNvSpPr txBox="1"/>
              <p:nvPr/>
            </p:nvSpPr>
            <p:spPr bwMode="auto">
              <a:xfrm>
                <a:off x="324379" y="990600"/>
                <a:ext cx="8497888" cy="550952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Plane Equation: 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.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𝑍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dirty="0"/>
                  <a:t>Normal Vector: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pt-BR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pt-BR" dirty="0"/>
                  <a:t>Tilt Angle: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⃑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𝑡𝑒𝑠𝑡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180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D388A58-ABE1-491F-8C95-2847DE558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4379" y="990600"/>
                <a:ext cx="8497888" cy="5509522"/>
              </a:xfrm>
              <a:prstGeom prst="rect">
                <a:avLst/>
              </a:prstGeom>
              <a:blipFill>
                <a:blip r:embed="rId2"/>
                <a:stretch>
                  <a:fillRect l="-4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726265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41312" y="161925"/>
            <a:ext cx="7812088" cy="600075"/>
          </a:xfrm>
        </p:spPr>
        <p:txBody>
          <a:bodyPr/>
          <a:lstStyle/>
          <a:p>
            <a:r>
              <a:rPr lang="en-US" sz="2800" b="1" dirty="0">
                <a:solidFill>
                  <a:schemeClr val="bg1"/>
                </a:solidFill>
              </a:rPr>
              <a:t>Output Result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388A58-ABE1-491F-8C95-2847DE558B14}"/>
              </a:ext>
            </a:extLst>
          </p:cNvPr>
          <p:cNvSpPr txBox="1"/>
          <p:nvPr/>
        </p:nvSpPr>
        <p:spPr bwMode="auto">
          <a:xfrm>
            <a:off x="341312" y="1139726"/>
            <a:ext cx="8497888" cy="41960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Station 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Operator ID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Timestamp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Barcode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tilt angle (degrees).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Roll(X) angle (degrees)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 Pitch(Y) angle (degrees)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Direction: forward/backward or left/right.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Result (PASS/FAIL)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Error (TBD)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F5A82F-07D2-49BC-A8DA-D4426A0447B2}"/>
              </a:ext>
            </a:extLst>
          </p:cNvPr>
          <p:cNvGrpSpPr/>
          <p:nvPr/>
        </p:nvGrpSpPr>
        <p:grpSpPr>
          <a:xfrm>
            <a:off x="4878525" y="1041525"/>
            <a:ext cx="3924163" cy="2692275"/>
            <a:chOff x="1600200" y="2176529"/>
            <a:chExt cx="5389033" cy="3543968"/>
          </a:xfrm>
        </p:grpSpPr>
        <p:sp>
          <p:nvSpPr>
            <p:cNvPr id="6" name="Cube 5">
              <a:extLst>
                <a:ext uri="{FF2B5EF4-FFF2-40B4-BE49-F238E27FC236}">
                  <a16:creationId xmlns:a16="http://schemas.microsoft.com/office/drawing/2014/main" id="{8BD5FC66-43B4-4136-8C2F-2E7543770EF5}"/>
                </a:ext>
              </a:extLst>
            </p:cNvPr>
            <p:cNvSpPr/>
            <p:nvPr/>
          </p:nvSpPr>
          <p:spPr bwMode="auto">
            <a:xfrm>
              <a:off x="1600200" y="3035300"/>
              <a:ext cx="4495800" cy="1752600"/>
            </a:xfrm>
            <a:prstGeom prst="cube">
              <a:avLst>
                <a:gd name="adj" fmla="val 99034"/>
              </a:avLst>
            </a:prstGeom>
            <a:solidFill>
              <a:schemeClr val="bg1">
                <a:lumMod val="85000"/>
              </a:scheme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59A5BE6-AA45-4497-946D-4C4DC031C0A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39633" y="2427258"/>
              <a:ext cx="0" cy="1420842"/>
            </a:xfrm>
            <a:prstGeom prst="line">
              <a:avLst/>
            </a:prstGeom>
            <a:ln w="28575">
              <a:solidFill>
                <a:srgbClr val="99CCFF"/>
              </a:solidFill>
              <a:headEnd type="none" w="sm" len="sm"/>
              <a:tailEnd type="none" w="sm" len="sm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3E34CF-E657-42C8-8067-A9162EAE6199}"/>
                </a:ext>
              </a:extLst>
            </p:cNvPr>
            <p:cNvCxnSpPr/>
            <p:nvPr/>
          </p:nvCxnSpPr>
          <p:spPr bwMode="auto">
            <a:xfrm>
              <a:off x="3848100" y="3848100"/>
              <a:ext cx="2705100" cy="0"/>
            </a:xfrm>
            <a:prstGeom prst="line">
              <a:avLst/>
            </a:prstGeom>
            <a:ln>
              <a:headEnd type="none" w="sm" len="sm"/>
              <a:tailEnd type="none" w="sm" len="sm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C44C896-1F5A-40E0-BCA8-C46427A84D7D}"/>
                </a:ext>
              </a:extLst>
            </p:cNvPr>
            <p:cNvCxnSpPr/>
            <p:nvPr/>
          </p:nvCxnSpPr>
          <p:spPr bwMode="auto">
            <a:xfrm flipH="1">
              <a:off x="2514600" y="3848100"/>
              <a:ext cx="1325033" cy="1485900"/>
            </a:xfrm>
            <a:prstGeom prst="line">
              <a:avLst/>
            </a:prstGeom>
            <a:solidFill>
              <a:schemeClr val="accent1"/>
            </a:solidFill>
            <a:ln w="28575" cap="sq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E4E1A1-41C6-445F-B1A6-3D672C1D2794}"/>
                </a:ext>
              </a:extLst>
            </p:cNvPr>
            <p:cNvSpPr txBox="1"/>
            <p:nvPr/>
          </p:nvSpPr>
          <p:spPr bwMode="auto">
            <a:xfrm>
              <a:off x="3687233" y="2176529"/>
              <a:ext cx="304800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</a:pPr>
              <a:r>
                <a:rPr lang="en-US" sz="1200" dirty="0"/>
                <a:t>Z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970AA20-14B0-418A-8EF1-D03E6D30713A}"/>
                </a:ext>
              </a:extLst>
            </p:cNvPr>
            <p:cNvSpPr txBox="1"/>
            <p:nvPr/>
          </p:nvSpPr>
          <p:spPr bwMode="auto">
            <a:xfrm>
              <a:off x="6684433" y="3718834"/>
              <a:ext cx="304800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</a:pPr>
              <a:r>
                <a:rPr lang="en-US" sz="1200" dirty="0"/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973BAF-758C-4E33-8926-D2BECAA99F98}"/>
                </a:ext>
              </a:extLst>
            </p:cNvPr>
            <p:cNvSpPr txBox="1"/>
            <p:nvPr/>
          </p:nvSpPr>
          <p:spPr bwMode="auto">
            <a:xfrm>
              <a:off x="2286000" y="5356426"/>
              <a:ext cx="304800" cy="2585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</a:pPr>
              <a:r>
                <a:rPr lang="en-US" sz="1200" dirty="0"/>
                <a:t>X</a:t>
              </a: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69B4153-5D94-419F-8170-8F8D0C4491F6}"/>
                </a:ext>
              </a:extLst>
            </p:cNvPr>
            <p:cNvSpPr/>
            <p:nvPr/>
          </p:nvSpPr>
          <p:spPr bwMode="auto">
            <a:xfrm rot="12897550">
              <a:off x="6180669" y="3578312"/>
              <a:ext cx="761996" cy="649111"/>
            </a:xfrm>
            <a:prstGeom prst="arc">
              <a:avLst>
                <a:gd name="adj1" fmla="val 16200000"/>
                <a:gd name="adj2" fmla="val 833350"/>
              </a:avLst>
            </a:prstGeom>
            <a:ln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1381C20-1FF6-4E55-9B49-E3A2B52F043D}"/>
                </a:ext>
              </a:extLst>
            </p:cNvPr>
            <p:cNvSpPr/>
            <p:nvPr/>
          </p:nvSpPr>
          <p:spPr bwMode="auto">
            <a:xfrm rot="19980166">
              <a:off x="2133601" y="5071386"/>
              <a:ext cx="761996" cy="649111"/>
            </a:xfrm>
            <a:prstGeom prst="arc">
              <a:avLst>
                <a:gd name="adj1" fmla="val 16200000"/>
                <a:gd name="adj2" fmla="val 833350"/>
              </a:avLst>
            </a:prstGeom>
            <a:ln>
              <a:solidFill>
                <a:srgbClr val="FF0000"/>
              </a:solidFill>
              <a:headEnd type="arrow" w="med" len="med"/>
              <a:tailEnd type="arrow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7213173-8C3C-47DB-B0D3-04A42664588D}"/>
                </a:ext>
              </a:extLst>
            </p:cNvPr>
            <p:cNvSpPr txBox="1"/>
            <p:nvPr/>
          </p:nvSpPr>
          <p:spPr bwMode="auto">
            <a:xfrm>
              <a:off x="6046937" y="3369012"/>
              <a:ext cx="734862" cy="34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</a:pPr>
              <a:r>
                <a:rPr lang="en-US" sz="1200" dirty="0"/>
                <a:t>Pitch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D819265-740E-46AE-9786-81945F4E2763}"/>
                </a:ext>
              </a:extLst>
            </p:cNvPr>
            <p:cNvSpPr txBox="1"/>
            <p:nvPr/>
          </p:nvSpPr>
          <p:spPr bwMode="auto">
            <a:xfrm>
              <a:off x="2931476" y="5075469"/>
              <a:ext cx="755756" cy="3403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just" eaLnBrk="1" hangingPunct="1">
                <a:lnSpc>
                  <a:spcPct val="90000"/>
                </a:lnSpc>
              </a:pPr>
              <a:r>
                <a:rPr lang="en-US" sz="1200" dirty="0"/>
                <a:t>Roll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79945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Radi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Rad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</a:spPr>
      <a:bodyPr wrap="square" rtlCol="0">
        <a:spAutoFit/>
      </a:bodyPr>
      <a:lstStyle>
        <a:defPPr algn="just" eaLnBrk="1" hangingPunct="1">
          <a:lnSpc>
            <a:spcPct val="90000"/>
          </a:lnSpc>
          <a:defRPr sz="1200" dirty="0"/>
        </a:defPPr>
      </a:lstStyle>
    </a:txDef>
  </a:objectDefaults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462BED12-B15E-44B3-870E-5DD908D210C7}" vid="{53F83B61-6D1E-4E27-8FB1-CF0C525F7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FBN_template - Copy</Template>
  <TotalTime>2534</TotalTime>
  <Words>339</Words>
  <Application>Microsoft Office PowerPoint</Application>
  <PresentationFormat>On-screen Show (4:3)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Cambria Math</vt:lpstr>
      <vt:lpstr>Times New Roman</vt:lpstr>
      <vt:lpstr>Wingdings</vt:lpstr>
      <vt:lpstr>Radial</vt:lpstr>
      <vt:lpstr>Test Tilt plane of top cover versus optical bench</vt:lpstr>
      <vt:lpstr>Objective</vt:lpstr>
      <vt:lpstr>Concept Overview</vt:lpstr>
      <vt:lpstr>Sensor Layout</vt:lpstr>
      <vt:lpstr>Processing Steps</vt:lpstr>
      <vt:lpstr>Formula</vt:lpstr>
      <vt:lpstr>Output Result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Tilt measurement of optical bench vs. the top cover</dc:title>
  <dc:creator>Atthaphan Paksakunnee</dc:creator>
  <cp:lastModifiedBy>Atthaphan Paksakunnee</cp:lastModifiedBy>
  <cp:revision>26</cp:revision>
  <cp:lastPrinted>2020-06-22T15:16:18Z</cp:lastPrinted>
  <dcterms:created xsi:type="dcterms:W3CDTF">2025-04-23T08:31:38Z</dcterms:created>
  <dcterms:modified xsi:type="dcterms:W3CDTF">2025-04-25T02:45:51Z</dcterms:modified>
</cp:coreProperties>
</file>