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409" r:id="rId2"/>
    <p:sldId id="413" r:id="rId3"/>
    <p:sldId id="410" r:id="rId4"/>
    <p:sldId id="415" r:id="rId5"/>
    <p:sldId id="412" r:id="rId6"/>
    <p:sldId id="414" r:id="rId7"/>
    <p:sldId id="421" r:id="rId8"/>
    <p:sldId id="417" r:id="rId9"/>
    <p:sldId id="420" r:id="rId10"/>
    <p:sldId id="418" r:id="rId11"/>
    <p:sldId id="419" r:id="rId12"/>
    <p:sldId id="422" r:id="rId13"/>
    <p:sldId id="423" r:id="rId14"/>
    <p:sldId id="424" r:id="rId15"/>
    <p:sldId id="425" r:id="rId16"/>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4">
          <p15:clr>
            <a:srgbClr val="A4A3A4"/>
          </p15:clr>
        </p15:guide>
        <p15:guide id="2" pos="5712">
          <p15:clr>
            <a:srgbClr val="A4A3A4"/>
          </p15:clr>
        </p15:guide>
        <p15:guide id="3" pos="48">
          <p15:clr>
            <a:srgbClr val="A4A3A4"/>
          </p15:clr>
        </p15:guide>
        <p15:guide id="4" orient="horz" pos="1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006600"/>
    <a:srgbClr val="D0D0F5"/>
    <a:srgbClr val="FFFFCC"/>
    <a:srgbClr val="CCFFCC"/>
    <a:srgbClr val="99CCFF"/>
    <a:srgbClr val="800000"/>
    <a:srgbClr val="663300"/>
    <a:srgbClr val="00009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p:cViewPr varScale="1">
        <p:scale>
          <a:sx n="85" d="100"/>
          <a:sy n="85" d="100"/>
        </p:scale>
        <p:origin x="1406" y="48"/>
      </p:cViewPr>
      <p:guideLst>
        <p:guide orient="horz" pos="624"/>
        <p:guide pos="5712"/>
        <p:guide pos="48"/>
        <p:guide orient="horz" pos="1056"/>
      </p:guideLst>
    </p:cSldViewPr>
  </p:slideViewPr>
  <p:outlineViewPr>
    <p:cViewPr>
      <p:scale>
        <a:sx n="33" d="100"/>
        <a:sy n="33" d="100"/>
      </p:scale>
      <p:origin x="0" y="-1032"/>
    </p:cViewPr>
  </p:outlineViewPr>
  <p:notesTextViewPr>
    <p:cViewPr>
      <p:scale>
        <a:sx n="3" d="2"/>
        <a:sy n="3" d="2"/>
      </p:scale>
      <p:origin x="0" y="0"/>
    </p:cViewPr>
  </p:notesTextViewPr>
  <p:sorterViewPr>
    <p:cViewPr>
      <p:scale>
        <a:sx n="109" d="100"/>
        <a:sy n="109"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4496" cy="496890"/>
          </a:xfrm>
          <a:prstGeom prst="rect">
            <a:avLst/>
          </a:prstGeom>
        </p:spPr>
        <p:txBody>
          <a:bodyPr vert="horz" lIns="91943" tIns="45971" rIns="91943" bIns="45971" rtlCol="0"/>
          <a:lstStyle>
            <a:lvl1pPr algn="l">
              <a:defRPr sz="1200"/>
            </a:lvl1pPr>
          </a:lstStyle>
          <a:p>
            <a:endParaRPr lang="en-US"/>
          </a:p>
        </p:txBody>
      </p:sp>
      <p:sp>
        <p:nvSpPr>
          <p:cNvPr id="3" name="Date Placeholder 2"/>
          <p:cNvSpPr>
            <a:spLocks noGrp="1"/>
          </p:cNvSpPr>
          <p:nvPr>
            <p:ph type="dt" sz="quarter" idx="1"/>
          </p:nvPr>
        </p:nvSpPr>
        <p:spPr>
          <a:xfrm>
            <a:off x="3848411" y="1"/>
            <a:ext cx="2944496" cy="496890"/>
          </a:xfrm>
          <a:prstGeom prst="rect">
            <a:avLst/>
          </a:prstGeom>
        </p:spPr>
        <p:txBody>
          <a:bodyPr vert="horz" lIns="91943" tIns="45971" rIns="91943" bIns="45971" rtlCol="0"/>
          <a:lstStyle>
            <a:lvl1pPr algn="r">
              <a:defRPr sz="1200"/>
            </a:lvl1pPr>
          </a:lstStyle>
          <a:p>
            <a:fld id="{4A95F838-F87A-4A05-83B2-E65B140B57A1}" type="datetimeFigureOut">
              <a:rPr lang="en-US" smtClean="0"/>
              <a:pPr/>
              <a:t>5/15/2025</a:t>
            </a:fld>
            <a:endParaRPr lang="en-US"/>
          </a:p>
        </p:txBody>
      </p:sp>
      <p:sp>
        <p:nvSpPr>
          <p:cNvPr id="4" name="Footer Placeholder 3"/>
          <p:cNvSpPr>
            <a:spLocks noGrp="1"/>
          </p:cNvSpPr>
          <p:nvPr>
            <p:ph type="ftr" sz="quarter" idx="2"/>
          </p:nvPr>
        </p:nvSpPr>
        <p:spPr>
          <a:xfrm>
            <a:off x="1" y="9432913"/>
            <a:ext cx="2944496" cy="496890"/>
          </a:xfrm>
          <a:prstGeom prst="rect">
            <a:avLst/>
          </a:prstGeom>
        </p:spPr>
        <p:txBody>
          <a:bodyPr vert="horz" lIns="91943" tIns="45971" rIns="91943" bIns="45971" rtlCol="0" anchor="b"/>
          <a:lstStyle>
            <a:lvl1pPr algn="l">
              <a:defRPr sz="1200"/>
            </a:lvl1pPr>
          </a:lstStyle>
          <a:p>
            <a:endParaRPr lang="en-US"/>
          </a:p>
        </p:txBody>
      </p:sp>
      <p:sp>
        <p:nvSpPr>
          <p:cNvPr id="5" name="Slide Number Placeholder 4"/>
          <p:cNvSpPr>
            <a:spLocks noGrp="1"/>
          </p:cNvSpPr>
          <p:nvPr>
            <p:ph type="sldNum" sz="quarter" idx="3"/>
          </p:nvPr>
        </p:nvSpPr>
        <p:spPr>
          <a:xfrm>
            <a:off x="3848411" y="9432913"/>
            <a:ext cx="2944496" cy="496890"/>
          </a:xfrm>
          <a:prstGeom prst="rect">
            <a:avLst/>
          </a:prstGeom>
        </p:spPr>
        <p:txBody>
          <a:bodyPr vert="horz" lIns="91943" tIns="45971" rIns="91943" bIns="45971" rtlCol="0" anchor="b"/>
          <a:lstStyle>
            <a:lvl1pPr algn="r">
              <a:defRPr sz="1200"/>
            </a:lvl1pPr>
          </a:lstStyle>
          <a:p>
            <a:fld id="{2B94C328-D19B-4C4F-9838-C9170719B585}" type="slidenum">
              <a:rPr lang="en-US" smtClean="0"/>
              <a:pPr/>
              <a:t>‹#›</a:t>
            </a:fld>
            <a:endParaRPr lang="en-US"/>
          </a:p>
        </p:txBody>
      </p:sp>
    </p:spTree>
    <p:extLst>
      <p:ext uri="{BB962C8B-B14F-4D97-AF65-F5344CB8AC3E}">
        <p14:creationId xmlns:p14="http://schemas.microsoft.com/office/powerpoint/2010/main" val="1811437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4284" cy="496570"/>
          </a:xfrm>
          <a:prstGeom prst="rect">
            <a:avLst/>
          </a:prstGeom>
        </p:spPr>
        <p:txBody>
          <a:bodyPr vert="horz" lIns="91943" tIns="45971" rIns="91943" bIns="45971" rtlCol="0"/>
          <a:lstStyle>
            <a:lvl1pPr algn="l">
              <a:defRPr sz="1200"/>
            </a:lvl1pPr>
          </a:lstStyle>
          <a:p>
            <a:endParaRPr lang="en-US"/>
          </a:p>
        </p:txBody>
      </p:sp>
      <p:sp>
        <p:nvSpPr>
          <p:cNvPr id="3" name="Date Placeholder 2"/>
          <p:cNvSpPr>
            <a:spLocks noGrp="1"/>
          </p:cNvSpPr>
          <p:nvPr>
            <p:ph type="dt" idx="1"/>
          </p:nvPr>
        </p:nvSpPr>
        <p:spPr>
          <a:xfrm>
            <a:off x="3848644" y="1"/>
            <a:ext cx="2944284" cy="496570"/>
          </a:xfrm>
          <a:prstGeom prst="rect">
            <a:avLst/>
          </a:prstGeom>
        </p:spPr>
        <p:txBody>
          <a:bodyPr vert="horz" lIns="91943" tIns="45971" rIns="91943" bIns="45971" rtlCol="0"/>
          <a:lstStyle>
            <a:lvl1pPr algn="r">
              <a:defRPr sz="1200"/>
            </a:lvl1pPr>
          </a:lstStyle>
          <a:p>
            <a:fld id="{2D30F360-B291-4242-B0E7-A8A02DC06009}" type="datetimeFigureOut">
              <a:rPr lang="en-US" smtClean="0"/>
              <a:pPr/>
              <a:t>5/15/2025</a:t>
            </a:fld>
            <a:endParaRPr lang="en-US"/>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943" tIns="45971" rIns="91943" bIns="45971" rtlCol="0" anchor="ctr"/>
          <a:lstStyle/>
          <a:p>
            <a:endParaRPr lang="en-US"/>
          </a:p>
        </p:txBody>
      </p:sp>
      <p:sp>
        <p:nvSpPr>
          <p:cNvPr id="5" name="Notes Placeholder 4"/>
          <p:cNvSpPr>
            <a:spLocks noGrp="1"/>
          </p:cNvSpPr>
          <p:nvPr>
            <p:ph type="body" sz="quarter" idx="3"/>
          </p:nvPr>
        </p:nvSpPr>
        <p:spPr>
          <a:xfrm>
            <a:off x="679451" y="4717416"/>
            <a:ext cx="5435600" cy="4469130"/>
          </a:xfrm>
          <a:prstGeom prst="rect">
            <a:avLst/>
          </a:prstGeom>
        </p:spPr>
        <p:txBody>
          <a:bodyPr vert="horz" lIns="91943" tIns="45971" rIns="91943" bIns="4597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3106"/>
            <a:ext cx="2944284" cy="496570"/>
          </a:xfrm>
          <a:prstGeom prst="rect">
            <a:avLst/>
          </a:prstGeom>
        </p:spPr>
        <p:txBody>
          <a:bodyPr vert="horz" lIns="91943" tIns="45971" rIns="91943" bIns="45971" rtlCol="0" anchor="b"/>
          <a:lstStyle>
            <a:lvl1pPr algn="l">
              <a:defRPr sz="1200"/>
            </a:lvl1pPr>
          </a:lstStyle>
          <a:p>
            <a:endParaRPr lang="en-US"/>
          </a:p>
        </p:txBody>
      </p:sp>
      <p:sp>
        <p:nvSpPr>
          <p:cNvPr id="7" name="Slide Number Placeholder 6"/>
          <p:cNvSpPr>
            <a:spLocks noGrp="1"/>
          </p:cNvSpPr>
          <p:nvPr>
            <p:ph type="sldNum" sz="quarter" idx="5"/>
          </p:nvPr>
        </p:nvSpPr>
        <p:spPr>
          <a:xfrm>
            <a:off x="3848644" y="9433106"/>
            <a:ext cx="2944284" cy="496570"/>
          </a:xfrm>
          <a:prstGeom prst="rect">
            <a:avLst/>
          </a:prstGeom>
        </p:spPr>
        <p:txBody>
          <a:bodyPr vert="horz" lIns="91943" tIns="45971" rIns="91943" bIns="45971" rtlCol="0" anchor="b"/>
          <a:lstStyle>
            <a:lvl1pPr algn="r">
              <a:defRPr sz="1200"/>
            </a:lvl1pPr>
          </a:lstStyle>
          <a:p>
            <a:fld id="{FD1C655E-7337-40AC-BE99-DF0BB0CEDCED}" type="slidenum">
              <a:rPr lang="en-US" smtClean="0"/>
              <a:pPr/>
              <a:t>‹#›</a:t>
            </a:fld>
            <a:endParaRPr lang="en-US"/>
          </a:p>
        </p:txBody>
      </p:sp>
    </p:spTree>
    <p:extLst>
      <p:ext uri="{BB962C8B-B14F-4D97-AF65-F5344CB8AC3E}">
        <p14:creationId xmlns:p14="http://schemas.microsoft.com/office/powerpoint/2010/main" val="386880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
          <p:cNvSpPr>
            <a:spLocks noChangeArrowheads="1"/>
          </p:cNvSpPr>
          <p:nvPr/>
        </p:nvSpPr>
        <p:spPr bwMode="blackWhite">
          <a:xfrm>
            <a:off x="228600" y="927100"/>
            <a:ext cx="7162800" cy="990600"/>
          </a:xfrm>
          <a:prstGeom prst="rect">
            <a:avLst/>
          </a:prstGeom>
          <a:solidFill>
            <a:schemeClr val="bg1"/>
          </a:solidFill>
          <a:ln w="57150">
            <a:solidFill>
              <a:schemeClr val="bg2"/>
            </a:solidFill>
            <a:miter lim="800000"/>
            <a:headEnd/>
            <a:tailEnd/>
          </a:ln>
        </p:spPr>
        <p:txBody>
          <a:bodyPr wrap="none" anchor="ctr"/>
          <a:lstStyle/>
          <a:p>
            <a:pPr algn="ctr"/>
            <a:endParaRPr lang="th-TH" sz="2400" b="0">
              <a:latin typeface="Times New Roman" pitchFamily="18" charset="0"/>
            </a:endParaRPr>
          </a:p>
        </p:txBody>
      </p:sp>
      <p:pic>
        <p:nvPicPr>
          <p:cNvPr id="6"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Rectangle 7"/>
          <p:cNvSpPr>
            <a:spLocks noGrp="1" noChangeArrowheads="1"/>
          </p:cNvSpPr>
          <p:nvPr>
            <p:ph type="ctrTitle"/>
          </p:nvPr>
        </p:nvSpPr>
        <p:spPr>
          <a:xfrm>
            <a:off x="228600" y="1905000"/>
            <a:ext cx="8077200" cy="1308100"/>
          </a:xfrm>
          <a:prstGeom prst="rect">
            <a:avLst/>
          </a:prstGeom>
        </p:spPr>
        <p:txBody>
          <a:bodyPr anchor="ctr"/>
          <a:lstStyle>
            <a:lvl1pPr>
              <a:defRPr sz="3600">
                <a:solidFill>
                  <a:schemeClr val="bg1"/>
                </a:solidFill>
              </a:defRPr>
            </a:lvl1pPr>
          </a:lstStyle>
          <a:p>
            <a:r>
              <a:rPr lang="en-US"/>
              <a:t>Click to edit Master title style</a:t>
            </a:r>
            <a:endParaRPr lang="en-US" dirty="0"/>
          </a:p>
        </p:txBody>
      </p:sp>
      <p:sp>
        <p:nvSpPr>
          <p:cNvPr id="111624" name="Rectangle 8"/>
          <p:cNvSpPr>
            <a:spLocks noGrp="1" noChangeArrowheads="1"/>
          </p:cNvSpPr>
          <p:nvPr>
            <p:ph type="subTitle" idx="1"/>
          </p:nvPr>
        </p:nvSpPr>
        <p:spPr>
          <a:xfrm>
            <a:off x="1066800" y="3441700"/>
            <a:ext cx="6629400" cy="1676400"/>
          </a:xfrm>
          <a:prstGeom prst="rect">
            <a:avLst/>
          </a:prstGeom>
        </p:spPr>
        <p:txBody>
          <a:bodyPr/>
          <a:lstStyle>
            <a:lvl1pPr marL="0" indent="0" algn="ctr">
              <a:buFont typeface="Wingdings" pitchFamily="2" charset="2"/>
              <a:buNone/>
              <a:defRPr>
                <a:solidFill>
                  <a:srgbClr val="002060"/>
                </a:solidFill>
              </a:defRPr>
            </a:lvl1pPr>
          </a:lstStyle>
          <a:p>
            <a:r>
              <a:rPr lang="en-US"/>
              <a:t>Click to edit Master subtitle style</a:t>
            </a:r>
          </a:p>
        </p:txBody>
      </p:sp>
      <p:pic>
        <p:nvPicPr>
          <p:cNvPr id="8" name="Picture 7" descr="fabrinet - logo 400x100.png"/>
          <p:cNvPicPr>
            <a:picLocks noChangeAspect="1"/>
          </p:cNvPicPr>
          <p:nvPr userDrawn="1"/>
        </p:nvPicPr>
        <p:blipFill>
          <a:blip r:embed="rId3" cstate="print"/>
          <a:stretch>
            <a:fillRect/>
          </a:stretch>
        </p:blipFill>
        <p:spPr>
          <a:xfrm>
            <a:off x="152399" y="1176336"/>
            <a:ext cx="2286001" cy="500063"/>
          </a:xfrm>
          <a:prstGeom prst="rect">
            <a:avLst/>
          </a:prstGeom>
          <a:solidFill>
            <a:schemeClr val="bg1"/>
          </a:solidFill>
        </p:spPr>
      </p:pic>
      <p:sp>
        <p:nvSpPr>
          <p:cNvPr id="5" name="AutoShape 5"/>
          <p:cNvSpPr>
            <a:spLocks noChangeArrowheads="1"/>
          </p:cNvSpPr>
          <p:nvPr/>
        </p:nvSpPr>
        <p:spPr bwMode="blackWhite">
          <a:xfrm>
            <a:off x="0" y="1752600"/>
            <a:ext cx="8991600" cy="1460500"/>
          </a:xfrm>
          <a:custGeom>
            <a:avLst/>
            <a:gdLst>
              <a:gd name="T0" fmla="*/ 0 w 4917"/>
              <a:gd name="T1" fmla="*/ 0 h 1000"/>
              <a:gd name="T2" fmla="*/ 2147483647 w 4917"/>
              <a:gd name="T3" fmla="*/ 0 h 1000"/>
              <a:gd name="T4" fmla="*/ 2147483647 w 4917"/>
              <a:gd name="T5" fmla="*/ 2147483647 h 1000"/>
              <a:gd name="T6" fmla="*/ 2147483647 w 4917"/>
              <a:gd name="T7" fmla="*/ 2147483647 h 1000"/>
              <a:gd name="T8" fmla="*/ 0 w 4917"/>
              <a:gd name="T9" fmla="*/ 2147483647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gradFill rotWithShape="1">
            <a:gsLst>
              <a:gs pos="0">
                <a:srgbClr val="000099"/>
              </a:gs>
              <a:gs pos="50000">
                <a:srgbClr val="0000FF"/>
              </a:gs>
              <a:gs pos="100000">
                <a:srgbClr val="0000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chemeClr val="bg1"/>
              </a:solidFill>
            </a:endParaRPr>
          </a:p>
        </p:txBody>
      </p:sp>
    </p:spTree>
    <p:extLst>
      <p:ext uri="{BB962C8B-B14F-4D97-AF65-F5344CB8AC3E}">
        <p14:creationId xmlns:p14="http://schemas.microsoft.com/office/powerpoint/2010/main" val="842946201"/>
      </p:ext>
    </p:extLst>
  </p:cSld>
  <p:clrMapOvr>
    <a:masterClrMapping/>
  </p:clrMapOvr>
  <p:transition advClick="0"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8"/>
          <p:cNvSpPr>
            <a:spLocks noGrp="1" noChangeArrowheads="1"/>
          </p:cNvSpPr>
          <p:nvPr>
            <p:ph type="subTitle" idx="1"/>
          </p:nvPr>
        </p:nvSpPr>
        <p:spPr>
          <a:xfrm>
            <a:off x="1219200" y="2590800"/>
            <a:ext cx="6629400" cy="1295400"/>
          </a:xfrm>
          <a:prstGeom prst="rect">
            <a:avLst/>
          </a:prstGeom>
        </p:spPr>
        <p:txBody>
          <a:bodyPr/>
          <a:lstStyle>
            <a:lvl1pPr marL="0" indent="0" algn="ctr">
              <a:buFont typeface="Wingdings" pitchFamily="2" charset="2"/>
              <a:buNone/>
              <a:defRPr>
                <a:solidFill>
                  <a:srgbClr val="002060"/>
                </a:solidFill>
              </a:defRPr>
            </a:lvl1pPr>
          </a:lstStyle>
          <a:p>
            <a:r>
              <a:rPr lang="en-US"/>
              <a:t>Click to edit Master subtitle style</a:t>
            </a:r>
          </a:p>
        </p:txBody>
      </p:sp>
    </p:spTree>
    <p:extLst>
      <p:ext uri="{BB962C8B-B14F-4D97-AF65-F5344CB8AC3E}">
        <p14:creationId xmlns:p14="http://schemas.microsoft.com/office/powerpoint/2010/main" val="18656506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85800"/>
          </a:xfrm>
          <a:prstGeom prst="rect">
            <a:avLst/>
          </a:prstGeom>
        </p:spPr>
        <p:txBody>
          <a:bodyPr anchor="ctr"/>
          <a:lstStyle>
            <a:lvl1pPr>
              <a:defRPr sz="3200" b="0">
                <a:solidFill>
                  <a:schemeClr val="bg1"/>
                </a:solidFill>
                <a:latin typeface="Arial" pitchFamily="34" charset="0"/>
                <a:cs typeface="Arial" pitchFamily="34" charset="0"/>
              </a:defRPr>
            </a:lvl1pPr>
          </a:lstStyle>
          <a:p>
            <a:r>
              <a:rPr lang="en-US"/>
              <a:t>Click to edit Master title style</a:t>
            </a:r>
            <a:endParaRPr lang="en-US" dirty="0"/>
          </a:p>
        </p:txBody>
      </p:sp>
      <p:sp>
        <p:nvSpPr>
          <p:cNvPr id="3" name="Chart Placeholder 2"/>
          <p:cNvSpPr>
            <a:spLocks noGrp="1"/>
          </p:cNvSpPr>
          <p:nvPr>
            <p:ph type="chart" idx="1"/>
          </p:nvPr>
        </p:nvSpPr>
        <p:spPr>
          <a:xfrm>
            <a:off x="304800" y="990600"/>
            <a:ext cx="8610600" cy="5410200"/>
          </a:xfrm>
          <a:prstGeom prst="rect">
            <a:avLst/>
          </a:prstGeom>
        </p:spPr>
        <p:txBody>
          <a:bodyPr/>
          <a:lstStyle>
            <a:lvl1pPr>
              <a:buClr>
                <a:srgbClr val="002060"/>
              </a:buClr>
              <a:defRPr>
                <a:solidFill>
                  <a:srgbClr val="002060"/>
                </a:solidFill>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365213735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85800"/>
          </a:xfrm>
          <a:prstGeom prst="rect">
            <a:avLst/>
          </a:prstGeom>
        </p:spPr>
        <p:txBody>
          <a:bodyPr anchor="ctr"/>
          <a:lstStyle>
            <a:lvl1pPr>
              <a:defRPr sz="3200" b="0">
                <a:solidFill>
                  <a:schemeClr val="bg1"/>
                </a:solidFill>
                <a:latin typeface="Arial"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5279222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1673"/>
            <a:ext cx="8610600" cy="5409127"/>
          </a:xfrm>
          <a:prstGeom prst="rect">
            <a:avLst/>
          </a:prstGeom>
        </p:spPr>
        <p:txBody>
          <a:bodyPr/>
          <a:lstStyle>
            <a:lvl1pPr>
              <a:buClr>
                <a:srgbClr val="002060"/>
              </a:buClr>
              <a:defRPr>
                <a:solidFill>
                  <a:srgbClr val="002060"/>
                </a:solidFill>
              </a:defRPr>
            </a:lvl1pPr>
            <a:lvl2pPr>
              <a:buClr>
                <a:srgbClr val="002060"/>
              </a:buClr>
              <a:defRPr>
                <a:solidFill>
                  <a:srgbClr val="002060"/>
                </a:solidFill>
              </a:defRPr>
            </a:lvl2pPr>
            <a:lvl3pPr>
              <a:buClr>
                <a:srgbClr val="002060"/>
              </a:buClr>
              <a:defRPr>
                <a:solidFill>
                  <a:srgbClr val="002060"/>
                </a:solidFill>
              </a:defRPr>
            </a:lvl3pPr>
            <a:lvl4pPr>
              <a:buClr>
                <a:srgbClr val="002060"/>
              </a:buClr>
              <a:defRPr>
                <a:solidFill>
                  <a:srgbClr val="002060"/>
                </a:solidFill>
              </a:defRPr>
            </a:lvl4pPr>
            <a:lvl5pPr>
              <a:buClr>
                <a:srgbClr val="002060"/>
              </a:buCl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dirty="0"/>
          </a:p>
        </p:txBody>
      </p:sp>
      <p:sp>
        <p:nvSpPr>
          <p:cNvPr id="5" name="Title 1"/>
          <p:cNvSpPr>
            <a:spLocks noGrp="1"/>
          </p:cNvSpPr>
          <p:nvPr>
            <p:ph type="title"/>
          </p:nvPr>
        </p:nvSpPr>
        <p:spPr>
          <a:xfrm>
            <a:off x="304800" y="76200"/>
            <a:ext cx="8610600" cy="685800"/>
          </a:xfrm>
          <a:prstGeom prst="rect">
            <a:avLst/>
          </a:prstGeom>
        </p:spPr>
        <p:txBody>
          <a:bodyPr anchor="ctr"/>
          <a:lstStyle>
            <a:lvl1pPr>
              <a:defRPr sz="3200" b="0">
                <a:solidFill>
                  <a:schemeClr val="bg1"/>
                </a:solidFill>
                <a:latin typeface="Arial"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570092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5" name="AutoShape 4"/>
          <p:cNvSpPr>
            <a:spLocks noChangeArrowheads="1"/>
          </p:cNvSpPr>
          <p:nvPr/>
        </p:nvSpPr>
        <p:spPr bwMode="blackWhite">
          <a:xfrm>
            <a:off x="0" y="0"/>
            <a:ext cx="8027988" cy="836613"/>
          </a:xfrm>
          <a:custGeom>
            <a:avLst/>
            <a:gdLst>
              <a:gd name="T0" fmla="*/ 0 w 9596"/>
              <a:gd name="T1" fmla="*/ 0 h 1000"/>
              <a:gd name="T2" fmla="*/ 2147483647 w 9596"/>
              <a:gd name="T3" fmla="*/ 0 h 1000"/>
              <a:gd name="T4" fmla="*/ 2147483647 w 9596"/>
              <a:gd name="T5" fmla="*/ 2147483647 h 1000"/>
              <a:gd name="T6" fmla="*/ 2147483647 w 9596"/>
              <a:gd name="T7" fmla="*/ 2147483647 h 1000"/>
              <a:gd name="T8" fmla="*/ 0 w 9596"/>
              <a:gd name="T9" fmla="*/ 2147483647 h 1000"/>
              <a:gd name="T10" fmla="*/ 0 60000 65536"/>
              <a:gd name="T11" fmla="*/ 0 60000 65536"/>
              <a:gd name="T12" fmla="*/ 0 60000 65536"/>
              <a:gd name="T13" fmla="*/ 0 60000 65536"/>
              <a:gd name="T14" fmla="*/ 0 60000 65536"/>
              <a:gd name="T15" fmla="*/ 0 w 9596"/>
              <a:gd name="T16" fmla="*/ 0 h 1000"/>
              <a:gd name="T17" fmla="*/ 4798 w 9596"/>
              <a:gd name="T18" fmla="*/ 1000 h 1000"/>
            </a:gdLst>
            <a:ahLst/>
            <a:cxnLst>
              <a:cxn ang="T10">
                <a:pos x="T0" y="T1"/>
              </a:cxn>
              <a:cxn ang="T11">
                <a:pos x="T2" y="T3"/>
              </a:cxn>
              <a:cxn ang="T12">
                <a:pos x="T4" y="T5"/>
              </a:cxn>
              <a:cxn ang="T13">
                <a:pos x="T6" y="T7"/>
              </a:cxn>
              <a:cxn ang="T14">
                <a:pos x="T8" y="T9"/>
              </a:cxn>
            </a:cxnLst>
            <a:rect l="T15" t="T16" r="T17" b="T18"/>
            <a:pathLst>
              <a:path w="9596" h="1000">
                <a:moveTo>
                  <a:pt x="0" y="0"/>
                </a:moveTo>
                <a:lnTo>
                  <a:pt x="9095" y="0"/>
                </a:lnTo>
                <a:cubicBezTo>
                  <a:pt x="9372" y="0"/>
                  <a:pt x="9596" y="223"/>
                  <a:pt x="9596" y="500"/>
                </a:cubicBezTo>
                <a:cubicBezTo>
                  <a:pt x="9596" y="776"/>
                  <a:pt x="9372" y="999"/>
                  <a:pt x="9096" y="1000"/>
                </a:cubicBezTo>
                <a:lnTo>
                  <a:pt x="0" y="1000"/>
                </a:lnTo>
                <a:lnTo>
                  <a:pt x="0" y="0"/>
                </a:lnTo>
                <a:close/>
              </a:path>
            </a:pathLst>
          </a:custGeom>
          <a:solidFill>
            <a:srgbClr val="0000FF"/>
          </a:solidFill>
          <a:ln w="9525">
            <a:noFill/>
            <a:miter lim="800000"/>
            <a:headEnd/>
            <a:tailEnd/>
          </a:ln>
        </p:spPr>
        <p:txBody>
          <a:bodyPr/>
          <a:lstStyle/>
          <a:p>
            <a:pPr eaLnBrk="1" hangingPunct="1">
              <a:defRPr/>
            </a:pPr>
            <a:endParaRPr lang="th-TH" sz="1477">
              <a:solidFill>
                <a:prstClr val="black"/>
              </a:solidFill>
              <a:latin typeface="Arial" panose="020B0604020202020204" pitchFamily="34" charset="0"/>
              <a:cs typeface="Angsana New" pitchFamily="18" charset="-34"/>
            </a:endParaRPr>
          </a:p>
        </p:txBody>
      </p:sp>
      <p:sp>
        <p:nvSpPr>
          <p:cNvPr id="6" name="Rectangle 5"/>
          <p:cNvSpPr>
            <a:spLocks noChangeArrowheads="1"/>
          </p:cNvSpPr>
          <p:nvPr userDrawn="1"/>
        </p:nvSpPr>
        <p:spPr bwMode="auto">
          <a:xfrm>
            <a:off x="609600" y="6477000"/>
            <a:ext cx="4572000" cy="381000"/>
          </a:xfrm>
          <a:prstGeom prst="rect">
            <a:avLst/>
          </a:prstGeom>
          <a:noFill/>
          <a:ln w="9525">
            <a:noFill/>
            <a:miter lim="800000"/>
            <a:headEnd/>
            <a:tailEnd/>
          </a:ln>
        </p:spPr>
        <p:txBody>
          <a:bodyPr anchor="b"/>
          <a:lstStyle/>
          <a:p>
            <a:pPr eaLnBrk="1" hangingPunct="1">
              <a:defRPr/>
            </a:pPr>
            <a:r>
              <a:rPr lang="en-US" altLang="en-US" sz="800" b="1" dirty="0">
                <a:solidFill>
                  <a:srgbClr val="FF0000"/>
                </a:solidFill>
              </a:rPr>
              <a:t> FABRINET CONFIDENTIAL &amp; PROPRIETARY INFORMATION</a:t>
            </a:r>
            <a:r>
              <a:rPr lang="en-US" altLang="en-US" sz="800" dirty="0">
                <a:solidFill>
                  <a:srgbClr val="000000"/>
                </a:solidFill>
              </a:rPr>
              <a:t>           </a:t>
            </a:r>
            <a:fld id="{3A30CCD1-565B-479A-9991-B99A3C7BF2FC}" type="slidenum">
              <a:rPr lang="en-US" altLang="en-US" sz="800">
                <a:solidFill>
                  <a:srgbClr val="000000"/>
                </a:solidFill>
              </a:rPr>
              <a:pPr eaLnBrk="1" hangingPunct="1">
                <a:defRPr/>
              </a:pPr>
              <a:t>‹#›</a:t>
            </a:fld>
            <a:endParaRPr lang="en-US" altLang="en-US" sz="800" dirty="0">
              <a:solidFill>
                <a:srgbClr val="000000"/>
              </a:solidFill>
            </a:endParaRPr>
          </a:p>
        </p:txBody>
      </p:sp>
      <p:sp>
        <p:nvSpPr>
          <p:cNvPr id="8" name="Title 7"/>
          <p:cNvSpPr>
            <a:spLocks noGrp="1"/>
          </p:cNvSpPr>
          <p:nvPr>
            <p:ph type="title"/>
          </p:nvPr>
        </p:nvSpPr>
        <p:spPr>
          <a:xfrm>
            <a:off x="108285" y="2"/>
            <a:ext cx="7812088" cy="828675"/>
          </a:xfrm>
          <a:prstGeom prst="rect">
            <a:avLst/>
          </a:prstGeom>
          <a:noFill/>
        </p:spPr>
        <p:txBody>
          <a:bodyPr/>
          <a:lstStyle/>
          <a:p>
            <a:r>
              <a:rPr lang="en-US"/>
              <a:t>Click to edit Master title style</a:t>
            </a:r>
            <a:endParaRPr lang="en-US" dirty="0"/>
          </a:p>
        </p:txBody>
      </p:sp>
      <p:sp>
        <p:nvSpPr>
          <p:cNvPr id="4" name="Content Placeholder 2"/>
          <p:cNvSpPr>
            <a:spLocks noGrp="1"/>
          </p:cNvSpPr>
          <p:nvPr>
            <p:ph idx="1"/>
          </p:nvPr>
        </p:nvSpPr>
        <p:spPr>
          <a:xfrm>
            <a:off x="287524" y="980730"/>
            <a:ext cx="8229600" cy="4525963"/>
          </a:xfrm>
          <a:prstGeom prst="rect">
            <a:avLst/>
          </a:prstGeom>
        </p:spPr>
        <p:txBody>
          <a:bodyPr/>
          <a:lstStyle>
            <a:lvl1pPr marL="316531" indent="-316531">
              <a:buClrTx/>
              <a:buSzPct val="110000"/>
              <a:buFont typeface="Arial" panose="020B0604020202020204" pitchFamily="34" charset="0"/>
              <a:buChar char="•"/>
              <a:defRPr sz="2215" baseline="0"/>
            </a:lvl1pPr>
            <a:lvl2pPr marL="685817" indent="-263776">
              <a:buClrTx/>
              <a:buSzPct val="110000"/>
              <a:buFont typeface="Arial" panose="020B0604020202020204" pitchFamily="34" charset="0"/>
              <a:buChar char="•"/>
              <a:defRPr sz="2215"/>
            </a:lvl2pPr>
            <a:lvl3pPr marL="1055103" indent="-211021">
              <a:buClrTx/>
              <a:buSzPct val="110000"/>
              <a:buFont typeface="Arial" panose="020B0604020202020204" pitchFamily="34" charset="0"/>
              <a:buChar char="•"/>
              <a:defRPr sz="1846"/>
            </a:lvl3pPr>
            <a:lvl4pPr>
              <a:defRPr sz="1662"/>
            </a:lvl4pPr>
            <a:lvl5pPr>
              <a:defRPr sz="1662"/>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408199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8"/>
          <p:cNvSpPr>
            <a:spLocks noChangeArrowheads="1"/>
          </p:cNvSpPr>
          <p:nvPr/>
        </p:nvSpPr>
        <p:spPr bwMode="auto">
          <a:xfrm>
            <a:off x="0" y="0"/>
            <a:ext cx="9144000" cy="762000"/>
          </a:xfrm>
          <a:prstGeom prst="rect">
            <a:avLst/>
          </a:prstGeom>
          <a:gradFill rotWithShape="1">
            <a:gsLst>
              <a:gs pos="0">
                <a:srgbClr val="000099"/>
              </a:gs>
              <a:gs pos="100000">
                <a:srgbClr val="0000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th-TH" sz="2400" b="0">
              <a:latin typeface="Times New Roman" pitchFamily="18" charset="0"/>
            </a:endParaRPr>
          </a:p>
        </p:txBody>
      </p:sp>
      <p:sp>
        <p:nvSpPr>
          <p:cNvPr id="1029" name="Text Box 8"/>
          <p:cNvSpPr txBox="1">
            <a:spLocks noChangeArrowheads="1"/>
          </p:cNvSpPr>
          <p:nvPr/>
        </p:nvSpPr>
        <p:spPr bwMode="auto">
          <a:xfrm>
            <a:off x="3883025" y="6557963"/>
            <a:ext cx="1377950" cy="228600"/>
          </a:xfrm>
          <a:prstGeom prst="rect">
            <a:avLst/>
          </a:prstGeom>
          <a:noFill/>
          <a:ln>
            <a:noFill/>
          </a:ln>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r>
              <a:rPr lang="en-US" sz="900" b="0" dirty="0"/>
              <a:t>- Fabrinet Confidential -</a:t>
            </a:r>
          </a:p>
        </p:txBody>
      </p:sp>
      <p:sp>
        <p:nvSpPr>
          <p:cNvPr id="1030" name="TextBox 20"/>
          <p:cNvSpPr txBox="1">
            <a:spLocks noChangeArrowheads="1"/>
          </p:cNvSpPr>
          <p:nvPr/>
        </p:nvSpPr>
        <p:spPr bwMode="auto">
          <a:xfrm>
            <a:off x="8666163" y="6556375"/>
            <a:ext cx="325437" cy="230188"/>
          </a:xfrm>
          <a:prstGeom prst="rect">
            <a:avLst/>
          </a:prstGeom>
          <a:noFill/>
          <a:ln>
            <a:noFill/>
          </a:ln>
        </p:spPr>
        <p:txBody>
          <a:bodyPr wrap="none">
            <a:spAutoFit/>
          </a:bodyPr>
          <a:lstStyle>
            <a:lvl1pPr eaLnBrk="0" hangingPunct="0">
              <a:defRPr sz="1600" b="1">
                <a:solidFill>
                  <a:schemeClr val="tx1"/>
                </a:solidFill>
                <a:latin typeface="Arial" charset="0"/>
                <a:cs typeface="Arial" charset="0"/>
              </a:defRPr>
            </a:lvl1pPr>
            <a:lvl2pPr marL="742950" indent="-285750" eaLnBrk="0" hangingPunct="0">
              <a:defRPr sz="1600" b="1">
                <a:solidFill>
                  <a:schemeClr val="tx1"/>
                </a:solidFill>
                <a:latin typeface="Arial" charset="0"/>
                <a:cs typeface="Arial" charset="0"/>
              </a:defRPr>
            </a:lvl2pPr>
            <a:lvl3pPr marL="1143000" indent="-228600" eaLnBrk="0" hangingPunct="0">
              <a:defRPr sz="1600" b="1">
                <a:solidFill>
                  <a:schemeClr val="tx1"/>
                </a:solidFill>
                <a:latin typeface="Arial" charset="0"/>
                <a:cs typeface="Arial" charset="0"/>
              </a:defRPr>
            </a:lvl3pPr>
            <a:lvl4pPr marL="1600200" indent="-228600" eaLnBrk="0" hangingPunct="0">
              <a:defRPr sz="1600" b="1">
                <a:solidFill>
                  <a:schemeClr val="tx1"/>
                </a:solidFill>
                <a:latin typeface="Arial" charset="0"/>
                <a:cs typeface="Arial" charset="0"/>
              </a:defRPr>
            </a:lvl4pPr>
            <a:lvl5pPr marL="2057400" indent="-228600" eaLnBrk="0" hangingPunct="0">
              <a:defRPr sz="1600" b="1">
                <a:solidFill>
                  <a:schemeClr val="tx1"/>
                </a:solidFill>
                <a:latin typeface="Arial" charset="0"/>
                <a:cs typeface="Arial" charset="0"/>
              </a:defRPr>
            </a:lvl5pPr>
            <a:lvl6pPr marL="2514600" indent="-228600" eaLnBrk="0" fontAlgn="base" hangingPunct="0">
              <a:spcBef>
                <a:spcPct val="0"/>
              </a:spcBef>
              <a:spcAft>
                <a:spcPct val="0"/>
              </a:spcAft>
              <a:defRPr sz="1600" b="1">
                <a:solidFill>
                  <a:schemeClr val="tx1"/>
                </a:solidFill>
                <a:latin typeface="Arial" charset="0"/>
                <a:cs typeface="Arial" charset="0"/>
              </a:defRPr>
            </a:lvl6pPr>
            <a:lvl7pPr marL="2971800" indent="-228600" eaLnBrk="0" fontAlgn="base" hangingPunct="0">
              <a:spcBef>
                <a:spcPct val="0"/>
              </a:spcBef>
              <a:spcAft>
                <a:spcPct val="0"/>
              </a:spcAft>
              <a:defRPr sz="1600" b="1">
                <a:solidFill>
                  <a:schemeClr val="tx1"/>
                </a:solidFill>
                <a:latin typeface="Arial" charset="0"/>
                <a:cs typeface="Arial" charset="0"/>
              </a:defRPr>
            </a:lvl7pPr>
            <a:lvl8pPr marL="3429000" indent="-228600" eaLnBrk="0" fontAlgn="base" hangingPunct="0">
              <a:spcBef>
                <a:spcPct val="0"/>
              </a:spcBef>
              <a:spcAft>
                <a:spcPct val="0"/>
              </a:spcAft>
              <a:defRPr sz="1600" b="1">
                <a:solidFill>
                  <a:schemeClr val="tx1"/>
                </a:solidFill>
                <a:latin typeface="Arial" charset="0"/>
                <a:cs typeface="Arial" charset="0"/>
              </a:defRPr>
            </a:lvl8pPr>
            <a:lvl9pPr marL="3886200" indent="-228600" eaLnBrk="0" fontAlgn="base" hangingPunct="0">
              <a:spcBef>
                <a:spcPct val="0"/>
              </a:spcBef>
              <a:spcAft>
                <a:spcPct val="0"/>
              </a:spcAft>
              <a:defRPr sz="1600" b="1">
                <a:solidFill>
                  <a:schemeClr val="tx1"/>
                </a:solidFill>
                <a:latin typeface="Arial" charset="0"/>
                <a:cs typeface="Arial" charset="0"/>
              </a:defRPr>
            </a:lvl9pPr>
          </a:lstStyle>
          <a:p>
            <a:pPr eaLnBrk="1" hangingPunct="1">
              <a:defRPr/>
            </a:pPr>
            <a:fld id="{0463124F-80A1-46F7-B2E0-21BF0EEF3A59}" type="slidenum">
              <a:rPr lang="en-US" sz="900" b="0" smtClean="0"/>
              <a:pPr eaLnBrk="1" hangingPunct="1">
                <a:defRPr/>
              </a:pPr>
              <a:t>‹#›</a:t>
            </a:fld>
            <a:endParaRPr lang="en-US" sz="900" b="0"/>
          </a:p>
        </p:txBody>
      </p:sp>
      <p:pic>
        <p:nvPicPr>
          <p:cNvPr id="7" name="Picture 6" descr="fabrinet - logo 119x25.png"/>
          <p:cNvPicPr>
            <a:picLocks noChangeAspect="1"/>
          </p:cNvPicPr>
          <p:nvPr userDrawn="1"/>
        </p:nvPicPr>
        <p:blipFill>
          <a:blip r:embed="rId8" cstate="print"/>
          <a:stretch>
            <a:fillRect/>
          </a:stretch>
        </p:blipFill>
        <p:spPr>
          <a:xfrm>
            <a:off x="7884225" y="6576950"/>
            <a:ext cx="762000" cy="153681"/>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4" r:id="rId5"/>
    <p:sldLayoutId id="2147483672" r:id="rId6"/>
  </p:sldLayoutIdLst>
  <p:transition/>
  <p:txStyles>
    <p:title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p:titleStyle>
    <p:bodyStyle>
      <a:lvl1pPr marL="342900" indent="-342900" algn="l" rtl="0" eaLnBrk="1" fontAlgn="base" hangingPunct="1">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Arial" charset="0"/>
        </a:defRPr>
      </a:lvl1pPr>
      <a:lvl2pPr marL="742950" indent="-285750" algn="l" rtl="0" eaLnBrk="1" fontAlgn="base" hangingPunct="1">
        <a:spcBef>
          <a:spcPct val="20000"/>
        </a:spcBef>
        <a:spcAft>
          <a:spcPct val="0"/>
        </a:spcAft>
        <a:buClr>
          <a:schemeClr val="accent1"/>
        </a:buClr>
        <a:buSzPct val="70000"/>
        <a:buFont typeface="Wingdings" pitchFamily="2" charset="2"/>
        <a:buChar char="l"/>
        <a:defRPr sz="2800">
          <a:solidFill>
            <a:schemeClr val="tx1"/>
          </a:solidFill>
          <a:latin typeface="+mn-lt"/>
          <a:cs typeface="Arial" charset="0"/>
        </a:defRPr>
      </a:lvl2pPr>
      <a:lvl3pPr marL="1143000" indent="-228600" algn="l" rtl="0" eaLnBrk="1" fontAlgn="base" hangingPunct="1">
        <a:spcBef>
          <a:spcPct val="20000"/>
        </a:spcBef>
        <a:spcAft>
          <a:spcPct val="0"/>
        </a:spcAft>
        <a:buClr>
          <a:schemeClr val="bg2"/>
        </a:buClr>
        <a:buSzPct val="65000"/>
        <a:buFont typeface="Wingdings" pitchFamily="2" charset="2"/>
        <a:buChar char="l"/>
        <a:defRPr sz="2400">
          <a:solidFill>
            <a:schemeClr val="tx1"/>
          </a:solidFill>
          <a:latin typeface="+mn-lt"/>
          <a:cs typeface="Arial" charset="0"/>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2000">
          <a:solidFill>
            <a:schemeClr val="tx1"/>
          </a:solidFill>
          <a:latin typeface="+mn-lt"/>
          <a:cs typeface="Arial" charset="0"/>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cs typeface="Arial" charset="0"/>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752600"/>
            <a:ext cx="7772400" cy="1447800"/>
          </a:xfrm>
        </p:spPr>
        <p:txBody>
          <a:bodyPr/>
          <a:lstStyle/>
          <a:p>
            <a:r>
              <a:rPr lang="en-US" sz="3200" b="1" dirty="0"/>
              <a:t>Software Dispensing Machine</a:t>
            </a:r>
            <a:endParaRPr lang="en-US" sz="3200" dirty="0"/>
          </a:p>
        </p:txBody>
      </p:sp>
      <p:sp>
        <p:nvSpPr>
          <p:cNvPr id="3" name="Subtitle 2"/>
          <p:cNvSpPr>
            <a:spLocks noGrp="1"/>
          </p:cNvSpPr>
          <p:nvPr>
            <p:ph type="subTitle" idx="1"/>
          </p:nvPr>
        </p:nvSpPr>
        <p:spPr>
          <a:xfrm>
            <a:off x="533400" y="3276600"/>
            <a:ext cx="8001000" cy="2743200"/>
          </a:xfrm>
        </p:spPr>
        <p:txBody>
          <a:bodyPr/>
          <a:lstStyle/>
          <a:p>
            <a:pPr algn="l">
              <a:spcBef>
                <a:spcPts val="600"/>
              </a:spcBef>
              <a:spcAft>
                <a:spcPts val="0"/>
              </a:spcAft>
            </a:pPr>
            <a:r>
              <a:rPr lang="en-US" sz="2400" dirty="0"/>
              <a:t>Detail: Date 29 April 2025</a:t>
            </a:r>
            <a:br>
              <a:rPr lang="en-US" sz="2400" dirty="0"/>
            </a:br>
            <a:r>
              <a:rPr lang="en-US" sz="2400" dirty="0"/>
              <a:t>Description: Draft GUI and work flow of Software</a:t>
            </a:r>
          </a:p>
          <a:p>
            <a:pPr algn="l">
              <a:spcBef>
                <a:spcPts val="600"/>
              </a:spcBef>
              <a:spcAft>
                <a:spcPts val="0"/>
              </a:spcAft>
            </a:pPr>
            <a:endParaRPr lang="en-US" sz="2400" dirty="0"/>
          </a:p>
          <a:p>
            <a:pPr algn="l">
              <a:spcBef>
                <a:spcPts val="600"/>
              </a:spcBef>
              <a:spcAft>
                <a:spcPts val="0"/>
              </a:spcAft>
            </a:pPr>
            <a:r>
              <a:rPr lang="en-US" sz="2400" dirty="0"/>
              <a:t>Author : Atthaphan Paksakunnee 524161</a:t>
            </a:r>
          </a:p>
        </p:txBody>
      </p:sp>
    </p:spTree>
    <p:extLst>
      <p:ext uri="{BB962C8B-B14F-4D97-AF65-F5344CB8AC3E}">
        <p14:creationId xmlns:p14="http://schemas.microsoft.com/office/powerpoint/2010/main" val="1566726622"/>
      </p:ext>
    </p:extLst>
  </p:cSld>
  <p:clrMapOvr>
    <a:masterClrMapping/>
  </p:clrMapOvr>
  <p:transition advClick="0"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dirty="0">
                <a:solidFill>
                  <a:schemeClr val="bg1"/>
                </a:solidFill>
              </a:rPr>
              <a:t>Nordson I/O Pin Function</a:t>
            </a:r>
            <a:endParaRPr lang="en-US" sz="2800" kern="0" dirty="0">
              <a:solidFill>
                <a:schemeClr val="bg1"/>
              </a:solidFill>
            </a:endParaRPr>
          </a:p>
        </p:txBody>
      </p:sp>
      <p:sp>
        <p:nvSpPr>
          <p:cNvPr id="6" name="TextBox 5">
            <a:extLst>
              <a:ext uri="{FF2B5EF4-FFF2-40B4-BE49-F238E27FC236}">
                <a16:creationId xmlns:a16="http://schemas.microsoft.com/office/drawing/2014/main" id="{AC5F0B8D-5B5C-46D9-B20A-A11B8365F81F}"/>
              </a:ext>
            </a:extLst>
          </p:cNvPr>
          <p:cNvSpPr txBox="1"/>
          <p:nvPr/>
        </p:nvSpPr>
        <p:spPr bwMode="auto">
          <a:xfrm>
            <a:off x="341312" y="909637"/>
            <a:ext cx="7278688" cy="258532"/>
          </a:xfrm>
          <a:prstGeom prst="rect">
            <a:avLst/>
          </a:prstGeom>
          <a:noFill/>
          <a:ln>
            <a:noFill/>
          </a:ln>
        </p:spPr>
        <p:txBody>
          <a:bodyPr wrap="square" rtlCol="0">
            <a:spAutoFit/>
          </a:bodyPr>
          <a:lstStyle/>
          <a:p>
            <a:pPr algn="just" eaLnBrk="1" hangingPunct="1">
              <a:lnSpc>
                <a:spcPct val="90000"/>
              </a:lnSpc>
            </a:pPr>
            <a:r>
              <a:rPr lang="en-US" sz="1200" dirty="0"/>
              <a:t>Output Configuration</a:t>
            </a:r>
          </a:p>
        </p:txBody>
      </p:sp>
      <p:graphicFrame>
        <p:nvGraphicFramePr>
          <p:cNvPr id="8" name="Table 8">
            <a:extLst>
              <a:ext uri="{FF2B5EF4-FFF2-40B4-BE49-F238E27FC236}">
                <a16:creationId xmlns:a16="http://schemas.microsoft.com/office/drawing/2014/main" id="{3875239A-E639-4F80-8D45-6F073E217C84}"/>
              </a:ext>
            </a:extLst>
          </p:cNvPr>
          <p:cNvGraphicFramePr>
            <a:graphicFrameLocks noGrp="1"/>
          </p:cNvGraphicFramePr>
          <p:nvPr>
            <p:extLst>
              <p:ext uri="{D42A27DB-BD31-4B8C-83A1-F6EECF244321}">
                <p14:modId xmlns:p14="http://schemas.microsoft.com/office/powerpoint/2010/main" val="1204090212"/>
              </p:ext>
            </p:extLst>
          </p:nvPr>
        </p:nvGraphicFramePr>
        <p:xfrm>
          <a:off x="341312" y="1397000"/>
          <a:ext cx="8421688" cy="4704080"/>
        </p:xfrm>
        <a:graphic>
          <a:graphicData uri="http://schemas.openxmlformats.org/drawingml/2006/table">
            <a:tbl>
              <a:tblPr firstRow="1" bandRow="1">
                <a:tableStyleId>{5C22544A-7EE6-4342-B048-85BDC9FD1C3A}</a:tableStyleId>
              </a:tblPr>
              <a:tblGrid>
                <a:gridCol w="1716088">
                  <a:extLst>
                    <a:ext uri="{9D8B030D-6E8A-4147-A177-3AD203B41FA5}">
                      <a16:colId xmlns:a16="http://schemas.microsoft.com/office/drawing/2014/main" val="412562092"/>
                    </a:ext>
                  </a:extLst>
                </a:gridCol>
                <a:gridCol w="6705600">
                  <a:extLst>
                    <a:ext uri="{9D8B030D-6E8A-4147-A177-3AD203B41FA5}">
                      <a16:colId xmlns:a16="http://schemas.microsoft.com/office/drawing/2014/main" val="842419091"/>
                    </a:ext>
                  </a:extLst>
                </a:gridCol>
              </a:tblGrid>
              <a:tr h="370840">
                <a:tc>
                  <a:txBody>
                    <a:bodyPr/>
                    <a:lstStyle/>
                    <a:p>
                      <a:r>
                        <a:rPr lang="en-US" sz="1200" dirty="0"/>
                        <a:t>Output</a:t>
                      </a:r>
                    </a:p>
                  </a:txBody>
                  <a:tcPr anchor="ctr"/>
                </a:tc>
                <a:tc>
                  <a:txBody>
                    <a:bodyPr/>
                    <a:lstStyle/>
                    <a:p>
                      <a:r>
                        <a:rPr lang="en-US" sz="1200" dirty="0"/>
                        <a:t>Description</a:t>
                      </a:r>
                    </a:p>
                  </a:txBody>
                  <a:tcPr anchor="ctr"/>
                </a:tc>
                <a:extLst>
                  <a:ext uri="{0D108BD9-81ED-4DB2-BD59-A6C34878D82A}">
                    <a16:rowId xmlns:a16="http://schemas.microsoft.com/office/drawing/2014/main" val="4203148055"/>
                  </a:ext>
                </a:extLst>
              </a:tr>
              <a:tr h="370840">
                <a:tc>
                  <a:txBody>
                    <a:bodyPr/>
                    <a:lstStyle/>
                    <a:p>
                      <a:r>
                        <a:rPr lang="en-US" sz="1200" dirty="0"/>
                        <a:t>Emergency</a:t>
                      </a:r>
                    </a:p>
                  </a:txBody>
                  <a:tcPr anchor="ctr"/>
                </a:tc>
                <a:tc>
                  <a:txBody>
                    <a:bodyPr/>
                    <a:lstStyle/>
                    <a:p>
                      <a:r>
                        <a:rPr lang="en-US" sz="1200" dirty="0"/>
                        <a:t>A signal indicating that the robot has stopped.</a:t>
                      </a:r>
                    </a:p>
                  </a:txBody>
                  <a:tcPr anchor="ctr"/>
                </a:tc>
                <a:extLst>
                  <a:ext uri="{0D108BD9-81ED-4DB2-BD59-A6C34878D82A}">
                    <a16:rowId xmlns:a16="http://schemas.microsoft.com/office/drawing/2014/main" val="715663088"/>
                  </a:ext>
                </a:extLst>
              </a:tr>
              <a:tr h="370840">
                <a:tc>
                  <a:txBody>
                    <a:bodyPr/>
                    <a:lstStyle/>
                    <a:p>
                      <a:r>
                        <a:rPr lang="en-US" sz="1200" dirty="0"/>
                        <a:t>EMG-B</a:t>
                      </a:r>
                    </a:p>
                  </a:txBody>
                  <a:tcPr anchor="ctr"/>
                </a:tc>
                <a:tc>
                  <a:txBody>
                    <a:bodyPr/>
                    <a:lstStyle/>
                    <a:p>
                      <a:r>
                        <a:rPr lang="en-US" sz="1200" dirty="0"/>
                        <a:t>A signal indicating that the Emergency Stop button on the robot is pressed.</a:t>
                      </a:r>
                    </a:p>
                  </a:txBody>
                  <a:tcPr anchor="ctr"/>
                </a:tc>
                <a:extLst>
                  <a:ext uri="{0D108BD9-81ED-4DB2-BD59-A6C34878D82A}">
                    <a16:rowId xmlns:a16="http://schemas.microsoft.com/office/drawing/2014/main" val="3858382453"/>
                  </a:ext>
                </a:extLst>
              </a:tr>
              <a:tr h="370840">
                <a:tc>
                  <a:txBody>
                    <a:bodyPr/>
                    <a:lstStyle/>
                    <a:p>
                      <a:r>
                        <a:rPr lang="en-US" sz="1200" dirty="0"/>
                        <a:t>Running</a:t>
                      </a:r>
                    </a:p>
                  </a:txBody>
                  <a:tcPr anchor="ctr"/>
                </a:tc>
                <a:tc>
                  <a:txBody>
                    <a:bodyPr/>
                    <a:lstStyle/>
                    <a:p>
                      <a:r>
                        <a:rPr lang="en-US" sz="1200" dirty="0"/>
                        <a:t>A signal indicating that the dispense program is currently executing.</a:t>
                      </a:r>
                    </a:p>
                  </a:txBody>
                  <a:tcPr anchor="ctr"/>
                </a:tc>
                <a:extLst>
                  <a:ext uri="{0D108BD9-81ED-4DB2-BD59-A6C34878D82A}">
                    <a16:rowId xmlns:a16="http://schemas.microsoft.com/office/drawing/2014/main" val="2145589105"/>
                  </a:ext>
                </a:extLst>
              </a:tr>
              <a:tr h="370840">
                <a:tc>
                  <a:txBody>
                    <a:bodyPr/>
                    <a:lstStyle/>
                    <a:p>
                      <a:r>
                        <a:rPr lang="en-US" sz="1200" dirty="0"/>
                        <a:t>Homing</a:t>
                      </a:r>
                    </a:p>
                  </a:txBody>
                  <a:tcPr anchor="ctr"/>
                </a:tc>
                <a:tc>
                  <a:txBody>
                    <a:bodyPr/>
                    <a:lstStyle/>
                    <a:p>
                      <a:r>
                        <a:rPr lang="en-US" sz="1200" dirty="0"/>
                        <a:t>A signal indicating that the robot is reinitializing/moving to home position.</a:t>
                      </a:r>
                    </a:p>
                  </a:txBody>
                  <a:tcPr anchor="ctr"/>
                </a:tc>
                <a:extLst>
                  <a:ext uri="{0D108BD9-81ED-4DB2-BD59-A6C34878D82A}">
                    <a16:rowId xmlns:a16="http://schemas.microsoft.com/office/drawing/2014/main" val="515652627"/>
                  </a:ext>
                </a:extLst>
              </a:tr>
              <a:tr h="370840">
                <a:tc>
                  <a:txBody>
                    <a:bodyPr/>
                    <a:lstStyle/>
                    <a:p>
                      <a:r>
                        <a:rPr lang="en-US" sz="1200" dirty="0"/>
                        <a:t>Standby</a:t>
                      </a:r>
                    </a:p>
                  </a:txBody>
                  <a:tcPr anchor="ctr"/>
                </a:tc>
                <a:tc>
                  <a:txBody>
                    <a:bodyPr/>
                    <a:lstStyle/>
                    <a:p>
                      <a:r>
                        <a:rPr lang="en-US" sz="1200" dirty="0"/>
                        <a:t>A signal indicating that the robot is in a standby (idle) position.</a:t>
                      </a:r>
                    </a:p>
                  </a:txBody>
                  <a:tcPr anchor="ctr"/>
                </a:tc>
                <a:extLst>
                  <a:ext uri="{0D108BD9-81ED-4DB2-BD59-A6C34878D82A}">
                    <a16:rowId xmlns:a16="http://schemas.microsoft.com/office/drawing/2014/main" val="2378702286"/>
                  </a:ext>
                </a:extLst>
              </a:tr>
              <a:tr h="370840">
                <a:tc>
                  <a:txBody>
                    <a:bodyPr/>
                    <a:lstStyle/>
                    <a:p>
                      <a:r>
                        <a:rPr lang="en-US" sz="1200" dirty="0"/>
                        <a:t>Pause</a:t>
                      </a:r>
                    </a:p>
                  </a:txBody>
                  <a:tcPr anchor="ctr"/>
                </a:tc>
                <a:tc>
                  <a:txBody>
                    <a:bodyPr/>
                    <a:lstStyle/>
                    <a:p>
                      <a:r>
                        <a:rPr lang="en-US" sz="1200" dirty="0"/>
                        <a:t>A signal indicating that the dispense program is paused.</a:t>
                      </a:r>
                    </a:p>
                  </a:txBody>
                  <a:tcPr anchor="ctr"/>
                </a:tc>
                <a:extLst>
                  <a:ext uri="{0D108BD9-81ED-4DB2-BD59-A6C34878D82A}">
                    <a16:rowId xmlns:a16="http://schemas.microsoft.com/office/drawing/2014/main" val="3937775055"/>
                  </a:ext>
                </a:extLst>
              </a:tr>
              <a:tr h="370840">
                <a:tc>
                  <a:txBody>
                    <a:bodyPr/>
                    <a:lstStyle/>
                    <a:p>
                      <a:r>
                        <a:rPr lang="en-US" sz="1200" dirty="0"/>
                        <a:t>System Start</a:t>
                      </a:r>
                    </a:p>
                  </a:txBody>
                  <a:tcPr anchor="ctr"/>
                </a:tc>
                <a:tc>
                  <a:txBody>
                    <a:bodyPr/>
                    <a:lstStyle/>
                    <a:p>
                      <a:r>
                        <a:rPr lang="en-US" sz="1200" dirty="0"/>
                        <a:t>A signal indicating that the Dispense Motion software is open and running.</a:t>
                      </a:r>
                    </a:p>
                  </a:txBody>
                  <a:tcPr anchor="ctr"/>
                </a:tc>
                <a:extLst>
                  <a:ext uri="{0D108BD9-81ED-4DB2-BD59-A6C34878D82A}">
                    <a16:rowId xmlns:a16="http://schemas.microsoft.com/office/drawing/2014/main" val="226312953"/>
                  </a:ext>
                </a:extLst>
              </a:tr>
              <a:tr h="370840">
                <a:tc>
                  <a:txBody>
                    <a:bodyPr/>
                    <a:lstStyle/>
                    <a:p>
                      <a:r>
                        <a:rPr lang="en-US" sz="1200" dirty="0"/>
                        <a:t>Table Ready</a:t>
                      </a:r>
                    </a:p>
                  </a:txBody>
                  <a:tcPr anchor="ctr"/>
                </a:tc>
                <a:tc>
                  <a:txBody>
                    <a:bodyPr/>
                    <a:lstStyle/>
                    <a:p>
                      <a:r>
                        <a:rPr lang="en-US" sz="1200" dirty="0"/>
                        <a:t>A signal indicating that the system is ready to execute the dispense program. This configuration is to be used in tandem with the TABLE READY input configuration.</a:t>
                      </a:r>
                    </a:p>
                  </a:txBody>
                  <a:tcPr anchor="ctr"/>
                </a:tc>
                <a:extLst>
                  <a:ext uri="{0D108BD9-81ED-4DB2-BD59-A6C34878D82A}">
                    <a16:rowId xmlns:a16="http://schemas.microsoft.com/office/drawing/2014/main" val="3538522572"/>
                  </a:ext>
                </a:extLst>
              </a:tr>
              <a:tr h="370840">
                <a:tc>
                  <a:txBody>
                    <a:bodyPr/>
                    <a:lstStyle/>
                    <a:p>
                      <a:r>
                        <a:rPr lang="en-US" sz="1200" dirty="0"/>
                        <a:t>Door Open</a:t>
                      </a:r>
                    </a:p>
                  </a:txBody>
                  <a:tcPr anchor="ctr"/>
                </a:tc>
                <a:tc>
                  <a:txBody>
                    <a:bodyPr/>
                    <a:lstStyle/>
                    <a:p>
                      <a:r>
                        <a:rPr lang="en-US" sz="1200" dirty="0"/>
                        <a:t>A signal indicating that the door is open. This configuration is to be used in tandem with the DOOR input setting</a:t>
                      </a:r>
                    </a:p>
                  </a:txBody>
                  <a:tcPr anchor="ctr"/>
                </a:tc>
                <a:extLst>
                  <a:ext uri="{0D108BD9-81ED-4DB2-BD59-A6C34878D82A}">
                    <a16:rowId xmlns:a16="http://schemas.microsoft.com/office/drawing/2014/main" val="2967492456"/>
                  </a:ext>
                </a:extLst>
              </a:tr>
              <a:tr h="370840">
                <a:tc>
                  <a:txBody>
                    <a:bodyPr/>
                    <a:lstStyle/>
                    <a:p>
                      <a:r>
                        <a:rPr lang="en-US" sz="1200" dirty="0"/>
                        <a:t>No Start Trigger</a:t>
                      </a:r>
                    </a:p>
                  </a:txBody>
                  <a:tcPr anchor="ctr"/>
                </a:tc>
                <a:tc>
                  <a:txBody>
                    <a:bodyPr/>
                    <a:lstStyle/>
                    <a:p>
                      <a:r>
                        <a:rPr lang="en-US" sz="1200" dirty="0"/>
                        <a:t>A signal indicating that the program cannot run until the TABLE READY input signal is ON. When the TABLE READY input is ON, the NO START TRIGGER indication switches OFF. This configuration must be used with the TABLE READY input and the TABLE READY output configurations.</a:t>
                      </a:r>
                    </a:p>
                  </a:txBody>
                  <a:tcPr anchor="ctr"/>
                </a:tc>
                <a:extLst>
                  <a:ext uri="{0D108BD9-81ED-4DB2-BD59-A6C34878D82A}">
                    <a16:rowId xmlns:a16="http://schemas.microsoft.com/office/drawing/2014/main" val="746933587"/>
                  </a:ext>
                </a:extLst>
              </a:tr>
            </a:tbl>
          </a:graphicData>
        </a:graphic>
      </p:graphicFrame>
    </p:spTree>
    <p:extLst>
      <p:ext uri="{BB962C8B-B14F-4D97-AF65-F5344CB8AC3E}">
        <p14:creationId xmlns:p14="http://schemas.microsoft.com/office/powerpoint/2010/main" val="232573779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dirty="0">
                <a:solidFill>
                  <a:schemeClr val="bg1"/>
                </a:solidFill>
              </a:rPr>
              <a:t>Nordson I/O Pin Function</a:t>
            </a:r>
            <a:endParaRPr lang="en-US" sz="2800" kern="0" dirty="0">
              <a:solidFill>
                <a:schemeClr val="bg1"/>
              </a:solidFill>
            </a:endParaRPr>
          </a:p>
        </p:txBody>
      </p:sp>
      <p:sp>
        <p:nvSpPr>
          <p:cNvPr id="6" name="TextBox 5">
            <a:extLst>
              <a:ext uri="{FF2B5EF4-FFF2-40B4-BE49-F238E27FC236}">
                <a16:creationId xmlns:a16="http://schemas.microsoft.com/office/drawing/2014/main" id="{AC5F0B8D-5B5C-46D9-B20A-A11B8365F81F}"/>
              </a:ext>
            </a:extLst>
          </p:cNvPr>
          <p:cNvSpPr txBox="1"/>
          <p:nvPr/>
        </p:nvSpPr>
        <p:spPr bwMode="auto">
          <a:xfrm>
            <a:off x="341312" y="909637"/>
            <a:ext cx="7278688" cy="258532"/>
          </a:xfrm>
          <a:prstGeom prst="rect">
            <a:avLst/>
          </a:prstGeom>
          <a:noFill/>
          <a:ln>
            <a:noFill/>
          </a:ln>
        </p:spPr>
        <p:txBody>
          <a:bodyPr wrap="square" rtlCol="0">
            <a:spAutoFit/>
          </a:bodyPr>
          <a:lstStyle/>
          <a:p>
            <a:pPr algn="just" eaLnBrk="1" hangingPunct="1">
              <a:lnSpc>
                <a:spcPct val="90000"/>
              </a:lnSpc>
            </a:pPr>
            <a:r>
              <a:rPr lang="en-US" sz="1200" dirty="0"/>
              <a:t>Output Configuration (continued)</a:t>
            </a:r>
          </a:p>
        </p:txBody>
      </p:sp>
      <p:graphicFrame>
        <p:nvGraphicFramePr>
          <p:cNvPr id="8" name="Table 8">
            <a:extLst>
              <a:ext uri="{FF2B5EF4-FFF2-40B4-BE49-F238E27FC236}">
                <a16:creationId xmlns:a16="http://schemas.microsoft.com/office/drawing/2014/main" id="{3875239A-E639-4F80-8D45-6F073E217C84}"/>
              </a:ext>
            </a:extLst>
          </p:cNvPr>
          <p:cNvGraphicFramePr>
            <a:graphicFrameLocks noGrp="1"/>
          </p:cNvGraphicFramePr>
          <p:nvPr>
            <p:extLst>
              <p:ext uri="{D42A27DB-BD31-4B8C-83A1-F6EECF244321}">
                <p14:modId xmlns:p14="http://schemas.microsoft.com/office/powerpoint/2010/main" val="4126413624"/>
              </p:ext>
            </p:extLst>
          </p:nvPr>
        </p:nvGraphicFramePr>
        <p:xfrm>
          <a:off x="341312" y="1397000"/>
          <a:ext cx="8421688" cy="3769360"/>
        </p:xfrm>
        <a:graphic>
          <a:graphicData uri="http://schemas.openxmlformats.org/drawingml/2006/table">
            <a:tbl>
              <a:tblPr firstRow="1" bandRow="1">
                <a:tableStyleId>{5C22544A-7EE6-4342-B048-85BDC9FD1C3A}</a:tableStyleId>
              </a:tblPr>
              <a:tblGrid>
                <a:gridCol w="1716088">
                  <a:extLst>
                    <a:ext uri="{9D8B030D-6E8A-4147-A177-3AD203B41FA5}">
                      <a16:colId xmlns:a16="http://schemas.microsoft.com/office/drawing/2014/main" val="412562092"/>
                    </a:ext>
                  </a:extLst>
                </a:gridCol>
                <a:gridCol w="6705600">
                  <a:extLst>
                    <a:ext uri="{9D8B030D-6E8A-4147-A177-3AD203B41FA5}">
                      <a16:colId xmlns:a16="http://schemas.microsoft.com/office/drawing/2014/main" val="842419091"/>
                    </a:ext>
                  </a:extLst>
                </a:gridCol>
              </a:tblGrid>
              <a:tr h="370840">
                <a:tc>
                  <a:txBody>
                    <a:bodyPr/>
                    <a:lstStyle/>
                    <a:p>
                      <a:r>
                        <a:rPr lang="en-US" sz="1200" dirty="0"/>
                        <a:t>Output</a:t>
                      </a:r>
                    </a:p>
                  </a:txBody>
                  <a:tcPr anchor="ctr"/>
                </a:tc>
                <a:tc>
                  <a:txBody>
                    <a:bodyPr/>
                    <a:lstStyle/>
                    <a:p>
                      <a:r>
                        <a:rPr lang="en-US" sz="1200" dirty="0"/>
                        <a:t>Description</a:t>
                      </a:r>
                    </a:p>
                  </a:txBody>
                  <a:tcPr anchor="ctr"/>
                </a:tc>
                <a:extLst>
                  <a:ext uri="{0D108BD9-81ED-4DB2-BD59-A6C34878D82A}">
                    <a16:rowId xmlns:a16="http://schemas.microsoft.com/office/drawing/2014/main" val="4203148055"/>
                  </a:ext>
                </a:extLst>
              </a:tr>
              <a:tr h="370840">
                <a:tc>
                  <a:txBody>
                    <a:bodyPr/>
                    <a:lstStyle/>
                    <a:p>
                      <a:r>
                        <a:rPr lang="en-US" sz="1200" dirty="0"/>
                        <a:t>Teach Mode</a:t>
                      </a:r>
                    </a:p>
                  </a:txBody>
                  <a:tcPr anchor="ctr"/>
                </a:tc>
                <a:tc>
                  <a:txBody>
                    <a:bodyPr/>
                    <a:lstStyle/>
                    <a:p>
                      <a:r>
                        <a:rPr lang="en-US" sz="1200" dirty="0"/>
                        <a:t>A signal indicating that the robot is in the Teach mode. This signal can be used when the external start / stop box is present</a:t>
                      </a:r>
                    </a:p>
                  </a:txBody>
                  <a:tcPr anchor="ctr"/>
                </a:tc>
                <a:extLst>
                  <a:ext uri="{0D108BD9-81ED-4DB2-BD59-A6C34878D82A}">
                    <a16:rowId xmlns:a16="http://schemas.microsoft.com/office/drawing/2014/main" val="715663088"/>
                  </a:ext>
                </a:extLst>
              </a:tr>
              <a:tr h="370840">
                <a:tc>
                  <a:txBody>
                    <a:bodyPr/>
                    <a:lstStyle/>
                    <a:p>
                      <a:r>
                        <a:rPr lang="en-US" sz="1200" dirty="0"/>
                        <a:t>Calibration Execution</a:t>
                      </a:r>
                    </a:p>
                  </a:txBody>
                  <a:tcPr anchor="ctr"/>
                </a:tc>
                <a:tc>
                  <a:txBody>
                    <a:bodyPr/>
                    <a:lstStyle/>
                    <a:p>
                      <a:r>
                        <a:rPr lang="en-US" sz="1200" dirty="0"/>
                        <a:t>A signal indicating that the robot is performing a Needle Z Detect or a Needle XY Adjust. </a:t>
                      </a:r>
                    </a:p>
                  </a:txBody>
                  <a:tcPr anchor="ctr"/>
                </a:tc>
                <a:extLst>
                  <a:ext uri="{0D108BD9-81ED-4DB2-BD59-A6C34878D82A}">
                    <a16:rowId xmlns:a16="http://schemas.microsoft.com/office/drawing/2014/main" val="3858382453"/>
                  </a:ext>
                </a:extLst>
              </a:tr>
              <a:tr h="370840">
                <a:tc>
                  <a:txBody>
                    <a:bodyPr/>
                    <a:lstStyle/>
                    <a:p>
                      <a:r>
                        <a:rPr lang="en-US" sz="1200" dirty="0"/>
                        <a:t>Positional Error</a:t>
                      </a:r>
                    </a:p>
                  </a:txBody>
                  <a:tcPr anchor="ctr"/>
                </a:tc>
                <a:tc>
                  <a:txBody>
                    <a:bodyPr/>
                    <a:lstStyle/>
                    <a:p>
                      <a:r>
                        <a:rPr lang="en-US" sz="1200" dirty="0"/>
                        <a:t>A signal indicating an over-limit warning after a general over-limit warning from program execution occurs.</a:t>
                      </a:r>
                    </a:p>
                  </a:txBody>
                  <a:tcPr anchor="ctr"/>
                </a:tc>
                <a:extLst>
                  <a:ext uri="{0D108BD9-81ED-4DB2-BD59-A6C34878D82A}">
                    <a16:rowId xmlns:a16="http://schemas.microsoft.com/office/drawing/2014/main" val="2145589105"/>
                  </a:ext>
                </a:extLst>
              </a:tr>
              <a:tr h="370840">
                <a:tc>
                  <a:txBody>
                    <a:bodyPr/>
                    <a:lstStyle/>
                    <a:p>
                      <a:r>
                        <a:rPr lang="en-US" sz="1200" dirty="0"/>
                        <a:t>In Home</a:t>
                      </a:r>
                    </a:p>
                  </a:txBody>
                  <a:tcPr anchor="ctr"/>
                </a:tc>
                <a:tc>
                  <a:txBody>
                    <a:bodyPr/>
                    <a:lstStyle/>
                    <a:p>
                      <a:r>
                        <a:rPr lang="en-US" sz="1200" dirty="0"/>
                        <a:t>A signal indicating that the tip is in the Park Position.</a:t>
                      </a:r>
                    </a:p>
                  </a:txBody>
                  <a:tcPr anchor="ctr"/>
                </a:tc>
                <a:extLst>
                  <a:ext uri="{0D108BD9-81ED-4DB2-BD59-A6C34878D82A}">
                    <a16:rowId xmlns:a16="http://schemas.microsoft.com/office/drawing/2014/main" val="515652627"/>
                  </a:ext>
                </a:extLst>
              </a:tr>
              <a:tr h="370840">
                <a:tc>
                  <a:txBody>
                    <a:bodyPr/>
                    <a:lstStyle/>
                    <a:p>
                      <a:r>
                        <a:rPr lang="en-US" sz="1200" dirty="0"/>
                        <a:t>Barcode Scan</a:t>
                      </a:r>
                    </a:p>
                  </a:txBody>
                  <a:tcPr anchor="ctr"/>
                </a:tc>
                <a:tc>
                  <a:txBody>
                    <a:bodyPr/>
                    <a:lstStyle/>
                    <a:p>
                      <a:r>
                        <a:rPr lang="en-US" sz="1200" dirty="0"/>
                        <a:t>A signal indicating that a barcode has been scanned by the barcode reader.</a:t>
                      </a:r>
                    </a:p>
                  </a:txBody>
                  <a:tcPr anchor="ctr"/>
                </a:tc>
                <a:extLst>
                  <a:ext uri="{0D108BD9-81ED-4DB2-BD59-A6C34878D82A}">
                    <a16:rowId xmlns:a16="http://schemas.microsoft.com/office/drawing/2014/main" val="2378702286"/>
                  </a:ext>
                </a:extLst>
              </a:tr>
              <a:tr h="370840">
                <a:tc>
                  <a:txBody>
                    <a:bodyPr/>
                    <a:lstStyle/>
                    <a:p>
                      <a:r>
                        <a:rPr lang="en-US" sz="1200" dirty="0"/>
                        <a:t>AOI Fail</a:t>
                      </a:r>
                    </a:p>
                  </a:txBody>
                  <a:tcPr anchor="ctr"/>
                </a:tc>
                <a:tc>
                  <a:txBody>
                    <a:bodyPr/>
                    <a:lstStyle/>
                    <a:p>
                      <a:r>
                        <a:rPr lang="en-US" sz="1200" dirty="0"/>
                        <a:t>Applies only to systems using the </a:t>
                      </a:r>
                      <a:r>
                        <a:rPr lang="en-US" sz="1200" dirty="0" err="1"/>
                        <a:t>OptiSure</a:t>
                      </a:r>
                      <a:r>
                        <a:rPr lang="en-US" sz="1200" dirty="0"/>
                        <a:t> AOI technology. Refer to the </a:t>
                      </a:r>
                      <a:r>
                        <a:rPr lang="en-US" sz="1200" dirty="0" err="1"/>
                        <a:t>OptiSure</a:t>
                      </a:r>
                      <a:r>
                        <a:rPr lang="en-US" sz="1200" dirty="0"/>
                        <a:t> Automated Optical Inspection Operating Manual.</a:t>
                      </a:r>
                    </a:p>
                  </a:txBody>
                  <a:tcPr anchor="ctr"/>
                </a:tc>
                <a:extLst>
                  <a:ext uri="{0D108BD9-81ED-4DB2-BD59-A6C34878D82A}">
                    <a16:rowId xmlns:a16="http://schemas.microsoft.com/office/drawing/2014/main" val="3937775055"/>
                  </a:ext>
                </a:extLst>
              </a:tr>
              <a:tr h="370840">
                <a:tc>
                  <a:txBody>
                    <a:bodyPr/>
                    <a:lstStyle/>
                    <a:p>
                      <a:r>
                        <a:rPr lang="en-US" sz="1200" dirty="0"/>
                        <a:t>AOI Pass</a:t>
                      </a:r>
                    </a:p>
                  </a:txBody>
                  <a:tcPr anchor="ctr"/>
                </a:tc>
                <a:tc>
                  <a:txBody>
                    <a:bodyPr/>
                    <a:lstStyle/>
                    <a:p>
                      <a:r>
                        <a:rPr lang="en-US" sz="1200" dirty="0"/>
                        <a:t>Applies only to systems using the </a:t>
                      </a:r>
                      <a:r>
                        <a:rPr lang="en-US" sz="1200" dirty="0" err="1"/>
                        <a:t>OptiSure</a:t>
                      </a:r>
                      <a:r>
                        <a:rPr lang="en-US" sz="1200" dirty="0"/>
                        <a:t> AOI technology. Refer to the </a:t>
                      </a:r>
                      <a:r>
                        <a:rPr lang="en-US" sz="1200" dirty="0" err="1"/>
                        <a:t>OptiSure</a:t>
                      </a:r>
                      <a:r>
                        <a:rPr lang="en-US" sz="1200" dirty="0"/>
                        <a:t> Automated Optical Inspection Operating Manual.</a:t>
                      </a:r>
                    </a:p>
                  </a:txBody>
                  <a:tcPr anchor="ctr"/>
                </a:tc>
                <a:extLst>
                  <a:ext uri="{0D108BD9-81ED-4DB2-BD59-A6C34878D82A}">
                    <a16:rowId xmlns:a16="http://schemas.microsoft.com/office/drawing/2014/main" val="226312953"/>
                  </a:ext>
                </a:extLst>
              </a:tr>
              <a:tr h="370840">
                <a:tc>
                  <a:txBody>
                    <a:bodyPr/>
                    <a:lstStyle/>
                    <a:p>
                      <a:r>
                        <a:rPr lang="en-US" sz="1200" dirty="0" err="1"/>
                        <a:t>MultiNeedle</a:t>
                      </a:r>
                      <a:r>
                        <a:rPr lang="en-US" sz="1200" dirty="0"/>
                        <a:t> 1, 2, 3, 4, 5, or 6</a:t>
                      </a:r>
                    </a:p>
                  </a:txBody>
                  <a:tcPr anchor="ctr"/>
                </a:tc>
                <a:tc>
                  <a:txBody>
                    <a:bodyPr/>
                    <a:lstStyle/>
                    <a:p>
                      <a:r>
                        <a:rPr lang="en-US" sz="1200" dirty="0"/>
                        <a:t>A signal indicating that a dispense has occurred from the specified needle (1 to 6). </a:t>
                      </a:r>
                    </a:p>
                  </a:txBody>
                  <a:tcPr anchor="ctr"/>
                </a:tc>
                <a:extLst>
                  <a:ext uri="{0D108BD9-81ED-4DB2-BD59-A6C34878D82A}">
                    <a16:rowId xmlns:a16="http://schemas.microsoft.com/office/drawing/2014/main" val="3538522572"/>
                  </a:ext>
                </a:extLst>
              </a:tr>
            </a:tbl>
          </a:graphicData>
        </a:graphic>
      </p:graphicFrame>
    </p:spTree>
    <p:extLst>
      <p:ext uri="{BB962C8B-B14F-4D97-AF65-F5344CB8AC3E}">
        <p14:creationId xmlns:p14="http://schemas.microsoft.com/office/powerpoint/2010/main" val="5673353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kern="0" dirty="0">
                <a:solidFill>
                  <a:schemeClr val="bg1"/>
                </a:solidFill>
              </a:rPr>
              <a:t>Communication Equipment</a:t>
            </a:r>
            <a:endParaRPr lang="en-US" sz="2800" kern="0" dirty="0">
              <a:solidFill>
                <a:schemeClr val="bg1"/>
              </a:solidFill>
            </a:endParaRPr>
          </a:p>
        </p:txBody>
      </p:sp>
      <p:pic>
        <p:nvPicPr>
          <p:cNvPr id="10" name="Picture 9">
            <a:extLst>
              <a:ext uri="{FF2B5EF4-FFF2-40B4-BE49-F238E27FC236}">
                <a16:creationId xmlns:a16="http://schemas.microsoft.com/office/drawing/2014/main" id="{8C56025B-F5D0-4F42-81C6-6311DBD7FA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312" y="2247366"/>
            <a:ext cx="3041528" cy="2363267"/>
          </a:xfrm>
          <a:prstGeom prst="rect">
            <a:avLst/>
          </a:prstGeom>
        </p:spPr>
      </p:pic>
      <p:sp>
        <p:nvSpPr>
          <p:cNvPr id="11" name="TextBox 10">
            <a:extLst>
              <a:ext uri="{FF2B5EF4-FFF2-40B4-BE49-F238E27FC236}">
                <a16:creationId xmlns:a16="http://schemas.microsoft.com/office/drawing/2014/main" id="{B3C7B873-80D6-4F5B-BE33-054EAFDE9821}"/>
              </a:ext>
            </a:extLst>
          </p:cNvPr>
          <p:cNvSpPr txBox="1"/>
          <p:nvPr/>
        </p:nvSpPr>
        <p:spPr bwMode="auto">
          <a:xfrm>
            <a:off x="566676" y="1828800"/>
            <a:ext cx="2590800" cy="258532"/>
          </a:xfrm>
          <a:prstGeom prst="rect">
            <a:avLst/>
          </a:prstGeom>
          <a:noFill/>
          <a:ln>
            <a:noFill/>
          </a:ln>
        </p:spPr>
        <p:txBody>
          <a:bodyPr wrap="square" rtlCol="0">
            <a:spAutoFit/>
          </a:bodyPr>
          <a:lstStyle/>
          <a:p>
            <a:pPr algn="ctr" eaLnBrk="1" hangingPunct="1">
              <a:lnSpc>
                <a:spcPct val="90000"/>
              </a:lnSpc>
            </a:pPr>
            <a:r>
              <a:rPr lang="en-US" sz="1200" dirty="0"/>
              <a:t>DB25 Breakout open wire</a:t>
            </a:r>
          </a:p>
        </p:txBody>
      </p:sp>
      <p:pic>
        <p:nvPicPr>
          <p:cNvPr id="14" name="Picture 13">
            <a:extLst>
              <a:ext uri="{FF2B5EF4-FFF2-40B4-BE49-F238E27FC236}">
                <a16:creationId xmlns:a16="http://schemas.microsoft.com/office/drawing/2014/main" id="{1E8EF9AF-73E8-4E8F-9AE0-66C7127CF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787" y="2097709"/>
            <a:ext cx="3376613" cy="2518412"/>
          </a:xfrm>
          <a:prstGeom prst="rect">
            <a:avLst/>
          </a:prstGeom>
        </p:spPr>
      </p:pic>
      <p:sp>
        <p:nvSpPr>
          <p:cNvPr id="15" name="TextBox 14">
            <a:extLst>
              <a:ext uri="{FF2B5EF4-FFF2-40B4-BE49-F238E27FC236}">
                <a16:creationId xmlns:a16="http://schemas.microsoft.com/office/drawing/2014/main" id="{5A229A45-DE02-4E61-98A1-657D833B45F6}"/>
              </a:ext>
            </a:extLst>
          </p:cNvPr>
          <p:cNvSpPr txBox="1"/>
          <p:nvPr/>
        </p:nvSpPr>
        <p:spPr bwMode="auto">
          <a:xfrm>
            <a:off x="5169693" y="1852889"/>
            <a:ext cx="2590800" cy="258532"/>
          </a:xfrm>
          <a:prstGeom prst="rect">
            <a:avLst/>
          </a:prstGeom>
          <a:noFill/>
          <a:ln>
            <a:noFill/>
          </a:ln>
        </p:spPr>
        <p:txBody>
          <a:bodyPr wrap="square" rtlCol="0">
            <a:spAutoFit/>
          </a:bodyPr>
          <a:lstStyle/>
          <a:p>
            <a:pPr algn="ctr" eaLnBrk="1" hangingPunct="1">
              <a:lnSpc>
                <a:spcPct val="90000"/>
              </a:lnSpc>
            </a:pPr>
            <a:r>
              <a:rPr lang="en-US" sz="1200" dirty="0"/>
              <a:t>USB I/O Modules (24VDC)</a:t>
            </a:r>
          </a:p>
        </p:txBody>
      </p:sp>
      <p:sp>
        <p:nvSpPr>
          <p:cNvPr id="2" name="TextBox 1">
            <a:extLst>
              <a:ext uri="{FF2B5EF4-FFF2-40B4-BE49-F238E27FC236}">
                <a16:creationId xmlns:a16="http://schemas.microsoft.com/office/drawing/2014/main" id="{8C13FF74-AD5D-43EA-9769-AD1645A9910D}"/>
              </a:ext>
            </a:extLst>
          </p:cNvPr>
          <p:cNvSpPr txBox="1"/>
          <p:nvPr/>
        </p:nvSpPr>
        <p:spPr bwMode="auto">
          <a:xfrm>
            <a:off x="457200" y="838200"/>
            <a:ext cx="4191000" cy="258532"/>
          </a:xfrm>
          <a:prstGeom prst="rect">
            <a:avLst/>
          </a:prstGeom>
          <a:noFill/>
          <a:ln>
            <a:noFill/>
          </a:ln>
        </p:spPr>
        <p:txBody>
          <a:bodyPr wrap="square" rtlCol="0">
            <a:spAutoFit/>
          </a:bodyPr>
          <a:lstStyle/>
          <a:p>
            <a:pPr algn="just" eaLnBrk="1" hangingPunct="1">
              <a:lnSpc>
                <a:spcPct val="90000"/>
              </a:lnSpc>
            </a:pPr>
            <a:r>
              <a:rPr lang="en-US" sz="1200" dirty="0"/>
              <a:t>Method 1</a:t>
            </a:r>
          </a:p>
        </p:txBody>
      </p:sp>
    </p:spTree>
    <p:extLst>
      <p:ext uri="{BB962C8B-B14F-4D97-AF65-F5344CB8AC3E}">
        <p14:creationId xmlns:p14="http://schemas.microsoft.com/office/powerpoint/2010/main" val="3928764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kern="0" dirty="0">
                <a:solidFill>
                  <a:schemeClr val="bg1"/>
                </a:solidFill>
              </a:rPr>
              <a:t>Wiring Diagram</a:t>
            </a:r>
            <a:endParaRPr lang="en-US" sz="2800" kern="0" dirty="0">
              <a:solidFill>
                <a:schemeClr val="bg1"/>
              </a:solidFill>
            </a:endParaRPr>
          </a:p>
        </p:txBody>
      </p:sp>
      <p:grpSp>
        <p:nvGrpSpPr>
          <p:cNvPr id="19" name="Group 18">
            <a:extLst>
              <a:ext uri="{FF2B5EF4-FFF2-40B4-BE49-F238E27FC236}">
                <a16:creationId xmlns:a16="http://schemas.microsoft.com/office/drawing/2014/main" id="{8153458F-7537-4822-B3FD-898B1DE2E801}"/>
              </a:ext>
            </a:extLst>
          </p:cNvPr>
          <p:cNvGrpSpPr/>
          <p:nvPr/>
        </p:nvGrpSpPr>
        <p:grpSpPr>
          <a:xfrm>
            <a:off x="647700" y="1102518"/>
            <a:ext cx="7848599" cy="5129212"/>
            <a:chOff x="838201" y="1097756"/>
            <a:chExt cx="7848599" cy="5129212"/>
          </a:xfrm>
        </p:grpSpPr>
        <p:pic>
          <p:nvPicPr>
            <p:cNvPr id="3" name="Picture 2">
              <a:extLst>
                <a:ext uri="{FF2B5EF4-FFF2-40B4-BE49-F238E27FC236}">
                  <a16:creationId xmlns:a16="http://schemas.microsoft.com/office/drawing/2014/main" id="{A1B3823E-EB89-4A72-9FC5-6FF06832C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71512" y="3109912"/>
              <a:ext cx="4124325" cy="1104900"/>
            </a:xfrm>
            <a:prstGeom prst="rect">
              <a:avLst/>
            </a:prstGeom>
          </p:spPr>
        </p:pic>
        <p:pic>
          <p:nvPicPr>
            <p:cNvPr id="6" name="Picture 5">
              <a:extLst>
                <a:ext uri="{FF2B5EF4-FFF2-40B4-BE49-F238E27FC236}">
                  <a16:creationId xmlns:a16="http://schemas.microsoft.com/office/drawing/2014/main" id="{1282CEBA-E160-4A6F-BFCB-1AC6C743C8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3303" r="31755"/>
            <a:stretch/>
          </p:blipFill>
          <p:spPr>
            <a:xfrm>
              <a:off x="3390898" y="1097756"/>
              <a:ext cx="1792289" cy="5129212"/>
            </a:xfrm>
            <a:prstGeom prst="rect">
              <a:avLst/>
            </a:prstGeom>
          </p:spPr>
        </p:pic>
        <p:cxnSp>
          <p:nvCxnSpPr>
            <p:cNvPr id="8" name="Straight Arrow Connector 7">
              <a:extLst>
                <a:ext uri="{FF2B5EF4-FFF2-40B4-BE49-F238E27FC236}">
                  <a16:creationId xmlns:a16="http://schemas.microsoft.com/office/drawing/2014/main" id="{3BACF337-F188-428A-BBC4-34739ECE80B9}"/>
                </a:ext>
              </a:extLst>
            </p:cNvPr>
            <p:cNvCxnSpPr/>
            <p:nvPr/>
          </p:nvCxnSpPr>
          <p:spPr bwMode="auto">
            <a:xfrm>
              <a:off x="1981200" y="3662362"/>
              <a:ext cx="137160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
          <p:nvSpPr>
            <p:cNvPr id="9" name="TextBox 8">
              <a:extLst>
                <a:ext uri="{FF2B5EF4-FFF2-40B4-BE49-F238E27FC236}">
                  <a16:creationId xmlns:a16="http://schemas.microsoft.com/office/drawing/2014/main" id="{20AA99D0-F98D-4423-9A4F-E0216B4D132B}"/>
                </a:ext>
              </a:extLst>
            </p:cNvPr>
            <p:cNvSpPr txBox="1"/>
            <p:nvPr/>
          </p:nvSpPr>
          <p:spPr bwMode="auto">
            <a:xfrm>
              <a:off x="2133600" y="3276600"/>
              <a:ext cx="914400" cy="258532"/>
            </a:xfrm>
            <a:prstGeom prst="rect">
              <a:avLst/>
            </a:prstGeom>
            <a:noFill/>
            <a:ln>
              <a:noFill/>
            </a:ln>
          </p:spPr>
          <p:txBody>
            <a:bodyPr wrap="square" rtlCol="0">
              <a:spAutoFit/>
            </a:bodyPr>
            <a:lstStyle/>
            <a:p>
              <a:pPr algn="ctr" eaLnBrk="1" hangingPunct="1">
                <a:lnSpc>
                  <a:spcPct val="90000"/>
                </a:lnSpc>
              </a:pPr>
              <a:r>
                <a:rPr lang="en-US" sz="1200" dirty="0"/>
                <a:t>I/O PIN</a:t>
              </a:r>
            </a:p>
          </p:txBody>
        </p:sp>
        <p:pic>
          <p:nvPicPr>
            <p:cNvPr id="13" name="Picture 12">
              <a:extLst>
                <a:ext uri="{FF2B5EF4-FFF2-40B4-BE49-F238E27FC236}">
                  <a16:creationId xmlns:a16="http://schemas.microsoft.com/office/drawing/2014/main" id="{3F686D4E-228B-4594-B961-65371314360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592887" y="1233487"/>
              <a:ext cx="2093913" cy="4857750"/>
            </a:xfrm>
            <a:prstGeom prst="rect">
              <a:avLst/>
            </a:prstGeom>
          </p:spPr>
        </p:pic>
        <p:sp>
          <p:nvSpPr>
            <p:cNvPr id="18" name="TextBox 17">
              <a:extLst>
                <a:ext uri="{FF2B5EF4-FFF2-40B4-BE49-F238E27FC236}">
                  <a16:creationId xmlns:a16="http://schemas.microsoft.com/office/drawing/2014/main" id="{43F0BB13-BF73-44E3-88C5-7734FB544B51}"/>
                </a:ext>
              </a:extLst>
            </p:cNvPr>
            <p:cNvSpPr txBox="1"/>
            <p:nvPr/>
          </p:nvSpPr>
          <p:spPr bwMode="auto">
            <a:xfrm>
              <a:off x="5227637" y="3235952"/>
              <a:ext cx="1365250" cy="258532"/>
            </a:xfrm>
            <a:prstGeom prst="rect">
              <a:avLst/>
            </a:prstGeom>
            <a:noFill/>
            <a:ln>
              <a:noFill/>
            </a:ln>
          </p:spPr>
          <p:txBody>
            <a:bodyPr wrap="square" rtlCol="0">
              <a:spAutoFit/>
            </a:bodyPr>
            <a:lstStyle/>
            <a:p>
              <a:pPr algn="ctr" eaLnBrk="1" hangingPunct="1">
                <a:lnSpc>
                  <a:spcPct val="90000"/>
                </a:lnSpc>
              </a:pPr>
              <a:r>
                <a:rPr lang="en-US" sz="1200" dirty="0"/>
                <a:t>USB-B</a:t>
              </a:r>
            </a:p>
          </p:txBody>
        </p:sp>
      </p:grpSp>
      <p:cxnSp>
        <p:nvCxnSpPr>
          <p:cNvPr id="20" name="Straight Arrow Connector 19">
            <a:extLst>
              <a:ext uri="{FF2B5EF4-FFF2-40B4-BE49-F238E27FC236}">
                <a16:creationId xmlns:a16="http://schemas.microsoft.com/office/drawing/2014/main" id="{89F52D58-24CA-4B70-86A9-C92BDF9D5384}"/>
              </a:ext>
            </a:extLst>
          </p:cNvPr>
          <p:cNvCxnSpPr/>
          <p:nvPr/>
        </p:nvCxnSpPr>
        <p:spPr bwMode="auto">
          <a:xfrm>
            <a:off x="5183187" y="3667124"/>
            <a:ext cx="1371600" cy="0"/>
          </a:xfrm>
          <a:prstGeom prst="straightConnector1">
            <a:avLst/>
          </a:prstGeom>
          <a:solidFill>
            <a:schemeClr val="accent1"/>
          </a:solidFill>
          <a:ln w="12700" cap="sq"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26036911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kern="0" dirty="0">
                <a:solidFill>
                  <a:schemeClr val="bg1"/>
                </a:solidFill>
              </a:rPr>
              <a:t>Communication Equipment</a:t>
            </a:r>
            <a:endParaRPr lang="en-US" sz="2800" kern="0" dirty="0">
              <a:solidFill>
                <a:schemeClr val="bg1"/>
              </a:solidFill>
            </a:endParaRPr>
          </a:p>
        </p:txBody>
      </p:sp>
      <p:sp>
        <p:nvSpPr>
          <p:cNvPr id="7" name="TextBox 6">
            <a:extLst>
              <a:ext uri="{FF2B5EF4-FFF2-40B4-BE49-F238E27FC236}">
                <a16:creationId xmlns:a16="http://schemas.microsoft.com/office/drawing/2014/main" id="{BE1F9DA0-AE58-4FE8-AB51-B5381C46D60D}"/>
              </a:ext>
            </a:extLst>
          </p:cNvPr>
          <p:cNvSpPr txBox="1"/>
          <p:nvPr/>
        </p:nvSpPr>
        <p:spPr bwMode="auto">
          <a:xfrm>
            <a:off x="457200" y="838200"/>
            <a:ext cx="4191000" cy="258532"/>
          </a:xfrm>
          <a:prstGeom prst="rect">
            <a:avLst/>
          </a:prstGeom>
          <a:noFill/>
          <a:ln>
            <a:noFill/>
          </a:ln>
        </p:spPr>
        <p:txBody>
          <a:bodyPr wrap="square" rtlCol="0">
            <a:spAutoFit/>
          </a:bodyPr>
          <a:lstStyle/>
          <a:p>
            <a:pPr algn="just" eaLnBrk="1" hangingPunct="1">
              <a:lnSpc>
                <a:spcPct val="90000"/>
              </a:lnSpc>
            </a:pPr>
            <a:r>
              <a:rPr lang="en-US" sz="1200" dirty="0"/>
              <a:t>Method 2</a:t>
            </a:r>
          </a:p>
        </p:txBody>
      </p:sp>
      <p:pic>
        <p:nvPicPr>
          <p:cNvPr id="9" name="Picture 8">
            <a:extLst>
              <a:ext uri="{FF2B5EF4-FFF2-40B4-BE49-F238E27FC236}">
                <a16:creationId xmlns:a16="http://schemas.microsoft.com/office/drawing/2014/main" id="{39044565-9598-42B5-B7E5-B20613B8B6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4288" y="2667000"/>
            <a:ext cx="2514600" cy="2514600"/>
          </a:xfrm>
          <a:prstGeom prst="rect">
            <a:avLst/>
          </a:prstGeom>
        </p:spPr>
      </p:pic>
      <p:sp>
        <p:nvSpPr>
          <p:cNvPr id="16" name="TextBox 15">
            <a:extLst>
              <a:ext uri="{FF2B5EF4-FFF2-40B4-BE49-F238E27FC236}">
                <a16:creationId xmlns:a16="http://schemas.microsoft.com/office/drawing/2014/main" id="{AA6A0C34-D34A-4650-99C4-128BD62E50D2}"/>
              </a:ext>
            </a:extLst>
          </p:cNvPr>
          <p:cNvSpPr txBox="1"/>
          <p:nvPr/>
        </p:nvSpPr>
        <p:spPr bwMode="auto">
          <a:xfrm>
            <a:off x="5252381" y="2348189"/>
            <a:ext cx="2590800" cy="258532"/>
          </a:xfrm>
          <a:prstGeom prst="rect">
            <a:avLst/>
          </a:prstGeom>
          <a:noFill/>
          <a:ln>
            <a:noFill/>
          </a:ln>
        </p:spPr>
        <p:txBody>
          <a:bodyPr wrap="square" rtlCol="0">
            <a:spAutoFit/>
          </a:bodyPr>
          <a:lstStyle/>
          <a:p>
            <a:pPr algn="ctr" eaLnBrk="1" hangingPunct="1">
              <a:lnSpc>
                <a:spcPct val="90000"/>
              </a:lnSpc>
            </a:pPr>
            <a:r>
              <a:rPr lang="en-US" sz="1200" dirty="0"/>
              <a:t>PCIe I/O Card (24VDC)</a:t>
            </a:r>
          </a:p>
        </p:txBody>
      </p:sp>
      <p:pic>
        <p:nvPicPr>
          <p:cNvPr id="13" name="Picture 12">
            <a:extLst>
              <a:ext uri="{FF2B5EF4-FFF2-40B4-BE49-F238E27FC236}">
                <a16:creationId xmlns:a16="http://schemas.microsoft.com/office/drawing/2014/main" id="{2D766EC9-ADE5-46D0-BC61-63DAFCBA5E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6525" y="4686300"/>
            <a:ext cx="1455184" cy="1189613"/>
          </a:xfrm>
          <a:prstGeom prst="rect">
            <a:avLst/>
          </a:prstGeom>
        </p:spPr>
      </p:pic>
      <p:pic>
        <p:nvPicPr>
          <p:cNvPr id="17" name="Picture 16">
            <a:extLst>
              <a:ext uri="{FF2B5EF4-FFF2-40B4-BE49-F238E27FC236}">
                <a16:creationId xmlns:a16="http://schemas.microsoft.com/office/drawing/2014/main" id="{6C2FD42C-2CC8-4557-941C-E6202CD6230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5112" y="2166603"/>
            <a:ext cx="1738009" cy="1350433"/>
          </a:xfrm>
          <a:prstGeom prst="rect">
            <a:avLst/>
          </a:prstGeom>
        </p:spPr>
      </p:pic>
      <p:sp>
        <p:nvSpPr>
          <p:cNvPr id="18" name="TextBox 17">
            <a:extLst>
              <a:ext uri="{FF2B5EF4-FFF2-40B4-BE49-F238E27FC236}">
                <a16:creationId xmlns:a16="http://schemas.microsoft.com/office/drawing/2014/main" id="{F3FCF7FF-979A-465D-848C-72FBE92BE905}"/>
              </a:ext>
            </a:extLst>
          </p:cNvPr>
          <p:cNvSpPr txBox="1"/>
          <p:nvPr/>
        </p:nvSpPr>
        <p:spPr bwMode="auto">
          <a:xfrm>
            <a:off x="1066800" y="1831871"/>
            <a:ext cx="2590800" cy="258532"/>
          </a:xfrm>
          <a:prstGeom prst="rect">
            <a:avLst/>
          </a:prstGeom>
          <a:noFill/>
          <a:ln>
            <a:noFill/>
          </a:ln>
        </p:spPr>
        <p:txBody>
          <a:bodyPr wrap="square" rtlCol="0">
            <a:spAutoFit/>
          </a:bodyPr>
          <a:lstStyle/>
          <a:p>
            <a:pPr algn="ctr" eaLnBrk="1" hangingPunct="1">
              <a:lnSpc>
                <a:spcPct val="90000"/>
              </a:lnSpc>
            </a:pPr>
            <a:r>
              <a:rPr lang="en-US" sz="1200" dirty="0"/>
              <a:t>DB25 Breakout open wire</a:t>
            </a:r>
          </a:p>
        </p:txBody>
      </p:sp>
      <p:sp>
        <p:nvSpPr>
          <p:cNvPr id="19" name="TextBox 18">
            <a:extLst>
              <a:ext uri="{FF2B5EF4-FFF2-40B4-BE49-F238E27FC236}">
                <a16:creationId xmlns:a16="http://schemas.microsoft.com/office/drawing/2014/main" id="{F211726D-366B-4C91-BB94-2AE008B29E6B}"/>
              </a:ext>
            </a:extLst>
          </p:cNvPr>
          <p:cNvSpPr txBox="1"/>
          <p:nvPr/>
        </p:nvSpPr>
        <p:spPr bwMode="auto">
          <a:xfrm>
            <a:off x="938716" y="4384571"/>
            <a:ext cx="2590800" cy="258532"/>
          </a:xfrm>
          <a:prstGeom prst="rect">
            <a:avLst/>
          </a:prstGeom>
          <a:noFill/>
          <a:ln>
            <a:noFill/>
          </a:ln>
        </p:spPr>
        <p:txBody>
          <a:bodyPr wrap="square" rtlCol="0">
            <a:spAutoFit/>
          </a:bodyPr>
          <a:lstStyle/>
          <a:p>
            <a:pPr algn="ctr" eaLnBrk="1" hangingPunct="1">
              <a:lnSpc>
                <a:spcPct val="90000"/>
              </a:lnSpc>
            </a:pPr>
            <a:r>
              <a:rPr lang="en-US" sz="1200" dirty="0"/>
              <a:t>DB37 Breakout board</a:t>
            </a:r>
          </a:p>
        </p:txBody>
      </p:sp>
    </p:spTree>
    <p:extLst>
      <p:ext uri="{BB962C8B-B14F-4D97-AF65-F5344CB8AC3E}">
        <p14:creationId xmlns:p14="http://schemas.microsoft.com/office/powerpoint/2010/main" val="39805086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A348CC9-F705-4C4E-B346-BAA8C498D988}"/>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dirty="0">
                <a:solidFill>
                  <a:schemeClr val="bg1"/>
                </a:solidFill>
              </a:rPr>
              <a:t>I/O from I/O Box</a:t>
            </a:r>
            <a:endParaRPr lang="en-US" sz="2800" kern="0" dirty="0">
              <a:solidFill>
                <a:schemeClr val="bg1"/>
              </a:solidFill>
            </a:endParaRPr>
          </a:p>
        </p:txBody>
      </p:sp>
      <p:graphicFrame>
        <p:nvGraphicFramePr>
          <p:cNvPr id="11" name="Table 8">
            <a:extLst>
              <a:ext uri="{FF2B5EF4-FFF2-40B4-BE49-F238E27FC236}">
                <a16:creationId xmlns:a16="http://schemas.microsoft.com/office/drawing/2014/main" id="{D36CF14D-CDD9-4B5D-AA11-55060FCBFBD2}"/>
              </a:ext>
            </a:extLst>
          </p:cNvPr>
          <p:cNvGraphicFramePr>
            <a:graphicFrameLocks noGrp="1"/>
          </p:cNvGraphicFramePr>
          <p:nvPr>
            <p:extLst>
              <p:ext uri="{D42A27DB-BD31-4B8C-83A1-F6EECF244321}">
                <p14:modId xmlns:p14="http://schemas.microsoft.com/office/powerpoint/2010/main" val="419911838"/>
              </p:ext>
            </p:extLst>
          </p:nvPr>
        </p:nvGraphicFramePr>
        <p:xfrm>
          <a:off x="1524000" y="2438400"/>
          <a:ext cx="2367280" cy="1854200"/>
        </p:xfrm>
        <a:graphic>
          <a:graphicData uri="http://schemas.openxmlformats.org/drawingml/2006/table">
            <a:tbl>
              <a:tblPr firstRow="1" bandRow="1">
                <a:tableStyleId>{5C22544A-7EE6-4342-B048-85BDC9FD1C3A}</a:tableStyleId>
              </a:tblPr>
              <a:tblGrid>
                <a:gridCol w="462280">
                  <a:extLst>
                    <a:ext uri="{9D8B030D-6E8A-4147-A177-3AD203B41FA5}">
                      <a16:colId xmlns:a16="http://schemas.microsoft.com/office/drawing/2014/main" val="2652394802"/>
                    </a:ext>
                  </a:extLst>
                </a:gridCol>
                <a:gridCol w="1905000">
                  <a:extLst>
                    <a:ext uri="{9D8B030D-6E8A-4147-A177-3AD203B41FA5}">
                      <a16:colId xmlns:a16="http://schemas.microsoft.com/office/drawing/2014/main" val="3884782657"/>
                    </a:ext>
                  </a:extLst>
                </a:gridCol>
              </a:tblGrid>
              <a:tr h="370840">
                <a:tc>
                  <a:txBody>
                    <a:bodyPr/>
                    <a:lstStyle/>
                    <a:p>
                      <a:pPr algn="ctr"/>
                      <a:r>
                        <a:rPr lang="en-US" sz="1200" dirty="0"/>
                        <a:t>#IN</a:t>
                      </a:r>
                    </a:p>
                  </a:txBody>
                  <a:tcPr anchor="ctr"/>
                </a:tc>
                <a:tc>
                  <a:txBody>
                    <a:bodyPr/>
                    <a:lstStyle/>
                    <a:p>
                      <a:pPr algn="ctr"/>
                      <a:r>
                        <a:rPr lang="en-US" sz="1200" dirty="0"/>
                        <a:t>OUTPUT</a:t>
                      </a:r>
                    </a:p>
                  </a:txBody>
                  <a:tcPr anchor="ctr"/>
                </a:tc>
                <a:extLst>
                  <a:ext uri="{0D108BD9-81ED-4DB2-BD59-A6C34878D82A}">
                    <a16:rowId xmlns:a16="http://schemas.microsoft.com/office/drawing/2014/main" val="4203148055"/>
                  </a:ext>
                </a:extLst>
              </a:tr>
              <a:tr h="370840">
                <a:tc>
                  <a:txBody>
                    <a:bodyPr/>
                    <a:lstStyle/>
                    <a:p>
                      <a:pPr algn="ctr"/>
                      <a:r>
                        <a:rPr lang="en-US" sz="1200" dirty="0"/>
                        <a:t>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Call Program</a:t>
                      </a:r>
                    </a:p>
                  </a:txBody>
                  <a:tcPr anchor="ctr"/>
                </a:tc>
                <a:extLst>
                  <a:ext uri="{0D108BD9-81ED-4DB2-BD59-A6C34878D82A}">
                    <a16:rowId xmlns:a16="http://schemas.microsoft.com/office/drawing/2014/main" val="715663088"/>
                  </a:ext>
                </a:extLst>
              </a:tr>
              <a:tr h="370840">
                <a:tc>
                  <a:txBody>
                    <a:bodyPr/>
                    <a:lstStyle/>
                    <a:p>
                      <a:pPr algn="ctr"/>
                      <a:r>
                        <a:rPr lang="en-US" sz="1200"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Call Program</a:t>
                      </a:r>
                    </a:p>
                  </a:txBody>
                  <a:tcPr anchor="ctr"/>
                </a:tc>
                <a:extLst>
                  <a:ext uri="{0D108BD9-81ED-4DB2-BD59-A6C34878D82A}">
                    <a16:rowId xmlns:a16="http://schemas.microsoft.com/office/drawing/2014/main" val="3858382453"/>
                  </a:ext>
                </a:extLst>
              </a:tr>
              <a:tr h="370840">
                <a:tc>
                  <a:txBody>
                    <a:bodyPr/>
                    <a:lstStyle/>
                    <a:p>
                      <a:pPr algn="ctr"/>
                      <a:r>
                        <a:rPr lang="en-US" sz="1200" dirty="0"/>
                        <a:t>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Call Program</a:t>
                      </a:r>
                    </a:p>
                  </a:txBody>
                  <a:tcPr anchor="ctr"/>
                </a:tc>
                <a:extLst>
                  <a:ext uri="{0D108BD9-81ED-4DB2-BD59-A6C34878D82A}">
                    <a16:rowId xmlns:a16="http://schemas.microsoft.com/office/drawing/2014/main" val="2145589105"/>
                  </a:ext>
                </a:extLst>
              </a:tr>
              <a:tr h="370840">
                <a:tc>
                  <a:txBody>
                    <a:bodyPr/>
                    <a:lstStyle/>
                    <a:p>
                      <a:pPr algn="ctr"/>
                      <a:r>
                        <a:rPr lang="en-US" sz="1200" dirty="0"/>
                        <a:t>8</a:t>
                      </a:r>
                    </a:p>
                  </a:txBody>
                  <a:tcPr anchor="ctr"/>
                </a:tc>
                <a:tc>
                  <a:txBody>
                    <a:bodyPr/>
                    <a:lstStyle/>
                    <a:p>
                      <a:pPr algn="ctr"/>
                      <a:r>
                        <a:rPr lang="en-US" sz="1200" dirty="0"/>
                        <a:t>Start</a:t>
                      </a:r>
                    </a:p>
                  </a:txBody>
                  <a:tcPr anchor="ctr"/>
                </a:tc>
                <a:extLst>
                  <a:ext uri="{0D108BD9-81ED-4DB2-BD59-A6C34878D82A}">
                    <a16:rowId xmlns:a16="http://schemas.microsoft.com/office/drawing/2014/main" val="515652627"/>
                  </a:ext>
                </a:extLst>
              </a:tr>
            </a:tbl>
          </a:graphicData>
        </a:graphic>
      </p:graphicFrame>
      <p:graphicFrame>
        <p:nvGraphicFramePr>
          <p:cNvPr id="12" name="Table 8">
            <a:extLst>
              <a:ext uri="{FF2B5EF4-FFF2-40B4-BE49-F238E27FC236}">
                <a16:creationId xmlns:a16="http://schemas.microsoft.com/office/drawing/2014/main" id="{CF05A142-0938-4374-AE7B-A0BE0147AF44}"/>
              </a:ext>
            </a:extLst>
          </p:cNvPr>
          <p:cNvGraphicFramePr>
            <a:graphicFrameLocks noGrp="1"/>
          </p:cNvGraphicFramePr>
          <p:nvPr>
            <p:extLst>
              <p:ext uri="{D42A27DB-BD31-4B8C-83A1-F6EECF244321}">
                <p14:modId xmlns:p14="http://schemas.microsoft.com/office/powerpoint/2010/main" val="1671475987"/>
              </p:ext>
            </p:extLst>
          </p:nvPr>
        </p:nvGraphicFramePr>
        <p:xfrm>
          <a:off x="4572000" y="2436906"/>
          <a:ext cx="2537143" cy="1854200"/>
        </p:xfrm>
        <a:graphic>
          <a:graphicData uri="http://schemas.openxmlformats.org/drawingml/2006/table">
            <a:tbl>
              <a:tblPr firstRow="1" bandRow="1">
                <a:tableStyleId>{5C22544A-7EE6-4342-B048-85BDC9FD1C3A}</a:tableStyleId>
              </a:tblPr>
              <a:tblGrid>
                <a:gridCol w="632143">
                  <a:extLst>
                    <a:ext uri="{9D8B030D-6E8A-4147-A177-3AD203B41FA5}">
                      <a16:colId xmlns:a16="http://schemas.microsoft.com/office/drawing/2014/main" val="2652394802"/>
                    </a:ext>
                  </a:extLst>
                </a:gridCol>
                <a:gridCol w="1905000">
                  <a:extLst>
                    <a:ext uri="{9D8B030D-6E8A-4147-A177-3AD203B41FA5}">
                      <a16:colId xmlns:a16="http://schemas.microsoft.com/office/drawing/2014/main" val="3884782657"/>
                    </a:ext>
                  </a:extLst>
                </a:gridCol>
              </a:tblGrid>
              <a:tr h="370840">
                <a:tc>
                  <a:txBody>
                    <a:bodyPr/>
                    <a:lstStyle/>
                    <a:p>
                      <a:pPr algn="ctr"/>
                      <a:r>
                        <a:rPr lang="en-US" sz="1200" dirty="0"/>
                        <a:t>#OUT</a:t>
                      </a:r>
                    </a:p>
                  </a:txBody>
                  <a:tcPr anchor="ctr"/>
                </a:tc>
                <a:tc>
                  <a:txBody>
                    <a:bodyPr/>
                    <a:lstStyle/>
                    <a:p>
                      <a:pPr algn="ctr"/>
                      <a:r>
                        <a:rPr lang="en-US" sz="1200" dirty="0"/>
                        <a:t>INPUT</a:t>
                      </a:r>
                    </a:p>
                  </a:txBody>
                  <a:tcPr anchor="ctr"/>
                </a:tc>
                <a:extLst>
                  <a:ext uri="{0D108BD9-81ED-4DB2-BD59-A6C34878D82A}">
                    <a16:rowId xmlns:a16="http://schemas.microsoft.com/office/drawing/2014/main" val="4203148055"/>
                  </a:ext>
                </a:extLst>
              </a:tr>
              <a:tr h="370840">
                <a:tc>
                  <a:txBody>
                    <a:bodyPr/>
                    <a:lstStyle/>
                    <a:p>
                      <a:pPr algn="ctr"/>
                      <a:r>
                        <a:rPr lang="en-US" sz="1200" dirty="0"/>
                        <a:t>1</a:t>
                      </a:r>
                    </a:p>
                  </a:txBody>
                  <a:tcPr anchor="ctr"/>
                </a:tc>
                <a:tc>
                  <a:txBody>
                    <a:bodyPr/>
                    <a:lstStyle/>
                    <a:p>
                      <a:pPr algn="ctr"/>
                      <a:r>
                        <a:rPr lang="en-US" sz="1200" dirty="0"/>
                        <a:t>Standby</a:t>
                      </a:r>
                    </a:p>
                  </a:txBody>
                  <a:tcPr anchor="ctr"/>
                </a:tc>
                <a:extLst>
                  <a:ext uri="{0D108BD9-81ED-4DB2-BD59-A6C34878D82A}">
                    <a16:rowId xmlns:a16="http://schemas.microsoft.com/office/drawing/2014/main" val="715663088"/>
                  </a:ext>
                </a:extLst>
              </a:tr>
              <a:tr h="370840">
                <a:tc>
                  <a:txBody>
                    <a:bodyPr/>
                    <a:lstStyle/>
                    <a:p>
                      <a:pPr algn="ctr"/>
                      <a:r>
                        <a:rPr lang="en-US" sz="1200" dirty="0"/>
                        <a:t>2</a:t>
                      </a:r>
                    </a:p>
                  </a:txBody>
                  <a:tcPr anchor="ctr"/>
                </a:tc>
                <a:tc>
                  <a:txBody>
                    <a:bodyPr/>
                    <a:lstStyle/>
                    <a:p>
                      <a:pPr algn="ctr"/>
                      <a:r>
                        <a:rPr lang="en-US" sz="1200" dirty="0"/>
                        <a:t>Running</a:t>
                      </a:r>
                    </a:p>
                  </a:txBody>
                  <a:tcPr anchor="ctr"/>
                </a:tc>
                <a:extLst>
                  <a:ext uri="{0D108BD9-81ED-4DB2-BD59-A6C34878D82A}">
                    <a16:rowId xmlns:a16="http://schemas.microsoft.com/office/drawing/2014/main" val="3858382453"/>
                  </a:ext>
                </a:extLst>
              </a:tr>
              <a:tr h="370840">
                <a:tc>
                  <a:txBody>
                    <a:bodyPr/>
                    <a:lstStyle/>
                    <a:p>
                      <a:pPr algn="ctr"/>
                      <a:r>
                        <a:rPr lang="en-US" sz="1200"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AOI Fail</a:t>
                      </a:r>
                    </a:p>
                  </a:txBody>
                  <a:tcPr anchor="ctr"/>
                </a:tc>
                <a:extLst>
                  <a:ext uri="{0D108BD9-81ED-4DB2-BD59-A6C34878D82A}">
                    <a16:rowId xmlns:a16="http://schemas.microsoft.com/office/drawing/2014/main" val="515652627"/>
                  </a:ext>
                </a:extLst>
              </a:tr>
              <a:tr h="370840">
                <a:tc>
                  <a:txBody>
                    <a:bodyPr/>
                    <a:lstStyle/>
                    <a:p>
                      <a:pPr algn="ctr"/>
                      <a:r>
                        <a:rPr lang="en-US" sz="12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AOI Pass</a:t>
                      </a:r>
                    </a:p>
                  </a:txBody>
                  <a:tcPr anchor="ctr"/>
                </a:tc>
                <a:extLst>
                  <a:ext uri="{0D108BD9-81ED-4DB2-BD59-A6C34878D82A}">
                    <a16:rowId xmlns:a16="http://schemas.microsoft.com/office/drawing/2014/main" val="2378702286"/>
                  </a:ext>
                </a:extLst>
              </a:tr>
            </a:tbl>
          </a:graphicData>
        </a:graphic>
      </p:graphicFrame>
    </p:spTree>
    <p:extLst>
      <p:ext uri="{BB962C8B-B14F-4D97-AF65-F5344CB8AC3E}">
        <p14:creationId xmlns:p14="http://schemas.microsoft.com/office/powerpoint/2010/main" val="4380818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1312" y="161925"/>
            <a:ext cx="7812088" cy="600075"/>
          </a:xfrm>
        </p:spPr>
        <p:txBody>
          <a:bodyPr/>
          <a:lstStyle/>
          <a:p>
            <a:r>
              <a:rPr lang="en-US" sz="2800" b="1" dirty="0">
                <a:solidFill>
                  <a:schemeClr val="bg1"/>
                </a:solidFill>
              </a:rPr>
              <a:t>HW Scheme</a:t>
            </a:r>
          </a:p>
        </p:txBody>
      </p:sp>
      <p:sp>
        <p:nvSpPr>
          <p:cNvPr id="5" name="Rectangle: Rounded Corners 4">
            <a:extLst>
              <a:ext uri="{FF2B5EF4-FFF2-40B4-BE49-F238E27FC236}">
                <a16:creationId xmlns:a16="http://schemas.microsoft.com/office/drawing/2014/main" id="{EBCDDBCF-3784-4F2E-ADEA-70ECA303AAEB}"/>
              </a:ext>
            </a:extLst>
          </p:cNvPr>
          <p:cNvSpPr/>
          <p:nvPr/>
        </p:nvSpPr>
        <p:spPr bwMode="auto">
          <a:xfrm>
            <a:off x="3200400" y="1600200"/>
            <a:ext cx="1981200" cy="121920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u="none" strike="noStrike" cap="none" normalizeH="0" baseline="0" dirty="0">
                <a:ln>
                  <a:noFill/>
                </a:ln>
                <a:solidFill>
                  <a:schemeClr val="tx1"/>
                </a:solidFill>
                <a:effectLst/>
                <a:latin typeface="Arial" charset="0"/>
              </a:rPr>
              <a:t>PC </a:t>
            </a:r>
            <a:r>
              <a:rPr lang="en-US" b="1" dirty="0">
                <a:solidFill>
                  <a:schemeClr val="tx1"/>
                </a:solidFill>
                <a:latin typeface="Arial" charset="0"/>
              </a:rPr>
              <a:t>+ Monitor</a:t>
            </a:r>
          </a:p>
        </p:txBody>
      </p:sp>
      <p:sp>
        <p:nvSpPr>
          <p:cNvPr id="6" name="Rectangle: Rounded Corners 5">
            <a:extLst>
              <a:ext uri="{FF2B5EF4-FFF2-40B4-BE49-F238E27FC236}">
                <a16:creationId xmlns:a16="http://schemas.microsoft.com/office/drawing/2014/main" id="{49B5D5DE-4EBA-4941-A94A-715C1C3B8527}"/>
              </a:ext>
            </a:extLst>
          </p:cNvPr>
          <p:cNvSpPr/>
          <p:nvPr/>
        </p:nvSpPr>
        <p:spPr bwMode="auto">
          <a:xfrm>
            <a:off x="557213" y="1600200"/>
            <a:ext cx="1524000" cy="121920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u="none" strike="noStrike" cap="none" normalizeH="0" baseline="0" dirty="0">
                <a:ln>
                  <a:noFill/>
                </a:ln>
                <a:solidFill>
                  <a:schemeClr val="tx1"/>
                </a:solidFill>
                <a:effectLst/>
                <a:latin typeface="Arial" charset="0"/>
              </a:rPr>
              <a:t>Barcode Reader</a:t>
            </a:r>
            <a:endParaRPr lang="en-US" b="1" dirty="0">
              <a:solidFill>
                <a:schemeClr val="tx1"/>
              </a:solidFill>
              <a:latin typeface="Arial" charset="0"/>
            </a:endParaRPr>
          </a:p>
        </p:txBody>
      </p:sp>
      <p:cxnSp>
        <p:nvCxnSpPr>
          <p:cNvPr id="8" name="Straight Arrow Connector 7">
            <a:extLst>
              <a:ext uri="{FF2B5EF4-FFF2-40B4-BE49-F238E27FC236}">
                <a16:creationId xmlns:a16="http://schemas.microsoft.com/office/drawing/2014/main" id="{B49080D9-B8C0-4149-9F49-DA360C31D5A9}"/>
              </a:ext>
            </a:extLst>
          </p:cNvPr>
          <p:cNvCxnSpPr>
            <a:stCxn id="6" idx="3"/>
            <a:endCxn id="5" idx="1"/>
          </p:cNvCxnSpPr>
          <p:nvPr/>
        </p:nvCxnSpPr>
        <p:spPr bwMode="auto">
          <a:xfrm>
            <a:off x="2081213" y="2209800"/>
            <a:ext cx="1119187" cy="0"/>
          </a:xfrm>
          <a:prstGeom prst="straightConnector1">
            <a:avLst/>
          </a:prstGeom>
          <a:solidFill>
            <a:schemeClr val="accent1"/>
          </a:solidFill>
          <a:ln w="28575" cap="sq" cmpd="sng" algn="ctr">
            <a:solidFill>
              <a:schemeClr val="tx1"/>
            </a:solidFill>
            <a:prstDash val="solid"/>
            <a:round/>
            <a:headEnd type="none" w="sm" len="sm"/>
            <a:tailEnd type="triangle"/>
          </a:ln>
          <a:effectLst/>
        </p:spPr>
      </p:cxnSp>
      <p:sp>
        <p:nvSpPr>
          <p:cNvPr id="9" name="Rectangle: Rounded Corners 8">
            <a:extLst>
              <a:ext uri="{FF2B5EF4-FFF2-40B4-BE49-F238E27FC236}">
                <a16:creationId xmlns:a16="http://schemas.microsoft.com/office/drawing/2014/main" id="{4D228E8E-1161-4DED-8F41-3A05F8D68D2C}"/>
              </a:ext>
            </a:extLst>
          </p:cNvPr>
          <p:cNvSpPr/>
          <p:nvPr/>
        </p:nvSpPr>
        <p:spPr bwMode="auto">
          <a:xfrm>
            <a:off x="2059641" y="5029200"/>
            <a:ext cx="1809750" cy="121920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tx1"/>
                </a:solidFill>
                <a:latin typeface="Arial" charset="0"/>
              </a:rPr>
              <a:t>Nordson</a:t>
            </a:r>
          </a:p>
          <a:p>
            <a:pPr marL="0" marR="0" indent="0" algn="ctr" defTabSz="914400" rtl="0" eaLnBrk="0" fontAlgn="base" latinLnBrk="0" hangingPunct="0">
              <a:lnSpc>
                <a:spcPct val="100000"/>
              </a:lnSpc>
              <a:spcBef>
                <a:spcPct val="0"/>
              </a:spcBef>
              <a:spcAft>
                <a:spcPct val="0"/>
              </a:spcAft>
              <a:buClrTx/>
              <a:buSzTx/>
              <a:buFontTx/>
              <a:buNone/>
              <a:tabLst/>
            </a:pPr>
            <a:r>
              <a:rPr lang="en-US" b="1" dirty="0">
                <a:solidFill>
                  <a:schemeClr val="tx1"/>
                </a:solidFill>
                <a:latin typeface="Arial" charset="0"/>
              </a:rPr>
              <a:t>Dispense Robots</a:t>
            </a:r>
          </a:p>
        </p:txBody>
      </p:sp>
      <p:sp>
        <p:nvSpPr>
          <p:cNvPr id="10" name="Flowchart: Magnetic Disk 9">
            <a:extLst>
              <a:ext uri="{FF2B5EF4-FFF2-40B4-BE49-F238E27FC236}">
                <a16:creationId xmlns:a16="http://schemas.microsoft.com/office/drawing/2014/main" id="{8EA583FB-DD5B-47A5-9448-D2C81D678E42}"/>
              </a:ext>
            </a:extLst>
          </p:cNvPr>
          <p:cNvSpPr/>
          <p:nvPr/>
        </p:nvSpPr>
        <p:spPr bwMode="auto">
          <a:xfrm>
            <a:off x="6400800" y="1600200"/>
            <a:ext cx="1066800" cy="1219200"/>
          </a:xfrm>
          <a:prstGeom prst="flowChartMagneticDisk">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chemeClr val="tx1"/>
                </a:solidFill>
                <a:effectLst/>
                <a:latin typeface="Arial" charset="0"/>
              </a:rPr>
              <a:t>FITs</a:t>
            </a:r>
          </a:p>
        </p:txBody>
      </p:sp>
      <p:cxnSp>
        <p:nvCxnSpPr>
          <p:cNvPr id="12" name="Straight Arrow Connector 11">
            <a:extLst>
              <a:ext uri="{FF2B5EF4-FFF2-40B4-BE49-F238E27FC236}">
                <a16:creationId xmlns:a16="http://schemas.microsoft.com/office/drawing/2014/main" id="{070681AB-03DA-4103-BE19-C81E8F15A29F}"/>
              </a:ext>
            </a:extLst>
          </p:cNvPr>
          <p:cNvCxnSpPr>
            <a:stCxn id="5" idx="3"/>
            <a:endCxn id="10" idx="2"/>
          </p:cNvCxnSpPr>
          <p:nvPr/>
        </p:nvCxnSpPr>
        <p:spPr bwMode="auto">
          <a:xfrm>
            <a:off x="5181600" y="2209800"/>
            <a:ext cx="1219200" cy="0"/>
          </a:xfrm>
          <a:prstGeom prst="straightConnector1">
            <a:avLst/>
          </a:prstGeom>
          <a:solidFill>
            <a:schemeClr val="accent1"/>
          </a:solidFill>
          <a:ln w="28575" cap="sq" cmpd="sng" algn="ctr">
            <a:solidFill>
              <a:schemeClr val="tx1"/>
            </a:solidFill>
            <a:prstDash val="solid"/>
            <a:round/>
            <a:headEnd type="triangle"/>
            <a:tailEnd type="triangle"/>
          </a:ln>
          <a:effectLst/>
        </p:spPr>
      </p:cxnSp>
      <p:sp>
        <p:nvSpPr>
          <p:cNvPr id="13" name="TextBox 12">
            <a:extLst>
              <a:ext uri="{FF2B5EF4-FFF2-40B4-BE49-F238E27FC236}">
                <a16:creationId xmlns:a16="http://schemas.microsoft.com/office/drawing/2014/main" id="{6A713C91-3745-41B6-ACAE-1BBE6D738BB2}"/>
              </a:ext>
            </a:extLst>
          </p:cNvPr>
          <p:cNvSpPr txBox="1"/>
          <p:nvPr/>
        </p:nvSpPr>
        <p:spPr bwMode="auto">
          <a:xfrm>
            <a:off x="5343525" y="1905000"/>
            <a:ext cx="914400" cy="258532"/>
          </a:xfrm>
          <a:prstGeom prst="rect">
            <a:avLst/>
          </a:prstGeom>
          <a:noFill/>
          <a:ln>
            <a:noFill/>
          </a:ln>
        </p:spPr>
        <p:txBody>
          <a:bodyPr wrap="square" rtlCol="0">
            <a:spAutoFit/>
          </a:bodyPr>
          <a:lstStyle/>
          <a:p>
            <a:pPr algn="ctr" eaLnBrk="1" hangingPunct="1">
              <a:lnSpc>
                <a:spcPct val="90000"/>
              </a:lnSpc>
            </a:pPr>
            <a:r>
              <a:rPr lang="en-US" sz="1200" dirty="0"/>
              <a:t>API</a:t>
            </a:r>
          </a:p>
        </p:txBody>
      </p:sp>
      <p:sp>
        <p:nvSpPr>
          <p:cNvPr id="14" name="TextBox 13">
            <a:extLst>
              <a:ext uri="{FF2B5EF4-FFF2-40B4-BE49-F238E27FC236}">
                <a16:creationId xmlns:a16="http://schemas.microsoft.com/office/drawing/2014/main" id="{7C3ABC3C-62E3-49D9-8628-CF9ACA2E960F}"/>
              </a:ext>
            </a:extLst>
          </p:cNvPr>
          <p:cNvSpPr txBox="1"/>
          <p:nvPr/>
        </p:nvSpPr>
        <p:spPr bwMode="auto">
          <a:xfrm>
            <a:off x="2105025" y="1910441"/>
            <a:ext cx="914400" cy="258532"/>
          </a:xfrm>
          <a:prstGeom prst="rect">
            <a:avLst/>
          </a:prstGeom>
          <a:noFill/>
          <a:ln>
            <a:noFill/>
          </a:ln>
        </p:spPr>
        <p:txBody>
          <a:bodyPr wrap="square" rtlCol="0">
            <a:spAutoFit/>
          </a:bodyPr>
          <a:lstStyle/>
          <a:p>
            <a:pPr algn="ctr" eaLnBrk="1" hangingPunct="1">
              <a:lnSpc>
                <a:spcPct val="90000"/>
              </a:lnSpc>
            </a:pPr>
            <a:r>
              <a:rPr lang="en-US" sz="1200" dirty="0"/>
              <a:t>USB</a:t>
            </a:r>
          </a:p>
        </p:txBody>
      </p:sp>
      <p:sp>
        <p:nvSpPr>
          <p:cNvPr id="17" name="TextBox 16">
            <a:extLst>
              <a:ext uri="{FF2B5EF4-FFF2-40B4-BE49-F238E27FC236}">
                <a16:creationId xmlns:a16="http://schemas.microsoft.com/office/drawing/2014/main" id="{B425C6C8-E9FF-4C7B-AE83-7D7DCAAE4034}"/>
              </a:ext>
            </a:extLst>
          </p:cNvPr>
          <p:cNvSpPr txBox="1"/>
          <p:nvPr/>
        </p:nvSpPr>
        <p:spPr bwMode="auto">
          <a:xfrm>
            <a:off x="4143375" y="3137859"/>
            <a:ext cx="609600" cy="258532"/>
          </a:xfrm>
          <a:prstGeom prst="rect">
            <a:avLst/>
          </a:prstGeom>
          <a:noFill/>
          <a:ln>
            <a:noFill/>
          </a:ln>
        </p:spPr>
        <p:txBody>
          <a:bodyPr wrap="square" rtlCol="0">
            <a:spAutoFit/>
          </a:bodyPr>
          <a:lstStyle/>
          <a:p>
            <a:pPr algn="ctr" eaLnBrk="1" hangingPunct="1">
              <a:lnSpc>
                <a:spcPct val="90000"/>
              </a:lnSpc>
            </a:pPr>
            <a:r>
              <a:rPr lang="en-US" sz="1200" dirty="0"/>
              <a:t>I/O</a:t>
            </a:r>
          </a:p>
        </p:txBody>
      </p:sp>
      <p:sp>
        <p:nvSpPr>
          <p:cNvPr id="20" name="Rectangle: Rounded Corners 19">
            <a:extLst>
              <a:ext uri="{FF2B5EF4-FFF2-40B4-BE49-F238E27FC236}">
                <a16:creationId xmlns:a16="http://schemas.microsoft.com/office/drawing/2014/main" id="{B1041E33-278F-4D5E-B1DA-04FD02D7AE90}"/>
              </a:ext>
            </a:extLst>
          </p:cNvPr>
          <p:cNvSpPr/>
          <p:nvPr/>
        </p:nvSpPr>
        <p:spPr bwMode="auto">
          <a:xfrm>
            <a:off x="4448175" y="5029200"/>
            <a:ext cx="1809750" cy="1219200"/>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dirty="0" err="1">
                <a:solidFill>
                  <a:schemeClr val="tx1"/>
                </a:solidFill>
                <a:latin typeface="Arial" charset="0"/>
              </a:rPr>
              <a:t>OptiSure</a:t>
            </a:r>
            <a:endParaRPr lang="en-US" b="1" dirty="0">
              <a:solidFill>
                <a:schemeClr val="tx1"/>
              </a:solidFill>
              <a:latin typeface="Arial" charset="0"/>
            </a:endParaRPr>
          </a:p>
        </p:txBody>
      </p:sp>
      <p:sp>
        <p:nvSpPr>
          <p:cNvPr id="11" name="Rectangle 10">
            <a:extLst>
              <a:ext uri="{FF2B5EF4-FFF2-40B4-BE49-F238E27FC236}">
                <a16:creationId xmlns:a16="http://schemas.microsoft.com/office/drawing/2014/main" id="{45E39EE2-AC98-485C-9752-DBC8645E5657}"/>
              </a:ext>
            </a:extLst>
          </p:cNvPr>
          <p:cNvSpPr/>
          <p:nvPr/>
        </p:nvSpPr>
        <p:spPr bwMode="auto">
          <a:xfrm>
            <a:off x="3449170" y="3978717"/>
            <a:ext cx="1483659" cy="468157"/>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1" i="1" dirty="0">
                <a:latin typeface="Arial" charset="0"/>
              </a:rPr>
              <a:t>I/O Box</a:t>
            </a:r>
            <a:endParaRPr kumimoji="0" lang="en-US" sz="1800" b="1" i="1" u="none" strike="noStrike" cap="none" normalizeH="0" baseline="0" dirty="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1A8EC83E-3836-477A-9FC5-6D3F5F321B84}"/>
              </a:ext>
            </a:extLst>
          </p:cNvPr>
          <p:cNvCxnSpPr>
            <a:cxnSpLocks/>
            <a:stCxn id="5" idx="2"/>
            <a:endCxn id="11" idx="0"/>
          </p:cNvCxnSpPr>
          <p:nvPr/>
        </p:nvCxnSpPr>
        <p:spPr bwMode="auto">
          <a:xfrm>
            <a:off x="4191000" y="2819400"/>
            <a:ext cx="0" cy="1159317"/>
          </a:xfrm>
          <a:prstGeom prst="straightConnector1">
            <a:avLst/>
          </a:prstGeom>
          <a:solidFill>
            <a:schemeClr val="accent1"/>
          </a:solidFill>
          <a:ln w="28575" cap="sq" cmpd="sng" algn="ctr">
            <a:solidFill>
              <a:schemeClr val="tx1"/>
            </a:solidFill>
            <a:prstDash val="solid"/>
            <a:round/>
            <a:headEnd type="triangle"/>
            <a:tailEnd type="triangle"/>
          </a:ln>
          <a:effectLst/>
        </p:spPr>
      </p:cxnSp>
      <p:cxnSp>
        <p:nvCxnSpPr>
          <p:cNvPr id="28" name="Straight Arrow Connector 27">
            <a:extLst>
              <a:ext uri="{FF2B5EF4-FFF2-40B4-BE49-F238E27FC236}">
                <a16:creationId xmlns:a16="http://schemas.microsoft.com/office/drawing/2014/main" id="{EDF4E039-0E76-46EE-8263-6F758773F346}"/>
              </a:ext>
            </a:extLst>
          </p:cNvPr>
          <p:cNvCxnSpPr>
            <a:cxnSpLocks/>
            <a:stCxn id="11" idx="2"/>
            <a:endCxn id="9" idx="0"/>
          </p:cNvCxnSpPr>
          <p:nvPr/>
        </p:nvCxnSpPr>
        <p:spPr bwMode="auto">
          <a:xfrm flipH="1">
            <a:off x="2964516" y="4446874"/>
            <a:ext cx="1226484" cy="582326"/>
          </a:xfrm>
          <a:prstGeom prst="straightConnector1">
            <a:avLst/>
          </a:prstGeom>
          <a:solidFill>
            <a:schemeClr val="accent1"/>
          </a:solidFill>
          <a:ln w="28575" cap="sq" cmpd="sng" algn="ctr">
            <a:solidFill>
              <a:schemeClr val="tx1"/>
            </a:solidFill>
            <a:prstDash val="solid"/>
            <a:round/>
            <a:headEnd type="triangle"/>
            <a:tailEnd type="triangle"/>
          </a:ln>
          <a:effectLst/>
        </p:spPr>
      </p:cxnSp>
      <p:cxnSp>
        <p:nvCxnSpPr>
          <p:cNvPr id="32" name="Straight Arrow Connector 31">
            <a:extLst>
              <a:ext uri="{FF2B5EF4-FFF2-40B4-BE49-F238E27FC236}">
                <a16:creationId xmlns:a16="http://schemas.microsoft.com/office/drawing/2014/main" id="{A6793EA7-D2E5-46A0-9BE8-8D0A3CF5CD1D}"/>
              </a:ext>
            </a:extLst>
          </p:cNvPr>
          <p:cNvCxnSpPr>
            <a:cxnSpLocks/>
            <a:stCxn id="11" idx="2"/>
            <a:endCxn id="20" idx="0"/>
          </p:cNvCxnSpPr>
          <p:nvPr/>
        </p:nvCxnSpPr>
        <p:spPr bwMode="auto">
          <a:xfrm>
            <a:off x="4191000" y="4446874"/>
            <a:ext cx="1162050" cy="582326"/>
          </a:xfrm>
          <a:prstGeom prst="straightConnector1">
            <a:avLst/>
          </a:prstGeom>
          <a:solidFill>
            <a:schemeClr val="accent1"/>
          </a:solidFill>
          <a:ln w="28575" cap="sq" cmpd="sng" algn="ctr">
            <a:solidFill>
              <a:schemeClr val="tx1"/>
            </a:solidFill>
            <a:prstDash val="solid"/>
            <a:round/>
            <a:headEnd type="triangle"/>
            <a:tailEnd type="triangle"/>
          </a:ln>
          <a:effectLst/>
        </p:spPr>
      </p:cxnSp>
      <p:sp>
        <p:nvSpPr>
          <p:cNvPr id="51" name="TextBox 50">
            <a:extLst>
              <a:ext uri="{FF2B5EF4-FFF2-40B4-BE49-F238E27FC236}">
                <a16:creationId xmlns:a16="http://schemas.microsoft.com/office/drawing/2014/main" id="{18D46028-4BFB-4EA2-AE70-99D1DE6EE2B0}"/>
              </a:ext>
            </a:extLst>
          </p:cNvPr>
          <p:cNvSpPr txBox="1"/>
          <p:nvPr/>
        </p:nvSpPr>
        <p:spPr bwMode="auto">
          <a:xfrm>
            <a:off x="5446058" y="3226272"/>
            <a:ext cx="1809750" cy="1089529"/>
          </a:xfrm>
          <a:prstGeom prst="rect">
            <a:avLst/>
          </a:prstGeom>
          <a:noFill/>
          <a:ln>
            <a:noFill/>
          </a:ln>
        </p:spPr>
        <p:txBody>
          <a:bodyPr wrap="square" rtlCol="0">
            <a:spAutoFit/>
          </a:bodyPr>
          <a:lstStyle/>
          <a:p>
            <a:pPr algn="just" eaLnBrk="1" hangingPunct="1">
              <a:lnSpc>
                <a:spcPct val="90000"/>
              </a:lnSpc>
            </a:pPr>
            <a:r>
              <a:rPr lang="en-US" sz="1200" dirty="0"/>
              <a:t>list I/O output</a:t>
            </a:r>
          </a:p>
          <a:p>
            <a:pPr marL="171450" indent="-171450" algn="just" eaLnBrk="1" hangingPunct="1">
              <a:lnSpc>
                <a:spcPct val="90000"/>
              </a:lnSpc>
              <a:buFont typeface="Arial" panose="020B0604020202020204" pitchFamily="34" charset="0"/>
              <a:buChar char="•"/>
            </a:pPr>
            <a:r>
              <a:rPr lang="en-US" sz="1200" dirty="0"/>
              <a:t>Home</a:t>
            </a:r>
          </a:p>
          <a:p>
            <a:pPr marL="171450" indent="-171450" algn="just" eaLnBrk="1" hangingPunct="1">
              <a:lnSpc>
                <a:spcPct val="90000"/>
              </a:lnSpc>
              <a:buFont typeface="Arial" panose="020B0604020202020204" pitchFamily="34" charset="0"/>
              <a:buChar char="•"/>
            </a:pPr>
            <a:r>
              <a:rPr lang="en-US" sz="1200" dirty="0"/>
              <a:t>Start</a:t>
            </a:r>
          </a:p>
          <a:p>
            <a:pPr marL="171450" indent="-171450" algn="just" eaLnBrk="1" hangingPunct="1">
              <a:lnSpc>
                <a:spcPct val="90000"/>
              </a:lnSpc>
              <a:buFont typeface="Arial" panose="020B0604020202020204" pitchFamily="34" charset="0"/>
              <a:buChar char="•"/>
            </a:pPr>
            <a:r>
              <a:rPr lang="en-US" sz="1200" dirty="0"/>
              <a:t>Stop</a:t>
            </a:r>
          </a:p>
          <a:p>
            <a:pPr marL="171450" indent="-171450" algn="just" eaLnBrk="1" hangingPunct="1">
              <a:lnSpc>
                <a:spcPct val="90000"/>
              </a:lnSpc>
              <a:buFont typeface="Arial" panose="020B0604020202020204" pitchFamily="34" charset="0"/>
              <a:buChar char="•"/>
            </a:pPr>
            <a:r>
              <a:rPr lang="en-US" sz="1200" dirty="0"/>
              <a:t>Opti PASS</a:t>
            </a:r>
          </a:p>
          <a:p>
            <a:pPr marL="171450" indent="-171450" algn="just" eaLnBrk="1" hangingPunct="1">
              <a:lnSpc>
                <a:spcPct val="90000"/>
              </a:lnSpc>
              <a:buFont typeface="Arial" panose="020B0604020202020204" pitchFamily="34" charset="0"/>
              <a:buChar char="•"/>
            </a:pPr>
            <a:r>
              <a:rPr lang="en-US" sz="1200" dirty="0"/>
              <a:t>Opti FAIL</a:t>
            </a:r>
          </a:p>
        </p:txBody>
      </p:sp>
    </p:spTree>
    <p:extLst>
      <p:ext uri="{BB962C8B-B14F-4D97-AF65-F5344CB8AC3E}">
        <p14:creationId xmlns:p14="http://schemas.microsoft.com/office/powerpoint/2010/main" val="6309414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1312" y="152400"/>
            <a:ext cx="7278688" cy="600075"/>
          </a:xfrm>
        </p:spPr>
        <p:txBody>
          <a:bodyPr/>
          <a:lstStyle/>
          <a:p>
            <a:r>
              <a:rPr lang="en-US" sz="2800" b="1" dirty="0">
                <a:solidFill>
                  <a:schemeClr val="bg1"/>
                </a:solidFill>
              </a:rPr>
              <a:t>GUI Software</a:t>
            </a:r>
            <a:br>
              <a:rPr lang="en-US" sz="2800" b="1" dirty="0">
                <a:solidFill>
                  <a:schemeClr val="bg1"/>
                </a:solidFill>
              </a:rPr>
            </a:br>
            <a:endParaRPr lang="en-US" sz="2800" dirty="0">
              <a:solidFill>
                <a:schemeClr val="bg1"/>
              </a:solidFill>
            </a:endParaRPr>
          </a:p>
        </p:txBody>
      </p:sp>
      <p:sp>
        <p:nvSpPr>
          <p:cNvPr id="7" name="TextBox 6">
            <a:extLst>
              <a:ext uri="{FF2B5EF4-FFF2-40B4-BE49-F238E27FC236}">
                <a16:creationId xmlns:a16="http://schemas.microsoft.com/office/drawing/2014/main" id="{C8396232-CCEF-48D9-A957-02AD90C46ABA}"/>
              </a:ext>
            </a:extLst>
          </p:cNvPr>
          <p:cNvSpPr txBox="1"/>
          <p:nvPr/>
        </p:nvSpPr>
        <p:spPr bwMode="auto">
          <a:xfrm>
            <a:off x="341312" y="909637"/>
            <a:ext cx="7278688" cy="258532"/>
          </a:xfrm>
          <a:prstGeom prst="rect">
            <a:avLst/>
          </a:prstGeom>
          <a:noFill/>
          <a:ln>
            <a:noFill/>
          </a:ln>
        </p:spPr>
        <p:txBody>
          <a:bodyPr wrap="square" rtlCol="0">
            <a:spAutoFit/>
          </a:bodyPr>
          <a:lstStyle/>
          <a:p>
            <a:pPr algn="just" eaLnBrk="1" hangingPunct="1">
              <a:lnSpc>
                <a:spcPct val="90000"/>
              </a:lnSpc>
            </a:pPr>
            <a:r>
              <a:rPr lang="en-US" sz="1200" dirty="0"/>
              <a:t>Login Window</a:t>
            </a:r>
          </a:p>
        </p:txBody>
      </p:sp>
      <p:pic>
        <p:nvPicPr>
          <p:cNvPr id="10" name="Picture 9">
            <a:extLst>
              <a:ext uri="{FF2B5EF4-FFF2-40B4-BE49-F238E27FC236}">
                <a16:creationId xmlns:a16="http://schemas.microsoft.com/office/drawing/2014/main" id="{97B3D2E4-C4BC-4DAE-8514-0360BB7FA07A}"/>
              </a:ext>
            </a:extLst>
          </p:cNvPr>
          <p:cNvPicPr>
            <a:picLocks noChangeAspect="1"/>
          </p:cNvPicPr>
          <p:nvPr/>
        </p:nvPicPr>
        <p:blipFill>
          <a:blip r:embed="rId2"/>
          <a:stretch>
            <a:fillRect/>
          </a:stretch>
        </p:blipFill>
        <p:spPr>
          <a:xfrm>
            <a:off x="1651461" y="1610544"/>
            <a:ext cx="5841078" cy="4337819"/>
          </a:xfrm>
          <a:prstGeom prst="rect">
            <a:avLst/>
          </a:prstGeom>
        </p:spPr>
      </p:pic>
    </p:spTree>
    <p:extLst>
      <p:ext uri="{BB962C8B-B14F-4D97-AF65-F5344CB8AC3E}">
        <p14:creationId xmlns:p14="http://schemas.microsoft.com/office/powerpoint/2010/main" val="1779344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1312" y="152400"/>
            <a:ext cx="7278688" cy="600075"/>
          </a:xfrm>
        </p:spPr>
        <p:txBody>
          <a:bodyPr/>
          <a:lstStyle/>
          <a:p>
            <a:r>
              <a:rPr lang="en-US" sz="2800" b="1" dirty="0">
                <a:solidFill>
                  <a:schemeClr val="bg1"/>
                </a:solidFill>
              </a:rPr>
              <a:t>GUI Software</a:t>
            </a:r>
            <a:br>
              <a:rPr lang="en-US" sz="2800" b="1" dirty="0">
                <a:solidFill>
                  <a:schemeClr val="bg1"/>
                </a:solidFill>
              </a:rPr>
            </a:br>
            <a:endParaRPr lang="en-US" sz="2800" dirty="0">
              <a:solidFill>
                <a:schemeClr val="bg1"/>
              </a:solidFill>
            </a:endParaRPr>
          </a:p>
        </p:txBody>
      </p:sp>
      <p:sp>
        <p:nvSpPr>
          <p:cNvPr id="21" name="TextBox 20">
            <a:extLst>
              <a:ext uri="{FF2B5EF4-FFF2-40B4-BE49-F238E27FC236}">
                <a16:creationId xmlns:a16="http://schemas.microsoft.com/office/drawing/2014/main" id="{07376352-43B2-4D13-9046-744B7CC0F456}"/>
              </a:ext>
            </a:extLst>
          </p:cNvPr>
          <p:cNvSpPr txBox="1"/>
          <p:nvPr/>
        </p:nvSpPr>
        <p:spPr bwMode="auto">
          <a:xfrm>
            <a:off x="341312" y="909637"/>
            <a:ext cx="7278688" cy="258532"/>
          </a:xfrm>
          <a:prstGeom prst="rect">
            <a:avLst/>
          </a:prstGeom>
          <a:noFill/>
          <a:ln>
            <a:noFill/>
          </a:ln>
        </p:spPr>
        <p:txBody>
          <a:bodyPr wrap="square" rtlCol="0">
            <a:spAutoFit/>
          </a:bodyPr>
          <a:lstStyle/>
          <a:p>
            <a:pPr algn="just" eaLnBrk="1" hangingPunct="1">
              <a:lnSpc>
                <a:spcPct val="90000"/>
              </a:lnSpc>
            </a:pPr>
            <a:r>
              <a:rPr lang="en-US" sz="1200" dirty="0"/>
              <a:t>Main Window</a:t>
            </a:r>
          </a:p>
        </p:txBody>
      </p:sp>
      <p:pic>
        <p:nvPicPr>
          <p:cNvPr id="7" name="Picture 6">
            <a:extLst>
              <a:ext uri="{FF2B5EF4-FFF2-40B4-BE49-F238E27FC236}">
                <a16:creationId xmlns:a16="http://schemas.microsoft.com/office/drawing/2014/main" id="{B3C67544-7912-46A0-8B28-3B03D5FDC729}"/>
              </a:ext>
            </a:extLst>
          </p:cNvPr>
          <p:cNvPicPr>
            <a:picLocks noChangeAspect="1"/>
          </p:cNvPicPr>
          <p:nvPr/>
        </p:nvPicPr>
        <p:blipFill>
          <a:blip r:embed="rId2"/>
          <a:stretch>
            <a:fillRect/>
          </a:stretch>
        </p:blipFill>
        <p:spPr>
          <a:xfrm>
            <a:off x="1403637" y="1297272"/>
            <a:ext cx="6336725" cy="4705906"/>
          </a:xfrm>
          <a:prstGeom prst="rect">
            <a:avLst/>
          </a:prstGeom>
        </p:spPr>
      </p:pic>
      <p:pic>
        <p:nvPicPr>
          <p:cNvPr id="23" name="Picture 22">
            <a:extLst>
              <a:ext uri="{FF2B5EF4-FFF2-40B4-BE49-F238E27FC236}">
                <a16:creationId xmlns:a16="http://schemas.microsoft.com/office/drawing/2014/main" id="{3A97CE5E-ABDE-47FE-8DA6-7A5F9262465D}"/>
              </a:ext>
            </a:extLst>
          </p:cNvPr>
          <p:cNvPicPr>
            <a:picLocks noChangeAspect="1"/>
          </p:cNvPicPr>
          <p:nvPr/>
        </p:nvPicPr>
        <p:blipFill rotWithShape="1">
          <a:blip r:embed="rId3"/>
          <a:srcRect l="595" t="2409"/>
          <a:stretch/>
        </p:blipFill>
        <p:spPr>
          <a:xfrm>
            <a:off x="3906676" y="3248541"/>
            <a:ext cx="1330647" cy="825428"/>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B7FC4A85-BCD2-4881-AA5F-7B2FD26A83B3}"/>
              </a:ext>
            </a:extLst>
          </p:cNvPr>
          <p:cNvPicPr>
            <a:picLocks noChangeAspect="1"/>
          </p:cNvPicPr>
          <p:nvPr/>
        </p:nvPicPr>
        <p:blipFill>
          <a:blip r:embed="rId4"/>
          <a:stretch>
            <a:fillRect/>
          </a:stretch>
        </p:blipFill>
        <p:spPr>
          <a:xfrm>
            <a:off x="1436720" y="1297272"/>
            <a:ext cx="6270558" cy="4705905"/>
          </a:xfrm>
          <a:prstGeom prst="rect">
            <a:avLst/>
          </a:prstGeom>
        </p:spPr>
      </p:pic>
    </p:spTree>
    <p:extLst>
      <p:ext uri="{BB962C8B-B14F-4D97-AF65-F5344CB8AC3E}">
        <p14:creationId xmlns:p14="http://schemas.microsoft.com/office/powerpoint/2010/main" val="37989547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41312" y="161925"/>
            <a:ext cx="7812088" cy="600075"/>
          </a:xfrm>
        </p:spPr>
        <p:txBody>
          <a:bodyPr/>
          <a:lstStyle/>
          <a:p>
            <a:r>
              <a:rPr lang="en-US" sz="2800" b="1" dirty="0">
                <a:solidFill>
                  <a:schemeClr val="bg1"/>
                </a:solidFill>
              </a:rPr>
              <a:t>Workflow Scheme</a:t>
            </a:r>
            <a:endParaRPr lang="en-US" sz="2800" dirty="0">
              <a:solidFill>
                <a:schemeClr val="bg1"/>
              </a:solidFill>
            </a:endParaRPr>
          </a:p>
        </p:txBody>
      </p:sp>
      <p:pic>
        <p:nvPicPr>
          <p:cNvPr id="5" name="Picture 4">
            <a:extLst>
              <a:ext uri="{FF2B5EF4-FFF2-40B4-BE49-F238E27FC236}">
                <a16:creationId xmlns:a16="http://schemas.microsoft.com/office/drawing/2014/main" id="{7FDA241C-8938-4C61-9254-1FBA7BAB8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143000"/>
            <a:ext cx="5287169" cy="5017759"/>
          </a:xfrm>
          <a:prstGeom prst="rect">
            <a:avLst/>
          </a:prstGeom>
        </p:spPr>
      </p:pic>
    </p:spTree>
    <p:extLst>
      <p:ext uri="{BB962C8B-B14F-4D97-AF65-F5344CB8AC3E}">
        <p14:creationId xmlns:p14="http://schemas.microsoft.com/office/powerpoint/2010/main" val="26581833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D7E69E-3AD3-4E7E-9124-C6C96269967E}"/>
              </a:ext>
            </a:extLst>
          </p:cNvPr>
          <p:cNvSpPr>
            <a:spLocks noGrp="1"/>
          </p:cNvSpPr>
          <p:nvPr>
            <p:ph idx="1"/>
          </p:nvPr>
        </p:nvSpPr>
        <p:spPr/>
        <p:txBody>
          <a:bodyPr/>
          <a:lstStyle/>
          <a:p>
            <a:pPr marL="0" indent="0">
              <a:buNone/>
            </a:pPr>
            <a:r>
              <a:rPr lang="en-US" dirty="0"/>
              <a:t>Result data stored in correct format .csv file in local storage</a:t>
            </a:r>
          </a:p>
          <a:p>
            <a:pPr marL="0" indent="0">
              <a:buNone/>
            </a:pPr>
            <a:endParaRPr lang="en-US" dirty="0"/>
          </a:p>
          <a:p>
            <a:r>
              <a:rPr lang="en-US" dirty="0"/>
              <a:t>Station ID</a:t>
            </a:r>
          </a:p>
          <a:p>
            <a:r>
              <a:rPr lang="en-US" dirty="0"/>
              <a:t>Operator ID</a:t>
            </a:r>
          </a:p>
          <a:p>
            <a:r>
              <a:rPr lang="en-US" dirty="0"/>
              <a:t>Timestamp</a:t>
            </a:r>
          </a:p>
          <a:p>
            <a:r>
              <a:rPr lang="en-US" dirty="0"/>
              <a:t>Barcode</a:t>
            </a:r>
          </a:p>
          <a:p>
            <a:r>
              <a:rPr lang="en-US" dirty="0"/>
              <a:t>program number</a:t>
            </a:r>
          </a:p>
          <a:p>
            <a:r>
              <a:rPr lang="en-US" dirty="0"/>
              <a:t>Result</a:t>
            </a:r>
          </a:p>
          <a:p>
            <a:r>
              <a:rPr lang="en-US" dirty="0"/>
              <a:t>Error code</a:t>
            </a:r>
          </a:p>
        </p:txBody>
      </p:sp>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dirty="0">
                <a:solidFill>
                  <a:schemeClr val="bg1"/>
                </a:solidFill>
              </a:rPr>
              <a:t>Data Logging</a:t>
            </a:r>
            <a:endParaRPr lang="en-US" sz="2800" kern="0" dirty="0">
              <a:solidFill>
                <a:schemeClr val="bg1"/>
              </a:solidFill>
            </a:endParaRPr>
          </a:p>
        </p:txBody>
      </p:sp>
    </p:spTree>
    <p:extLst>
      <p:ext uri="{BB962C8B-B14F-4D97-AF65-F5344CB8AC3E}">
        <p14:creationId xmlns:p14="http://schemas.microsoft.com/office/powerpoint/2010/main" val="10979320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6CAB8F92-19F7-439F-BEB1-EBC169085DD5}"/>
              </a:ext>
            </a:extLst>
          </p:cNvPr>
          <p:cNvSpPr>
            <a:spLocks noGrp="1"/>
          </p:cNvSpPr>
          <p:nvPr>
            <p:ph type="subTitle" idx="1"/>
          </p:nvPr>
        </p:nvSpPr>
        <p:spPr/>
        <p:txBody>
          <a:bodyPr/>
          <a:lstStyle/>
          <a:p>
            <a:r>
              <a:rPr lang="en-US" dirty="0"/>
              <a:t>Update</a:t>
            </a:r>
          </a:p>
          <a:p>
            <a:r>
              <a:rPr lang="en-US" dirty="0"/>
              <a:t>7 May 2025 </a:t>
            </a:r>
          </a:p>
        </p:txBody>
      </p:sp>
    </p:spTree>
    <p:extLst>
      <p:ext uri="{BB962C8B-B14F-4D97-AF65-F5344CB8AC3E}">
        <p14:creationId xmlns:p14="http://schemas.microsoft.com/office/powerpoint/2010/main" val="13821554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dirty="0">
                <a:solidFill>
                  <a:schemeClr val="bg1"/>
                </a:solidFill>
              </a:rPr>
              <a:t>Nordson I/O Pin Function</a:t>
            </a:r>
            <a:endParaRPr lang="en-US" sz="2800" kern="0" dirty="0">
              <a:solidFill>
                <a:schemeClr val="bg1"/>
              </a:solidFill>
            </a:endParaRPr>
          </a:p>
        </p:txBody>
      </p:sp>
      <p:sp>
        <p:nvSpPr>
          <p:cNvPr id="6" name="TextBox 5">
            <a:extLst>
              <a:ext uri="{FF2B5EF4-FFF2-40B4-BE49-F238E27FC236}">
                <a16:creationId xmlns:a16="http://schemas.microsoft.com/office/drawing/2014/main" id="{AC5F0B8D-5B5C-46D9-B20A-A11B8365F81F}"/>
              </a:ext>
            </a:extLst>
          </p:cNvPr>
          <p:cNvSpPr txBox="1"/>
          <p:nvPr/>
        </p:nvSpPr>
        <p:spPr bwMode="auto">
          <a:xfrm>
            <a:off x="341312" y="909637"/>
            <a:ext cx="7278688" cy="258532"/>
          </a:xfrm>
          <a:prstGeom prst="rect">
            <a:avLst/>
          </a:prstGeom>
          <a:noFill/>
          <a:ln>
            <a:noFill/>
          </a:ln>
        </p:spPr>
        <p:txBody>
          <a:bodyPr wrap="square" rtlCol="0">
            <a:spAutoFit/>
          </a:bodyPr>
          <a:lstStyle/>
          <a:p>
            <a:pPr algn="just" eaLnBrk="1" hangingPunct="1">
              <a:lnSpc>
                <a:spcPct val="90000"/>
              </a:lnSpc>
            </a:pPr>
            <a:r>
              <a:rPr lang="en-US" sz="1200" dirty="0"/>
              <a:t>Input Configuration</a:t>
            </a:r>
          </a:p>
        </p:txBody>
      </p:sp>
      <p:graphicFrame>
        <p:nvGraphicFramePr>
          <p:cNvPr id="8" name="Table 8">
            <a:extLst>
              <a:ext uri="{FF2B5EF4-FFF2-40B4-BE49-F238E27FC236}">
                <a16:creationId xmlns:a16="http://schemas.microsoft.com/office/drawing/2014/main" id="{3875239A-E639-4F80-8D45-6F073E217C84}"/>
              </a:ext>
            </a:extLst>
          </p:cNvPr>
          <p:cNvGraphicFramePr>
            <a:graphicFrameLocks noGrp="1"/>
          </p:cNvGraphicFramePr>
          <p:nvPr>
            <p:extLst>
              <p:ext uri="{D42A27DB-BD31-4B8C-83A1-F6EECF244321}">
                <p14:modId xmlns:p14="http://schemas.microsoft.com/office/powerpoint/2010/main" val="3221475577"/>
              </p:ext>
            </p:extLst>
          </p:nvPr>
        </p:nvGraphicFramePr>
        <p:xfrm>
          <a:off x="341312" y="1397000"/>
          <a:ext cx="8421688" cy="4805680"/>
        </p:xfrm>
        <a:graphic>
          <a:graphicData uri="http://schemas.openxmlformats.org/drawingml/2006/table">
            <a:tbl>
              <a:tblPr firstRow="1" bandRow="1">
                <a:tableStyleId>{5C22544A-7EE6-4342-B048-85BDC9FD1C3A}</a:tableStyleId>
              </a:tblPr>
              <a:tblGrid>
                <a:gridCol w="1716088">
                  <a:extLst>
                    <a:ext uri="{9D8B030D-6E8A-4147-A177-3AD203B41FA5}">
                      <a16:colId xmlns:a16="http://schemas.microsoft.com/office/drawing/2014/main" val="412562092"/>
                    </a:ext>
                  </a:extLst>
                </a:gridCol>
                <a:gridCol w="6705600">
                  <a:extLst>
                    <a:ext uri="{9D8B030D-6E8A-4147-A177-3AD203B41FA5}">
                      <a16:colId xmlns:a16="http://schemas.microsoft.com/office/drawing/2014/main" val="842419091"/>
                    </a:ext>
                  </a:extLst>
                </a:gridCol>
              </a:tblGrid>
              <a:tr h="370840">
                <a:tc>
                  <a:txBody>
                    <a:bodyPr/>
                    <a:lstStyle/>
                    <a:p>
                      <a:r>
                        <a:rPr lang="en-US" sz="1200" dirty="0"/>
                        <a:t>Input</a:t>
                      </a:r>
                    </a:p>
                  </a:txBody>
                  <a:tcPr anchor="ctr"/>
                </a:tc>
                <a:tc>
                  <a:txBody>
                    <a:bodyPr/>
                    <a:lstStyle/>
                    <a:p>
                      <a:r>
                        <a:rPr lang="en-US" sz="1200" dirty="0"/>
                        <a:t>Description</a:t>
                      </a:r>
                    </a:p>
                  </a:txBody>
                  <a:tcPr anchor="ctr"/>
                </a:tc>
                <a:extLst>
                  <a:ext uri="{0D108BD9-81ED-4DB2-BD59-A6C34878D82A}">
                    <a16:rowId xmlns:a16="http://schemas.microsoft.com/office/drawing/2014/main" val="4203148055"/>
                  </a:ext>
                </a:extLst>
              </a:tr>
              <a:tr h="370840">
                <a:tc>
                  <a:txBody>
                    <a:bodyPr/>
                    <a:lstStyle/>
                    <a:p>
                      <a:r>
                        <a:rPr lang="en-US" sz="1200" dirty="0"/>
                        <a:t>Input</a:t>
                      </a:r>
                    </a:p>
                  </a:txBody>
                  <a:tcPr anchor="ctr"/>
                </a:tc>
                <a:tc>
                  <a:txBody>
                    <a:bodyPr/>
                    <a:lstStyle/>
                    <a:p>
                      <a:r>
                        <a:rPr lang="en-US" sz="1200" dirty="0"/>
                        <a:t>Default setting.</a:t>
                      </a:r>
                    </a:p>
                  </a:txBody>
                  <a:tcPr anchor="ctr"/>
                </a:tc>
                <a:extLst>
                  <a:ext uri="{0D108BD9-81ED-4DB2-BD59-A6C34878D82A}">
                    <a16:rowId xmlns:a16="http://schemas.microsoft.com/office/drawing/2014/main" val="1455829036"/>
                  </a:ext>
                </a:extLst>
              </a:tr>
              <a:tr h="370840">
                <a:tc>
                  <a:txBody>
                    <a:bodyPr/>
                    <a:lstStyle/>
                    <a:p>
                      <a:r>
                        <a:rPr lang="en-US" sz="1200" dirty="0"/>
                        <a:t>Start</a:t>
                      </a:r>
                    </a:p>
                  </a:txBody>
                  <a:tcPr anchor="ctr"/>
                </a:tc>
                <a:tc>
                  <a:txBody>
                    <a:bodyPr/>
                    <a:lstStyle/>
                    <a:p>
                      <a:r>
                        <a:rPr lang="en-US" sz="1200" dirty="0"/>
                        <a:t>A signal to start the execution of the dispense program.</a:t>
                      </a:r>
                    </a:p>
                  </a:txBody>
                  <a:tcPr anchor="ctr"/>
                </a:tc>
                <a:extLst>
                  <a:ext uri="{0D108BD9-81ED-4DB2-BD59-A6C34878D82A}">
                    <a16:rowId xmlns:a16="http://schemas.microsoft.com/office/drawing/2014/main" val="715663088"/>
                  </a:ext>
                </a:extLst>
              </a:tr>
              <a:tr h="370840">
                <a:tc>
                  <a:txBody>
                    <a:bodyPr/>
                    <a:lstStyle/>
                    <a:p>
                      <a:r>
                        <a:rPr lang="en-US" sz="1200" dirty="0"/>
                        <a:t>Door</a:t>
                      </a:r>
                    </a:p>
                  </a:txBody>
                  <a:tcPr anchor="ctr"/>
                </a:tc>
                <a:tc>
                  <a:txBody>
                    <a:bodyPr/>
                    <a:lstStyle/>
                    <a:p>
                      <a:r>
                        <a:rPr lang="en-US" sz="1200" dirty="0"/>
                        <a:t>A signal to stop the execution of the dispense program. This configuration is to be used in tandem with the DOOR OPEN output configuration.</a:t>
                      </a:r>
                    </a:p>
                  </a:txBody>
                  <a:tcPr anchor="ctr"/>
                </a:tc>
                <a:extLst>
                  <a:ext uri="{0D108BD9-81ED-4DB2-BD59-A6C34878D82A}">
                    <a16:rowId xmlns:a16="http://schemas.microsoft.com/office/drawing/2014/main" val="3858382453"/>
                  </a:ext>
                </a:extLst>
              </a:tr>
              <a:tr h="370840">
                <a:tc>
                  <a:txBody>
                    <a:bodyPr/>
                    <a:lstStyle/>
                    <a:p>
                      <a:r>
                        <a:rPr lang="en-US" sz="1200" dirty="0"/>
                        <a:t>Stop</a:t>
                      </a:r>
                    </a:p>
                  </a:txBody>
                  <a:tcPr anchor="ctr"/>
                </a:tc>
                <a:tc>
                  <a:txBody>
                    <a:bodyPr/>
                    <a:lstStyle/>
                    <a:p>
                      <a:r>
                        <a:rPr lang="en-US" sz="1200" dirty="0"/>
                        <a:t>A signal to stop the execution of the dispense program.</a:t>
                      </a:r>
                    </a:p>
                  </a:txBody>
                  <a:tcPr anchor="ctr"/>
                </a:tc>
                <a:extLst>
                  <a:ext uri="{0D108BD9-81ED-4DB2-BD59-A6C34878D82A}">
                    <a16:rowId xmlns:a16="http://schemas.microsoft.com/office/drawing/2014/main" val="2145589105"/>
                  </a:ext>
                </a:extLst>
              </a:tr>
              <a:tr h="370840">
                <a:tc>
                  <a:txBody>
                    <a:bodyPr/>
                    <a:lstStyle/>
                    <a:p>
                      <a:r>
                        <a:rPr lang="en-US" sz="1200" dirty="0"/>
                        <a:t>Home</a:t>
                      </a:r>
                    </a:p>
                  </a:txBody>
                  <a:tcPr anchor="ctr"/>
                </a:tc>
                <a:tc>
                  <a:txBody>
                    <a:bodyPr/>
                    <a:lstStyle/>
                    <a:p>
                      <a:r>
                        <a:rPr lang="en-US" sz="1200" dirty="0"/>
                        <a:t>A signal to home/reinitialize the robot after a stop of the dispense program.</a:t>
                      </a:r>
                    </a:p>
                  </a:txBody>
                  <a:tcPr anchor="ctr"/>
                </a:tc>
                <a:extLst>
                  <a:ext uri="{0D108BD9-81ED-4DB2-BD59-A6C34878D82A}">
                    <a16:rowId xmlns:a16="http://schemas.microsoft.com/office/drawing/2014/main" val="515652627"/>
                  </a:ext>
                </a:extLst>
              </a:tr>
              <a:tr h="370840">
                <a:tc>
                  <a:txBody>
                    <a:bodyPr/>
                    <a:lstStyle/>
                    <a:p>
                      <a:r>
                        <a:rPr lang="en-US" sz="1200" dirty="0"/>
                        <a:t>Table Ready</a:t>
                      </a:r>
                    </a:p>
                  </a:txBody>
                  <a:tcPr anchor="ctr"/>
                </a:tc>
                <a:tc>
                  <a:txBody>
                    <a:bodyPr/>
                    <a:lstStyle/>
                    <a:p>
                      <a:r>
                        <a:rPr lang="en-US" sz="1200" dirty="0"/>
                        <a:t>A signal to indicate that the system is ready to execute the dispense program. The dispense program will not execute if the input signal is off. This configuration is to be used in tandem with the TABLE READY output configuration.</a:t>
                      </a:r>
                    </a:p>
                  </a:txBody>
                  <a:tcPr anchor="ctr"/>
                </a:tc>
                <a:extLst>
                  <a:ext uri="{0D108BD9-81ED-4DB2-BD59-A6C34878D82A}">
                    <a16:rowId xmlns:a16="http://schemas.microsoft.com/office/drawing/2014/main" val="2378702286"/>
                  </a:ext>
                </a:extLst>
              </a:tr>
              <a:tr h="370840">
                <a:tc>
                  <a:txBody>
                    <a:bodyPr/>
                    <a:lstStyle/>
                    <a:p>
                      <a:r>
                        <a:rPr lang="en-US" sz="1200" dirty="0"/>
                        <a:t>Pause</a:t>
                      </a:r>
                    </a:p>
                  </a:txBody>
                  <a:tcPr anchor="ctr"/>
                </a:tc>
                <a:tc>
                  <a:txBody>
                    <a:bodyPr/>
                    <a:lstStyle/>
                    <a:p>
                      <a:r>
                        <a:rPr lang="en-US" sz="1200" dirty="0"/>
                        <a:t>A signal to pause the execution of the dispense program.</a:t>
                      </a:r>
                    </a:p>
                  </a:txBody>
                  <a:tcPr anchor="ctr"/>
                </a:tc>
                <a:extLst>
                  <a:ext uri="{0D108BD9-81ED-4DB2-BD59-A6C34878D82A}">
                    <a16:rowId xmlns:a16="http://schemas.microsoft.com/office/drawing/2014/main" val="3937775055"/>
                  </a:ext>
                </a:extLst>
              </a:tr>
              <a:tr h="370840">
                <a:tc>
                  <a:txBody>
                    <a:bodyPr/>
                    <a:lstStyle/>
                    <a:p>
                      <a:r>
                        <a:rPr lang="en-US" sz="1200" dirty="0"/>
                        <a:t>Call Program</a:t>
                      </a:r>
                    </a:p>
                  </a:txBody>
                  <a:tcPr anchor="ctr"/>
                </a:tc>
                <a:tc>
                  <a:txBody>
                    <a:bodyPr/>
                    <a:lstStyle/>
                    <a:p>
                      <a:r>
                        <a:rPr lang="en-US" sz="1200" dirty="0"/>
                        <a:t>A signal to initiate a specified program.</a:t>
                      </a:r>
                    </a:p>
                  </a:txBody>
                  <a:tcPr anchor="ctr"/>
                </a:tc>
                <a:extLst>
                  <a:ext uri="{0D108BD9-81ED-4DB2-BD59-A6C34878D82A}">
                    <a16:rowId xmlns:a16="http://schemas.microsoft.com/office/drawing/2014/main" val="226312953"/>
                  </a:ext>
                </a:extLst>
              </a:tr>
              <a:tr h="370840">
                <a:tc>
                  <a:txBody>
                    <a:bodyPr/>
                    <a:lstStyle/>
                    <a:p>
                      <a:r>
                        <a:rPr lang="en-US" sz="1200" dirty="0"/>
                        <a:t>Z Detect</a:t>
                      </a:r>
                    </a:p>
                  </a:txBody>
                  <a:tcPr anchor="ctr"/>
                </a:tc>
                <a:tc>
                  <a:txBody>
                    <a:bodyPr/>
                    <a:lstStyle/>
                    <a:p>
                      <a:r>
                        <a:rPr lang="en-US" sz="1200" dirty="0"/>
                        <a:t>A signal to initiate Needle Z Detect.</a:t>
                      </a:r>
                    </a:p>
                  </a:txBody>
                  <a:tcPr anchor="ctr"/>
                </a:tc>
                <a:extLst>
                  <a:ext uri="{0D108BD9-81ED-4DB2-BD59-A6C34878D82A}">
                    <a16:rowId xmlns:a16="http://schemas.microsoft.com/office/drawing/2014/main" val="3538522572"/>
                  </a:ext>
                </a:extLst>
              </a:tr>
              <a:tr h="370840">
                <a:tc>
                  <a:txBody>
                    <a:bodyPr/>
                    <a:lstStyle/>
                    <a:p>
                      <a:r>
                        <a:rPr lang="en-US" sz="1200" dirty="0"/>
                        <a:t>XY Adjust</a:t>
                      </a:r>
                    </a:p>
                  </a:txBody>
                  <a:tcPr anchor="ctr"/>
                </a:tc>
                <a:tc>
                  <a:txBody>
                    <a:bodyPr/>
                    <a:lstStyle/>
                    <a:p>
                      <a:r>
                        <a:rPr lang="en-US" sz="1200" dirty="0"/>
                        <a:t>A signal to initiate Needle XY Adjust.</a:t>
                      </a:r>
                    </a:p>
                  </a:txBody>
                  <a:tcPr anchor="ctr"/>
                </a:tc>
                <a:extLst>
                  <a:ext uri="{0D108BD9-81ED-4DB2-BD59-A6C34878D82A}">
                    <a16:rowId xmlns:a16="http://schemas.microsoft.com/office/drawing/2014/main" val="2967492456"/>
                  </a:ext>
                </a:extLst>
              </a:tr>
              <a:tr h="370840">
                <a:tc>
                  <a:txBody>
                    <a:bodyPr/>
                    <a:lstStyle/>
                    <a:p>
                      <a:r>
                        <a:rPr lang="en-US" sz="1200" dirty="0"/>
                        <a:t>Purge</a:t>
                      </a:r>
                    </a:p>
                  </a:txBody>
                  <a:tcPr anchor="ctr"/>
                </a:tc>
                <a:tc>
                  <a:txBody>
                    <a:bodyPr/>
                    <a:lstStyle/>
                    <a:p>
                      <a:r>
                        <a:rPr lang="en-US" sz="1200" dirty="0"/>
                        <a:t>A signal to initiate a purge. For all enclosed systems, input 8 (In 8) must be set to Purge.</a:t>
                      </a:r>
                    </a:p>
                  </a:txBody>
                  <a:tcPr anchor="ctr"/>
                </a:tc>
                <a:extLst>
                  <a:ext uri="{0D108BD9-81ED-4DB2-BD59-A6C34878D82A}">
                    <a16:rowId xmlns:a16="http://schemas.microsoft.com/office/drawing/2014/main" val="746933587"/>
                  </a:ext>
                </a:extLst>
              </a:tr>
            </a:tbl>
          </a:graphicData>
        </a:graphic>
      </p:graphicFrame>
      <p:sp>
        <p:nvSpPr>
          <p:cNvPr id="2" name="Rectangle: Rounded Corners 1">
            <a:extLst>
              <a:ext uri="{FF2B5EF4-FFF2-40B4-BE49-F238E27FC236}">
                <a16:creationId xmlns:a16="http://schemas.microsoft.com/office/drawing/2014/main" id="{FCDB7552-40AC-47F1-89D4-6A021DB8E0CD}"/>
              </a:ext>
            </a:extLst>
          </p:cNvPr>
          <p:cNvSpPr/>
          <p:nvPr/>
        </p:nvSpPr>
        <p:spPr bwMode="auto">
          <a:xfrm>
            <a:off x="341312" y="4724400"/>
            <a:ext cx="8421688" cy="381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1"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575174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7EC0C1-2301-425D-8148-D83C4EF84BD7}"/>
              </a:ext>
            </a:extLst>
          </p:cNvPr>
          <p:cNvSpPr txBox="1">
            <a:spLocks/>
          </p:cNvSpPr>
          <p:nvPr/>
        </p:nvSpPr>
        <p:spPr>
          <a:xfrm>
            <a:off x="341312" y="161925"/>
            <a:ext cx="7812088" cy="600075"/>
          </a:xfrm>
          <a:prstGeom prst="rect">
            <a:avLst/>
          </a:prstGeom>
          <a:noFill/>
        </p:spPr>
        <p:txBody>
          <a:bodyPr/>
          <a:lstStyle>
            <a:lvl1pPr algn="l" rtl="0" eaLnBrk="1" fontAlgn="base" hangingPunct="1">
              <a:spcBef>
                <a:spcPct val="0"/>
              </a:spcBef>
              <a:spcAft>
                <a:spcPct val="0"/>
              </a:spcAft>
              <a:defRPr sz="3200">
                <a:solidFill>
                  <a:schemeClr val="tx2"/>
                </a:solidFill>
                <a:latin typeface="+mj-lt"/>
                <a:ea typeface="+mj-ea"/>
                <a:cs typeface="Arial" charset="0"/>
              </a:defRPr>
            </a:lvl1pPr>
            <a:lvl2pPr algn="l" rtl="0" eaLnBrk="1" fontAlgn="base" hangingPunct="1">
              <a:spcBef>
                <a:spcPct val="0"/>
              </a:spcBef>
              <a:spcAft>
                <a:spcPct val="0"/>
              </a:spcAft>
              <a:defRPr sz="3200">
                <a:solidFill>
                  <a:schemeClr val="tx2"/>
                </a:solidFill>
                <a:latin typeface="Arial" charset="0"/>
                <a:cs typeface="Arial" charset="0"/>
              </a:defRPr>
            </a:lvl2pPr>
            <a:lvl3pPr algn="l" rtl="0" eaLnBrk="1" fontAlgn="base" hangingPunct="1">
              <a:spcBef>
                <a:spcPct val="0"/>
              </a:spcBef>
              <a:spcAft>
                <a:spcPct val="0"/>
              </a:spcAft>
              <a:defRPr sz="3200">
                <a:solidFill>
                  <a:schemeClr val="tx2"/>
                </a:solidFill>
                <a:latin typeface="Arial" charset="0"/>
                <a:cs typeface="Arial" charset="0"/>
              </a:defRPr>
            </a:lvl3pPr>
            <a:lvl4pPr algn="l" rtl="0" eaLnBrk="1" fontAlgn="base" hangingPunct="1">
              <a:spcBef>
                <a:spcPct val="0"/>
              </a:spcBef>
              <a:spcAft>
                <a:spcPct val="0"/>
              </a:spcAft>
              <a:defRPr sz="3200">
                <a:solidFill>
                  <a:schemeClr val="tx2"/>
                </a:solidFill>
                <a:latin typeface="Arial" charset="0"/>
                <a:cs typeface="Arial" charset="0"/>
              </a:defRPr>
            </a:lvl4pPr>
            <a:lvl5pPr algn="l" rtl="0" eaLnBrk="1" fontAlgn="base" hangingPunct="1">
              <a:spcBef>
                <a:spcPct val="0"/>
              </a:spcBef>
              <a:spcAft>
                <a:spcPct val="0"/>
              </a:spcAft>
              <a:defRPr sz="3200">
                <a:solidFill>
                  <a:schemeClr val="tx2"/>
                </a:solidFill>
                <a:latin typeface="Arial" charset="0"/>
                <a:cs typeface="Arial" charset="0"/>
              </a:defRPr>
            </a:lvl5pPr>
            <a:lvl6pPr marL="457200" algn="l" rtl="0" eaLnBrk="1" fontAlgn="base" hangingPunct="1">
              <a:spcBef>
                <a:spcPct val="0"/>
              </a:spcBef>
              <a:spcAft>
                <a:spcPct val="0"/>
              </a:spcAft>
              <a:defRPr sz="3200">
                <a:solidFill>
                  <a:schemeClr val="tx2"/>
                </a:solidFill>
                <a:latin typeface="Arial" charset="0"/>
              </a:defRPr>
            </a:lvl6pPr>
            <a:lvl7pPr marL="914400" algn="l" rtl="0" eaLnBrk="1" fontAlgn="base" hangingPunct="1">
              <a:spcBef>
                <a:spcPct val="0"/>
              </a:spcBef>
              <a:spcAft>
                <a:spcPct val="0"/>
              </a:spcAft>
              <a:defRPr sz="3200">
                <a:solidFill>
                  <a:schemeClr val="tx2"/>
                </a:solidFill>
                <a:latin typeface="Arial" charset="0"/>
              </a:defRPr>
            </a:lvl7pPr>
            <a:lvl8pPr marL="1371600" algn="l" rtl="0" eaLnBrk="1" fontAlgn="base" hangingPunct="1">
              <a:spcBef>
                <a:spcPct val="0"/>
              </a:spcBef>
              <a:spcAft>
                <a:spcPct val="0"/>
              </a:spcAft>
              <a:defRPr sz="3200">
                <a:solidFill>
                  <a:schemeClr val="tx2"/>
                </a:solidFill>
                <a:latin typeface="Arial" charset="0"/>
              </a:defRPr>
            </a:lvl8pPr>
            <a:lvl9pPr marL="1828800" algn="l" rtl="0" eaLnBrk="1" fontAlgn="base" hangingPunct="1">
              <a:spcBef>
                <a:spcPct val="0"/>
              </a:spcBef>
              <a:spcAft>
                <a:spcPct val="0"/>
              </a:spcAft>
              <a:defRPr sz="3200">
                <a:solidFill>
                  <a:schemeClr val="tx2"/>
                </a:solidFill>
                <a:latin typeface="Arial" charset="0"/>
              </a:defRPr>
            </a:lvl9pPr>
          </a:lstStyle>
          <a:p>
            <a:r>
              <a:rPr lang="en-US" sz="2800" b="1" dirty="0">
                <a:solidFill>
                  <a:schemeClr val="bg1"/>
                </a:solidFill>
              </a:rPr>
              <a:t>Nordson I/O Pin Function</a:t>
            </a:r>
            <a:endParaRPr lang="en-US" sz="2800" kern="0" dirty="0">
              <a:solidFill>
                <a:schemeClr val="bg1"/>
              </a:solidFill>
            </a:endParaRPr>
          </a:p>
        </p:txBody>
      </p:sp>
      <p:sp>
        <p:nvSpPr>
          <p:cNvPr id="4" name="TextBox 3">
            <a:extLst>
              <a:ext uri="{FF2B5EF4-FFF2-40B4-BE49-F238E27FC236}">
                <a16:creationId xmlns:a16="http://schemas.microsoft.com/office/drawing/2014/main" id="{D58B6EE7-2AE9-402E-85F1-19A9AE4A9892}"/>
              </a:ext>
            </a:extLst>
          </p:cNvPr>
          <p:cNvSpPr txBox="1"/>
          <p:nvPr/>
        </p:nvSpPr>
        <p:spPr bwMode="auto">
          <a:xfrm>
            <a:off x="341312" y="909637"/>
            <a:ext cx="7278688" cy="276999"/>
          </a:xfrm>
          <a:prstGeom prst="rect">
            <a:avLst/>
          </a:prstGeom>
          <a:noFill/>
          <a:ln>
            <a:noFill/>
          </a:ln>
        </p:spPr>
        <p:txBody>
          <a:bodyPr wrap="square" rtlCol="0">
            <a:spAutoFit/>
          </a:bodyPr>
          <a:lstStyle/>
          <a:p>
            <a:pPr marL="0" indent="0">
              <a:buNone/>
            </a:pPr>
            <a:r>
              <a:rPr lang="en-US" sz="1200" dirty="0"/>
              <a:t>Call Program from I/O</a:t>
            </a:r>
          </a:p>
        </p:txBody>
      </p:sp>
      <p:sp>
        <p:nvSpPr>
          <p:cNvPr id="7" name="Content Placeholder 1">
            <a:extLst>
              <a:ext uri="{FF2B5EF4-FFF2-40B4-BE49-F238E27FC236}">
                <a16:creationId xmlns:a16="http://schemas.microsoft.com/office/drawing/2014/main" id="{A9E6F7F5-851B-4A10-AB5B-271794D04D99}"/>
              </a:ext>
            </a:extLst>
          </p:cNvPr>
          <p:cNvSpPr txBox="1">
            <a:spLocks/>
          </p:cNvSpPr>
          <p:nvPr/>
        </p:nvSpPr>
        <p:spPr>
          <a:xfrm>
            <a:off x="341312" y="1397000"/>
            <a:ext cx="8229600" cy="4525963"/>
          </a:xfrm>
          <a:prstGeom prst="rect">
            <a:avLst/>
          </a:prstGeom>
        </p:spPr>
        <p:txBody>
          <a:bodyPr/>
          <a:lstStyle>
            <a:lvl1pPr marL="316531" indent="-316531" algn="l" rtl="0" eaLnBrk="1" fontAlgn="base" hangingPunct="1">
              <a:spcBef>
                <a:spcPct val="20000"/>
              </a:spcBef>
              <a:spcAft>
                <a:spcPct val="0"/>
              </a:spcAft>
              <a:buClrTx/>
              <a:buSzPct val="110000"/>
              <a:buFont typeface="Arial" panose="020B0604020202020204" pitchFamily="34" charset="0"/>
              <a:buChar char="•"/>
              <a:defRPr sz="2215" baseline="0">
                <a:solidFill>
                  <a:schemeClr val="tx1"/>
                </a:solidFill>
                <a:latin typeface="+mn-lt"/>
                <a:ea typeface="+mn-ea"/>
                <a:cs typeface="Arial" charset="0"/>
              </a:defRPr>
            </a:lvl1pPr>
            <a:lvl2pPr marL="685817" indent="-263776" algn="l" rtl="0" eaLnBrk="1" fontAlgn="base" hangingPunct="1">
              <a:spcBef>
                <a:spcPct val="20000"/>
              </a:spcBef>
              <a:spcAft>
                <a:spcPct val="0"/>
              </a:spcAft>
              <a:buClrTx/>
              <a:buSzPct val="110000"/>
              <a:buFont typeface="Arial" panose="020B0604020202020204" pitchFamily="34" charset="0"/>
              <a:buChar char="•"/>
              <a:defRPr sz="2215">
                <a:solidFill>
                  <a:schemeClr val="tx1"/>
                </a:solidFill>
                <a:latin typeface="+mn-lt"/>
                <a:cs typeface="Arial" charset="0"/>
              </a:defRPr>
            </a:lvl2pPr>
            <a:lvl3pPr marL="1055103" indent="-211021" algn="l" rtl="0" eaLnBrk="1" fontAlgn="base" hangingPunct="1">
              <a:spcBef>
                <a:spcPct val="20000"/>
              </a:spcBef>
              <a:spcAft>
                <a:spcPct val="0"/>
              </a:spcAft>
              <a:buClrTx/>
              <a:buSzPct val="110000"/>
              <a:buFont typeface="Arial" panose="020B0604020202020204" pitchFamily="34" charset="0"/>
              <a:buChar char="•"/>
              <a:defRPr sz="1846">
                <a:solidFill>
                  <a:schemeClr val="tx1"/>
                </a:solidFill>
                <a:latin typeface="+mn-lt"/>
                <a:cs typeface="Arial" charset="0"/>
              </a:defRPr>
            </a:lvl3pPr>
            <a:lvl4pPr marL="1600200" indent="-228600" algn="l" rtl="0" eaLnBrk="1" fontAlgn="base" hangingPunct="1">
              <a:spcBef>
                <a:spcPct val="20000"/>
              </a:spcBef>
              <a:spcAft>
                <a:spcPct val="0"/>
              </a:spcAft>
              <a:buClr>
                <a:schemeClr val="hlink"/>
              </a:buClr>
              <a:buSzPct val="60000"/>
              <a:buFont typeface="Wingdings" pitchFamily="2" charset="2"/>
              <a:buChar char="l"/>
              <a:defRPr sz="1662">
                <a:solidFill>
                  <a:schemeClr val="tx1"/>
                </a:solidFill>
                <a:latin typeface="+mn-lt"/>
                <a:cs typeface="Arial" charset="0"/>
              </a:defRPr>
            </a:lvl4pPr>
            <a:lvl5pPr marL="2057400" indent="-228600" algn="l" rtl="0" eaLnBrk="1" fontAlgn="base" hangingPunct="1">
              <a:spcBef>
                <a:spcPct val="20000"/>
              </a:spcBef>
              <a:spcAft>
                <a:spcPct val="0"/>
              </a:spcAft>
              <a:buClr>
                <a:schemeClr val="bg2"/>
              </a:buClr>
              <a:buSzPct val="40000"/>
              <a:buFont typeface="Wingdings" pitchFamily="2" charset="2"/>
              <a:buChar char="l"/>
              <a:defRPr sz="1662">
                <a:solidFill>
                  <a:schemeClr val="tx1"/>
                </a:solidFill>
                <a:latin typeface="+mn-lt"/>
                <a:cs typeface="Arial" charset="0"/>
              </a:defRPr>
            </a:lvl5pPr>
            <a:lvl6pPr marL="25146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bg2"/>
              </a:buClr>
              <a:buSzPct val="40000"/>
              <a:buFont typeface="Wingdings" pitchFamily="2" charset="2"/>
              <a:buChar char="l"/>
              <a:defRPr sz="2000">
                <a:solidFill>
                  <a:schemeClr val="tx1"/>
                </a:solidFill>
                <a:latin typeface="+mn-lt"/>
              </a:defRPr>
            </a:lvl9pPr>
          </a:lstStyle>
          <a:p>
            <a:pPr marL="0" indent="0">
              <a:buFont typeface="Arial" panose="020B0604020202020204" pitchFamily="34" charset="0"/>
              <a:buNone/>
            </a:pPr>
            <a:r>
              <a:rPr lang="en-US" sz="2000" kern="0" dirty="0"/>
              <a:t>The Call Program functionality is binary. As shown in the table below, the program stored as IN 0 is called if all inputs are low (OFF). The program stored as IN 3 is called when inputs 1 and 2 are high (ON) and input 3 is low (OFF). Binary values 1, 2, 4, 8, 16, 32..., etc., equal inputs 1, 2, 3, 4, 5, 6..., etc.</a:t>
            </a:r>
          </a:p>
        </p:txBody>
      </p:sp>
      <p:pic>
        <p:nvPicPr>
          <p:cNvPr id="9" name="Picture 8">
            <a:extLst>
              <a:ext uri="{FF2B5EF4-FFF2-40B4-BE49-F238E27FC236}">
                <a16:creationId xmlns:a16="http://schemas.microsoft.com/office/drawing/2014/main" id="{8839D9BC-B1A5-4D3B-B63A-ECA0DA9AE804}"/>
              </a:ext>
            </a:extLst>
          </p:cNvPr>
          <p:cNvPicPr>
            <a:picLocks noChangeAspect="1"/>
          </p:cNvPicPr>
          <p:nvPr/>
        </p:nvPicPr>
        <p:blipFill>
          <a:blip r:embed="rId2"/>
          <a:stretch>
            <a:fillRect/>
          </a:stretch>
        </p:blipFill>
        <p:spPr>
          <a:xfrm>
            <a:off x="2361242" y="3571076"/>
            <a:ext cx="3772227" cy="1889924"/>
          </a:xfrm>
          <a:prstGeom prst="rect">
            <a:avLst/>
          </a:prstGeom>
        </p:spPr>
      </p:pic>
    </p:spTree>
    <p:extLst>
      <p:ext uri="{BB962C8B-B14F-4D97-AF65-F5344CB8AC3E}">
        <p14:creationId xmlns:p14="http://schemas.microsoft.com/office/powerpoint/2010/main" val="1849645148"/>
      </p:ext>
    </p:extLst>
  </p:cSld>
  <p:clrMapOvr>
    <a:masterClrMapping/>
  </p:clrMapOvr>
  <p:transition/>
</p:sld>
</file>

<file path=ppt/theme/theme1.xml><?xml version="1.0" encoding="utf-8"?>
<a:theme xmlns:a="http://schemas.openxmlformats.org/drawingml/2006/main" name="Rad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1" u="none" strike="noStrike" cap="none" normalizeH="0" baseline="0" smtClean="0">
            <a:ln>
              <a:noFill/>
            </a:ln>
            <a:solidFill>
              <a:schemeClr val="tx1"/>
            </a:solidFill>
            <a:effectLst/>
            <a:latin typeface="Arial" charset="0"/>
          </a:defRPr>
        </a:defPPr>
      </a:lstStyle>
    </a:lnDef>
    <a:txDef>
      <a:spPr bwMode="auto">
        <a:noFill/>
        <a:ln>
          <a:noFill/>
        </a:ln>
      </a:spPr>
      <a:bodyPr wrap="square" rtlCol="0">
        <a:spAutoFit/>
      </a:bodyPr>
      <a:lstStyle>
        <a:defPPr algn="just" eaLnBrk="1" hangingPunct="1">
          <a:lnSpc>
            <a:spcPct val="90000"/>
          </a:lnSpc>
          <a:defRPr sz="1200" dirty="0"/>
        </a:defPPr>
      </a:lstStyle>
    </a:tx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BN_template - Copy.potx" id="{204161B4-E270-4349-A725-89287DA71C69}" vid="{DD2748C1-0D3E-4E89-AAAB-70271FE160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Dispensing Machine</Template>
  <TotalTime>3308</TotalTime>
  <Words>864</Words>
  <Application>Microsoft Office PowerPoint</Application>
  <PresentationFormat>On-screen Show (4:3)</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Radial</vt:lpstr>
      <vt:lpstr>Software Dispensing Machine</vt:lpstr>
      <vt:lpstr>HW Scheme</vt:lpstr>
      <vt:lpstr>GUI Software </vt:lpstr>
      <vt:lpstr>GUI Software </vt:lpstr>
      <vt:lpstr>Workflow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Daft Software of Dispensing Machine</dc:title>
  <dc:creator>Atthaphan Paksakunnee</dc:creator>
  <cp:lastModifiedBy>Atthaphan Paksakunnee</cp:lastModifiedBy>
  <cp:revision>35</cp:revision>
  <cp:lastPrinted>2020-06-22T15:16:18Z</cp:lastPrinted>
  <dcterms:created xsi:type="dcterms:W3CDTF">2025-04-29T09:37:11Z</dcterms:created>
  <dcterms:modified xsi:type="dcterms:W3CDTF">2025-05-15T07:41:15Z</dcterms:modified>
</cp:coreProperties>
</file>