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7"/>
  </p:notesMasterIdLst>
  <p:sldIdLst>
    <p:sldId id="543" r:id="rId2"/>
    <p:sldId id="620" r:id="rId3"/>
    <p:sldId id="618" r:id="rId4"/>
    <p:sldId id="619" r:id="rId5"/>
    <p:sldId id="615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151"/>
    <a:srgbClr val="0000FF"/>
    <a:srgbClr val="92694B"/>
    <a:srgbClr val="FAFAFA"/>
    <a:srgbClr val="00FF00"/>
    <a:srgbClr val="101010"/>
    <a:srgbClr val="FFFFCC"/>
    <a:srgbClr val="ECBBAE"/>
    <a:srgbClr val="C5E0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Box at Autoliv and OEM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Sheet1!$E$4:$E$27</c:f>
              <c:strCache>
                <c:ptCount val="24"/>
                <c:pt idx="0">
                  <c:v>Autoliv (Phase 4)</c:v>
                </c:pt>
                <c:pt idx="1">
                  <c:v>GENERAL MOTORS (THAILAND) LIMITED</c:v>
                </c:pt>
                <c:pt idx="2">
                  <c:v>ISUZU IMCT S6</c:v>
                </c:pt>
                <c:pt idx="3">
                  <c:v>MMTh H</c:v>
                </c:pt>
                <c:pt idx="4">
                  <c:v>HONDA-R2F25</c:v>
                </c:pt>
                <c:pt idx="5">
                  <c:v>HONDA - 45329</c:v>
                </c:pt>
                <c:pt idx="6">
                  <c:v>NHK SPRING (Rayong)</c:v>
                </c:pt>
                <c:pt idx="7">
                  <c:v>ISUZU IMCT</c:v>
                </c:pt>
                <c:pt idx="8">
                  <c:v>ISUZU IMKDC</c:v>
                </c:pt>
                <c:pt idx="9">
                  <c:v>NHK SPRING (Bangpoo)</c:v>
                </c:pt>
                <c:pt idx="10">
                  <c:v>MMTh G</c:v>
                </c:pt>
                <c:pt idx="11">
                  <c:v>Toyota Daihatsu Engineering</c:v>
                </c:pt>
                <c:pt idx="12">
                  <c:v>HINO MOTORS</c:v>
                </c:pt>
                <c:pt idx="13">
                  <c:v>Adient &amp; Summit (Rayong)</c:v>
                </c:pt>
                <c:pt idx="14">
                  <c:v>ISUZU IMCT S7</c:v>
                </c:pt>
                <c:pt idx="15">
                  <c:v>TOYOTA BOSHOKU GATEWAY (THAILAND)</c:v>
                </c:pt>
                <c:pt idx="16">
                  <c:v>ISUZU IMCT S9</c:v>
                </c:pt>
                <c:pt idx="17">
                  <c:v>HONDA - R2X01</c:v>
                </c:pt>
                <c:pt idx="18">
                  <c:v>SUZUKI MOTOR (THAILAND) CO., LTD.</c:v>
                </c:pt>
                <c:pt idx="19">
                  <c:v>ISUZU IMCT S5</c:v>
                </c:pt>
                <c:pt idx="20">
                  <c:v>NHK SPRING (Banpho)</c:v>
                </c:pt>
                <c:pt idx="21">
                  <c:v>HINO MOTORS (Okamoto)</c:v>
                </c:pt>
                <c:pt idx="22">
                  <c:v>ISUZU THAILAND</c:v>
                </c:pt>
                <c:pt idx="23">
                  <c:v>ISUZU GETWAY</c:v>
                </c:pt>
              </c:strCache>
            </c:strRef>
          </c:cat>
          <c:val>
            <c:numRef>
              <c:f>Sheet1!$F$4:$F$27</c:f>
              <c:numCache>
                <c:formatCode>General</c:formatCode>
                <c:ptCount val="24"/>
                <c:pt idx="0">
                  <c:v>18229</c:v>
                </c:pt>
                <c:pt idx="1">
                  <c:v>1035</c:v>
                </c:pt>
                <c:pt idx="2">
                  <c:v>789</c:v>
                </c:pt>
                <c:pt idx="3">
                  <c:v>765</c:v>
                </c:pt>
                <c:pt idx="4">
                  <c:v>605</c:v>
                </c:pt>
                <c:pt idx="5">
                  <c:v>549</c:v>
                </c:pt>
                <c:pt idx="6">
                  <c:v>485</c:v>
                </c:pt>
                <c:pt idx="7">
                  <c:v>458</c:v>
                </c:pt>
                <c:pt idx="8">
                  <c:v>288</c:v>
                </c:pt>
                <c:pt idx="9">
                  <c:v>202</c:v>
                </c:pt>
                <c:pt idx="10">
                  <c:v>190</c:v>
                </c:pt>
                <c:pt idx="11">
                  <c:v>143</c:v>
                </c:pt>
                <c:pt idx="12">
                  <c:v>127</c:v>
                </c:pt>
                <c:pt idx="13">
                  <c:v>117</c:v>
                </c:pt>
                <c:pt idx="14">
                  <c:v>103</c:v>
                </c:pt>
                <c:pt idx="15">
                  <c:v>95</c:v>
                </c:pt>
                <c:pt idx="16">
                  <c:v>50</c:v>
                </c:pt>
                <c:pt idx="17">
                  <c:v>45</c:v>
                </c:pt>
                <c:pt idx="18">
                  <c:v>31</c:v>
                </c:pt>
                <c:pt idx="19">
                  <c:v>24</c:v>
                </c:pt>
                <c:pt idx="20">
                  <c:v>23</c:v>
                </c:pt>
                <c:pt idx="21">
                  <c:v>16</c:v>
                </c:pt>
                <c:pt idx="22">
                  <c:v>14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E-459F-A385-4012445D3B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2709040"/>
        <c:axId val="153308864"/>
      </c:barChart>
      <c:catAx>
        <c:axId val="102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08864"/>
        <c:crosses val="autoZero"/>
        <c:auto val="1"/>
        <c:lblAlgn val="ctr"/>
        <c:lblOffset val="100"/>
        <c:noMultiLvlLbl val="0"/>
      </c:catAx>
      <c:valAx>
        <c:axId val="15330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73E2DA-41D2-486D-9CD8-75542DEFD498}"/>
              </a:ext>
            </a:extLst>
          </p:cNvPr>
          <p:cNvSpPr/>
          <p:nvPr/>
        </p:nvSpPr>
        <p:spPr>
          <a:xfrm>
            <a:off x="0" y="1594204"/>
            <a:ext cx="12192000" cy="3168352"/>
          </a:xfrm>
          <a:prstGeom prst="rect">
            <a:avLst/>
          </a:prstGeom>
          <a:solidFill>
            <a:srgbClr val="9269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12192000" cy="147002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Box Aging Report</a:t>
            </a:r>
            <a:endParaRPr lang="en-GB" sz="60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11196"/>
            <a:ext cx="8534400" cy="114194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IPACK Logistics</a:t>
            </a:r>
            <a:endParaRPr lang="en-GB" sz="6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85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Box Aging report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7780-1921-43E5-9F6D-32F70C3E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952836"/>
            <a:ext cx="9433867" cy="4392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D8458-CB34-4CF8-86B9-B6B82008C473}"/>
              </a:ext>
            </a:extLst>
          </p:cNvPr>
          <p:cNvSpPr txBox="1"/>
          <p:nvPr/>
        </p:nvSpPr>
        <p:spPr>
          <a:xfrm>
            <a:off x="879512" y="1379570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+mj-cs"/>
              </a:rPr>
              <a:t>1. เปลี่ยนระยะเวลาเป็น 1-3, 4-10, 11-20, 21-30, 31-60, &gt;60 </a:t>
            </a:r>
            <a:r>
              <a:rPr lang="en-US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day</a:t>
            </a:r>
            <a:r>
              <a:rPr lang="en-US" dirty="0">
                <a:solidFill>
                  <a:srgbClr val="FF0000"/>
                </a:solidFill>
                <a:cs typeface="+mj-cs"/>
              </a:rPr>
              <a:t> </a:t>
            </a:r>
            <a:endParaRPr lang="en-GB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78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05" y="1621995"/>
            <a:ext cx="728978" cy="728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08920"/>
            <a:ext cx="655815" cy="655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09" y="4149080"/>
            <a:ext cx="722635" cy="722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67" y="5434789"/>
            <a:ext cx="542653" cy="54265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Box Aging report Graph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60F49-6704-4DD6-8111-1279A02CA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68" y="2237602"/>
            <a:ext cx="5328592" cy="36004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FD649BF-B2A5-4F74-9B0F-BF7C85CE3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282000"/>
              </p:ext>
            </p:extLst>
          </p:nvPr>
        </p:nvGraphicFramePr>
        <p:xfrm>
          <a:off x="6312024" y="2092950"/>
          <a:ext cx="5791632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B0306C-30AE-4564-90F2-A87D8CC3B8F4}"/>
              </a:ext>
            </a:extLst>
          </p:cNvPr>
          <p:cNvCxnSpPr/>
          <p:nvPr/>
        </p:nvCxnSpPr>
        <p:spPr>
          <a:xfrm rot="10800000">
            <a:off x="5323242" y="2780929"/>
            <a:ext cx="936104" cy="50405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DAA5EB6-C88C-49E8-B82A-1B1566934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448" y="2830128"/>
            <a:ext cx="4224750" cy="3551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D97606C-A60D-45D0-9CCB-6E1333304293}"/>
              </a:ext>
            </a:extLst>
          </p:cNvPr>
          <p:cNvSpPr/>
          <p:nvPr/>
        </p:nvSpPr>
        <p:spPr>
          <a:xfrm>
            <a:off x="1152410" y="2894763"/>
            <a:ext cx="3999100" cy="285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D0EFF-60F1-4044-A943-71080D4323B5}"/>
              </a:ext>
            </a:extLst>
          </p:cNvPr>
          <p:cNvSpPr txBox="1"/>
          <p:nvPr/>
        </p:nvSpPr>
        <p:spPr>
          <a:xfrm>
            <a:off x="839416" y="1335496"/>
            <a:ext cx="882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+mj-cs"/>
              </a:rPr>
              <a:t>2. เพิ่ม </a:t>
            </a:r>
            <a:r>
              <a:rPr lang="en-GB" dirty="0">
                <a:solidFill>
                  <a:srgbClr val="FF0000"/>
                </a:solidFill>
                <a:cs typeface="+mj-cs"/>
              </a:rPr>
              <a:t>Aging </a:t>
            </a:r>
            <a:r>
              <a:rPr lang="th-TH" dirty="0">
                <a:solidFill>
                  <a:srgbClr val="FF0000"/>
                </a:solidFill>
                <a:cs typeface="+mj-cs"/>
              </a:rPr>
              <a:t>ของกล่องที่อยู่ที่ </a:t>
            </a:r>
            <a:r>
              <a:rPr lang="en-GB" dirty="0">
                <a:solidFill>
                  <a:srgbClr val="FF0000"/>
                </a:solidFill>
                <a:cs typeface="+mj-cs"/>
              </a:rPr>
              <a:t>ATH</a:t>
            </a:r>
          </a:p>
          <a:p>
            <a:r>
              <a:rPr lang="en-GB" dirty="0">
                <a:solidFill>
                  <a:srgbClr val="FF0000"/>
                </a:solidFill>
                <a:cs typeface="+mj-cs"/>
              </a:rPr>
              <a:t>3. </a:t>
            </a:r>
            <a:r>
              <a:rPr lang="th-TH" dirty="0">
                <a:solidFill>
                  <a:srgbClr val="FF0000"/>
                </a:solidFill>
                <a:cs typeface="+mj-cs"/>
              </a:rPr>
              <a:t>เพิ่ม </a:t>
            </a:r>
            <a:r>
              <a:rPr lang="en-GB" dirty="0">
                <a:solidFill>
                  <a:srgbClr val="FF0000"/>
                </a:solidFill>
                <a:cs typeface="+mj-cs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1A92D6-B589-47E1-8C72-5FFA4EE2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06838"/>
            <a:ext cx="5408165" cy="31830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Box Aging report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A1671-D0C8-4406-AFA8-7EE2870F2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35" b="-3223"/>
          <a:stretch/>
        </p:blipFill>
        <p:spPr>
          <a:xfrm>
            <a:off x="695400" y="1895486"/>
            <a:ext cx="728979" cy="226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87796-9222-4EC3-866A-002BAFD60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177" y="1906721"/>
            <a:ext cx="5638155" cy="43760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AFA33C-BDD2-498C-BC23-EFAF5FE5B81C}"/>
              </a:ext>
            </a:extLst>
          </p:cNvPr>
          <p:cNvSpPr txBox="1"/>
          <p:nvPr/>
        </p:nvSpPr>
        <p:spPr>
          <a:xfrm>
            <a:off x="5527501" y="1433821"/>
            <a:ext cx="672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Export excel file, Show all Box and detail at All OME included ATH</a:t>
            </a:r>
            <a:endParaRPr lang="en-GB" sz="2400" b="1" u="sng" dirty="0">
              <a:solidFill>
                <a:schemeClr val="accent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6C889B-AB2A-4623-A10A-424A02E24C97}"/>
              </a:ext>
            </a:extLst>
          </p:cNvPr>
          <p:cNvCxnSpPr>
            <a:stCxn id="5" idx="3"/>
          </p:cNvCxnSpPr>
          <p:nvPr/>
        </p:nvCxnSpPr>
        <p:spPr>
          <a:xfrm flipV="1">
            <a:off x="1424379" y="2008553"/>
            <a:ext cx="461179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A8F7E-4EE6-4DF8-8C6A-32C35EAB6734}"/>
              </a:ext>
            </a:extLst>
          </p:cNvPr>
          <p:cNvSpPr/>
          <p:nvPr/>
        </p:nvSpPr>
        <p:spPr>
          <a:xfrm>
            <a:off x="8400256" y="2276872"/>
            <a:ext cx="576064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F862D-5576-444A-A4CB-F42B77ABCCD5}"/>
              </a:ext>
            </a:extLst>
          </p:cNvPr>
          <p:cNvSpPr txBox="1"/>
          <p:nvPr/>
        </p:nvSpPr>
        <p:spPr>
          <a:xfrm>
            <a:off x="9192344" y="6309320"/>
            <a:ext cx="248198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OEM + ATH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C5BF1-72A8-46B1-B271-FDC4D652A884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>
            <a:off x="8688288" y="6309320"/>
            <a:ext cx="504056" cy="2616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1744" y="6309321"/>
            <a:ext cx="520232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Packaging Services and Logistics Solutions, Automotive Specialist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3332-E5C8-4C41-8720-9C4502B91B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029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16756</TotalTime>
  <Words>79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Kanit</vt:lpstr>
      <vt:lpstr>TH SarabunPSK</vt:lpstr>
      <vt:lpstr>ชุดรูปแบบของ Office</vt:lpstr>
      <vt:lpstr>Box Aging Report</vt:lpstr>
      <vt:lpstr>Box Aging report</vt:lpstr>
      <vt:lpstr>Box Aging report Graph</vt:lpstr>
      <vt:lpstr>Box Aging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672</cp:revision>
  <dcterms:created xsi:type="dcterms:W3CDTF">2015-02-08T02:37:38Z</dcterms:created>
  <dcterms:modified xsi:type="dcterms:W3CDTF">2019-06-12T04:43:07Z</dcterms:modified>
</cp:coreProperties>
</file>