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media/image1.png" ContentType="image/png"/>
  <Override PartName="/ppt/media/image4.jpeg" ContentType="image/jpeg"/>
  <Override PartName="/ppt/media/image2.png" ContentType="image/png"/>
  <Override PartName="/ppt/media/image5.png" ContentType="image/pn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hu-HU" sz="18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700560" y="2221920"/>
            <a:ext cx="10690920" cy="178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700560" y="4175640"/>
            <a:ext cx="10690920" cy="178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000" spc="-1" strike="noStrike">
              <a:solidFill>
                <a:srgbClr val="000000"/>
              </a:solidFill>
              <a:latin typeface="Calisto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hu-HU" sz="18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700560" y="2221920"/>
            <a:ext cx="5217120" cy="178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179040" y="2221920"/>
            <a:ext cx="5217120" cy="178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00560" y="4175640"/>
            <a:ext cx="5217120" cy="178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179040" y="4175640"/>
            <a:ext cx="5217120" cy="178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000" spc="-1" strike="noStrike">
              <a:solidFill>
                <a:srgbClr val="000000"/>
              </a:solidFill>
              <a:latin typeface="Calisto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hu-HU" sz="18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700560" y="2221920"/>
            <a:ext cx="3442320" cy="178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15320" y="2221920"/>
            <a:ext cx="3442320" cy="178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930080" y="2221920"/>
            <a:ext cx="3442320" cy="178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700560" y="4175640"/>
            <a:ext cx="3442320" cy="178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15320" y="4175640"/>
            <a:ext cx="3442320" cy="178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7930080" y="4175640"/>
            <a:ext cx="3442320" cy="178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000" spc="-1" strike="noStrike">
              <a:solidFill>
                <a:srgbClr val="000000"/>
              </a:solidFill>
              <a:latin typeface="Calisto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hu-HU" sz="18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700560" y="2221920"/>
            <a:ext cx="10690920" cy="3739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hu-HU" sz="18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00560" y="2221920"/>
            <a:ext cx="10690920" cy="373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000" spc="-1" strike="noStrike">
              <a:solidFill>
                <a:srgbClr val="000000"/>
              </a:solidFill>
              <a:latin typeface="Calisto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hu-HU" sz="18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700560" y="2221920"/>
            <a:ext cx="5217120" cy="373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179040" y="2221920"/>
            <a:ext cx="5217120" cy="373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000" spc="-1" strike="noStrike">
              <a:solidFill>
                <a:srgbClr val="000000"/>
              </a:solidFill>
              <a:latin typeface="Calisto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hu-HU" sz="1800" spc="-1" strike="noStrike">
              <a:solidFill>
                <a:srgbClr val="000000"/>
              </a:solidFill>
              <a:latin typeface="Calisto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700560" y="914400"/>
            <a:ext cx="10690920" cy="6060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hu-HU" sz="18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700560" y="2221920"/>
            <a:ext cx="5217120" cy="178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79040" y="2221920"/>
            <a:ext cx="5217120" cy="373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700560" y="4175640"/>
            <a:ext cx="5217120" cy="178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000" spc="-1" strike="noStrike">
              <a:solidFill>
                <a:srgbClr val="000000"/>
              </a:solidFill>
              <a:latin typeface="Calisto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hu-HU" sz="18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700560" y="2221920"/>
            <a:ext cx="10690920" cy="3739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hu-HU" sz="18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700560" y="2221920"/>
            <a:ext cx="5217120" cy="373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179040" y="2221920"/>
            <a:ext cx="5217120" cy="178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179040" y="4175640"/>
            <a:ext cx="5217120" cy="178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000" spc="-1" strike="noStrike">
              <a:solidFill>
                <a:srgbClr val="000000"/>
              </a:solidFill>
              <a:latin typeface="Calisto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hu-HU" sz="18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700560" y="2221920"/>
            <a:ext cx="5217120" cy="178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179040" y="2221920"/>
            <a:ext cx="5217120" cy="178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700560" y="4175640"/>
            <a:ext cx="10690920" cy="178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000" spc="-1" strike="noStrike">
              <a:solidFill>
                <a:srgbClr val="000000"/>
              </a:solidFill>
              <a:latin typeface="Calisto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hu-HU" sz="18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700560" y="2221920"/>
            <a:ext cx="10690920" cy="178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700560" y="4175640"/>
            <a:ext cx="10690920" cy="178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000" spc="-1" strike="noStrike">
              <a:solidFill>
                <a:srgbClr val="000000"/>
              </a:solidFill>
              <a:latin typeface="Calisto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hu-HU" sz="18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700560" y="2221920"/>
            <a:ext cx="5217120" cy="178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179040" y="2221920"/>
            <a:ext cx="5217120" cy="178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700560" y="4175640"/>
            <a:ext cx="5217120" cy="178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179040" y="4175640"/>
            <a:ext cx="5217120" cy="178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000" spc="-1" strike="noStrike">
              <a:solidFill>
                <a:srgbClr val="000000"/>
              </a:solidFill>
              <a:latin typeface="Calisto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hu-HU" sz="18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00560" y="2221920"/>
            <a:ext cx="3442320" cy="178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315320" y="2221920"/>
            <a:ext cx="3442320" cy="178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7930080" y="2221920"/>
            <a:ext cx="3442320" cy="178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700560" y="4175640"/>
            <a:ext cx="3442320" cy="178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315320" y="4175640"/>
            <a:ext cx="3442320" cy="178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7930080" y="4175640"/>
            <a:ext cx="3442320" cy="178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000" spc="-1" strike="noStrike">
              <a:solidFill>
                <a:srgbClr val="000000"/>
              </a:solidFill>
              <a:latin typeface="Calisto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hu-HU" sz="18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00560" y="2221920"/>
            <a:ext cx="10690920" cy="373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000" spc="-1" strike="noStrike">
              <a:solidFill>
                <a:srgbClr val="000000"/>
              </a:solidFill>
              <a:latin typeface="Calisto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hu-HU" sz="18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700560" y="2221920"/>
            <a:ext cx="5217120" cy="373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179040" y="2221920"/>
            <a:ext cx="5217120" cy="373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000" spc="-1" strike="noStrike">
              <a:solidFill>
                <a:srgbClr val="000000"/>
              </a:solidFill>
              <a:latin typeface="Calisto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hu-HU" sz="1800" spc="-1" strike="noStrike">
              <a:solidFill>
                <a:srgbClr val="000000"/>
              </a:solidFill>
              <a:latin typeface="Calisto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700560" y="914400"/>
            <a:ext cx="10690920" cy="6060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hu-HU" sz="18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00560" y="2221920"/>
            <a:ext cx="5217120" cy="178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179040" y="2221920"/>
            <a:ext cx="5217120" cy="373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700560" y="4175640"/>
            <a:ext cx="5217120" cy="178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000" spc="-1" strike="noStrike">
              <a:solidFill>
                <a:srgbClr val="000000"/>
              </a:solidFill>
              <a:latin typeface="Calisto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hu-HU" sz="18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00560" y="2221920"/>
            <a:ext cx="5217120" cy="3739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179040" y="2221920"/>
            <a:ext cx="5217120" cy="178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179040" y="4175640"/>
            <a:ext cx="5217120" cy="178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000" spc="-1" strike="noStrike">
              <a:solidFill>
                <a:srgbClr val="000000"/>
              </a:solidFill>
              <a:latin typeface="Calisto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hu-HU" sz="18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00560" y="2221920"/>
            <a:ext cx="5217120" cy="178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179040" y="2221920"/>
            <a:ext cx="5217120" cy="178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700560" y="4175640"/>
            <a:ext cx="10690920" cy="178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2000" spc="-1" strike="noStrike">
              <a:solidFill>
                <a:srgbClr val="000000"/>
              </a:solidFill>
              <a:latin typeface="Calisto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799920" y="723600"/>
            <a:ext cx="10591920" cy="0"/>
          </a:xfrm>
          <a:prstGeom prst="line">
            <a:avLst/>
          </a:prstGeom>
          <a:ln w="442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>
            <a:off x="799920" y="6142680"/>
            <a:ext cx="10591920" cy="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704160" y="889920"/>
            <a:ext cx="9989280" cy="359820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hu-HU" sz="5400" spc="29" strike="noStrike" cap="all">
                <a:solidFill>
                  <a:srgbClr val="000000"/>
                </a:solidFill>
                <a:latin typeface="Univers Condensed"/>
              </a:rPr>
              <a:t>Click to edit Master title style</a:t>
            </a:r>
            <a:endParaRPr b="0" lang="hu-HU" sz="54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7925F41-A536-4C38-B515-8652A813C52A}" type="datetime1">
              <a:rPr b="0" lang="hu-HU" sz="1050" spc="-1" strike="noStrike">
                <a:solidFill>
                  <a:srgbClr val="000000"/>
                </a:solidFill>
                <a:latin typeface="Univers Condensed"/>
              </a:rPr>
              <a:t>2025.05.28.</a:t>
            </a:fld>
            <a:endParaRPr b="0" lang="hu-HU" sz="105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hu-HU" sz="24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8C37975-4F59-43F7-9E71-4CB7A9EB9DEC}" type="slidenum">
              <a:rPr b="0" lang="hu-HU" sz="1800" spc="-1" strike="noStrike">
                <a:solidFill>
                  <a:srgbClr val="000000"/>
                </a:solidFill>
                <a:latin typeface="Calisto MT"/>
              </a:rPr>
              <a:t>&lt;number&gt;</a:t>
            </a:fld>
            <a:endParaRPr b="0" lang="hu-HU" sz="18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Calisto MT"/>
              </a:rPr>
              <a:t>Click to edit the outline text format</a:t>
            </a:r>
            <a:endParaRPr b="0" lang="hu-HU" sz="2000" spc="-1" strike="noStrike">
              <a:solidFill>
                <a:srgbClr val="000000"/>
              </a:solidFill>
              <a:latin typeface="Calisto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600" spc="-1" strike="noStrike">
                <a:solidFill>
                  <a:srgbClr val="000000"/>
                </a:solidFill>
                <a:latin typeface="Calisto MT"/>
              </a:rPr>
              <a:t>Second Outline Level</a:t>
            </a:r>
            <a:endParaRPr b="0" lang="hu-HU" sz="1600" spc="-1" strike="noStrike">
              <a:solidFill>
                <a:srgbClr val="000000"/>
              </a:solidFill>
              <a:latin typeface="Calisto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400" spc="-1" strike="noStrike">
                <a:solidFill>
                  <a:srgbClr val="000000"/>
                </a:solidFill>
                <a:latin typeface="Calisto MT"/>
              </a:rPr>
              <a:t>Third Outline Level</a:t>
            </a:r>
            <a:endParaRPr b="0" lang="hu-HU" sz="1400" spc="-1" strike="noStrike">
              <a:solidFill>
                <a:srgbClr val="000000"/>
              </a:solidFill>
              <a:latin typeface="Calisto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400" spc="-1" strike="noStrike">
                <a:solidFill>
                  <a:srgbClr val="000000"/>
                </a:solidFill>
                <a:latin typeface="Calisto MT"/>
              </a:rPr>
              <a:t>Fourth Outline Level</a:t>
            </a:r>
            <a:endParaRPr b="0" lang="hu-HU" sz="1400" spc="-1" strike="noStrike">
              <a:solidFill>
                <a:srgbClr val="000000"/>
              </a:solidFill>
              <a:latin typeface="Calisto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Calisto MT"/>
              </a:rPr>
              <a:t>Fifth Outline Level</a:t>
            </a:r>
            <a:endParaRPr b="0" lang="hu-HU" sz="2000" spc="-1" strike="noStrike">
              <a:solidFill>
                <a:srgbClr val="000000"/>
              </a:solidFill>
              <a:latin typeface="Calisto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Calisto MT"/>
              </a:rPr>
              <a:t>Sixth Outline Level</a:t>
            </a:r>
            <a:endParaRPr b="0" lang="hu-HU" sz="2000" spc="-1" strike="noStrike">
              <a:solidFill>
                <a:srgbClr val="000000"/>
              </a:solidFill>
              <a:latin typeface="Calisto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rgbClr val="000000"/>
                </a:solidFill>
                <a:latin typeface="Calisto MT"/>
              </a:rPr>
              <a:t>Seventh Outline Level</a:t>
            </a:r>
            <a:endParaRPr b="0" lang="hu-HU" sz="2000" spc="-1" strike="noStrike">
              <a:solidFill>
                <a:srgbClr val="000000"/>
              </a:solidFill>
              <a:latin typeface="Calisto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Line 1"/>
          <p:cNvSpPr/>
          <p:nvPr/>
        </p:nvSpPr>
        <p:spPr>
          <a:xfrm>
            <a:off x="799920" y="723600"/>
            <a:ext cx="10591920" cy="0"/>
          </a:xfrm>
          <a:prstGeom prst="line">
            <a:avLst/>
          </a:prstGeom>
          <a:ln w="442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Line 2"/>
          <p:cNvSpPr/>
          <p:nvPr/>
        </p:nvSpPr>
        <p:spPr>
          <a:xfrm>
            <a:off x="799920" y="6142680"/>
            <a:ext cx="10591920" cy="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hu-HU" sz="4000" spc="29" strike="noStrike" cap="all">
                <a:solidFill>
                  <a:srgbClr val="000000"/>
                </a:solidFill>
                <a:latin typeface="Univers Condensed"/>
              </a:rPr>
              <a:t>Click to edit Master title style</a:t>
            </a:r>
            <a:endParaRPr b="0" lang="hu-HU" sz="4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700560" y="2221920"/>
            <a:ext cx="10690920" cy="373968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000" spc="-1" strike="noStrike">
                <a:solidFill>
                  <a:srgbClr val="000000"/>
                </a:solidFill>
                <a:latin typeface="Calisto MT"/>
              </a:rPr>
              <a:t>Click to edit Master text styles</a:t>
            </a:r>
            <a:endParaRPr b="0" lang="hu-HU" sz="2000" spc="-1" strike="noStrike">
              <a:solidFill>
                <a:srgbClr val="000000"/>
              </a:solidFill>
              <a:latin typeface="Calisto MT"/>
            </a:endParaRPr>
          </a:p>
          <a:p>
            <a:pPr lvl="1" marL="685800" indent="-22824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1800" spc="-1" strike="noStrike">
                <a:solidFill>
                  <a:srgbClr val="000000"/>
                </a:solidFill>
                <a:latin typeface="Calisto MT"/>
              </a:rPr>
              <a:t>Second level</a:t>
            </a:r>
            <a:endParaRPr b="0" lang="hu-HU" sz="1800" spc="-1" strike="noStrike">
              <a:solidFill>
                <a:srgbClr val="000000"/>
              </a:solidFill>
              <a:latin typeface="Calisto MT"/>
            </a:endParaRPr>
          </a:p>
          <a:p>
            <a:pPr lvl="2" marL="1143000" indent="-22824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1600" spc="-1" strike="noStrike">
                <a:solidFill>
                  <a:srgbClr val="000000"/>
                </a:solidFill>
                <a:latin typeface="Calisto MT"/>
              </a:rPr>
              <a:t>Third level</a:t>
            </a:r>
            <a:endParaRPr b="0" lang="hu-HU" sz="1600" spc="-1" strike="noStrike">
              <a:solidFill>
                <a:srgbClr val="000000"/>
              </a:solidFill>
              <a:latin typeface="Calisto MT"/>
            </a:endParaRPr>
          </a:p>
          <a:p>
            <a:pPr lvl="3" marL="1600200" indent="-22824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1400" spc="-1" strike="noStrike">
                <a:solidFill>
                  <a:srgbClr val="000000"/>
                </a:solidFill>
                <a:latin typeface="Calisto MT"/>
              </a:rPr>
              <a:t>Fourth level</a:t>
            </a:r>
            <a:endParaRPr b="0" lang="hu-HU" sz="1400" spc="-1" strike="noStrike">
              <a:solidFill>
                <a:srgbClr val="000000"/>
              </a:solidFill>
              <a:latin typeface="Calisto MT"/>
            </a:endParaRPr>
          </a:p>
          <a:p>
            <a:pPr lvl="4" marL="2057400" indent="-22824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1400" spc="-1" strike="noStrike">
                <a:solidFill>
                  <a:srgbClr val="000000"/>
                </a:solidFill>
                <a:latin typeface="Calisto MT"/>
              </a:rPr>
              <a:t>Fifth level</a:t>
            </a:r>
            <a:endParaRPr b="0" lang="hu-HU" sz="14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dt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1C433C2-EDE6-41B7-BBD1-2511E9F2FB37}" type="datetime1">
              <a:rPr b="0" lang="hu-HU" sz="1050" spc="-1" strike="noStrike">
                <a:solidFill>
                  <a:srgbClr val="000000"/>
                </a:solidFill>
                <a:latin typeface="Univers Condensed"/>
              </a:rPr>
              <a:t>2025.05.28.</a:t>
            </a:fld>
            <a:endParaRPr b="0" lang="hu-HU" sz="1050" spc="-1" strike="noStrike">
              <a:latin typeface="Times New Roman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ftr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hu-HU" sz="2400" spc="-1" strike="noStrike">
              <a:latin typeface="Times New Roman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sldNum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043FD7D-12DB-4BC8-9FD3-6079726ABE54}" type="slidenum">
              <a:rPr b="0" lang="hu-HU" sz="1800" spc="-1" strike="noStrike">
                <a:solidFill>
                  <a:srgbClr val="000000"/>
                </a:solidFill>
                <a:latin typeface="Calisto MT"/>
              </a:rPr>
              <a:t>1</a:t>
            </a:fld>
            <a:endParaRPr b="0" lang="hu-HU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TextShape 2"/>
          <p:cNvSpPr txBox="1"/>
          <p:nvPr/>
        </p:nvSpPr>
        <p:spPr>
          <a:xfrm>
            <a:off x="8138160" y="1177200"/>
            <a:ext cx="3330720" cy="3440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hu-HU" sz="4200" spc="29" strike="noStrike" cap="all">
                <a:solidFill>
                  <a:srgbClr val="000000"/>
                </a:solidFill>
                <a:latin typeface="Univers Condensed"/>
              </a:rPr>
              <a:t>Gobicikli Webshop - Év végi bemutató</a:t>
            </a:r>
            <a:br/>
            <a:endParaRPr b="0" lang="hu-HU" sz="42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88" name="TextShape 3"/>
          <p:cNvSpPr txBox="1"/>
          <p:nvPr/>
        </p:nvSpPr>
        <p:spPr>
          <a:xfrm>
            <a:off x="8209440" y="4754880"/>
            <a:ext cx="3259440" cy="9252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hu-HU" sz="1700" spc="-1" strike="noStrike">
                <a:solidFill>
                  <a:srgbClr val="000000"/>
                </a:solidFill>
                <a:latin typeface="Calisto MT"/>
              </a:rPr>
              <a:t>A fejlesztők: Kiss Attila Roland</a:t>
            </a:r>
            <a:endParaRPr b="0" lang="hu-HU" sz="1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hu-HU" sz="1700" spc="-1" strike="noStrike">
                <a:solidFill>
                  <a:srgbClr val="000000"/>
                </a:solidFill>
                <a:latin typeface="Calisto MT"/>
              </a:rPr>
              <a:t>Dias-Dor Daniel Alexandre</a:t>
            </a:r>
            <a:endParaRPr b="0" lang="hu-HU" sz="1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hu-HU" sz="1700" spc="-1" strike="noStrike">
              <a:latin typeface="Arial"/>
            </a:endParaRPr>
          </a:p>
        </p:txBody>
      </p:sp>
      <p:sp>
        <p:nvSpPr>
          <p:cNvPr id="89" name="Line 4"/>
          <p:cNvSpPr/>
          <p:nvPr/>
        </p:nvSpPr>
        <p:spPr>
          <a:xfrm>
            <a:off x="799920" y="723600"/>
            <a:ext cx="10591920" cy="0"/>
          </a:xfrm>
          <a:prstGeom prst="line">
            <a:avLst/>
          </a:prstGeom>
          <a:ln w="442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Kép 3" descr=""/>
          <p:cNvPicPr/>
          <p:nvPr/>
        </p:nvPicPr>
        <p:blipFill>
          <a:blip r:embed="rId1"/>
          <a:stretch/>
        </p:blipFill>
        <p:spPr>
          <a:xfrm>
            <a:off x="1745640" y="863640"/>
            <a:ext cx="5134320" cy="5134320"/>
          </a:xfrm>
          <a:prstGeom prst="rect">
            <a:avLst/>
          </a:prstGeom>
          <a:ln>
            <a:noFill/>
          </a:ln>
        </p:spPr>
      </p:pic>
      <p:sp>
        <p:nvSpPr>
          <p:cNvPr id="91" name="Line 5"/>
          <p:cNvSpPr/>
          <p:nvPr/>
        </p:nvSpPr>
        <p:spPr>
          <a:xfrm>
            <a:off x="799920" y="6134760"/>
            <a:ext cx="10591920" cy="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hu-HU" sz="18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700560" y="2164320"/>
            <a:ext cx="10690920" cy="37396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4800" spc="-1" strike="noStrike">
                <a:solidFill>
                  <a:srgbClr val="000000"/>
                </a:solidFill>
                <a:latin typeface="Calisto MT"/>
              </a:rPr>
              <a:t>Köszönjük a figyelmet!</a:t>
            </a:r>
            <a:endParaRPr b="0" lang="hu-HU" sz="4800" spc="-1" strike="noStrike">
              <a:solidFill>
                <a:srgbClr val="000000"/>
              </a:solidFill>
              <a:latin typeface="Calisto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700560" y="1253160"/>
            <a:ext cx="10690920" cy="1307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1" lang="hu-HU" sz="4000" spc="29" strike="noStrike" cap="all">
                <a:solidFill>
                  <a:srgbClr val="000000"/>
                </a:solidFill>
                <a:latin typeface="Univers Condensed"/>
                <a:ea typeface="Univers Condensed"/>
              </a:rPr>
              <a:t>Tartalom</a:t>
            </a:r>
            <a:r>
              <a:rPr b="0" lang="hu-HU" sz="4000" spc="29" strike="noStrike" cap="all">
                <a:solidFill>
                  <a:srgbClr val="000000"/>
                </a:solidFill>
                <a:latin typeface="Univers Condensed"/>
                <a:ea typeface="Univers Condensed"/>
              </a:rPr>
              <a:t>: </a:t>
            </a:r>
            <a:br/>
            <a:endParaRPr b="0" lang="hu-HU" sz="4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975960" y="2285640"/>
            <a:ext cx="9145800" cy="2300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b="0" lang="hu-HU" sz="3600" spc="-1" strike="noStrike" cap="all">
                <a:solidFill>
                  <a:srgbClr val="000000"/>
                </a:solidFill>
                <a:latin typeface="Univers Condensed"/>
              </a:rPr>
              <a:t>Rövid leírás: Online kerékpár-áruház prémium  Biciklikre és kiegészítőkre specializálódva.</a:t>
            </a:r>
            <a:endParaRPr b="0" lang="hu-HU" sz="3600" spc="-1" strike="noStrike">
              <a:solidFill>
                <a:srgbClr val="000000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</a:pPr>
            <a:endParaRPr b="0" lang="hu-HU" sz="3600" spc="-1" strike="noStrike">
              <a:solidFill>
                <a:srgbClr val="000000"/>
              </a:solidFill>
              <a:latin typeface="Calisto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hu-HU" sz="4000" spc="29" strike="noStrike" cap="all">
                <a:solidFill>
                  <a:srgbClr val="000000"/>
                </a:solidFill>
                <a:latin typeface="Univers Condensed"/>
                <a:ea typeface="Univers Condensed"/>
              </a:rPr>
              <a:t>Célkitűzés</a:t>
            </a:r>
            <a:br/>
            <a:endParaRPr b="0" lang="hu-HU" sz="4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700560" y="2221920"/>
            <a:ext cx="10690920" cy="3739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800" spc="-1" strike="noStrike">
                <a:solidFill>
                  <a:srgbClr val="000000"/>
                </a:solidFill>
                <a:latin typeface="Calisto MT"/>
                <a:ea typeface="Calisto MT"/>
              </a:rPr>
              <a:t>Gyors böngészés, egyszerű rendelés, biztonságos fizetés kerékpárrajongóknak.</a:t>
            </a:r>
            <a:endParaRPr b="0" lang="hu-HU" sz="2800" spc="-1" strike="noStrike">
              <a:solidFill>
                <a:srgbClr val="000000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</a:pPr>
            <a:endParaRPr b="0" lang="hu-HU" sz="2800" spc="-1" strike="noStrike">
              <a:solidFill>
                <a:srgbClr val="000000"/>
              </a:solidFill>
              <a:latin typeface="Calisto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hu-HU" sz="4000" spc="29" strike="noStrike" cap="all">
                <a:solidFill>
                  <a:srgbClr val="000000"/>
                </a:solidFill>
                <a:latin typeface="Univers Condensed"/>
                <a:ea typeface="Univers Condensed"/>
              </a:rPr>
              <a:t>Fejlesztési folyamat:</a:t>
            </a:r>
            <a:endParaRPr b="0" lang="hu-HU" sz="4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700560" y="2221920"/>
            <a:ext cx="5748480" cy="3739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000" spc="-1" strike="noStrike">
                <a:solidFill>
                  <a:srgbClr val="000000"/>
                </a:solidFill>
                <a:latin typeface="Calisto MT"/>
                <a:ea typeface="Calisto MT"/>
              </a:rPr>
              <a:t>Funkciók: Termékkatalógus, szűrők (ár, márka), kosár, fizetési rendszer, felhasználói fiók.</a:t>
            </a:r>
            <a:endParaRPr b="0" lang="hu-HU" sz="2000" spc="-1" strike="noStrike">
              <a:solidFill>
                <a:srgbClr val="000000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</a:pPr>
            <a:endParaRPr b="0" lang="hu-HU" sz="2000" spc="-1" strike="noStrike">
              <a:solidFill>
                <a:srgbClr val="000000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</a:pPr>
            <a:endParaRPr b="0" lang="hu-HU" sz="2000" spc="-1" strike="noStrike">
              <a:solidFill>
                <a:srgbClr val="000000"/>
              </a:solidFill>
              <a:latin typeface="Calisto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hu-HU" sz="4000" spc="29" strike="noStrike" cap="all">
                <a:solidFill>
                  <a:srgbClr val="000000"/>
                </a:solidFill>
                <a:latin typeface="Univers Condensed"/>
                <a:ea typeface="Univers Condensed"/>
              </a:rPr>
              <a:t>Fejlesztési folyamat - Frontend</a:t>
            </a:r>
            <a:br/>
            <a:endParaRPr b="0" lang="hu-HU" sz="4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700560" y="2221920"/>
            <a:ext cx="10690920" cy="3739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10000"/>
              </a:lnSpc>
              <a:spcBef>
                <a:spcPts val="1001"/>
              </a:spcBef>
            </a:pPr>
            <a:endParaRPr b="0" lang="hu-HU" sz="2000" spc="-1" strike="noStrike">
              <a:solidFill>
                <a:srgbClr val="000000"/>
              </a:solidFill>
              <a:latin typeface="Calisto MT"/>
            </a:endParaRPr>
          </a:p>
          <a:p>
            <a:pPr lvl="1" marL="685800" indent="-22824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1800" spc="-1" strike="noStrike">
                <a:solidFill>
                  <a:srgbClr val="000000"/>
                </a:solidFill>
                <a:latin typeface="Calisto MT"/>
                <a:ea typeface="Calisto MT"/>
              </a:rPr>
              <a:t>Technológia: React.js + Tailwind CSS a reszponzív dizájnért.</a:t>
            </a:r>
            <a:endParaRPr b="0" lang="hu-HU" sz="1800" spc="-1" strike="noStrike">
              <a:solidFill>
                <a:srgbClr val="000000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</a:pPr>
            <a:endParaRPr b="0" lang="hu-HU" sz="1800" spc="-1" strike="noStrike">
              <a:solidFill>
                <a:srgbClr val="000000"/>
              </a:solidFill>
              <a:latin typeface="Calisto MT"/>
            </a:endParaRPr>
          </a:p>
        </p:txBody>
      </p:sp>
      <p:pic>
        <p:nvPicPr>
          <p:cNvPr id="100" name="Kép 3" descr=""/>
          <p:cNvPicPr/>
          <p:nvPr/>
        </p:nvPicPr>
        <p:blipFill>
          <a:blip r:embed="rId1"/>
          <a:stretch/>
        </p:blipFill>
        <p:spPr>
          <a:xfrm>
            <a:off x="7686720" y="1570320"/>
            <a:ext cx="3518280" cy="4469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hu-HU" sz="4000" spc="29" strike="noStrike" cap="all">
                <a:solidFill>
                  <a:srgbClr val="000000"/>
                </a:solidFill>
                <a:latin typeface="Univers Condensed"/>
                <a:ea typeface="Univers Condensed"/>
              </a:rPr>
              <a:t>Fejlesztési folyamat - Backend</a:t>
            </a:r>
            <a:br/>
            <a:endParaRPr b="0" lang="hu-HU" sz="4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700560" y="2221920"/>
            <a:ext cx="5250960" cy="3739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000" spc="-1" strike="noStrike">
                <a:solidFill>
                  <a:srgbClr val="000000"/>
                </a:solidFill>
                <a:latin typeface="Calisto MT"/>
                <a:ea typeface="Calisto MT"/>
              </a:rPr>
              <a:t>Technológia: Node.js Express-szel,  phpMyAdmin adatbázissal.</a:t>
            </a:r>
            <a:endParaRPr b="0" lang="hu-HU" sz="2000" spc="-1" strike="noStrike">
              <a:solidFill>
                <a:srgbClr val="000000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</a:pPr>
            <a:endParaRPr b="0" lang="hu-HU" sz="2000" spc="-1" strike="noStrike">
              <a:solidFill>
                <a:srgbClr val="000000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</a:pPr>
            <a:endParaRPr b="0" lang="hu-HU" sz="2000" spc="-1" strike="noStrike">
              <a:solidFill>
                <a:srgbClr val="000000"/>
              </a:solidFill>
              <a:latin typeface="Calisto MT"/>
            </a:endParaRPr>
          </a:p>
        </p:txBody>
      </p:sp>
      <p:pic>
        <p:nvPicPr>
          <p:cNvPr id="103" name="Kép 3" descr=""/>
          <p:cNvPicPr/>
          <p:nvPr/>
        </p:nvPicPr>
        <p:blipFill>
          <a:blip r:embed="rId1"/>
          <a:stretch/>
        </p:blipFill>
        <p:spPr>
          <a:xfrm>
            <a:off x="5818320" y="1445040"/>
            <a:ext cx="5254200" cy="451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45000"/>
          </a:bodyPr>
          <a:p>
            <a:pPr>
              <a:lnSpc>
                <a:spcPct val="100000"/>
              </a:lnSpc>
            </a:pPr>
            <a:r>
              <a:rPr b="0" lang="hu-HU" sz="4000" spc="29" strike="noStrike" cap="all">
                <a:solidFill>
                  <a:srgbClr val="000000"/>
                </a:solidFill>
                <a:latin typeface="Univers Condensed"/>
                <a:ea typeface="Univers Condensed"/>
              </a:rPr>
              <a:t>Backend- </a:t>
            </a:r>
            <a:br/>
            <a:r>
              <a:rPr b="0" lang="hu-HU" sz="4000" spc="29" strike="noStrike" cap="all">
                <a:solidFill>
                  <a:srgbClr val="000000"/>
                </a:solidFill>
                <a:latin typeface="Univers Condensed"/>
                <a:ea typeface="Univers Condensed"/>
              </a:rPr>
              <a:t>szerverrel való </a:t>
            </a:r>
            <a:br/>
            <a:r>
              <a:rPr b="0" lang="hu-HU" sz="4000" spc="29" strike="noStrike" cap="all">
                <a:solidFill>
                  <a:srgbClr val="000000"/>
                </a:solidFill>
                <a:latin typeface="Univers Condensed"/>
                <a:ea typeface="Univers Condensed"/>
              </a:rPr>
              <a:t>összekapcsolás</a:t>
            </a:r>
            <a:br/>
            <a:endParaRPr b="0" lang="hu-HU" sz="4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700560" y="2221920"/>
            <a:ext cx="10690920" cy="3739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10000"/>
              </a:lnSpc>
              <a:spcBef>
                <a:spcPts val="1001"/>
              </a:spcBef>
            </a:pPr>
            <a:endParaRPr b="0" lang="hu-HU" sz="2000" spc="-1" strike="noStrike">
              <a:solidFill>
                <a:srgbClr val="000000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</a:pPr>
            <a:endParaRPr b="0" lang="hu-HU" sz="2000" spc="-1" strike="noStrike">
              <a:solidFill>
                <a:srgbClr val="000000"/>
              </a:solidFill>
              <a:latin typeface="Calisto MT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000" spc="-1" strike="noStrike">
                <a:solidFill>
                  <a:srgbClr val="000000"/>
                </a:solidFill>
                <a:latin typeface="Calisto MT"/>
              </a:rPr>
              <a:t>A szerver a 3000 porton fog futni</a:t>
            </a:r>
            <a:endParaRPr b="0" lang="hu-HU" sz="2000" spc="-1" strike="noStrike">
              <a:solidFill>
                <a:srgbClr val="000000"/>
              </a:solidFill>
              <a:latin typeface="Calisto MT"/>
            </a:endParaRPr>
          </a:p>
        </p:txBody>
      </p:sp>
      <p:pic>
        <p:nvPicPr>
          <p:cNvPr id="106" name="Kép 9" descr=""/>
          <p:cNvPicPr/>
          <p:nvPr/>
        </p:nvPicPr>
        <p:blipFill>
          <a:blip r:embed="rId1"/>
          <a:stretch/>
        </p:blipFill>
        <p:spPr>
          <a:xfrm>
            <a:off x="6186240" y="395280"/>
            <a:ext cx="4781160" cy="6067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hu-HU" sz="4000" spc="29" strike="noStrike" cap="all">
                <a:solidFill>
                  <a:srgbClr val="000000"/>
                </a:solidFill>
                <a:latin typeface="Univers Condensed"/>
                <a:ea typeface="Univers Condensed"/>
              </a:rPr>
              <a:t>Manuális-Tesztelés</a:t>
            </a:r>
            <a:br/>
            <a:endParaRPr b="0" lang="hu-HU" sz="4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700560" y="2221920"/>
            <a:ext cx="10690920" cy="3739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000" spc="-1" strike="noStrike">
                <a:solidFill>
                  <a:srgbClr val="000000"/>
                </a:solidFill>
                <a:latin typeface="Calisto MT"/>
                <a:ea typeface="Calisto MT"/>
              </a:rPr>
              <a:t>Böngészőkompatibilitás (Chrome, Firefox).</a:t>
            </a:r>
            <a:endParaRPr b="0" lang="hu-HU" sz="2000" spc="-1" strike="noStrike">
              <a:solidFill>
                <a:srgbClr val="000000"/>
              </a:solidFill>
              <a:latin typeface="Calisto MT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000" spc="-1" strike="noStrike">
                <a:solidFill>
                  <a:srgbClr val="000000"/>
                </a:solidFill>
                <a:latin typeface="Calisto MT"/>
                <a:ea typeface="Calisto MT"/>
              </a:rPr>
              <a:t>Kosár funkció: Több termék hozzáadása, törlés.</a:t>
            </a:r>
            <a:endParaRPr b="0" lang="hu-HU" sz="2000" spc="-1" strike="noStrike">
              <a:solidFill>
                <a:srgbClr val="000000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</a:pPr>
            <a:endParaRPr b="0" lang="hu-HU" sz="2000" spc="-1" strike="noStrike">
              <a:solidFill>
                <a:srgbClr val="000000"/>
              </a:solidFill>
              <a:latin typeface="Calisto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700560" y="914400"/>
            <a:ext cx="5674320" cy="1307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hu-HU" sz="2000" spc="29" strike="noStrike" cap="all">
                <a:solidFill>
                  <a:srgbClr val="000000"/>
                </a:solidFill>
                <a:latin typeface="Univers Condensed"/>
              </a:rPr>
              <a:t>A Bejelentkezés és regisztráció szkriptje</a:t>
            </a:r>
            <a:endParaRPr b="0" lang="hu-HU" sz="2000" spc="-1" strike="noStrike">
              <a:solidFill>
                <a:srgbClr val="000000"/>
              </a:solidFill>
              <a:latin typeface="Calisto MT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700560" y="2221920"/>
            <a:ext cx="4129200" cy="3739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u-HU" sz="2000" spc="-1" strike="noStrike">
                <a:solidFill>
                  <a:srgbClr val="000000"/>
                </a:solidFill>
                <a:latin typeface="Calisto MT"/>
              </a:rPr>
              <a:t>A bejelentkezés csak akkor lehetséges ha már a felhasználó regisztrált.</a:t>
            </a:r>
            <a:endParaRPr b="0" lang="hu-HU" sz="2000" spc="-1" strike="noStrike">
              <a:solidFill>
                <a:srgbClr val="000000"/>
              </a:solidFill>
              <a:latin typeface="Calisto MT"/>
            </a:endParaRPr>
          </a:p>
        </p:txBody>
      </p:sp>
      <p:pic>
        <p:nvPicPr>
          <p:cNvPr id="111" name="Kép 7" descr=""/>
          <p:cNvPicPr/>
          <p:nvPr/>
        </p:nvPicPr>
        <p:blipFill>
          <a:blip r:embed="rId1"/>
          <a:stretch/>
        </p:blipFill>
        <p:spPr>
          <a:xfrm>
            <a:off x="6097680" y="402120"/>
            <a:ext cx="5669280" cy="6053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Neat_Office/6.2.8.2$Windows_x86 LibreOffice_project/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2012-08-15T22:11:07Z</dcterms:created>
  <dc:creator/>
  <dc:description/>
  <dc:language>hu-HU</dc:language>
  <cp:lastModifiedBy/>
  <dcterms:modified xsi:type="dcterms:W3CDTF">2025-05-28T11:30:49Z</dcterms:modified>
  <cp:revision>111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Szélesvásznú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