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ormorant Garamond Bold Italics" panose="020B0604020202020204" charset="0"/>
      <p:regular r:id="rId13"/>
    </p:embeddedFont>
    <p:embeddedFont>
      <p:font typeface="Quicksand" panose="020B0604020202020204" charset="0"/>
      <p:regular r:id="rId14"/>
    </p:embeddedFont>
    <p:embeddedFont>
      <p:font typeface="Quicksand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81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27663" y="1475374"/>
            <a:ext cx="14503033" cy="5575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802"/>
              </a:lnSpc>
            </a:pPr>
            <a:r>
              <a:rPr lang="en-US" sz="10573" b="1" i="1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AutoSort-AI-Powered Email Categorizer</a:t>
            </a:r>
          </a:p>
          <a:p>
            <a:pPr marL="0" lvl="0" indent="0" algn="ctr">
              <a:lnSpc>
                <a:spcPts val="14802"/>
              </a:lnSpc>
              <a:spcBef>
                <a:spcPct val="0"/>
              </a:spcBef>
            </a:pPr>
            <a:endParaRPr lang="en-US" sz="10573" b="1" i="1">
              <a:solidFill>
                <a:srgbClr val="000000"/>
              </a:solidFill>
              <a:latin typeface="Cormorant Garamond Bold Italics"/>
              <a:ea typeface="Cormorant Garamond Bold Italics"/>
              <a:cs typeface="Cormorant Garamond Bold Italics"/>
              <a:sym typeface="Cormorant Garamond Bold Italics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9618706" y="90374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3798896" y="5902340"/>
            <a:ext cx="12812922" cy="8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844"/>
              </a:lnSpc>
              <a:spcBef>
                <a:spcPct val="0"/>
              </a:spcBef>
            </a:pPr>
            <a:r>
              <a:rPr lang="en-US" sz="488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Machine Learning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124458" y="8093625"/>
            <a:ext cx="6988496" cy="529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97"/>
              </a:lnSpc>
              <a:spcBef>
                <a:spcPct val="0"/>
              </a:spcBef>
            </a:pPr>
            <a:r>
              <a:rPr lang="en-US" sz="3141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14, May 2025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798896" y="7206909"/>
            <a:ext cx="12538973" cy="529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97"/>
              </a:lnSpc>
              <a:spcBef>
                <a:spcPct val="0"/>
              </a:spcBef>
            </a:pPr>
            <a:r>
              <a:rPr lang="en-US" sz="3141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Attia Batool (22-cp-79) ,Amna Shehzad (22-CP-85)</a:t>
            </a:r>
          </a:p>
        </p:txBody>
      </p:sp>
      <p:sp>
        <p:nvSpPr>
          <p:cNvPr id="9" name="Freeform 9"/>
          <p:cNvSpPr/>
          <p:nvPr/>
        </p:nvSpPr>
        <p:spPr>
          <a:xfrm>
            <a:off x="5646742" y="8078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72287" y="1028700"/>
            <a:ext cx="3455376" cy="3455376"/>
          </a:xfrm>
          <a:custGeom>
            <a:avLst/>
            <a:gdLst/>
            <a:ahLst/>
            <a:cxnLst/>
            <a:rect l="l" t="t" r="r" b="b"/>
            <a:pathLst>
              <a:path w="3455376" h="3455376">
                <a:moveTo>
                  <a:pt x="0" y="0"/>
                </a:moveTo>
                <a:lnTo>
                  <a:pt x="3455376" y="0"/>
                </a:lnTo>
                <a:lnTo>
                  <a:pt x="3455376" y="3455376"/>
                </a:lnTo>
                <a:lnTo>
                  <a:pt x="0" y="34553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897880" y="974152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8304001" y="913335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2772135"/>
            <a:ext cx="15597509" cy="5598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8241" lvl="1" indent="-474120" algn="l">
              <a:lnSpc>
                <a:spcPts val="7466"/>
              </a:lnSpc>
              <a:buFont typeface="Arial"/>
              <a:buChar char="•"/>
            </a:pPr>
            <a:r>
              <a:rPr lang="en-US" sz="4392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Use deep learning models (like </a:t>
            </a:r>
            <a:r>
              <a:rPr lang="en-US" sz="4392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LSTM or BERT</a:t>
            </a:r>
            <a:r>
              <a:rPr lang="en-US" sz="4392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) for better accuracy.</a:t>
            </a:r>
          </a:p>
          <a:p>
            <a:pPr marL="948241" lvl="1" indent="-474120" algn="l">
              <a:lnSpc>
                <a:spcPts val="7466"/>
              </a:lnSpc>
              <a:buFont typeface="Arial"/>
              <a:buChar char="•"/>
            </a:pPr>
            <a:r>
              <a:rPr lang="en-US" sz="4392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Include more classes like Promotions, Updates, or Social.</a:t>
            </a:r>
          </a:p>
          <a:p>
            <a:pPr marL="948241" lvl="1" indent="-474120" algn="l">
              <a:lnSpc>
                <a:spcPts val="7466"/>
              </a:lnSpc>
              <a:buFont typeface="Arial"/>
              <a:buChar char="•"/>
            </a:pPr>
            <a:r>
              <a:rPr lang="en-US" sz="4392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Build a user interface (web app) for real-time email classification.</a:t>
            </a:r>
          </a:p>
          <a:p>
            <a:pPr algn="l">
              <a:lnSpc>
                <a:spcPts val="7466"/>
              </a:lnSpc>
            </a:pPr>
            <a:endParaRPr lang="en-US" sz="4392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599709"/>
            <a:ext cx="804816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u="sng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Future Work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2710" y="3369664"/>
            <a:ext cx="11402580" cy="318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8577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8304001" y="111666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8304001" y="90084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897880" y="8681205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8304001" y="95297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208489" y="2787948"/>
            <a:ext cx="16134975" cy="4482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19915" lvl="1" indent="-459957" algn="l">
              <a:lnSpc>
                <a:spcPts val="5965"/>
              </a:lnSpc>
              <a:buFont typeface="Arial"/>
              <a:buChar char="•"/>
            </a:pPr>
            <a:r>
              <a:rPr lang="en-US" sz="426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Email inboxes receive a mix of spam, work, and personal messages. </a:t>
            </a:r>
          </a:p>
          <a:p>
            <a:pPr marL="919915" lvl="1" indent="-459957" algn="l">
              <a:lnSpc>
                <a:spcPts val="5965"/>
              </a:lnSpc>
              <a:buFont typeface="Arial"/>
              <a:buChar char="•"/>
            </a:pPr>
            <a:r>
              <a:rPr lang="en-US" sz="426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Manually sorting these emails is time-consuming and error-prone. </a:t>
            </a:r>
          </a:p>
          <a:p>
            <a:pPr marL="919915" lvl="1" indent="-459957" algn="l">
              <a:lnSpc>
                <a:spcPts val="5965"/>
              </a:lnSpc>
              <a:buFont typeface="Arial"/>
              <a:buChar char="•"/>
            </a:pPr>
            <a:r>
              <a:rPr lang="en-US" sz="426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There is a need for an automated system to classify emails into Spam, Work, and Personal categories.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599709"/>
            <a:ext cx="9914964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u="sng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Problem Statement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92215" y="2662667"/>
            <a:ext cx="13959285" cy="4790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97"/>
              </a:lnSpc>
            </a:pPr>
            <a:r>
              <a:rPr lang="en-US" sz="3763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To build a machine learning-based classifier that automatically detects and labels emails as:</a:t>
            </a:r>
          </a:p>
          <a:p>
            <a:pPr marL="812545" lvl="1" indent="-406272" algn="l">
              <a:lnSpc>
                <a:spcPts val="6397"/>
              </a:lnSpc>
              <a:buFont typeface="Arial"/>
              <a:buChar char="•"/>
            </a:pPr>
            <a:r>
              <a:rPr lang="en-US" sz="3763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Spam</a:t>
            </a:r>
          </a:p>
          <a:p>
            <a:pPr marL="812545" lvl="1" indent="-406272" algn="l">
              <a:lnSpc>
                <a:spcPts val="6397"/>
              </a:lnSpc>
              <a:buFont typeface="Arial"/>
              <a:buChar char="•"/>
            </a:pPr>
            <a:r>
              <a:rPr lang="en-US" sz="3763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Work</a:t>
            </a:r>
          </a:p>
          <a:p>
            <a:pPr marL="812545" lvl="1" indent="-406272" algn="l">
              <a:lnSpc>
                <a:spcPts val="6397"/>
              </a:lnSpc>
              <a:buFont typeface="Arial"/>
              <a:buChar char="•"/>
            </a:pPr>
            <a:r>
              <a:rPr lang="en-US" sz="3763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Personal</a:t>
            </a:r>
          </a:p>
          <a:p>
            <a:pPr algn="l">
              <a:lnSpc>
                <a:spcPts val="6397"/>
              </a:lnSpc>
            </a:pPr>
            <a:endParaRPr lang="en-US" sz="3763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5897880" y="8507552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599709"/>
            <a:ext cx="804816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u="sng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Project Objective</a:t>
            </a:r>
          </a:p>
        </p:txBody>
      </p:sp>
      <p:sp>
        <p:nvSpPr>
          <p:cNvPr id="5" name="Freeform 5"/>
          <p:cNvSpPr/>
          <p:nvPr/>
        </p:nvSpPr>
        <p:spPr>
          <a:xfrm>
            <a:off x="8304001" y="8019527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5056" y="2089284"/>
            <a:ext cx="15934244" cy="5917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7306" lvl="1" indent="-428653" algn="l">
              <a:lnSpc>
                <a:spcPts val="6750"/>
              </a:lnSpc>
              <a:buFont typeface="Arial"/>
              <a:buChar char="•"/>
            </a:pPr>
            <a:r>
              <a:rPr lang="en-US" sz="397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 used a </a:t>
            </a:r>
            <a:r>
              <a:rPr lang="en-US" sz="397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Supervised Learning technique</a:t>
            </a:r>
            <a:r>
              <a:rPr lang="en-US" sz="397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to classify emails into categories such as </a:t>
            </a:r>
            <a:r>
              <a:rPr lang="en-US" sz="397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Spam, Work, </a:t>
            </a:r>
            <a:r>
              <a:rPr lang="en-US" sz="397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and</a:t>
            </a:r>
            <a:r>
              <a:rPr lang="en-US" sz="397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Personal.</a:t>
            </a:r>
          </a:p>
          <a:p>
            <a:pPr marL="857306" lvl="1" indent="-428653" algn="l">
              <a:lnSpc>
                <a:spcPts val="6750"/>
              </a:lnSpc>
              <a:buFont typeface="Arial"/>
              <a:buChar char="•"/>
            </a:pPr>
            <a:r>
              <a:rPr lang="en-US" sz="397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The specific algorithm applied is the </a:t>
            </a:r>
            <a:r>
              <a:rPr lang="en-US" sz="397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Multinomial Naive Bayes Classifier,</a:t>
            </a:r>
            <a:r>
              <a:rPr lang="en-US" sz="397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which is particularly effective for text classification tasks due to its simplicity and performance on bag-of-words data representations.</a:t>
            </a:r>
          </a:p>
          <a:p>
            <a:pPr algn="l">
              <a:lnSpc>
                <a:spcPts val="6750"/>
              </a:lnSpc>
            </a:pPr>
            <a:endParaRPr lang="en-US" sz="397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5897880" y="92583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599709"/>
            <a:ext cx="10306948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u="sng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Machine Learning Technique Used</a:t>
            </a:r>
          </a:p>
        </p:txBody>
      </p:sp>
      <p:sp>
        <p:nvSpPr>
          <p:cNvPr id="5" name="Freeform 5"/>
          <p:cNvSpPr/>
          <p:nvPr/>
        </p:nvSpPr>
        <p:spPr>
          <a:xfrm>
            <a:off x="8304001" y="860064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830743" y="974152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8236864" y="92583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6119746" y="291936"/>
            <a:ext cx="6203237" cy="8775864"/>
          </a:xfrm>
          <a:custGeom>
            <a:avLst/>
            <a:gdLst/>
            <a:ahLst/>
            <a:cxnLst/>
            <a:rect l="l" t="t" r="r" b="b"/>
            <a:pathLst>
              <a:path w="6203237" h="8775864">
                <a:moveTo>
                  <a:pt x="0" y="0"/>
                </a:moveTo>
                <a:lnTo>
                  <a:pt x="6203237" y="0"/>
                </a:lnTo>
                <a:lnTo>
                  <a:pt x="6203237" y="8775864"/>
                </a:lnTo>
                <a:lnTo>
                  <a:pt x="0" y="87758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3329" b="-332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599709"/>
            <a:ext cx="804816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u="sng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Methodology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146206"/>
            <a:ext cx="13828580" cy="3712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66"/>
              </a:lnSpc>
            </a:pPr>
            <a:r>
              <a:rPr lang="en-US" sz="4392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The model was able to accurately classify emails into the 3 categories.</a:t>
            </a:r>
          </a:p>
          <a:p>
            <a:pPr algn="l">
              <a:lnSpc>
                <a:spcPts val="7466"/>
              </a:lnSpc>
            </a:pPr>
            <a:endParaRPr lang="en-US" sz="4392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ctr">
              <a:lnSpc>
                <a:spcPts val="7466"/>
              </a:lnSpc>
            </a:pPr>
            <a:endParaRPr lang="en-US" sz="4392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5897880" y="898793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8304001" y="845495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836026" y="4590281"/>
            <a:ext cx="16423274" cy="3065866"/>
          </a:xfrm>
          <a:custGeom>
            <a:avLst/>
            <a:gdLst/>
            <a:ahLst/>
            <a:cxnLst/>
            <a:rect l="l" t="t" r="r" b="b"/>
            <a:pathLst>
              <a:path w="16423274" h="3065866">
                <a:moveTo>
                  <a:pt x="0" y="0"/>
                </a:moveTo>
                <a:lnTo>
                  <a:pt x="16423274" y="0"/>
                </a:lnTo>
                <a:lnTo>
                  <a:pt x="16423274" y="3065866"/>
                </a:lnTo>
                <a:lnTo>
                  <a:pt x="0" y="30658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6718" b="-228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599709"/>
            <a:ext cx="804816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u="sng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Results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897880" y="974152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8304001" y="913335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3883466" y="2730005"/>
            <a:ext cx="10187333" cy="6079495"/>
          </a:xfrm>
          <a:custGeom>
            <a:avLst/>
            <a:gdLst/>
            <a:ahLst/>
            <a:cxnLst/>
            <a:rect l="l" t="t" r="r" b="b"/>
            <a:pathLst>
              <a:path w="10187333" h="6079495">
                <a:moveTo>
                  <a:pt x="0" y="0"/>
                </a:moveTo>
                <a:lnTo>
                  <a:pt x="10187333" y="0"/>
                </a:lnTo>
                <a:lnTo>
                  <a:pt x="10187333" y="6079495"/>
                </a:lnTo>
                <a:lnTo>
                  <a:pt x="0" y="60794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55" t="-901" b="-90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1656349"/>
            <a:ext cx="15597509" cy="883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66"/>
              </a:lnSpc>
            </a:pPr>
            <a:r>
              <a:rPr lang="en-US" sz="4392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Confusion matrix showed correct and incorrect predictions.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599709"/>
            <a:ext cx="804816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u="sng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Contd..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897880" y="974152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8304001" y="913335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914942" y="2872838"/>
            <a:ext cx="14711267" cy="5927179"/>
          </a:xfrm>
          <a:custGeom>
            <a:avLst/>
            <a:gdLst/>
            <a:ahLst/>
            <a:cxnLst/>
            <a:rect l="l" t="t" r="r" b="b"/>
            <a:pathLst>
              <a:path w="14711267" h="5927179">
                <a:moveTo>
                  <a:pt x="0" y="0"/>
                </a:moveTo>
                <a:lnTo>
                  <a:pt x="14711267" y="0"/>
                </a:lnTo>
                <a:lnTo>
                  <a:pt x="14711267" y="5927179"/>
                </a:lnTo>
                <a:lnTo>
                  <a:pt x="0" y="59271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76" r="-776" b="-1310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1656349"/>
            <a:ext cx="15597509" cy="883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66"/>
              </a:lnSpc>
            </a:pPr>
            <a:r>
              <a:rPr lang="en-US" sz="4392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Classification report included: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599709"/>
            <a:ext cx="804816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u="sng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Contd..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897880" y="974152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8304001" y="913335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2772135"/>
            <a:ext cx="15597509" cy="4655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8241" lvl="1" indent="-474120" algn="l">
              <a:lnSpc>
                <a:spcPts val="7466"/>
              </a:lnSpc>
              <a:buFont typeface="Arial"/>
              <a:buChar char="•"/>
            </a:pPr>
            <a:r>
              <a:rPr lang="en-US" sz="4392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The implemented machine learning model effectively classifies emails into Spam, Work, and Personal categories. </a:t>
            </a:r>
          </a:p>
          <a:p>
            <a:pPr marL="948241" lvl="1" indent="-474120" algn="l">
              <a:lnSpc>
                <a:spcPts val="7466"/>
              </a:lnSpc>
              <a:buFont typeface="Arial"/>
              <a:buChar char="•"/>
            </a:pPr>
            <a:r>
              <a:rPr lang="en-US" sz="4392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This can improve email management and save time for users.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599709"/>
            <a:ext cx="804816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u="sng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Custom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Cormorant Garamond Bold Italics</vt:lpstr>
      <vt:lpstr>Quicksand</vt:lpstr>
      <vt:lpstr>Quicksand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Blue Simple Modern Enhancing Sales Strategy Presentation</dc:title>
  <cp:lastModifiedBy>Attia Batool</cp:lastModifiedBy>
  <cp:revision>2</cp:revision>
  <dcterms:created xsi:type="dcterms:W3CDTF">2006-08-16T00:00:00Z</dcterms:created>
  <dcterms:modified xsi:type="dcterms:W3CDTF">2025-05-14T04:40:06Z</dcterms:modified>
  <dc:identifier>DAGdZatw90Q</dc:identifier>
</cp:coreProperties>
</file>