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9" r:id="rId3"/>
    <p:sldId id="262" r:id="rId4"/>
    <p:sldId id="260" r:id="rId5"/>
    <p:sldId id="261" r:id="rId6"/>
    <p:sldId id="263" r:id="rId7"/>
    <p:sldId id="264" r:id="rId8"/>
    <p:sldId id="280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6" r:id="rId17"/>
    <p:sldId id="287" r:id="rId18"/>
    <p:sldId id="283" r:id="rId19"/>
    <p:sldId id="284" r:id="rId20"/>
    <p:sldId id="28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92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CCA13-5B6E-40E0-A8D8-7CDC0EED40C7}" type="datetimeFigureOut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3F4D6-126E-4D79-B77F-D57319D623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23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應用層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Application &amp; Socket</a:t>
            </a:r>
            <a:r>
              <a:rPr lang="en-US" altLang="zh-TW" baseline="0" dirty="0" smtClean="0"/>
              <a:t> API</a:t>
            </a:r>
            <a:br>
              <a:rPr lang="en-US" altLang="zh-TW" baseline="0" dirty="0" smtClean="0"/>
            </a:br>
            <a:r>
              <a:rPr lang="zh-TW" altLang="en-US" baseline="0" dirty="0" smtClean="0"/>
              <a:t>傳輸層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TCP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&amp;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UDP</a:t>
            </a:r>
          </a:p>
          <a:p>
            <a:r>
              <a:rPr lang="zh-TW" altLang="en-US" baseline="0" dirty="0" smtClean="0"/>
              <a:t>網路層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3F4D6-126E-4D79-B77F-D57319D6231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58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TCP/IP</a:t>
            </a:r>
            <a:r>
              <a:rPr lang="zh-TW" altLang="en-US" dirty="0" smtClean="0"/>
              <a:t>架構下，</a:t>
            </a:r>
            <a:r>
              <a:rPr lang="en-US" altLang="zh-TW" dirty="0" smtClean="0"/>
              <a:t>sockets</a:t>
            </a:r>
            <a:r>
              <a:rPr lang="zh-TW" altLang="en-US" dirty="0" smtClean="0"/>
              <a:t>可分為下面兩類：</a:t>
            </a:r>
          </a:p>
          <a:p>
            <a:r>
              <a:rPr lang="en-US" altLang="zh-TW" dirty="0" smtClean="0"/>
              <a:t>Datagram sockets(connectionless)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資料在</a:t>
            </a:r>
            <a:r>
              <a:rPr lang="en-US" altLang="zh-TW" dirty="0" smtClean="0"/>
              <a:t>datagram sockets</a:t>
            </a:r>
            <a:r>
              <a:rPr lang="zh-TW" altLang="en-US" dirty="0" smtClean="0"/>
              <a:t>間是利用</a:t>
            </a:r>
            <a:r>
              <a:rPr lang="en-US" altLang="zh-TW" dirty="0" smtClean="0"/>
              <a:t>UDP</a:t>
            </a:r>
            <a:r>
              <a:rPr lang="zh-TW" altLang="en-US" dirty="0" smtClean="0"/>
              <a:t>封包傳送，因此接收端</a:t>
            </a:r>
            <a:r>
              <a:rPr lang="en-US" altLang="zh-TW" dirty="0" smtClean="0"/>
              <a:t>socket</a:t>
            </a:r>
            <a:r>
              <a:rPr lang="zh-TW" altLang="en-US" dirty="0" smtClean="0"/>
              <a:t>可能會收到次序錯誤的資料，且其中部分資料亦可能會遺失。</a:t>
            </a:r>
          </a:p>
          <a:p>
            <a:r>
              <a:rPr lang="en-US" altLang="zh-TW" dirty="0" smtClean="0"/>
              <a:t>Stream sockets(connection-oriented)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資料在</a:t>
            </a:r>
            <a:r>
              <a:rPr lang="en-US" altLang="zh-TW" dirty="0" smtClean="0"/>
              <a:t>stream sockets</a:t>
            </a:r>
            <a:r>
              <a:rPr lang="zh-TW" altLang="en-US" dirty="0" smtClean="0"/>
              <a:t>間是利用</a:t>
            </a:r>
            <a:r>
              <a:rPr lang="en-US" altLang="zh-TW" dirty="0" smtClean="0"/>
              <a:t>TCP</a:t>
            </a:r>
            <a:r>
              <a:rPr lang="zh-TW" altLang="en-US" dirty="0" smtClean="0"/>
              <a:t>封包來傳送，因此接收端</a:t>
            </a:r>
            <a:r>
              <a:rPr lang="en-US" altLang="zh-TW" dirty="0" smtClean="0"/>
              <a:t>socket</a:t>
            </a:r>
            <a:r>
              <a:rPr lang="zh-TW" altLang="en-US" dirty="0" smtClean="0"/>
              <a:t>可以收到順序無誤、無重覆、正確的資料。此外</a:t>
            </a:r>
            <a:r>
              <a:rPr lang="en-US" altLang="zh-TW" dirty="0" smtClean="0"/>
              <a:t>TCP</a:t>
            </a:r>
            <a:r>
              <a:rPr lang="zh-TW" altLang="en-US" dirty="0" smtClean="0"/>
              <a:t>傳送時是採資料流的方式，因在傳送時會所有資料會視情況被分割在數個</a:t>
            </a:r>
            <a:r>
              <a:rPr lang="en-US" altLang="zh-TW" dirty="0" smtClean="0"/>
              <a:t>TCP</a:t>
            </a:r>
            <a:r>
              <a:rPr lang="zh-TW" altLang="en-US" dirty="0" smtClean="0"/>
              <a:t>封包中。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3F4D6-126E-4D79-B77F-D57319D6231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832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u="none" strike="noStrike" cap="none" normalizeH="0" baseline="0" dirty="0" smtClean="0">
                <a:ln>
                  <a:noFill/>
                </a:ln>
                <a:effectLst/>
              </a:rPr>
              <a:t>closesocket</a:t>
            </a:r>
            <a:r>
              <a:rPr kumimoji="0" lang="zh-TW" altLang="en-US" sz="1200" u="none" strike="noStrike" cap="none" normalizeH="0" baseline="0" dirty="0" smtClean="0">
                <a:ln>
                  <a:noFill/>
                </a:ln>
                <a:effectLst/>
              </a:rPr>
              <a:t> 和 </a:t>
            </a:r>
            <a:r>
              <a:rPr kumimoji="0" lang="en-US" altLang="zh-TW" sz="1200" u="none" strike="noStrike" cap="none" normalizeH="0" baseline="0" dirty="0" smtClean="0">
                <a:ln>
                  <a:noFill/>
                </a:ln>
                <a:effectLst/>
              </a:rPr>
              <a:t>shutdown </a:t>
            </a:r>
            <a:r>
              <a:rPr kumimoji="0" lang="zh-TW" altLang="en-US" sz="1200" u="none" strike="noStrike" cap="none" normalizeH="0" baseline="0" dirty="0" smtClean="0">
                <a:ln>
                  <a:noFill/>
                </a:ln>
                <a:effectLst/>
              </a:rPr>
              <a:t>區別 </a:t>
            </a:r>
            <a:r>
              <a:rPr kumimoji="0" lang="en-US" altLang="zh-TW" sz="1200" u="none" strike="noStrike" cap="none" normalizeH="0" baseline="0" dirty="0" smtClean="0">
                <a:ln>
                  <a:noFill/>
                </a:ln>
                <a:effectLst/>
              </a:rPr>
              <a:t>:</a:t>
            </a:r>
            <a:r>
              <a:rPr kumimoji="0" lang="zh-TW" altLang="en-US" sz="120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r>
              <a:rPr kumimoji="0" lang="en-US" altLang="zh-TW" sz="1200" u="none" strike="noStrike" cap="none" normalizeH="0" baseline="0" dirty="0" smtClean="0">
                <a:ln>
                  <a:noFill/>
                </a:ln>
                <a:effectLst/>
              </a:rPr>
              <a:t/>
            </a:r>
            <a:br>
              <a:rPr kumimoji="0" lang="en-US" altLang="zh-TW" sz="120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zh-TW" altLang="en-US" sz="1200" u="none" strike="noStrike" cap="none" normalizeH="0" baseline="0" dirty="0" smtClean="0">
                <a:ln>
                  <a:noFill/>
                </a:ln>
                <a:effectLst/>
              </a:rPr>
              <a:t>關閉</a:t>
            </a:r>
            <a:r>
              <a:rPr kumimoji="0" lang="zh-CN" altLang="en-US" sz="1200" u="none" strike="noStrike" cap="none" normalizeH="0" baseline="0" dirty="0" smtClean="0">
                <a:ln>
                  <a:noFill/>
                </a:ln>
                <a:effectLst/>
              </a:rPr>
              <a:t>一</a:t>
            </a:r>
            <a:r>
              <a:rPr kumimoji="0" lang="zh-TW" altLang="en-US" sz="1200" u="none" strike="noStrike" cap="none" normalizeH="0" baseline="0" dirty="0" smtClean="0">
                <a:ln>
                  <a:noFill/>
                </a:ln>
                <a:effectLst/>
              </a:rPr>
              <a:t>個</a:t>
            </a:r>
            <a:r>
              <a:rPr kumimoji="0" lang="en-US" altLang="zh-CN" sz="1200" u="none" strike="noStrike" cap="none" normalizeH="0" baseline="0" dirty="0" smtClean="0">
                <a:ln>
                  <a:noFill/>
                </a:ln>
                <a:effectLst/>
              </a:rPr>
              <a:t>socket</a:t>
            </a:r>
            <a:r>
              <a:rPr kumimoji="0" lang="zh-CN" altLang="en-US" sz="1200" u="none" strike="noStrike" cap="none" normalizeH="0" baseline="0" dirty="0" smtClean="0">
                <a:ln>
                  <a:noFill/>
                </a:ln>
                <a:effectLst/>
              </a:rPr>
              <a:t>前，通常先</a:t>
            </a:r>
            <a:r>
              <a:rPr kumimoji="0" lang="en-US" altLang="zh-CN" sz="1200" u="none" strike="noStrike" cap="none" normalizeH="0" baseline="0" dirty="0" smtClean="0">
                <a:ln>
                  <a:noFill/>
                </a:ln>
                <a:effectLst/>
              </a:rPr>
              <a:t>shutdown</a:t>
            </a:r>
            <a:r>
              <a:rPr kumimoji="0" lang="zh-CN" altLang="en-US" sz="1200" u="none" strike="noStrike" cap="none" normalizeH="0" baseline="0" dirty="0" smtClean="0">
                <a:ln>
                  <a:noFill/>
                </a:ln>
                <a:effectLst/>
              </a:rPr>
              <a:t>接收，然</a:t>
            </a:r>
            <a:r>
              <a:rPr kumimoji="0" lang="zh-TW" altLang="en-US" sz="1200" u="none" strike="noStrike" cap="none" normalizeH="0" baseline="0" dirty="0" smtClean="0">
                <a:ln>
                  <a:noFill/>
                </a:ln>
                <a:effectLst/>
              </a:rPr>
              <a:t>後</a:t>
            </a:r>
            <a:r>
              <a:rPr kumimoji="0" lang="en-US" altLang="zh-CN" sz="1200" u="none" strike="noStrike" cap="none" normalizeH="0" baseline="0" dirty="0" err="1" smtClean="0">
                <a:ln>
                  <a:noFill/>
                </a:ln>
                <a:effectLst/>
              </a:rPr>
              <a:t>recv</a:t>
            </a:r>
            <a:r>
              <a:rPr kumimoji="0" lang="zh-TW" altLang="en-US" sz="1200" u="none" strike="noStrike" cap="none" normalizeH="0" baseline="0" dirty="0" smtClean="0">
                <a:ln>
                  <a:noFill/>
                </a:ln>
                <a:effectLst/>
              </a:rPr>
              <a:t>資料</a:t>
            </a:r>
            <a:r>
              <a:rPr kumimoji="0" lang="zh-CN" altLang="en-US" sz="1200" u="none" strike="noStrike" cap="none" normalizeH="0" baseline="0" dirty="0" smtClean="0">
                <a:ln>
                  <a:noFill/>
                </a:ln>
                <a:effectLst/>
              </a:rPr>
              <a:t>直到</a:t>
            </a:r>
            <a:r>
              <a:rPr kumimoji="0" lang="en-US" altLang="zh-CN" sz="1200" u="none" strike="noStrike" cap="none" normalizeH="0" baseline="0" dirty="0" smtClean="0">
                <a:ln>
                  <a:noFill/>
                </a:ln>
                <a:effectLst/>
              </a:rPr>
              <a:t>buffer</a:t>
            </a:r>
            <a:r>
              <a:rPr kumimoji="0" lang="zh-TW" altLang="en-US" sz="1200" u="none" strike="noStrike" cap="none" normalizeH="0" baseline="0" dirty="0" smtClean="0">
                <a:ln>
                  <a:noFill/>
                </a:ln>
                <a:effectLst/>
              </a:rPr>
              <a:t>內沒有資料再</a:t>
            </a:r>
            <a:r>
              <a:rPr kumimoji="0" lang="en-US" altLang="zh-CN" sz="1200" u="none" strike="noStrike" cap="none" normalizeH="0" baseline="0" dirty="0" smtClean="0">
                <a:ln>
                  <a:noFill/>
                </a:ln>
                <a:effectLst/>
              </a:rPr>
              <a:t>close</a:t>
            </a:r>
            <a:endParaRPr kumimoji="1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3F4D6-126E-4D79-B77F-D57319D6231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38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EB0A6A5-7E90-45BD-BF2E-62ACCE83FE19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22D3AF3-D5BA-4F32-9E8F-74E671BE41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C707-9785-475D-82A4-85CB7325295B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1E66-0F34-4BC8-92A9-8D41F26AD822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B5FAFF-960F-4334-AED4-77B7E9FAECA7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2D3AF3-D5BA-4F32-9E8F-74E671BE41F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F239230-ECF4-448C-8D67-98473BB695DA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22D3AF3-D5BA-4F32-9E8F-74E671BE41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E548-05B3-4E3C-8B61-37A5175F80CF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6C5B-69CE-4883-A301-789232CABF8C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FC7284-295A-4A77-AC5B-C56C75BBFE4A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2D3AF3-D5BA-4F32-9E8F-74E671BE41F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223C-4228-4234-9212-27FF0718CAA0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4518EA-C877-425A-999E-430DD123987C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2D3AF3-D5BA-4F32-9E8F-74E671BE41F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91D24D-A8B8-410E-B45C-2A80C970DC7F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2D3AF3-D5BA-4F32-9E8F-74E671BE41F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A63008-96B5-47D4-A0FE-2A3C4962E9B5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22D3AF3-D5BA-4F32-9E8F-74E671BE41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Users\user\Desktop\JDK_API_1_6_zh_TW_2008122501.chm::/java/net/InetAddress.html" TargetMode="External"/><Relationship Id="rId2" Type="http://schemas.openxmlformats.org/officeDocument/2006/relationships/hyperlink" Target="mk:@MSITStore:C:\Users\user\Desktop\JDK_API_1_6_zh_TW_2008122501.chm::/java/net/ServerSocket.html#ServerSocket(int, int, java.net.InetAddress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Users\user\Desktop\JDK_API_1_6_zh_TW_2008122501.chm::/java/net/InetAddress.html" TargetMode="External"/><Relationship Id="rId2" Type="http://schemas.openxmlformats.org/officeDocument/2006/relationships/hyperlink" Target="mk:@MSITStore:C:\Users\user\Desktop\JDK_API_1_6_zh_TW_2008122501.chm::/java/net/ServerSocket.html#ServerSocket(int, int, java.net.InetAddress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C:\Users\user\Desktop\JDK_API_1_6_zh_TW_2008122501.chm::/java/net/SocketAddres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Users\user\Desktop\JDK_API_1_6_zh_TW_2008122501.chm::/java/io/InputStream.html" TargetMode="External"/><Relationship Id="rId2" Type="http://schemas.openxmlformats.org/officeDocument/2006/relationships/hyperlink" Target="mk:@MSITStore:C:\Users\user\Desktop\JDK_API_1_6_zh_TW_2008122501.chm::/java/io/BufferedInputStream.html#BufferedInputStream(java.io.InputStream, int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k:@MSITStore:C:\Users\user\Desktop\JDK_API_1_6_zh_TW_2008122501.chm::/java/io/OutputStream.html" TargetMode="External"/><Relationship Id="rId4" Type="http://schemas.openxmlformats.org/officeDocument/2006/relationships/hyperlink" Target="mk:@MSITStore:C:\Users\user\Desktop\JDK_API_1_6_zh_TW_2008122501.chm::/java/io/BufferedOutputStream.html#BufferedOutputStream(java.io.OutputStream, int)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JAVA Socket(TCP)</a:t>
            </a:r>
            <a:endParaRPr lang="zh-TW" altLang="en-US" sz="4000" dirty="0">
              <a:latin typeface="Adobe Gothic Std B" panose="020B0800000000000000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2A29-CA26-44AD-A1B1-55E73506EE28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9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TCP socket--</a:t>
            </a:r>
            <a:r>
              <a:rPr lang="zh-TW" altLang="en-US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開啟</a:t>
            </a:r>
            <a:r>
              <a:rPr lang="zh-TW" altLang="en-US" sz="4000" dirty="0" smtClean="0">
                <a:latin typeface="Adobe Gothic Std B" panose="020B0800000000000000" pitchFamily="34" charset="-128"/>
              </a:rPr>
              <a:t> </a:t>
            </a: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Socket</a:t>
            </a:r>
            <a:r>
              <a:rPr lang="zh-TW" altLang="en-US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介面</a:t>
            </a:r>
            <a:endParaRPr lang="zh-TW" altLang="en-US" sz="40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B5FAFF-960F-4334-AED4-77B7E9FAECA7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628800"/>
            <a:ext cx="8424936" cy="48737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1. 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開啟 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Socket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介面：</a:t>
            </a:r>
            <a:endParaRPr lang="en-US" altLang="zh-TW" sz="28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eaLnBrk="1" hangingPunct="1">
              <a:buNone/>
            </a:pP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       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建立傳輸應用的兩端點須各自開啟一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Socket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，往後的資料傳送，均依賴 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read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（送入此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Socket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）或 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write (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由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Socket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讀出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) 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資料。</a:t>
            </a:r>
            <a:endParaRPr lang="en-US" altLang="zh-TW" sz="24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r>
              <a:rPr lang="sv-SE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ServerSocket</a:t>
            </a:r>
            <a:r>
              <a:rPr lang="sv-SE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port, int backlog, </a:t>
            </a:r>
            <a:r>
              <a:rPr lang="sv-SE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 action="ppaction://hlinkfile" tooltip="java.net 中的類別"/>
              </a:rPr>
              <a:t>InetAddress</a:t>
            </a:r>
            <a:r>
              <a:rPr lang="sv-SE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bindAddr) </a:t>
            </a:r>
            <a:endParaRPr lang="en-US" altLang="zh-TW" sz="22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None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72452" cy="11430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TCP socket-- Binding Socket</a:t>
            </a:r>
            <a:r>
              <a:rPr lang="zh-TW" altLang="en-US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地址</a:t>
            </a:r>
            <a:endParaRPr lang="zh-TW" altLang="en-US" sz="40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00034" y="1340768"/>
            <a:ext cx="8238582" cy="5116654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2.</a:t>
            </a:r>
            <a:r>
              <a:rPr lang="zh-TW" altLang="en-US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</a:t>
            </a:r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Binding Socket</a:t>
            </a:r>
            <a:r>
              <a:rPr lang="zh-TW" altLang="en-US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地址：</a:t>
            </a:r>
            <a:endParaRPr lang="en-US" altLang="zh-TW" sz="28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buNone/>
            </a:pPr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       </a:t>
            </a:r>
            <a:r>
              <a:rPr lang="en-US" altLang="zh-TW" sz="26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Socket </a:t>
            </a:r>
            <a:r>
              <a:rPr lang="zh-TW" altLang="en-US" sz="26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出入口需</a:t>
            </a:r>
            <a:r>
              <a:rPr lang="en-US" altLang="zh-TW" sz="26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Binding</a:t>
            </a:r>
            <a:r>
              <a:rPr lang="zh-TW" altLang="en-US" sz="26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到</a:t>
            </a:r>
            <a:r>
              <a:rPr lang="en-US" altLang="zh-TW" sz="26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TCP address(</a:t>
            </a:r>
            <a:r>
              <a:rPr lang="zh-TW" altLang="en-US" sz="26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包含</a:t>
            </a:r>
            <a:r>
              <a:rPr lang="en-US" altLang="zh-TW" sz="26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IP 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address 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及</a:t>
            </a:r>
            <a:r>
              <a:rPr lang="en-US" altLang="zh-TW" sz="26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TCP Port number)</a:t>
            </a:r>
            <a:r>
              <a:rPr lang="zh-TW" altLang="en-US" sz="26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，網路上的電腦主機才可以依據所指定的</a:t>
            </a:r>
            <a:r>
              <a:rPr lang="en-US" altLang="zh-TW" sz="26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TCP address</a:t>
            </a:r>
            <a:r>
              <a:rPr lang="zh-TW" altLang="en-US" sz="26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，建立資料傳送的通道。</a:t>
            </a:r>
            <a:endParaRPr lang="en-US" altLang="zh-TW" sz="26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buNone/>
            </a:pPr>
            <a:r>
              <a:rPr lang="zh-TW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   熟悉的網路應用： </a:t>
            </a:r>
            <a:r>
              <a:rPr lang="en-US" altLang="zh-TW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telnet, </a:t>
            </a:r>
            <a:r>
              <a:rPr lang="en-US" altLang="zh-TW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ftp</a:t>
            </a:r>
            <a:r>
              <a:rPr lang="zh-TW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，</a:t>
            </a:r>
            <a:endParaRPr lang="en-US" altLang="zh-TW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lvl="1">
              <a:buNone/>
            </a:pPr>
            <a:r>
              <a:rPr lang="zh-TW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均需依據所指定的 </a:t>
            </a:r>
            <a:r>
              <a:rPr lang="en-US" altLang="zh-TW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host IP</a:t>
            </a:r>
            <a:r>
              <a:rPr lang="zh-TW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與 </a:t>
            </a:r>
            <a:r>
              <a:rPr lang="en-US" altLang="zh-TW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Port</a:t>
            </a:r>
            <a:r>
              <a:rPr lang="zh-TW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，建立連接、</a:t>
            </a:r>
            <a:r>
              <a:rPr lang="zh-TW" altLang="en-US" sz="24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傳輸資料</a:t>
            </a:r>
            <a:r>
              <a:rPr lang="zh-TW" altLang="en-US" sz="24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。</a:t>
            </a:r>
            <a:endParaRPr lang="en-US" altLang="zh-TW" sz="24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r>
              <a:rPr lang="sv-SE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ServerSocket</a:t>
            </a:r>
            <a:r>
              <a:rPr lang="sv-SE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port, int backlog, </a:t>
            </a:r>
            <a:r>
              <a:rPr lang="sv-SE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 action="ppaction://hlinkfile" tooltip="java.net 中的類別"/>
              </a:rPr>
              <a:t>InetAddress</a:t>
            </a:r>
            <a:r>
              <a:rPr lang="sv-SE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bindAddr) </a:t>
            </a:r>
            <a:endParaRPr lang="en-US" altLang="zh-TW" sz="22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B5FAFF-960F-4334-AED4-77B7E9FAECA7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29576" cy="11430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TCP socket-- </a:t>
            </a:r>
            <a:r>
              <a:rPr lang="en-US" altLang="zh-TW" sz="4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Connection</a:t>
            </a:r>
            <a:r>
              <a:rPr lang="zh-TW" altLang="en-US" sz="4000" b="1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的建立</a:t>
            </a:r>
            <a:endParaRPr lang="zh-TW" altLang="en-US" sz="40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873752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3.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Connection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的建立：</a:t>
            </a:r>
            <a:endParaRPr lang="en-US" altLang="zh-TW" sz="28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buNone/>
            </a:pP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  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電腦主機可以使用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Binding TCP address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後的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Socket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，建立資料傳送通道。</a:t>
            </a:r>
            <a:endParaRPr lang="en-US" altLang="zh-TW" sz="26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buNone/>
            </a:pP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  Server/Client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的傳輸模式，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Server 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端需呼叫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accept(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)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功能，等待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Client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的連接建立要求。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Client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端則呼叫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connect(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)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功能，要求與</a:t>
            </a:r>
            <a:r>
              <a:rPr lang="en-US" altLang="zh-TW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Server</a:t>
            </a:r>
            <a:r>
              <a:rPr lang="zh-TW" altLang="en-US" sz="26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主機建立連接通道。 </a:t>
            </a:r>
            <a:endParaRPr lang="en-US" altLang="zh-TW" sz="26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r>
              <a:rPr lang="en-US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connect(</a:t>
            </a:r>
            <a:r>
              <a:rPr lang="en-US" altLang="zh-TW" sz="22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 tooltip="java.net 中的類別"/>
              </a:rPr>
              <a:t>SocketAddress</a:t>
            </a:r>
            <a:r>
              <a:rPr lang="en-US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endpoint) </a:t>
            </a:r>
          </a:p>
          <a:p>
            <a:pPr>
              <a:buNone/>
            </a:pPr>
            <a:endParaRPr lang="zh-TW" altLang="en-US" sz="2800" dirty="0" smtClean="0"/>
          </a:p>
          <a:p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B5FAFF-960F-4334-AED4-77B7E9FAECA7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TCP socket--</a:t>
            </a:r>
            <a:r>
              <a:rPr lang="zh-TW" altLang="en-US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傳輸網路資料</a:t>
            </a:r>
            <a:endParaRPr lang="zh-TW" altLang="en-US" sz="40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29576" cy="4873752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4.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傳輸網路資料：</a:t>
            </a:r>
            <a:endParaRPr lang="en-US" altLang="zh-TW" sz="28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buNone/>
            </a:pP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  Client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與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Server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主機間成功地建立連接通道後。兩端均可藉由各自的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Socket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介面，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read 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或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write 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資料到對方。 </a:t>
            </a:r>
            <a:endParaRPr lang="en-US" altLang="zh-TW" sz="28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buNone/>
            </a:pPr>
            <a:endParaRPr lang="zh-TW" altLang="en-US" sz="2800" dirty="0" smtClean="0"/>
          </a:p>
          <a:p>
            <a:r>
              <a:rPr lang="en-US" altLang="zh-TW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BufferedInputStream</a:t>
            </a:r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 action="ppaction://hlinkfile" tooltip="java.io 中的類別"/>
              </a:rPr>
              <a:t>InputStream</a:t>
            </a:r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in, </a:t>
            </a:r>
            <a:r>
              <a:rPr lang="en-US" altLang="zh-TW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size) </a:t>
            </a:r>
            <a:endParaRPr lang="en-US" altLang="zh-TW" sz="22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 action="ppaction://hlinkfile"/>
              </a:rPr>
              <a:t>BufferedOutputStream</a:t>
            </a:r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5" action="ppaction://hlinkfile" tooltip="java.io 中的類別"/>
              </a:rPr>
              <a:t>OutputStream</a:t>
            </a:r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out, </a:t>
            </a:r>
            <a:r>
              <a:rPr lang="en-US" altLang="zh-TW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size) </a:t>
            </a:r>
            <a:endParaRPr lang="zh-TW" altLang="en-US" sz="2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B5FAFF-960F-4334-AED4-77B7E9FAECA7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TCP socket--</a:t>
            </a:r>
            <a:r>
              <a:rPr lang="zh-TW" altLang="en-US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關閉</a:t>
            </a:r>
            <a:r>
              <a:rPr lang="zh-TW" altLang="en-US" sz="4000" dirty="0" smtClean="0">
                <a:latin typeface="Adobe Gothic Std B" panose="020B0800000000000000" pitchFamily="34" charset="-128"/>
              </a:rPr>
              <a:t> </a:t>
            </a: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Socket</a:t>
            </a:r>
            <a:r>
              <a:rPr lang="zh-TW" altLang="en-US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介面</a:t>
            </a:r>
            <a:endParaRPr lang="zh-TW" altLang="en-US" sz="40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5.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關閉 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Socket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介面：</a:t>
            </a:r>
            <a:endParaRPr lang="en-US" altLang="zh-TW" sz="28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>
              <a:buNone/>
            </a:pP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  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當應用程式不再使用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Socket </a:t>
            </a:r>
            <a:r>
              <a:rPr lang="zh-TW" altLang="en-US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介面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做資料傳送時 ，需關閉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Socket </a:t>
            </a:r>
          </a:p>
          <a:p>
            <a:endParaRPr lang="en-US" altLang="zh-TW" sz="2800" dirty="0" smtClean="0"/>
          </a:p>
          <a:p>
            <a:r>
              <a:rPr lang="en-US" altLang="zh-TW" sz="22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socket.close</a:t>
            </a:r>
            <a:r>
              <a:rPr lang="en-US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  <a:endParaRPr lang="en-US" altLang="zh-TW" sz="2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B5FAFF-960F-4334-AED4-77B7E9FAECA7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-214338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TCP socket—</a:t>
            </a:r>
            <a:r>
              <a:rPr lang="zh-TW" altLang="en-US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相關</a:t>
            </a: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API</a:t>
            </a:r>
            <a:endParaRPr lang="zh-TW" altLang="en-US" sz="4000" dirty="0">
              <a:latin typeface="Adobe Gothic Std B" panose="020B08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28596" y="857232"/>
            <a:ext cx="7972452" cy="4873752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Java.net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中支援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Stream socket (TCP) Server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端與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Client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端網路應用程式相關的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API:</a:t>
            </a:r>
          </a:p>
          <a:p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B5FAFF-960F-4334-AED4-77B7E9FAECA7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15</a:t>
            </a:fld>
            <a:endParaRPr lang="zh-TW" altLang="en-US"/>
          </a:p>
        </p:txBody>
      </p:sp>
      <p:graphicFrame>
        <p:nvGraphicFramePr>
          <p:cNvPr id="6" name="Group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011052"/>
              </p:ext>
            </p:extLst>
          </p:nvPr>
        </p:nvGraphicFramePr>
        <p:xfrm>
          <a:off x="285719" y="1737602"/>
          <a:ext cx="8001058" cy="493482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41505"/>
                <a:gridCol w="2748362"/>
                <a:gridCol w="4311191"/>
              </a:tblGrid>
              <a:tr h="300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Java API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說明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511186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Server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Java.net.ServerSocket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建立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Server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及設定所使用的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IP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位址及通訊埠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51118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Accept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等候及接受來自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Client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端連結請求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,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並且建立與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Client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端之連線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5532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(java.io.DataInputStream)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接收來自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Client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端所傳送之資料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6791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(java.io.DataOutputStream)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傳送資料到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Client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0069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close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關閉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socket,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同時也關閉與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Client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端連結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511186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400" u="none" strike="noStrike" cap="none" normalizeH="0" baseline="0" smtClean="0">
                        <a:ln>
                          <a:noFill/>
                        </a:ln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Client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Java.net.Socket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建立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Client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socket,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並且嘗試建立與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Server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端的連結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5532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(java.io.DataInputStream)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接收來自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Server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端所傳送之資料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6791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(java.io.DataOutputStream)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傳送資料到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Server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0069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close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關閉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socket,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同時也關閉與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Server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端連結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處理</a:t>
            </a: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UDP</a:t>
            </a:r>
            <a:r>
              <a:rPr lang="zh-TW" altLang="en-US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通訊協定</a:t>
            </a:r>
            <a:endParaRPr lang="zh-TW" altLang="en-US" sz="40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Interface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err="1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DatagramSocketImplFactory</a:t>
            </a:r>
            <a:endParaRPr lang="en-US" altLang="zh-TW" sz="2200" dirty="0" smtClean="0">
              <a:latin typeface="Consolas" panose="020B0609020204030204" pitchFamily="49" charset="0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Class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err="1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java.net.DatagramPacket</a:t>
            </a:r>
            <a:endParaRPr lang="en-US" altLang="zh-TW" sz="2200" dirty="0" smtClean="0">
              <a:latin typeface="Consolas" panose="020B0609020204030204" pitchFamily="49" charset="0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200" dirty="0" err="1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java.net.DatagramSocket</a:t>
            </a:r>
            <a:endParaRPr lang="en-US" altLang="zh-TW" sz="2200" dirty="0" smtClean="0">
              <a:latin typeface="Consolas" panose="020B0609020204030204" pitchFamily="49" charset="0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200" dirty="0" err="1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java.net.DatagramSocketImpl</a:t>
            </a:r>
            <a:endParaRPr lang="en-US" altLang="zh-TW" sz="2200" dirty="0" smtClean="0">
              <a:latin typeface="Consolas" panose="020B0609020204030204" pitchFamily="49" charset="0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200" dirty="0" err="1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java.net.MulticastSocket</a:t>
            </a:r>
            <a:endParaRPr lang="en-US" altLang="zh-TW" sz="2200" dirty="0" smtClean="0">
              <a:latin typeface="Consolas" panose="020B0609020204030204" pitchFamily="49" charset="0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Exception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err="1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java.net.SocketException</a:t>
            </a:r>
            <a:endParaRPr lang="zh-TW" altLang="en-US" sz="2200" dirty="0">
              <a:latin typeface="Consolas" panose="020B0609020204030204" pitchFamily="49" charset="0"/>
              <a:ea typeface="Kozuka Gothic Pro L" panose="020B0200000000000000" pitchFamily="34" charset="-128"/>
              <a:cs typeface="Consolas" panose="020B0609020204030204" pitchFamily="49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B5FAFF-960F-4334-AED4-77B7E9FAECA7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處理</a:t>
            </a: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TCP</a:t>
            </a:r>
            <a:r>
              <a:rPr lang="zh-TW" altLang="en-US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通訊協定</a:t>
            </a:r>
            <a:endParaRPr lang="zh-TW" altLang="en-US" sz="40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7776864" cy="537321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Interface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SocketImplFactory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SocketOptions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Class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java.net.ServerSocket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java.net.Socket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java.net.SocketImpl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Exception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java.net.BindException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java.net.ConnectException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java.net.SocketException</a:t>
            </a:r>
          </a:p>
          <a:p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Java API : 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http</a:t>
            </a:r>
            <a:r>
              <a:rPr lang="en-US" altLang="zh-TW" sz="22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://</a:t>
            </a:r>
            <a:r>
              <a:rPr lang="en-US" altLang="zh-TW" sz="22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nothing.tw/JDK_API_1_6/overview-summary.html</a:t>
            </a:r>
            <a:endParaRPr lang="en-US" altLang="zh-TW" sz="22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endParaRPr lang="zh-TW" altLang="en-US" sz="2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B5FAFF-960F-4334-AED4-77B7E9FAECA7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範例程式</a:t>
            </a:r>
            <a:r>
              <a:rPr lang="en-US" altLang="zh-TW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—</a:t>
            </a: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TCP Server</a:t>
            </a:r>
            <a:endParaRPr lang="zh-TW" altLang="en-US" sz="4000" dirty="0">
              <a:latin typeface="Adobe Gothic Std B" panose="020B08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8640960" cy="54452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TW" sz="1400" dirty="0" smtClean="0"/>
          </a:p>
          <a:p>
            <a:r>
              <a:rPr lang="en-US" altLang="zh-TW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public 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class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tcpserver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{</a:t>
            </a:r>
          </a:p>
          <a:p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public static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port = 20; </a:t>
            </a:r>
            <a:r>
              <a:rPr lang="zh-TW" altLang="en-US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</a:t>
            </a:r>
            <a:r>
              <a:rPr lang="en-US" altLang="zh-TW" sz="1400" b="1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b="1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 連接埠</a:t>
            </a:r>
            <a:endParaRPr lang="zh-TW" altLang="en-US" sz="1400" dirty="0"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public static void main(String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args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[]) throws Exception {</a:t>
            </a:r>
          </a:p>
          <a:p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ServerSocket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ss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= new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ServerSocket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(port);     </a:t>
            </a:r>
            <a:r>
              <a:rPr lang="en-US" altLang="zh-TW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 建立 </a:t>
            </a:r>
            <a:r>
              <a:rPr lang="en-US" altLang="zh-TW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TCP 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伺服器</a:t>
            </a:r>
            <a:endParaRPr lang="zh-TW" altLang="en-US" sz="1400" dirty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while (true) {                             </a:t>
            </a:r>
            <a:r>
              <a:rPr lang="en-US" altLang="zh-TW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 不斷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的接收處理輸入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訊息</a:t>
            </a:r>
            <a:endParaRPr lang="zh-TW" altLang="en-US" sz="1400" dirty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Socket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sc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ss.accept</a:t>
            </a:r>
            <a:r>
              <a:rPr lang="en-US" altLang="zh-TW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(</a:t>
            </a:r>
            <a:r>
              <a:rPr lang="zh-TW" altLang="en-US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);       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接收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輸入訊息。當有人要跟你建立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socket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就有</a:t>
            </a:r>
            <a:endParaRPr lang="en-US" altLang="zh-TW" sz="1400" dirty="0" smtClean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                                                                                                                 accept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動作</a:t>
            </a:r>
          </a:p>
          <a:p>
            <a:r>
              <a:rPr lang="zh-TW" altLang="en-US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OutputStream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os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sc.getOutputStream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();    </a:t>
            </a:r>
            <a:r>
              <a:rPr lang="en-US" altLang="zh-TW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 取得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輸出串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流</a:t>
            </a:r>
            <a:endParaRPr lang="zh-TW" altLang="en-US" sz="1400" dirty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Scanner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scanner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= new Scanner(System.in</a:t>
            </a:r>
            <a:r>
              <a:rPr lang="en-US" altLang="zh-TW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);</a:t>
            </a:r>
            <a:r>
              <a:rPr lang="zh-TW" altLang="en-US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 直接取得使用者的輸入字串</a:t>
            </a:r>
            <a:endParaRPr lang="en-US" altLang="zh-TW" sz="1400" dirty="0" smtClean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en-US" altLang="zh-TW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        String </a:t>
            </a:r>
            <a:r>
              <a:rPr lang="en-US" altLang="zh-TW" sz="1400" dirty="0" err="1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st</a:t>
            </a:r>
            <a:r>
              <a:rPr lang="en-US" altLang="zh-TW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= </a:t>
            </a:r>
            <a:r>
              <a:rPr lang="en-US" altLang="zh-TW" sz="1400" dirty="0" err="1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scanner.next</a:t>
            </a:r>
            <a:r>
              <a:rPr lang="en-US" altLang="zh-TW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(</a:t>
            </a:r>
            <a:r>
              <a:rPr lang="zh-TW" altLang="en-US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);</a:t>
            </a:r>
            <a:r>
              <a:rPr lang="zh-TW" altLang="en-US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                        </a:t>
            </a:r>
            <a:endParaRPr lang="en-US" altLang="zh-TW" sz="1400" dirty="0" smtClean="0">
              <a:latin typeface="Consolas" panose="020B0609020204030204" pitchFamily="49" charset="0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en-US" altLang="zh-TW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os.write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st.getBytes</a:t>
            </a:r>
            <a:r>
              <a:rPr lang="en-US" altLang="zh-TW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(“UTF-8”));</a:t>
            </a:r>
            <a:r>
              <a:rPr lang="zh-TW" altLang="en-US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    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送訊息到 </a:t>
            </a:r>
            <a:r>
              <a:rPr lang="en-US" altLang="zh-TW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Client 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端</a:t>
            </a:r>
            <a:endParaRPr lang="zh-TW" altLang="en-US" sz="1400" dirty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System.out.printf</a:t>
            </a:r>
            <a:r>
              <a:rPr lang="en-US" altLang="zh-TW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(“</a:t>
            </a:r>
            <a:r>
              <a:rPr lang="zh-TW" altLang="en-US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你</a:t>
            </a:r>
            <a:r>
              <a:rPr lang="zh-TW" altLang="en-US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輸入的是</a:t>
            </a:r>
            <a:r>
              <a:rPr lang="en-US" altLang="zh-TW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:” 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+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st</a:t>
            </a:r>
            <a:r>
              <a:rPr lang="en-US" altLang="zh-TW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);</a:t>
            </a:r>
            <a:r>
              <a:rPr lang="zh-TW" altLang="en-US" sz="1400" dirty="0" smtClean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 標準輸出</a:t>
            </a:r>
            <a:endParaRPr lang="en-US" altLang="zh-TW" sz="1400" dirty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os.close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();                            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關閉輸出串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流</a:t>
            </a:r>
            <a:endParaRPr lang="zh-TW" altLang="en-US" sz="1400" dirty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        </a:t>
            </a:r>
            <a:r>
              <a:rPr lang="en-US" altLang="zh-TW" sz="1400" dirty="0" err="1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sc.close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();                            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關閉 </a:t>
            </a:r>
            <a:r>
              <a:rPr lang="en-US" altLang="zh-TW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TCP 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伺服器</a:t>
            </a:r>
            <a:endParaRPr lang="zh-TW" altLang="en-US" sz="1400" dirty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    </a:t>
            </a:r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    }</a:t>
            </a:r>
          </a:p>
          <a:p>
            <a:r>
              <a:rPr lang="en-US" altLang="zh-TW" sz="1400" dirty="0">
                <a:latin typeface="Consolas" panose="020B0609020204030204" pitchFamily="49" charset="0"/>
                <a:ea typeface="Kozuka Gothic Pro L" panose="020B0200000000000000" pitchFamily="34" charset="-128"/>
                <a:cs typeface="Consolas" panose="020B0609020204030204" pitchFamily="49" charset="0"/>
              </a:rPr>
              <a:t>}</a:t>
            </a:r>
            <a:endParaRPr lang="zh-TW" altLang="en-US" sz="1400" dirty="0">
              <a:latin typeface="Consolas" panose="020B0609020204030204" pitchFamily="49" charset="0"/>
              <a:ea typeface="Kozuka Gothic Pro L" panose="020B0200000000000000" pitchFamily="34" charset="-128"/>
              <a:cs typeface="Consolas" panose="020B0609020204030204" pitchFamily="49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B5FAFF-960F-4334-AED4-77B7E9FAECA7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範例程式</a:t>
            </a:r>
            <a:r>
              <a:rPr lang="en-US" altLang="zh-TW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—</a:t>
            </a: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TCP Client</a:t>
            </a:r>
            <a:endParaRPr lang="zh-TW" altLang="en-US" sz="4000" dirty="0">
              <a:latin typeface="Adobe Gothic Std B" panose="020B08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424936" cy="4873752"/>
          </a:xfrm>
        </p:spPr>
        <p:txBody>
          <a:bodyPr>
            <a:noAutofit/>
          </a:bodyPr>
          <a:lstStyle/>
          <a:p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tcpclient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port = 20; 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設定傳送埠為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20</a:t>
            </a:r>
            <a:endParaRPr lang="zh-TW" altLang="en-US" sz="1400" dirty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[]) throws Exception {</a:t>
            </a:r>
          </a:p>
          <a:p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Socket client = new Socket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(“127.0.0.1”,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連線本地端主機的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TCP Socket</a:t>
            </a:r>
            <a:endParaRPr lang="en-US" altLang="zh-TW" sz="1400" dirty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in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client.getInputStream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取得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client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端輸入訊息的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串流</a:t>
            </a:r>
          </a:p>
          <a:p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StringBuffer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StringBuffer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建立讀取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字串</a:t>
            </a:r>
            <a:endParaRPr lang="zh-TW" altLang="en-US" sz="1400" dirty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while (true) {         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不斷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讀取</a:t>
            </a:r>
            <a:endParaRPr lang="zh-TW" altLang="en-US" sz="1400" dirty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in.read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(); 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讀取一個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byte(read 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傳回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-1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代表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串流結束</a:t>
            </a:r>
            <a:r>
              <a:rPr lang="en-US" altLang="zh-TW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(x==-1) break; 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en-US" altLang="zh-TW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x =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-1 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代表串流結束，讀取完畢，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用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break 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跳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開</a:t>
            </a:r>
            <a:endParaRPr lang="zh-TW" altLang="en-US" sz="1400" dirty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byte b = (byte) x;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將 </a:t>
            </a:r>
            <a:r>
              <a:rPr lang="en-US" altLang="zh-TW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x 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轉為 </a:t>
            </a:r>
            <a:r>
              <a:rPr lang="en-US" altLang="zh-TW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byte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，放入變數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b</a:t>
            </a:r>
            <a:endParaRPr lang="en-US" altLang="zh-TW" sz="1400" dirty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buf.append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((char) b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TW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// 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從</a:t>
            </a:r>
            <a:r>
              <a:rPr lang="en-US" altLang="zh-TW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buffer</a:t>
            </a:r>
            <a:r>
              <a:rPr lang="zh-TW" altLang="en-US" sz="1400" dirty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中</a:t>
            </a:r>
            <a:r>
              <a:rPr lang="zh-TW" altLang="en-US" sz="1400" dirty="0" smtClean="0">
                <a:solidFill>
                  <a:srgbClr val="FF0000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Consolas" panose="020B0609020204030204" pitchFamily="49" charset="0"/>
              </a:rPr>
              <a:t>添加字元</a:t>
            </a:r>
            <a:endParaRPr lang="en-US" altLang="zh-TW" sz="1400" dirty="0" smtClean="0">
              <a:solidFill>
                <a:srgbClr val="FF0000"/>
              </a:solidFill>
              <a:latin typeface="Kozuka Gothic Pro L" panose="020B0200000000000000" pitchFamily="34" charset="-128"/>
              <a:ea typeface="Kozuka Gothic Pro L" panose="020B0200000000000000" pitchFamily="34" charset="-128"/>
              <a:cs typeface="Consolas" panose="020B0609020204030204" pitchFamily="49" charset="0"/>
            </a:endParaRPr>
          </a:p>
          <a:p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catch (Exception e) {</a:t>
            </a:r>
          </a:p>
          <a:p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in.close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      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關閉輸入串</a:t>
            </a:r>
            <a:r>
              <a:rPr lang="zh-TW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流</a:t>
            </a:r>
            <a:endParaRPr lang="en-US" altLang="zh-TW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);      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印</a:t>
            </a:r>
            <a:r>
              <a:rPr lang="zh-TW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出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</a:t>
            </a:r>
            <a:r>
              <a:rPr lang="zh-TW" alt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中</a:t>
            </a:r>
            <a:r>
              <a:rPr lang="zh-TW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接收</a:t>
            </a:r>
            <a:r>
              <a:rPr lang="zh-TW" alt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到的</a:t>
            </a:r>
            <a:r>
              <a:rPr lang="zh-TW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訊息</a:t>
            </a:r>
            <a:endParaRPr lang="zh-TW" alt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client.close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         </a:t>
            </a:r>
            <a:r>
              <a:rPr lang="en-US" altLang="zh-TW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關閉 </a:t>
            </a:r>
            <a:r>
              <a:rPr lang="en-US" altLang="zh-TW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TcpSocket</a:t>
            </a:r>
            <a:endParaRPr lang="en-US" altLang="zh-TW" sz="1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B5FAFF-960F-4334-AED4-77B7E9FAECA7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Socket</a:t>
            </a:r>
            <a:endParaRPr lang="zh-TW" altLang="en-US" sz="4000" dirty="0">
              <a:latin typeface="Adobe Gothic Std B" panose="020B0800000000000000" pitchFamily="34" charset="-128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606550" y="1484784"/>
            <a:ext cx="5989786" cy="4910481"/>
            <a:chOff x="2195513" y="2420938"/>
            <a:chExt cx="4032250" cy="352901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771775" y="2420938"/>
              <a:ext cx="2952750" cy="36036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>
                  <a:latin typeface="Kozuka Gothic Pro L" panose="020B0200000000000000" pitchFamily="34" charset="-128"/>
                  <a:ea typeface="Kozuka Gothic Pro L" panose="020B0200000000000000" pitchFamily="34" charset="-128"/>
                </a:rPr>
                <a:t>Application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771775" y="3141663"/>
              <a:ext cx="2952750" cy="863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>
                  <a:latin typeface="Kozuka Gothic Pro L" panose="020B0200000000000000" pitchFamily="34" charset="-128"/>
                  <a:ea typeface="Kozuka Gothic Pro L" panose="020B0200000000000000" pitchFamily="34" charset="-128"/>
                </a:rPr>
                <a:t>Socket API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195513" y="4508500"/>
              <a:ext cx="1439862" cy="57626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>
                  <a:latin typeface="Kozuka Gothic Pro L" panose="020B0200000000000000" pitchFamily="34" charset="-128"/>
                  <a:ea typeface="Kozuka Gothic Pro L" panose="020B0200000000000000" pitchFamily="34" charset="-128"/>
                </a:rPr>
                <a:t>TCP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787900" y="4508500"/>
              <a:ext cx="1439863" cy="57626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>
                  <a:latin typeface="Kozuka Gothic Pro L" panose="020B0200000000000000" pitchFamily="34" charset="-128"/>
                  <a:ea typeface="Kozuka Gothic Pro L" panose="020B0200000000000000" pitchFamily="34" charset="-128"/>
                </a:rPr>
                <a:t>UDP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771775" y="5589588"/>
              <a:ext cx="2952750" cy="36036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>
                  <a:latin typeface="Kozuka Gothic Pro L" panose="020B0200000000000000" pitchFamily="34" charset="-128"/>
                  <a:ea typeface="Kozuka Gothic Pro L" panose="020B0200000000000000" pitchFamily="34" charset="-128"/>
                </a:rPr>
                <a:t>Network</a:t>
              </a: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211638" y="2781300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4211638" y="40052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2843213" y="4221163"/>
              <a:ext cx="2736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843213" y="42211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5580063" y="42211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2843213" y="50847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5580063" y="50847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2843213" y="5300663"/>
              <a:ext cx="2736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4211638" y="5300663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" name="日期版面配置區 1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C40B9E3-D521-4062-B859-A65DB7D3AB9B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34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範例程式</a:t>
            </a:r>
            <a:r>
              <a:rPr lang="en-US" altLang="zh-TW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—</a:t>
            </a:r>
            <a:r>
              <a:rPr lang="zh-TW" altLang="en-US" sz="40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執行結果</a:t>
            </a:r>
            <a:endParaRPr lang="zh-TW" altLang="en-US" sz="40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4" y="2204864"/>
            <a:ext cx="8096266" cy="1390685"/>
          </a:xfrm>
          <a:prstGeom prst="rect">
            <a:avLst/>
          </a:prstGeom>
          <a:ln w="762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B5FAFF-960F-4334-AED4-77B7E9FAECA7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8" y="4077072"/>
            <a:ext cx="8203612" cy="1244511"/>
          </a:xfrm>
          <a:prstGeom prst="rect">
            <a:avLst/>
          </a:prstGeom>
          <a:ln w="762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Socket</a:t>
            </a:r>
            <a:endParaRPr lang="zh-TW" altLang="en-US" sz="4000" dirty="0">
              <a:latin typeface="Adobe Gothic Std B" panose="020B08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Socket</a:t>
            </a:r>
            <a:r>
              <a:rPr lang="zh-TW" altLang="en-US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在網路應用程式開發上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,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有</a:t>
            </a:r>
            <a:r>
              <a:rPr lang="zh-TW" altLang="en-US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下列兩大類</a:t>
            </a:r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:</a:t>
            </a:r>
          </a:p>
          <a:p>
            <a:pPr lvl="1"/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Stream Socket </a:t>
            </a:r>
            <a:endParaRPr lang="en-US" altLang="zh-TW" sz="28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marL="365760" lvl="1" indent="0">
              <a:buNone/>
            </a:pPr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(</a:t>
            </a:r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Connection-Oriented Protocol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)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  <a:sym typeface="Wingdings" pitchFamily="2" charset="2"/>
              </a:rPr>
              <a:t>TCP</a:t>
            </a:r>
            <a:endParaRPr lang="en-US" altLang="zh-TW" sz="28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lvl="1"/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Datagram Socket </a:t>
            </a:r>
            <a:endParaRPr lang="en-US" altLang="zh-TW" sz="28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marL="365760" lvl="1" indent="0">
              <a:buNone/>
            </a:pPr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(</a:t>
            </a:r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connectionless Protocol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)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  <a:sym typeface="Wingdings" pitchFamily="2" charset="2"/>
              </a:rPr>
              <a:t>UDP</a:t>
            </a:r>
            <a:endParaRPr lang="zh-TW" altLang="en-US" sz="2800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8807EF1-F2F2-4150-9CC0-39E270CC3474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9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Socket</a:t>
            </a:r>
            <a:r>
              <a:rPr lang="zh-TW" altLang="en-US" sz="4000" dirty="0" smtClean="0">
                <a:latin typeface="Adobe Gothic Std B" panose="020B0800000000000000" pitchFamily="34" charset="-128"/>
              </a:rPr>
              <a:t> </a:t>
            </a: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API--</a:t>
            </a:r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Server</a:t>
            </a:r>
            <a:endParaRPr lang="zh-TW" altLang="en-US" sz="4000" dirty="0">
              <a:latin typeface="Adobe Gothic Std B" panose="020B08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7467600" cy="4873752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所提供的</a:t>
            </a:r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Server</a:t>
            </a:r>
            <a:r>
              <a:rPr lang="zh-TW" altLang="en-US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端的</a:t>
            </a:r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API</a:t>
            </a:r>
            <a:r>
              <a:rPr lang="zh-TW" altLang="en-US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函式</a:t>
            </a:r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:</a:t>
            </a:r>
          </a:p>
          <a:p>
            <a:endParaRPr lang="zh-TW" altLang="en-US" sz="2800" dirty="0"/>
          </a:p>
        </p:txBody>
      </p:sp>
      <p:graphicFrame>
        <p:nvGraphicFramePr>
          <p:cNvPr id="4" name="Group 1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973268"/>
              </p:ext>
            </p:extLst>
          </p:nvPr>
        </p:nvGraphicFramePr>
        <p:xfrm>
          <a:off x="323528" y="2060848"/>
          <a:ext cx="7992889" cy="460850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76005"/>
                <a:gridCol w="1434262"/>
                <a:gridCol w="5682622"/>
              </a:tblGrid>
              <a:tr h="363447"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Server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BSD Socket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說明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634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建立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634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bind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設定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所使用的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local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IP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位址與通訊埠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634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listen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設定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等候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(listen)Client</a:t>
                      </a: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端連結請求</a:t>
                      </a: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(connection request)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634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accept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接受來自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Client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端的連結請求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,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並且建立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連結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6687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recv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read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(TCP)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接收來自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Client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端所傳來的資料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634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recvfrom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(UDP)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接收來自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Client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端所傳來的資料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66874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write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(TCP)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傳送資料至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Client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634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sendto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(UDP)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傳送資料至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Client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634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closesocket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關閉通訊連結及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socket,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並且釋放系統資源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634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shutdown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關閉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的傳送與接收的功能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日期版面配置區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0415AC-7B4D-4405-B2A5-C9BE8215058B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Socket</a:t>
            </a:r>
            <a:r>
              <a:rPr lang="zh-TW" altLang="en-US" sz="4000" dirty="0">
                <a:latin typeface="Adobe Gothic Std B" panose="020B0800000000000000" pitchFamily="34" charset="-128"/>
              </a:rPr>
              <a:t> </a:t>
            </a: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API--</a:t>
            </a:r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Client</a:t>
            </a:r>
            <a:endParaRPr lang="zh-TW" altLang="en-US" sz="4000" dirty="0">
              <a:latin typeface="Adobe Gothic Std B" panose="020B08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所提供的</a:t>
            </a:r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Client</a:t>
            </a:r>
            <a:r>
              <a:rPr lang="zh-TW" altLang="en-US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端的</a:t>
            </a:r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API</a:t>
            </a:r>
            <a:r>
              <a:rPr lang="zh-TW" altLang="en-US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函式</a:t>
            </a:r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:</a:t>
            </a:r>
          </a:p>
          <a:p>
            <a:endParaRPr lang="zh-TW" altLang="en-US" sz="2800" dirty="0"/>
          </a:p>
        </p:txBody>
      </p:sp>
      <p:graphicFrame>
        <p:nvGraphicFramePr>
          <p:cNvPr id="4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012262"/>
              </p:ext>
            </p:extLst>
          </p:nvPr>
        </p:nvGraphicFramePr>
        <p:xfrm>
          <a:off x="323528" y="2204864"/>
          <a:ext cx="8064896" cy="367240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83897"/>
                <a:gridCol w="1447183"/>
                <a:gridCol w="5733816"/>
              </a:tblGrid>
              <a:tr h="343858"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Client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BSD Socket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說明</a:t>
                      </a:r>
                      <a:endParaRPr kumimoji="1" lang="zh-TW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438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建立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438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connect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建立與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Server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端的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連線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632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recv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read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(TCP)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接收來自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Server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端所傳來的資料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438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recvfrom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(UDP)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接收來自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Server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端所傳來的資料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632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write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(TCP)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傳送資料至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Server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438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sendto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(UDP)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傳送資料至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Server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端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438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closesocket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關閉通訊連結及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socket,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並且釋放系統資源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  <a:tr h="3438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shutdown</a:t>
                      </a:r>
                      <a:endParaRPr kumimoji="1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關閉</a:t>
                      </a:r>
                      <a:r>
                        <a:rPr kumimoji="1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socket</a:t>
                      </a:r>
                      <a:r>
                        <a:rPr kumimoji="1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Kozuka Gothic Pro L" panose="020B0200000000000000" pitchFamily="34" charset="-128"/>
                          <a:ea typeface="Kozuka Gothic Pro L" panose="020B0200000000000000" pitchFamily="34" charset="-128"/>
                        </a:rPr>
                        <a:t>的傳送與接收的功能</a:t>
                      </a: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zuka Gothic Pro L" panose="020B0200000000000000" pitchFamily="34" charset="-128"/>
                        <a:ea typeface="Kozuka Gothic Pro L" panose="020B0200000000000000" pitchFamily="34" charset="-128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日期版面配置區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8B83F2-CC32-4725-B52B-88F6B5B05971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53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Stream </a:t>
            </a: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Socket--</a:t>
            </a:r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Server</a:t>
            </a:r>
            <a:endParaRPr lang="zh-TW" altLang="en-US" sz="4000" dirty="0">
              <a:latin typeface="Adobe Gothic Std B" panose="020B08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Stream Socket</a:t>
            </a:r>
            <a:r>
              <a:rPr lang="zh-TW" altLang="en-US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在</a:t>
            </a:r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Server</a:t>
            </a:r>
            <a:r>
              <a:rPr lang="zh-TW" altLang="en-US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端的開發流程</a:t>
            </a:r>
          </a:p>
          <a:p>
            <a:endParaRPr lang="zh-TW" altLang="en-US" sz="2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907743" y="2348880"/>
            <a:ext cx="7092555" cy="3960439"/>
            <a:chOff x="1908175" y="2636838"/>
            <a:chExt cx="5545139" cy="360045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195513" y="2636838"/>
              <a:ext cx="1512887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  <a:cs typeface="Consolas" panose="020B0609020204030204" pitchFamily="49" charset="0"/>
                </a:rPr>
                <a:t>Socket()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95513" y="3357563"/>
              <a:ext cx="1512887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Consolas" panose="020B0609020204030204" pitchFamily="49" charset="0"/>
                  <a:cs typeface="Consolas" panose="020B0609020204030204" pitchFamily="49" charset="0"/>
                </a:rPr>
                <a:t>Bind()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513" y="4076700"/>
              <a:ext cx="1512887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Consolas" panose="020B0609020204030204" pitchFamily="49" charset="0"/>
                  <a:cs typeface="Consolas" panose="020B0609020204030204" pitchFamily="49" charset="0"/>
                </a:rPr>
                <a:t>Listen()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195513" y="4797425"/>
              <a:ext cx="1512887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Consolas" panose="020B0609020204030204" pitchFamily="49" charset="0"/>
                  <a:cs typeface="Consolas" panose="020B0609020204030204" pitchFamily="49" charset="0"/>
                </a:rPr>
                <a:t>Accept()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513" y="5876925"/>
              <a:ext cx="1512887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  <a:cs typeface="Consolas" panose="020B0609020204030204" pitchFamily="49" charset="0"/>
                </a:rPr>
                <a:t>Closesocket()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940426" y="4424063"/>
              <a:ext cx="1512888" cy="180022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  <a:cs typeface="Consolas" panose="020B0609020204030204" pitchFamily="49" charset="0"/>
                </a:rPr>
                <a:t>Client</a:t>
              </a: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2843213" y="2997200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2843213" y="3716338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843213" y="4437063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2843213" y="5157788"/>
              <a:ext cx="0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2843213" y="5638800"/>
              <a:ext cx="3097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H="1">
              <a:off x="2819400" y="5334000"/>
              <a:ext cx="3097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>
              <a:off x="1908175" y="4292600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1908175" y="38608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1908175" y="3860800"/>
              <a:ext cx="935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4067175" y="5013325"/>
              <a:ext cx="1629500" cy="335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  <a:cs typeface="Consolas" panose="020B0609020204030204" pitchFamily="49" charset="0"/>
                </a:rPr>
                <a:t>recv() / read()</a:t>
              </a: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4067175" y="5734050"/>
              <a:ext cx="1728508" cy="335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nsolas" panose="020B0609020204030204" pitchFamily="49" charset="0"/>
                  <a:cs typeface="Consolas" panose="020B0609020204030204" pitchFamily="49" charset="0"/>
                </a:rPr>
                <a:t>send() / write()</a:t>
              </a:r>
            </a:p>
          </p:txBody>
        </p:sp>
      </p:grpSp>
      <p:sp>
        <p:nvSpPr>
          <p:cNvPr id="22" name="日期版面配置區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B6F465-89DE-4B42-8F50-2798D362D365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pPr/>
              <a:t>6</a:t>
            </a:fld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Stream </a:t>
            </a:r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Socket--</a:t>
            </a:r>
            <a:r>
              <a:rPr lang="en-US" altLang="zh-TW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Client</a:t>
            </a:r>
            <a:endParaRPr lang="zh-TW" altLang="en-US" sz="4000" dirty="0">
              <a:latin typeface="Adobe Gothic Std B" panose="020B08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Stream Socket</a:t>
            </a:r>
            <a:r>
              <a:rPr lang="zh-TW" altLang="en-US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在</a:t>
            </a:r>
            <a:r>
              <a:rPr lang="en-US" altLang="zh-TW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Client</a:t>
            </a:r>
            <a:r>
              <a:rPr lang="zh-TW" altLang="en-US" sz="2800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端的開發流程</a:t>
            </a:r>
          </a:p>
          <a:p>
            <a:endParaRPr lang="zh-TW" altLang="en-US" sz="2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586415" y="2204864"/>
            <a:ext cx="7488832" cy="4054969"/>
            <a:chOff x="2124075" y="2924175"/>
            <a:chExt cx="5400675" cy="273685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011863" y="2924175"/>
              <a:ext cx="1512887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  <a:cs typeface="Consolas" panose="020B0609020204030204" pitchFamily="49" charset="0"/>
                </a:rPr>
                <a:t>Socket()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011863" y="3644900"/>
              <a:ext cx="1512887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  <a:cs typeface="Consolas" panose="020B0609020204030204" pitchFamily="49" charset="0"/>
                </a:rPr>
                <a:t>Connect()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11863" y="5300663"/>
              <a:ext cx="1512887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>
                  <a:latin typeface="Consolas" panose="020B0609020204030204" pitchFamily="49" charset="0"/>
                  <a:cs typeface="Consolas" panose="020B0609020204030204" pitchFamily="49" charset="0"/>
                </a:rPr>
                <a:t>Closesocket()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124075" y="3716338"/>
              <a:ext cx="1512888" cy="180022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latin typeface="Consolas" panose="020B0609020204030204" pitchFamily="49" charset="0"/>
                  <a:cs typeface="Consolas" panose="020B0609020204030204" pitchFamily="49" charset="0"/>
                </a:rPr>
                <a:t>Server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6732588" y="3284538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6732588" y="4005263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3635375" y="4868863"/>
              <a:ext cx="3097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H="1">
              <a:off x="3635375" y="4365625"/>
              <a:ext cx="3097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4067175" y="4868863"/>
              <a:ext cx="1503068" cy="24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  <a:cs typeface="Consolas" panose="020B0609020204030204" pitchFamily="49" charset="0"/>
                </a:rPr>
                <a:t>recv() / read()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3995738" y="4005263"/>
              <a:ext cx="1594394" cy="24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onsolas" panose="020B0609020204030204" pitchFamily="49" charset="0"/>
                  <a:cs typeface="Consolas" panose="020B0609020204030204" pitchFamily="49" charset="0"/>
                </a:rPr>
                <a:t>send() / write()</a:t>
              </a:r>
            </a:p>
          </p:txBody>
        </p:sp>
      </p:grpSp>
      <p:sp>
        <p:nvSpPr>
          <p:cNvPr id="15" name="日期版面配置區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5388E0-3D00-43ED-9B4F-93356F1F6B2D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pPr/>
              <a:t>7</a:t>
            </a:fld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Socket(TCP)</a:t>
            </a:r>
            <a:endParaRPr lang="zh-TW" altLang="en-US" sz="4000" dirty="0">
              <a:latin typeface="Adobe Gothic Std B" panose="020B0800000000000000" pitchFamily="34" charset="-128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B5FAFF-960F-4334-AED4-77B7E9FAECA7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6" name="內容版面配置區 5"/>
          <p:cNvGrpSpPr>
            <a:grpSpLocks noGrp="1"/>
          </p:cNvGrpSpPr>
          <p:nvPr/>
        </p:nvGrpSpPr>
        <p:grpSpPr>
          <a:xfrm>
            <a:off x="179512" y="798917"/>
            <a:ext cx="8517398" cy="5715040"/>
            <a:chOff x="3531537" y="-229550"/>
            <a:chExt cx="5829590" cy="6754175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7019925" y="260350"/>
              <a:ext cx="1439863" cy="2889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Consolas" panose="020B0609020204030204" pitchFamily="49" charset="0"/>
                  <a:cs typeface="Consolas" panose="020B0609020204030204" pitchFamily="49" charset="0"/>
                </a:rPr>
                <a:t>Socket()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7019925" y="836613"/>
              <a:ext cx="1439863" cy="2889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Consolas" panose="020B0609020204030204" pitchFamily="49" charset="0"/>
                  <a:cs typeface="Consolas" panose="020B0609020204030204" pitchFamily="49" charset="0"/>
                </a:rPr>
                <a:t>Bind()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019925" y="1557338"/>
              <a:ext cx="1512888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Consolas" panose="020B0609020204030204" pitchFamily="49" charset="0"/>
                  <a:cs typeface="Consolas" panose="020B0609020204030204" pitchFamily="49" charset="0"/>
                </a:rPr>
                <a:t>Listen()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019925" y="3357563"/>
              <a:ext cx="1439863" cy="503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Consolas" panose="020B0609020204030204" pitchFamily="49" charset="0"/>
                  <a:cs typeface="Consolas" panose="020B0609020204030204" pitchFamily="49" charset="0"/>
                </a:rPr>
                <a:t>Read()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851275" y="5949950"/>
              <a:ext cx="1439863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Consolas" panose="020B0609020204030204" pitchFamily="49" charset="0"/>
                  <a:cs typeface="Consolas" panose="020B0609020204030204" pitchFamily="49" charset="0"/>
                </a:rPr>
                <a:t>Close()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851275" y="5157788"/>
              <a:ext cx="1439863" cy="503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Consolas" panose="020B0609020204030204" pitchFamily="49" charset="0"/>
                  <a:cs typeface="Consolas" panose="020B0609020204030204" pitchFamily="49" charset="0"/>
                </a:rPr>
                <a:t>Read()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51275" y="3716338"/>
              <a:ext cx="1439863" cy="503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Consolas" panose="020B0609020204030204" pitchFamily="49" charset="0"/>
                  <a:cs typeface="Consolas" panose="020B0609020204030204" pitchFamily="49" charset="0"/>
                </a:rPr>
                <a:t>Write()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851275" y="2636838"/>
              <a:ext cx="1439863" cy="503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Consolas" panose="020B0609020204030204" pitchFamily="49" charset="0"/>
                  <a:cs typeface="Consolas" panose="020B0609020204030204" pitchFamily="49" charset="0"/>
                </a:rPr>
                <a:t>Connect()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51275" y="1844675"/>
              <a:ext cx="1439863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Socket()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7019925" y="4005263"/>
              <a:ext cx="1439863" cy="503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Consolas" panose="020B0609020204030204" pitchFamily="49" charset="0"/>
                  <a:cs typeface="Consolas" panose="020B0609020204030204" pitchFamily="49" charset="0"/>
                </a:rPr>
                <a:t>Write()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7019925" y="5229225"/>
              <a:ext cx="1439863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Consolas" panose="020B0609020204030204" pitchFamily="49" charset="0"/>
                  <a:cs typeface="Consolas" panose="020B0609020204030204" pitchFamily="49" charset="0"/>
                </a:rPr>
                <a:t>Read()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7019925" y="6021388"/>
              <a:ext cx="1439863" cy="503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Consolas" panose="020B0609020204030204" pitchFamily="49" charset="0"/>
                  <a:cs typeface="Consolas" panose="020B0609020204030204" pitchFamily="49" charset="0"/>
                </a:rPr>
                <a:t>Close()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7019925" y="2276475"/>
              <a:ext cx="1512888" cy="2159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Consolas" panose="020B0609020204030204" pitchFamily="49" charset="0"/>
                  <a:cs typeface="Consolas" panose="020B0609020204030204" pitchFamily="49" charset="0"/>
                </a:rPr>
                <a:t>Accept()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500563" y="234950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500563" y="3141663"/>
              <a:ext cx="0" cy="574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500563" y="4221163"/>
              <a:ext cx="0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500563" y="5661025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531537" y="3933031"/>
              <a:ext cx="319738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531537" y="393303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531537" y="5445125"/>
              <a:ext cx="319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7667625" y="54927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7667625" y="1125538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7667625" y="1916113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7667625" y="2492375"/>
              <a:ext cx="0" cy="865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7667625" y="3860800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7667625" y="4508500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7667625" y="573405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6364172" y="3094222"/>
              <a:ext cx="1303453" cy="47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 flipV="1">
              <a:off x="5292724" y="2806885"/>
              <a:ext cx="1115219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5292725" y="3644900"/>
              <a:ext cx="172720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H="1">
              <a:off x="5292725" y="4221163"/>
              <a:ext cx="1727200" cy="1223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V="1">
              <a:off x="5292725" y="5516563"/>
              <a:ext cx="1727200" cy="649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8459788" y="6308725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V="1">
              <a:off x="8820150" y="2996406"/>
              <a:ext cx="0" cy="3312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7667625" y="2991036"/>
              <a:ext cx="1152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4221522" y="1412875"/>
              <a:ext cx="1295400" cy="436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dirty="0">
                  <a:solidFill>
                    <a:schemeClr val="hlin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client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7375741" y="-229550"/>
              <a:ext cx="1223963" cy="436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dirty="0">
                  <a:solidFill>
                    <a:schemeClr val="hlin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server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5517861" y="2453243"/>
              <a:ext cx="1512888" cy="436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800" dirty="0">
                  <a:latin typeface="Kozuka Gothic Pro L" panose="020B0200000000000000" pitchFamily="34" charset="-128"/>
                  <a:ea typeface="Kozuka Gothic Pro L" panose="020B0200000000000000" pitchFamily="34" charset="-128"/>
                  <a:cs typeface="Consolas" panose="020B0609020204030204" pitchFamily="49" charset="0"/>
                </a:rPr>
                <a:t>連線建立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5508625" y="3389352"/>
              <a:ext cx="1368425" cy="436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800" dirty="0">
                  <a:latin typeface="Kozuka Gothic Pro L" panose="020B0200000000000000" pitchFamily="34" charset="-128"/>
                  <a:ea typeface="Kozuka Gothic Pro L" panose="020B0200000000000000" pitchFamily="34" charset="-128"/>
                  <a:cs typeface="Consolas" panose="020B0609020204030204" pitchFamily="49" charset="0"/>
                </a:rPr>
                <a:t>要求資料</a:t>
              </a: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5502924" y="4410562"/>
              <a:ext cx="1584325" cy="436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800" dirty="0">
                  <a:latin typeface="Kozuka Gothic Pro L" panose="020B0200000000000000" pitchFamily="34" charset="-128"/>
                  <a:ea typeface="Kozuka Gothic Pro L" panose="020B0200000000000000" pitchFamily="34" charset="-128"/>
                  <a:cs typeface="Consolas" panose="020B0609020204030204" pitchFamily="49" charset="0"/>
                </a:rPr>
                <a:t>回覆資料</a:t>
              </a: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5495709" y="5346671"/>
              <a:ext cx="1584325" cy="436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800" dirty="0">
                  <a:latin typeface="Kozuka Gothic Pro L" panose="020B0200000000000000" pitchFamily="34" charset="-128"/>
                  <a:ea typeface="Kozuka Gothic Pro L" panose="020B0200000000000000" pitchFamily="34" charset="-128"/>
                  <a:cs typeface="Consolas" panose="020B0609020204030204" pitchFamily="49" charset="0"/>
                </a:rPr>
                <a:t>告知傳輸結束</a:t>
              </a: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7967157" y="4654883"/>
              <a:ext cx="1393970" cy="436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800" dirty="0">
                  <a:latin typeface="Kozuka Gothic Pro L" panose="020B0200000000000000" pitchFamily="34" charset="-128"/>
                  <a:ea typeface="Kozuka Gothic Pro L" panose="020B0200000000000000" pitchFamily="34" charset="-128"/>
                  <a:cs typeface="Consolas" panose="020B0609020204030204" pitchFamily="49" charset="0"/>
                </a:rPr>
                <a:t>連線結束恢復等待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6636471" y="2567782"/>
              <a:ext cx="1152525" cy="436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800" dirty="0">
                  <a:latin typeface="Kozuka Gothic Pro L" panose="020B0200000000000000" pitchFamily="34" charset="-128"/>
                  <a:ea typeface="Kozuka Gothic Pro L" panose="020B0200000000000000" pitchFamily="34" charset="-128"/>
                  <a:cs typeface="Consolas" panose="020B0609020204030204" pitchFamily="49" charset="0"/>
                </a:rPr>
                <a:t>等待連線要求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TCP socket function</a:t>
            </a:r>
            <a:endParaRPr lang="zh-TW" altLang="en-US" sz="4000" dirty="0">
              <a:latin typeface="Adobe Gothic Std B" panose="020B08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建立和連結函數：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socket , bind</a:t>
            </a:r>
          </a:p>
          <a:p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建立 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listening socket: listen</a:t>
            </a:r>
          </a:p>
          <a:p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接收連線要求函數：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accept</a:t>
            </a:r>
          </a:p>
          <a:p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連線建立和中斷函數：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connect , close</a:t>
            </a:r>
          </a:p>
          <a:p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讀寫（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I/O)</a:t>
            </a:r>
            <a:r>
              <a:rPr lang="zh-TW" altLang="en-US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：</a:t>
            </a:r>
            <a:r>
              <a:rPr lang="en-US" altLang="zh-TW" sz="2800" dirty="0" smtClean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read , write</a:t>
            </a:r>
          </a:p>
          <a:p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B5FAFF-960F-4334-AED4-77B7E9FAECA7}" type="datetime1">
              <a:rPr lang="zh-TW" altLang="en-US" smtClean="0"/>
              <a:pPr/>
              <a:t>2015/5/27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1027</TotalTime>
  <Words>1405</Words>
  <Application>Microsoft Office PowerPoint</Application>
  <PresentationFormat>如螢幕大小 (4:3)</PresentationFormat>
  <Paragraphs>282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Adobe Gothic Std B</vt:lpstr>
      <vt:lpstr>Kozuka Gothic Pro L</vt:lpstr>
      <vt:lpstr>宋体</vt:lpstr>
      <vt:lpstr>新細明體</vt:lpstr>
      <vt:lpstr>Calibri</vt:lpstr>
      <vt:lpstr>Century Schoolbook</vt:lpstr>
      <vt:lpstr>Comic Sans MS</vt:lpstr>
      <vt:lpstr>Consolas</vt:lpstr>
      <vt:lpstr>Wingdings</vt:lpstr>
      <vt:lpstr>Wingdings 2</vt:lpstr>
      <vt:lpstr>壁窗</vt:lpstr>
      <vt:lpstr>JAVA Socket(TCP)</vt:lpstr>
      <vt:lpstr>Socket</vt:lpstr>
      <vt:lpstr>Socket</vt:lpstr>
      <vt:lpstr>Socket API-- Server</vt:lpstr>
      <vt:lpstr>Socket API-- Client</vt:lpstr>
      <vt:lpstr>Stream Socket-- Server</vt:lpstr>
      <vt:lpstr>Stream Socket-- Client</vt:lpstr>
      <vt:lpstr>Socket(TCP)</vt:lpstr>
      <vt:lpstr>TCP socket function</vt:lpstr>
      <vt:lpstr>TCP socket--開啟 Socket介面</vt:lpstr>
      <vt:lpstr>TCP socket-- Binding Socket地址</vt:lpstr>
      <vt:lpstr>TCP socket-- Connection的建立</vt:lpstr>
      <vt:lpstr>TCP socket--傳輸網路資料</vt:lpstr>
      <vt:lpstr>TCP socket--關閉 Socket介面</vt:lpstr>
      <vt:lpstr>TCP socket—相關API</vt:lpstr>
      <vt:lpstr>處理UDP通訊協定</vt:lpstr>
      <vt:lpstr>處理TCP通訊協定</vt:lpstr>
      <vt:lpstr>範例程式—TCP Server</vt:lpstr>
      <vt:lpstr>範例程式—TCP Client</vt:lpstr>
      <vt:lpstr>範例程式—執行結果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user001</cp:lastModifiedBy>
  <cp:revision>84</cp:revision>
  <dcterms:created xsi:type="dcterms:W3CDTF">2013-03-20T02:58:14Z</dcterms:created>
  <dcterms:modified xsi:type="dcterms:W3CDTF">2015-05-27T01:01:51Z</dcterms:modified>
</cp:coreProperties>
</file>