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9" r:id="rId6"/>
    <p:sldId id="262" r:id="rId7"/>
    <p:sldId id="273" r:id="rId8"/>
    <p:sldId id="260" r:id="rId9"/>
    <p:sldId id="261" r:id="rId10"/>
    <p:sldId id="265" r:id="rId11"/>
    <p:sldId id="267" r:id="rId12"/>
    <p:sldId id="277" r:id="rId13"/>
    <p:sldId id="280" r:id="rId14"/>
    <p:sldId id="345" r:id="rId15"/>
    <p:sldId id="336" r:id="rId16"/>
    <p:sldId id="339" r:id="rId17"/>
    <p:sldId id="340" r:id="rId18"/>
    <p:sldId id="34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0" autoAdjust="0"/>
  </p:normalViewPr>
  <p:slideViewPr>
    <p:cSldViewPr>
      <p:cViewPr varScale="1">
        <p:scale>
          <a:sx n="69" d="100"/>
          <a:sy n="69" d="100"/>
        </p:scale>
        <p:origin x="120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CCA13-5B6E-40E0-A8D8-7CDC0EED40C7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3F4D6-126E-4D79-B77F-D57319D623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2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3F4D6-126E-4D79-B77F-D57319D6231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5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3AE40B2-60C8-4948-A85B-432655A34D84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522D3AF3-D5BA-4F32-9E8F-74E671BE41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C639-DB1C-47A3-BC83-DF87B007C458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C61F-0776-402C-8CC1-BA243277DCF0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B32D99-6547-42B0-8D9C-6E337E65E47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4E9C12-9762-4F33-800D-ACA254CF5872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DECC-D4E9-44DE-90E1-6E47766F2918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66CB-BAD5-488C-9B59-8DA0DFC5FC5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7C8C44-96EF-45DB-8562-6D7DF9EB6060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5380-A21A-42AC-971E-B1407EED8821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82594DC-BD5C-4620-B4B5-1E7B28A43801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19469C-A355-4AC1-AA68-EABA4A0D7BF9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A1AB27-2BF2-48A8-9D9D-7F7EB8671E50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2D3AF3-D5BA-4F32-9E8F-74E671BE41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2708920"/>
            <a:ext cx="6172200" cy="72546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800" dirty="0" smtClean="0"/>
              <a:t>JAVA Socket(UDP)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1600" dirty="0" smtClean="0"/>
              <a:t>助教</a:t>
            </a:r>
            <a:r>
              <a:rPr lang="en-US" altLang="zh-TW" sz="1600" dirty="0" smtClean="0"/>
              <a:t>:</a:t>
            </a:r>
            <a:r>
              <a:rPr lang="zh-TW" altLang="en-US" sz="1600" dirty="0" smtClean="0"/>
              <a:t>廖啟盛 </a:t>
            </a:r>
            <a:r>
              <a:rPr lang="en-US" altLang="zh-TW" sz="1600" dirty="0" smtClean="0"/>
              <a:t>suboy@hotmail.com.tw</a:t>
            </a:r>
            <a:endParaRPr lang="zh-TW" altLang="en-US" sz="16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UDP </a:t>
            </a:r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Datagram Socket</a:t>
            </a:r>
            <a:r>
              <a:rPr lang="zh-TW" altLang="en-US" sz="2800" dirty="0"/>
              <a:t>程式開發流程</a:t>
            </a:r>
          </a:p>
          <a:p>
            <a:endParaRPr lang="zh-TW" altLang="en-US" sz="2800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1115616" y="2489559"/>
            <a:ext cx="6336704" cy="4069320"/>
            <a:chOff x="1187624" y="2204864"/>
            <a:chExt cx="5498905" cy="3997312"/>
          </a:xfrm>
        </p:grpSpPr>
        <p:grpSp>
          <p:nvGrpSpPr>
            <p:cNvPr id="4" name="群組 3"/>
            <p:cNvGrpSpPr/>
            <p:nvPr/>
          </p:nvGrpSpPr>
          <p:grpSpPr>
            <a:xfrm>
              <a:off x="1187624" y="2204864"/>
              <a:ext cx="4536504" cy="3971507"/>
              <a:chOff x="2484438" y="2779713"/>
              <a:chExt cx="3816350" cy="273685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484438" y="2779713"/>
                <a:ext cx="1512887" cy="3603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Socket()</a:t>
                </a:r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2484438" y="3500438"/>
                <a:ext cx="1512887" cy="3603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Bind()</a:t>
                </a:r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484438" y="5156200"/>
                <a:ext cx="1512887" cy="360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Closesocket()</a:t>
                </a: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3205163" y="3140075"/>
                <a:ext cx="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3205163" y="38608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3203575" y="4724400"/>
                <a:ext cx="3097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3203575" y="4221163"/>
                <a:ext cx="30972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4345512" y="4705812"/>
                <a:ext cx="814928" cy="250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/>
                  <a:t>Sendto</a:t>
                </a:r>
                <a:r>
                  <a:rPr lang="en-US" altLang="zh-TW" dirty="0"/>
                  <a:t>()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4014787" y="3827455"/>
                <a:ext cx="1587109" cy="437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 err="1"/>
                  <a:t>Recvfrom</a:t>
                </a:r>
                <a:r>
                  <a:rPr lang="en-US" altLang="zh-TW" dirty="0" smtClean="0"/>
                  <a:t>()</a:t>
                </a:r>
              </a:p>
              <a:p>
                <a:pPr algn="ctr"/>
                <a:r>
                  <a:rPr lang="en-US" altLang="zh-TW" b="1" dirty="0">
                    <a:solidFill>
                      <a:srgbClr val="FF0000"/>
                    </a:solidFill>
                  </a:rPr>
                  <a:t>( Blocking Call 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)</a:t>
                </a:r>
                <a:endParaRPr lang="en-US" altLang="zh-TW" dirty="0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4888157" y="2230669"/>
              <a:ext cx="1798372" cy="3971507"/>
              <a:chOff x="2484438" y="2779713"/>
              <a:chExt cx="1512887" cy="2736850"/>
            </a:xfrm>
          </p:grpSpPr>
          <p:sp>
            <p:nvSpPr>
              <p:cNvPr id="17" name="Rectangle 4"/>
              <p:cNvSpPr>
                <a:spLocks noChangeArrowheads="1"/>
              </p:cNvSpPr>
              <p:nvPr/>
            </p:nvSpPr>
            <p:spPr bwMode="auto">
              <a:xfrm>
                <a:off x="2484438" y="2779713"/>
                <a:ext cx="1512887" cy="3603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dirty="0"/>
                  <a:t>Socket()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2484438" y="3500438"/>
                <a:ext cx="1512887" cy="3603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/>
                  <a:t>Bind()</a:t>
                </a: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2484438" y="5156200"/>
                <a:ext cx="1512887" cy="360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dirty="0" err="1"/>
                  <a:t>Closesocket</a:t>
                </a:r>
                <a:r>
                  <a:rPr lang="en-US" altLang="zh-TW" dirty="0"/>
                  <a:t>()</a:t>
                </a:r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3205163" y="3140075"/>
                <a:ext cx="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3205163" y="3860800"/>
                <a:ext cx="0" cy="1295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4" name="文字方塊 13"/>
          <p:cNvSpPr txBox="1"/>
          <p:nvPr/>
        </p:nvSpPr>
        <p:spPr>
          <a:xfrm>
            <a:off x="1538684" y="2076371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Server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54123" y="205654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25796" y="4772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Processing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Java Socket API</a:t>
            </a:r>
            <a:endParaRPr lang="zh-TW" altLang="en-US" sz="4000" dirty="0"/>
          </a:p>
        </p:txBody>
      </p:sp>
      <p:graphicFrame>
        <p:nvGraphicFramePr>
          <p:cNvPr id="5" name="Group 7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51012569"/>
              </p:ext>
            </p:extLst>
          </p:nvPr>
        </p:nvGraphicFramePr>
        <p:xfrm>
          <a:off x="464070" y="2353508"/>
          <a:ext cx="7769994" cy="31677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8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4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Java API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Java.net.DatagramSocket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Datagram socket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Java.net.DatagramPacket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Datagram packet(</a:t>
                      </a: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資料封包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Receive (DatagramSocket)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接收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Datagram packet(</a:t>
                      </a: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資料封包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 (DatagramSocket)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傳送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Datagram packet(</a:t>
                      </a: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資料封包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關閉</a:t>
                      </a:r>
                      <a:r>
                        <a:rPr kumimoji="1" lang="en-US" altLang="zh-TW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Datagram socket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57200" y="1485578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Java.net</a:t>
            </a:r>
            <a:r>
              <a:rPr lang="zh-TW" altLang="en-US" sz="2800" dirty="0"/>
              <a:t>中支援</a:t>
            </a:r>
            <a:r>
              <a:rPr lang="en-US" altLang="zh-TW" sz="2800" dirty="0"/>
              <a:t>Datagram Socket (UDP) </a:t>
            </a:r>
            <a:r>
              <a:rPr lang="zh-TW" altLang="en-US" sz="2800" dirty="0"/>
              <a:t>應用程式相關的</a:t>
            </a:r>
            <a:r>
              <a:rPr lang="en-US" altLang="zh-TW" sz="2800" dirty="0"/>
              <a:t>API: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4070" y="5729064"/>
            <a:ext cx="844607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000" dirty="0" smtClean="0"/>
              <a:t>關鍵字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Java API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hlinkClick r:id="rId2"/>
              </a:rPr>
              <a:t>https://docs.oracle.com/javase/7/docs/api</a:t>
            </a:r>
            <a:r>
              <a:rPr lang="en-US" altLang="zh-TW" sz="2000" dirty="0" smtClean="0">
                <a:hlinkClick r:id="rId2"/>
              </a:rPr>
              <a:t>/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867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JAVA </a:t>
            </a:r>
            <a:r>
              <a:rPr lang="en-US" altLang="zh-TW" sz="4000" dirty="0" smtClean="0"/>
              <a:t>UDP </a:t>
            </a:r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Java Datagram Socket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611560" y="2276872"/>
            <a:ext cx="5607274" cy="3960439"/>
            <a:chOff x="2484438" y="2779713"/>
            <a:chExt cx="2857498" cy="2736850"/>
          </a:xfrm>
        </p:grpSpPr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2484439" y="2779713"/>
              <a:ext cx="1394436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err="1"/>
                <a:t>DatagramSocket</a:t>
              </a:r>
              <a:endParaRPr lang="en-US" altLang="zh-TW" dirty="0"/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484438" y="3500438"/>
              <a:ext cx="1394437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err="1"/>
                <a:t>DatagramPacket</a:t>
              </a:r>
              <a:endParaRPr lang="en-US" altLang="zh-TW" dirty="0"/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484438" y="5156200"/>
              <a:ext cx="139443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205163" y="314007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3205163" y="3860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V="1">
              <a:off x="3203575" y="4724400"/>
              <a:ext cx="2138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H="1">
              <a:off x="3203573" y="4221163"/>
              <a:ext cx="2138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4140200" y="4724400"/>
              <a:ext cx="674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send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780369" y="3810236"/>
              <a:ext cx="1044161" cy="446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/>
                <a:t>Receive</a:t>
              </a:r>
            </a:p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( Blocking Call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)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804557" y="2276872"/>
            <a:ext cx="2736307" cy="3960439"/>
            <a:chOff x="2484438" y="2779713"/>
            <a:chExt cx="1394437" cy="2736850"/>
          </a:xfrm>
        </p:grpSpPr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84439" y="2779713"/>
              <a:ext cx="1394436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err="1"/>
                <a:t>DatagramSocket</a:t>
              </a:r>
              <a:endParaRPr lang="en-US" altLang="zh-TW" dirty="0"/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2484438" y="3500438"/>
              <a:ext cx="1394437" cy="360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 err="1"/>
                <a:t>DatagramPacket</a:t>
              </a:r>
              <a:endParaRPr lang="en-US" altLang="zh-TW" dirty="0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484438" y="5156200"/>
              <a:ext cx="1394437" cy="360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Close</a:t>
              </a: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3205163" y="314007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>
              <a:off x="3205163" y="3860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3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使用軟體工具</a:t>
            </a:r>
            <a:r>
              <a:rPr lang="en-US" altLang="zh-TW" sz="4000" dirty="0"/>
              <a:t>--Eclipse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7467600" cy="4873752"/>
          </a:xfrm>
        </p:spPr>
        <p:txBody>
          <a:bodyPr/>
          <a:lstStyle/>
          <a:p>
            <a:r>
              <a:rPr lang="zh-TW" altLang="en-US" dirty="0" smtClean="0"/>
              <a:t>網址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 tooltip="http://www.eclipse.org/downloads/"/>
              </a:rPr>
              <a:t>http</a:t>
            </a:r>
            <a:r>
              <a:rPr lang="en-US" altLang="zh-TW" dirty="0">
                <a:hlinkClick r:id="rId2" tooltip="http://www.eclipse.org/downloads/"/>
              </a:rPr>
              <a:t>://www.eclipse.org/downloads/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4824"/>
            <a:ext cx="6532834" cy="45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2564904"/>
            <a:ext cx="7467600" cy="5326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663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範例程式</a:t>
            </a:r>
            <a:r>
              <a:rPr lang="en-US" altLang="zh-TW" sz="4000" dirty="0" smtClean="0"/>
              <a:t>—UDP Server</a:t>
            </a:r>
            <a:endParaRPr lang="zh-TW" altLang="en-US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b="1" dirty="0"/>
              <a:t>public class Server        </a:t>
            </a:r>
          </a:p>
          <a:p>
            <a:r>
              <a:rPr lang="en-US" altLang="zh-TW" b="1" dirty="0"/>
              <a:t>{</a:t>
            </a:r>
          </a:p>
          <a:p>
            <a:r>
              <a:rPr lang="en-US" altLang="zh-TW" b="1" dirty="0" smtClean="0"/>
              <a:t>      public </a:t>
            </a:r>
            <a:r>
              <a:rPr lang="en-US" altLang="zh-TW" b="1" dirty="0"/>
              <a:t>static void main(String </a:t>
            </a:r>
            <a:r>
              <a:rPr lang="en-US" altLang="zh-TW" b="1" dirty="0" err="1"/>
              <a:t>args</a:t>
            </a:r>
            <a:r>
              <a:rPr lang="en-US" altLang="zh-TW" b="1" dirty="0"/>
              <a:t>[]) throws Exception</a:t>
            </a:r>
          </a:p>
          <a:p>
            <a:r>
              <a:rPr lang="en-US" altLang="zh-TW" b="1" dirty="0" smtClean="0"/>
              <a:t>      { </a:t>
            </a:r>
            <a:endParaRPr lang="en-US" altLang="zh-TW" b="1" dirty="0"/>
          </a:p>
          <a:p>
            <a:r>
              <a:rPr lang="en-US" altLang="zh-TW" b="1" dirty="0" smtClean="0"/>
              <a:t>            byte </a:t>
            </a:r>
            <a:r>
              <a:rPr lang="en-US" altLang="zh-TW" b="1" dirty="0"/>
              <a:t>buffer[]=new byte[10];      </a:t>
            </a:r>
            <a:r>
              <a:rPr lang="en-US" altLang="zh-TW" b="1" dirty="0" smtClean="0"/>
              <a:t>     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en-US" altLang="zh-TW" b="1" dirty="0">
                <a:solidFill>
                  <a:srgbClr val="FF0000"/>
                </a:solidFill>
              </a:rPr>
              <a:t>buffer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10byte</a:t>
            </a:r>
            <a:r>
              <a:rPr lang="zh-TW" altLang="en-US" b="1" dirty="0">
                <a:solidFill>
                  <a:srgbClr val="FF0000"/>
                </a:solidFill>
              </a:rPr>
              <a:t>的陣列</a:t>
            </a:r>
          </a:p>
          <a:p>
            <a:r>
              <a:rPr lang="en-US" altLang="zh-TW" b="1" dirty="0" smtClean="0"/>
              <a:t>            String </a:t>
            </a:r>
            <a:r>
              <a:rPr lang="en-US" altLang="zh-TW" b="1" dirty="0" err="1"/>
              <a:t>msg</a:t>
            </a:r>
            <a:r>
              <a:rPr lang="en-US" altLang="zh-TW" b="1" dirty="0"/>
              <a:t>;</a:t>
            </a:r>
          </a:p>
          <a:p>
            <a:r>
              <a:rPr lang="en-US" altLang="zh-TW" b="1" dirty="0" smtClean="0"/>
              <a:t>            </a:t>
            </a:r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/>
              <a:t>portNo</a:t>
            </a:r>
            <a:r>
              <a:rPr lang="en-US" altLang="zh-TW" b="1" dirty="0"/>
              <a:t>=5555;  </a:t>
            </a:r>
            <a:r>
              <a:rPr lang="en-US" altLang="zh-TW" b="1" dirty="0" smtClean="0"/>
              <a:t>      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//</a:t>
            </a:r>
            <a:r>
              <a:rPr lang="zh-TW" altLang="en-US" b="1" dirty="0" smtClean="0">
                <a:solidFill>
                  <a:srgbClr val="FF0000"/>
                </a:solidFill>
              </a:rPr>
              <a:t>設</a:t>
            </a:r>
            <a:r>
              <a:rPr lang="en-US" altLang="zh-TW" b="1" dirty="0" smtClean="0">
                <a:solidFill>
                  <a:srgbClr val="FF0000"/>
                </a:solidFill>
              </a:rPr>
              <a:t>server port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/>
              <a:t>            </a:t>
            </a:r>
            <a:r>
              <a:rPr lang="en-US" altLang="zh-TW" b="1" dirty="0" err="1" smtClean="0"/>
              <a:t>System.</a:t>
            </a:r>
            <a:r>
              <a:rPr lang="en-US" altLang="zh-TW" b="1" i="1" dirty="0" err="1" smtClean="0"/>
              <a:t>out.println</a:t>
            </a:r>
            <a:r>
              <a:rPr lang="en-US" altLang="zh-TW" b="1" i="1" dirty="0"/>
              <a:t>("Server</a:t>
            </a:r>
            <a:r>
              <a:rPr lang="zh-TW" altLang="en-US" b="1" i="1" dirty="0"/>
              <a:t>端開始接受連線請求</a:t>
            </a:r>
            <a:r>
              <a:rPr lang="en-US" altLang="zh-TW" b="1" i="1" dirty="0"/>
              <a:t>!"); </a:t>
            </a:r>
            <a:r>
              <a:rPr lang="en-US" altLang="zh-TW" b="1" i="1" dirty="0" smtClean="0"/>
              <a:t>  </a:t>
            </a:r>
            <a:r>
              <a:rPr lang="en-US" altLang="zh-TW" b="1" i="1" dirty="0">
                <a:solidFill>
                  <a:srgbClr val="FF0000"/>
                </a:solidFill>
              </a:rPr>
              <a:t>//print</a:t>
            </a:r>
            <a:r>
              <a:rPr lang="zh-TW" altLang="en-US" b="1" i="1" dirty="0">
                <a:solidFill>
                  <a:srgbClr val="FF0000"/>
                </a:solidFill>
              </a:rPr>
              <a:t>出的文字訊息</a:t>
            </a:r>
          </a:p>
          <a:p>
            <a:r>
              <a:rPr lang="en-US" altLang="zh-TW" b="1" dirty="0" smtClean="0"/>
              <a:t>              </a:t>
            </a:r>
            <a:r>
              <a:rPr lang="en-US" altLang="zh-TW" b="1" dirty="0"/>
              <a:t>for (;;)</a:t>
            </a:r>
          </a:p>
          <a:p>
            <a:r>
              <a:rPr lang="en-US" altLang="zh-TW" b="1" dirty="0" smtClean="0"/>
              <a:t>            {      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DatagramPacket</a:t>
            </a:r>
            <a:r>
              <a:rPr lang="en-US" altLang="zh-TW" b="1" dirty="0" smtClean="0"/>
              <a:t> </a:t>
            </a:r>
            <a:r>
              <a:rPr lang="en-US" altLang="zh-TW" b="1" dirty="0"/>
              <a:t>packet = </a:t>
            </a:r>
            <a:r>
              <a:rPr lang="en-US" altLang="zh-TW" b="1" dirty="0" smtClean="0"/>
              <a:t>new </a:t>
            </a:r>
            <a:r>
              <a:rPr lang="en-US" altLang="zh-TW" b="1" dirty="0" err="1" smtClean="0"/>
              <a:t>DatagramPacket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buffer,buffer.length</a:t>
            </a:r>
            <a:r>
              <a:rPr lang="en-US" altLang="zh-TW" b="1" dirty="0" smtClean="0"/>
              <a:t>); 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          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建立</a:t>
            </a:r>
            <a:r>
              <a:rPr lang="en-US" altLang="zh-TW" b="1" dirty="0">
                <a:solidFill>
                  <a:srgbClr val="FF0000"/>
                </a:solidFill>
              </a:rPr>
              <a:t>Datagram packet</a:t>
            </a:r>
            <a:r>
              <a:rPr lang="zh-TW" altLang="en-US" b="1" dirty="0">
                <a:solidFill>
                  <a:srgbClr val="FF0000"/>
                </a:solidFill>
              </a:rPr>
              <a:t>資料封</a:t>
            </a:r>
            <a:r>
              <a:rPr lang="zh-TW" altLang="en-US" b="1" dirty="0" smtClean="0">
                <a:solidFill>
                  <a:srgbClr val="FF0000"/>
                </a:solidFill>
              </a:rPr>
              <a:t>包</a:t>
            </a:r>
            <a:r>
              <a:rPr lang="en-US" altLang="zh-TW" b="1" dirty="0" smtClean="0">
                <a:solidFill>
                  <a:srgbClr val="FF0000"/>
                </a:solidFill>
              </a:rPr>
              <a:t>,</a:t>
            </a:r>
            <a:r>
              <a:rPr lang="zh-TW" altLang="en-US" b="1" dirty="0" smtClean="0">
                <a:solidFill>
                  <a:srgbClr val="FF0000"/>
                </a:solidFill>
              </a:rPr>
              <a:t>限制</a:t>
            </a:r>
            <a:r>
              <a:rPr lang="en-US" altLang="zh-TW" b="1" dirty="0" smtClean="0">
                <a:solidFill>
                  <a:srgbClr val="FF0000"/>
                </a:solidFill>
              </a:rPr>
              <a:t>packet</a:t>
            </a:r>
            <a:r>
              <a:rPr lang="zh-TW" altLang="en-US" b="1" dirty="0" smtClean="0">
                <a:solidFill>
                  <a:srgbClr val="FF0000"/>
                </a:solidFill>
              </a:rPr>
              <a:t>值和長度大小</a:t>
            </a:r>
          </a:p>
          <a:p>
            <a:r>
              <a:rPr lang="en-US" altLang="zh-TW" b="1" dirty="0" smtClean="0">
                <a:solidFill>
                  <a:srgbClr val="00B0F0"/>
                </a:solidFill>
              </a:rPr>
              <a:t>                    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DatagramSocket</a:t>
            </a:r>
            <a:r>
              <a:rPr lang="en-US" altLang="zh-TW" b="1" dirty="0" smtClean="0"/>
              <a:t> </a:t>
            </a:r>
            <a:r>
              <a:rPr lang="en-US" altLang="zh-TW" b="1" dirty="0"/>
              <a:t>socket=new </a:t>
            </a:r>
            <a:r>
              <a:rPr lang="en-US" altLang="zh-TW" b="1" dirty="0" err="1"/>
              <a:t>DatagramSocket</a:t>
            </a:r>
            <a:r>
              <a:rPr lang="en-US" altLang="zh-TW" b="1" dirty="0"/>
              <a:t>(</a:t>
            </a:r>
            <a:r>
              <a:rPr lang="en-US" altLang="zh-TW" b="1" dirty="0" err="1"/>
              <a:t>portNo</a:t>
            </a:r>
            <a:r>
              <a:rPr lang="en-US" altLang="zh-TW" b="1" dirty="0"/>
              <a:t>); </a:t>
            </a:r>
            <a:endParaRPr lang="en-US" altLang="zh-TW" b="1" dirty="0" smtClean="0"/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                           </a:t>
            </a:r>
            <a:r>
              <a:rPr lang="en-US" altLang="zh-TW" b="1" dirty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建立</a:t>
            </a:r>
            <a:r>
              <a:rPr lang="en-US" altLang="zh-TW" b="1" dirty="0">
                <a:solidFill>
                  <a:srgbClr val="FF0000"/>
                </a:solidFill>
              </a:rPr>
              <a:t>socket </a:t>
            </a:r>
            <a:r>
              <a:rPr lang="zh-TW" altLang="en-US" b="1" dirty="0">
                <a:solidFill>
                  <a:srgbClr val="FF0000"/>
                </a:solidFill>
              </a:rPr>
              <a:t>需要</a:t>
            </a:r>
            <a:r>
              <a:rPr lang="zh-TW" altLang="en-US" b="1" dirty="0" smtClean="0">
                <a:solidFill>
                  <a:srgbClr val="FF0000"/>
                </a:solidFill>
              </a:rPr>
              <a:t>設</a:t>
            </a:r>
            <a:r>
              <a:rPr lang="en-US" altLang="zh-TW" b="1" dirty="0" smtClean="0">
                <a:solidFill>
                  <a:srgbClr val="FF0000"/>
                </a:solidFill>
              </a:rPr>
              <a:t>server port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00B0F0"/>
                </a:solidFill>
              </a:rPr>
              <a:t>                    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socket.receive</a:t>
            </a:r>
            <a:r>
              <a:rPr lang="en-US" altLang="zh-TW" b="1" dirty="0" smtClean="0">
                <a:solidFill>
                  <a:srgbClr val="00B0F0"/>
                </a:solidFill>
              </a:rPr>
              <a:t>(packet</a:t>
            </a:r>
            <a:r>
              <a:rPr lang="en-US" altLang="zh-TW" b="1" dirty="0">
                <a:solidFill>
                  <a:srgbClr val="00B0F0"/>
                </a:solidFill>
              </a:rPr>
              <a:t>)</a:t>
            </a:r>
            <a:r>
              <a:rPr lang="en-US" altLang="zh-TW" b="1" dirty="0"/>
              <a:t>;   </a:t>
            </a:r>
            <a:r>
              <a:rPr lang="en-US" altLang="zh-TW" b="1" dirty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接收封包</a:t>
            </a:r>
          </a:p>
          <a:p>
            <a:r>
              <a:rPr lang="en-US" altLang="zh-TW" b="1" dirty="0" smtClean="0"/>
              <a:t>                     </a:t>
            </a:r>
            <a:r>
              <a:rPr lang="en-US" altLang="zh-TW" b="1" dirty="0" err="1" smtClean="0"/>
              <a:t>msg</a:t>
            </a:r>
            <a:r>
              <a:rPr lang="en-US" altLang="zh-TW" b="1" dirty="0" smtClean="0"/>
              <a:t>=new </a:t>
            </a:r>
            <a:r>
              <a:rPr lang="en-US" altLang="zh-TW" b="1" dirty="0"/>
              <a:t>String(buffer,0,packet.getLength()); </a:t>
            </a:r>
            <a:r>
              <a:rPr lang="en-US" altLang="zh-TW" b="1" dirty="0" smtClean="0"/>
              <a:t>  </a:t>
            </a:r>
            <a:r>
              <a:rPr lang="en-US" altLang="zh-TW" b="1" dirty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將訊息轉為字串</a:t>
            </a:r>
          </a:p>
          <a:p>
            <a:r>
              <a:rPr lang="en-US" altLang="zh-TW" b="1" dirty="0" smtClean="0"/>
              <a:t>                     </a:t>
            </a:r>
            <a:r>
              <a:rPr lang="en-US" altLang="zh-TW" b="1" dirty="0" err="1" smtClean="0"/>
              <a:t>System.</a:t>
            </a:r>
            <a:r>
              <a:rPr lang="en-US" altLang="zh-TW" b="1" i="1" dirty="0" err="1" smtClean="0"/>
              <a:t>out.println</a:t>
            </a:r>
            <a:r>
              <a:rPr lang="en-US" altLang="zh-TW" b="1" i="1" dirty="0"/>
              <a:t>("</a:t>
            </a:r>
            <a:r>
              <a:rPr lang="zh-TW" altLang="en-US" b="1" i="1" dirty="0"/>
              <a:t>收到下面的訊息 </a:t>
            </a:r>
            <a:r>
              <a:rPr lang="en-US" altLang="zh-TW" b="1" i="1" dirty="0"/>
              <a:t>: "</a:t>
            </a:r>
            <a:r>
              <a:rPr lang="zh-TW" altLang="en-US" b="1" i="1" dirty="0"/>
              <a:t> </a:t>
            </a:r>
            <a:r>
              <a:rPr lang="en-US" altLang="zh-TW" b="1" i="1" dirty="0"/>
              <a:t>+ </a:t>
            </a:r>
            <a:r>
              <a:rPr lang="en-US" altLang="zh-TW" b="1" i="1" dirty="0" err="1"/>
              <a:t>msg</a:t>
            </a:r>
            <a:r>
              <a:rPr lang="en-US" altLang="zh-TW" b="1" i="1" dirty="0"/>
              <a:t>); </a:t>
            </a:r>
            <a:r>
              <a:rPr lang="en-US" altLang="zh-TW" b="1" i="1" dirty="0" smtClean="0"/>
              <a:t>  </a:t>
            </a:r>
            <a:r>
              <a:rPr lang="en-US" altLang="zh-TW" b="1" i="1" dirty="0">
                <a:solidFill>
                  <a:srgbClr val="FF0000"/>
                </a:solidFill>
              </a:rPr>
              <a:t>//print</a:t>
            </a:r>
            <a:r>
              <a:rPr lang="zh-TW" altLang="en-US" b="1" i="1" dirty="0">
                <a:solidFill>
                  <a:srgbClr val="FF0000"/>
                </a:solidFill>
              </a:rPr>
              <a:t>出的文字訊息</a:t>
            </a:r>
          </a:p>
          <a:p>
            <a:r>
              <a:rPr lang="en-US" altLang="zh-TW" b="1" dirty="0" smtClean="0">
                <a:solidFill>
                  <a:srgbClr val="00B0F0"/>
                </a:solidFill>
              </a:rPr>
              <a:t>                     </a:t>
            </a:r>
            <a:r>
              <a:rPr lang="en-US" altLang="zh-TW" b="1" dirty="0" err="1" smtClean="0">
                <a:solidFill>
                  <a:srgbClr val="00B0F0"/>
                </a:solidFill>
              </a:rPr>
              <a:t>socket.close</a:t>
            </a:r>
            <a:r>
              <a:rPr lang="en-US" altLang="zh-TW" b="1" dirty="0">
                <a:solidFill>
                  <a:srgbClr val="00B0F0"/>
                </a:solidFill>
              </a:rPr>
              <a:t>()</a:t>
            </a:r>
            <a:r>
              <a:rPr lang="en-US" altLang="zh-TW" b="1" dirty="0"/>
              <a:t>;  </a:t>
            </a:r>
            <a:r>
              <a:rPr lang="en-US" altLang="zh-TW" b="1" dirty="0" smtClean="0"/>
              <a:t>  </a:t>
            </a:r>
            <a:r>
              <a:rPr lang="en-US" altLang="zh-TW" b="1" dirty="0" smtClean="0">
                <a:solidFill>
                  <a:srgbClr val="FF0000"/>
                </a:solidFill>
              </a:rPr>
              <a:t>//</a:t>
            </a:r>
            <a:r>
              <a:rPr lang="zh-TW" altLang="en-US" b="1" dirty="0">
                <a:solidFill>
                  <a:srgbClr val="FF0000"/>
                </a:solidFill>
              </a:rPr>
              <a:t>關閉</a:t>
            </a:r>
            <a:r>
              <a:rPr lang="en-US" altLang="zh-TW" b="1" dirty="0">
                <a:solidFill>
                  <a:srgbClr val="FF0000"/>
                </a:solidFill>
              </a:rPr>
              <a:t>socket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7467600" cy="1143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範例程式</a:t>
            </a:r>
            <a:r>
              <a:rPr lang="en-US" altLang="zh-TW" sz="4000" dirty="0"/>
              <a:t>—UDP </a:t>
            </a:r>
            <a:r>
              <a:rPr lang="en-US" altLang="zh-TW" sz="4000" dirty="0" smtClean="0"/>
              <a:t>Client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07504" y="620688"/>
            <a:ext cx="8928992" cy="5256584"/>
          </a:xfrm>
        </p:spPr>
        <p:txBody>
          <a:bodyPr>
            <a:noAutofit/>
          </a:bodyPr>
          <a:lstStyle/>
          <a:p>
            <a:r>
              <a:rPr lang="en-US" altLang="zh-TW" sz="1500" b="1" dirty="0"/>
              <a:t>public static void main(String </a:t>
            </a:r>
            <a:r>
              <a:rPr lang="en-US" altLang="zh-TW" sz="1500" b="1" dirty="0" err="1"/>
              <a:t>args</a:t>
            </a:r>
            <a:r>
              <a:rPr lang="en-US" altLang="zh-TW" sz="1500" b="1" dirty="0"/>
              <a:t>[]) throws Exception</a:t>
            </a:r>
          </a:p>
          <a:p>
            <a:r>
              <a:rPr lang="en-US" altLang="zh-TW" sz="1500" b="1" dirty="0"/>
              <a:t>{</a:t>
            </a:r>
          </a:p>
          <a:p>
            <a:r>
              <a:rPr lang="en-US" altLang="zh-TW" sz="1500" b="1" dirty="0" smtClean="0"/>
              <a:t>      </a:t>
            </a:r>
            <a:r>
              <a:rPr lang="en-US" altLang="zh-TW" sz="1500" b="1" dirty="0" err="1" smtClean="0"/>
              <a:t>int</a:t>
            </a:r>
            <a:r>
              <a:rPr lang="en-US" altLang="zh-TW" sz="1500" b="1" dirty="0" smtClean="0"/>
              <a:t> </a:t>
            </a:r>
            <a:r>
              <a:rPr lang="en-US" altLang="zh-TW" sz="1500" b="1" dirty="0" err="1"/>
              <a:t>portNo</a:t>
            </a:r>
            <a:r>
              <a:rPr lang="en-US" altLang="zh-TW" sz="1500" b="1" dirty="0"/>
              <a:t> =5555;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設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server port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r>
              <a:rPr lang="en-US" altLang="zh-TW" sz="1500" b="1" dirty="0" smtClean="0"/>
              <a:t>      </a:t>
            </a:r>
            <a:r>
              <a:rPr lang="en-US" altLang="zh-TW" sz="1500" b="1" dirty="0" err="1" smtClean="0"/>
              <a:t>System.</a:t>
            </a:r>
            <a:r>
              <a:rPr lang="en-US" altLang="zh-TW" sz="1500" b="1" i="1" dirty="0" err="1" smtClean="0"/>
              <a:t>out.print</a:t>
            </a:r>
            <a:r>
              <a:rPr lang="en-US" altLang="zh-TW" sz="1500" b="1" i="1" dirty="0"/>
              <a:t>("Please input the IP address of destination :"); 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//</a:t>
            </a:r>
            <a:r>
              <a:rPr lang="en-US" altLang="zh-TW" sz="1500" b="1" i="1" dirty="0">
                <a:solidFill>
                  <a:srgbClr val="FF0000"/>
                </a:solidFill>
              </a:rPr>
              <a:t>print</a:t>
            </a:r>
            <a:r>
              <a:rPr lang="zh-TW" altLang="en-US" sz="1500" b="1" i="1" dirty="0">
                <a:solidFill>
                  <a:srgbClr val="FF0000"/>
                </a:solidFill>
              </a:rPr>
              <a:t>出的文字訊息</a:t>
            </a:r>
          </a:p>
          <a:p>
            <a:r>
              <a:rPr lang="en-US" altLang="zh-TW" sz="1500" b="1" dirty="0" smtClean="0"/>
              <a:t>      </a:t>
            </a:r>
            <a:r>
              <a:rPr lang="en-US" altLang="zh-TW" sz="1500" b="1" dirty="0" err="1" smtClean="0"/>
              <a:t>BufferedReader</a:t>
            </a:r>
            <a:r>
              <a:rPr lang="en-US" altLang="zh-TW" sz="1500" b="1" dirty="0" smtClean="0"/>
              <a:t> </a:t>
            </a:r>
            <a:r>
              <a:rPr lang="en-US" altLang="zh-TW" sz="1500" b="1" dirty="0" err="1"/>
              <a:t>uip</a:t>
            </a:r>
            <a:r>
              <a:rPr lang="en-US" altLang="zh-TW" sz="1500" b="1" dirty="0"/>
              <a:t>= new </a:t>
            </a:r>
            <a:r>
              <a:rPr lang="en-US" altLang="zh-TW" sz="1500" b="1" dirty="0" err="1" smtClean="0"/>
              <a:t>BufferedReader</a:t>
            </a:r>
            <a:r>
              <a:rPr lang="en-US" altLang="zh-TW" sz="1500" b="1" dirty="0" smtClean="0"/>
              <a:t>(new </a:t>
            </a:r>
          </a:p>
          <a:p>
            <a:pPr marL="0" indent="0">
              <a:buNone/>
            </a:pPr>
            <a:r>
              <a:rPr lang="en-US" altLang="zh-TW" sz="1500" b="1" dirty="0" err="1" smtClean="0"/>
              <a:t>InputStreamReader</a:t>
            </a:r>
            <a:r>
              <a:rPr lang="en-US" altLang="zh-TW" sz="1500" b="1" dirty="0" smtClean="0"/>
              <a:t>(System.</a:t>
            </a:r>
            <a:r>
              <a:rPr lang="en-US" altLang="zh-TW" sz="1500" b="1" i="1" dirty="0" smtClean="0"/>
              <a:t>in));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 //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輸入到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buffer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的字串存到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UIP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中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,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並讀出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UIP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中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buffer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的內容</a:t>
            </a:r>
          </a:p>
          <a:p>
            <a:r>
              <a:rPr lang="en-US" altLang="zh-TW" sz="1500" b="1" dirty="0" smtClean="0"/>
              <a:t>       String </a:t>
            </a:r>
            <a:r>
              <a:rPr lang="en-US" altLang="zh-TW" sz="1500" b="1" dirty="0" err="1"/>
              <a:t>ServerIP</a:t>
            </a:r>
            <a:r>
              <a:rPr lang="en-US" altLang="zh-TW" sz="1500" b="1" dirty="0"/>
              <a:t>=</a:t>
            </a:r>
            <a:r>
              <a:rPr lang="en-US" altLang="zh-TW" sz="1500" b="1" dirty="0" err="1"/>
              <a:t>uip.readLine</a:t>
            </a:r>
            <a:r>
              <a:rPr lang="en-US" altLang="zh-TW" sz="1500" b="1" dirty="0"/>
              <a:t>();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將</a:t>
            </a:r>
            <a:r>
              <a:rPr lang="en-US" altLang="zh-TW" sz="1500" b="1" dirty="0">
                <a:solidFill>
                  <a:srgbClr val="FF0000"/>
                </a:solidFill>
              </a:rPr>
              <a:t>UIP</a:t>
            </a:r>
            <a:r>
              <a:rPr lang="zh-TW" altLang="en-US" sz="1500" b="1" dirty="0">
                <a:solidFill>
                  <a:srgbClr val="FF0000"/>
                </a:solidFill>
              </a:rPr>
              <a:t>內容讀到</a:t>
            </a:r>
            <a:r>
              <a:rPr lang="en-US" altLang="zh-TW" sz="1500" b="1" dirty="0" err="1">
                <a:solidFill>
                  <a:srgbClr val="FF0000"/>
                </a:solidFill>
              </a:rPr>
              <a:t>ServerIP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r>
              <a:rPr lang="en-US" altLang="zh-TW" sz="1500" b="1" dirty="0" smtClean="0"/>
              <a:t>       </a:t>
            </a:r>
            <a:r>
              <a:rPr lang="en-US" altLang="zh-TW" sz="1500" b="1" dirty="0" err="1" smtClean="0"/>
              <a:t>InetAddress</a:t>
            </a:r>
            <a:r>
              <a:rPr lang="en-US" altLang="zh-TW" sz="1500" b="1" dirty="0" smtClean="0"/>
              <a:t> </a:t>
            </a:r>
            <a:r>
              <a:rPr lang="en-US" altLang="zh-TW" sz="1500" b="1" dirty="0" err="1"/>
              <a:t>addr</a:t>
            </a:r>
            <a:r>
              <a:rPr lang="en-US" altLang="zh-TW" sz="1500" b="1" dirty="0"/>
              <a:t>=</a:t>
            </a:r>
            <a:r>
              <a:rPr lang="en-US" altLang="zh-TW" sz="1500" b="1" dirty="0" err="1"/>
              <a:t>InetAddress.</a:t>
            </a:r>
            <a:r>
              <a:rPr lang="en-US" altLang="zh-TW" sz="1500" b="1" i="1" dirty="0" err="1"/>
              <a:t>getByName</a:t>
            </a:r>
            <a:r>
              <a:rPr lang="en-US" altLang="zh-TW" sz="1500" b="1" i="1" dirty="0"/>
              <a:t>(</a:t>
            </a:r>
            <a:r>
              <a:rPr lang="en-US" altLang="zh-TW" sz="1500" b="1" i="1" dirty="0" err="1"/>
              <a:t>ServerIP</a:t>
            </a:r>
            <a:r>
              <a:rPr lang="en-US" altLang="zh-TW" sz="1500" b="1" i="1" dirty="0"/>
              <a:t>);  </a:t>
            </a:r>
            <a:r>
              <a:rPr lang="en-US" altLang="zh-TW" sz="1500" b="1" i="1" dirty="0">
                <a:solidFill>
                  <a:srgbClr val="FF0000"/>
                </a:solidFill>
              </a:rPr>
              <a:t>//</a:t>
            </a:r>
            <a:r>
              <a:rPr lang="zh-TW" altLang="en-US" sz="1500" b="1" i="1" dirty="0">
                <a:solidFill>
                  <a:srgbClr val="FF0000"/>
                </a:solidFill>
              </a:rPr>
              <a:t>抓出</a:t>
            </a:r>
            <a:r>
              <a:rPr lang="en-US" altLang="zh-TW" sz="1500" b="1" i="1" dirty="0" err="1">
                <a:solidFill>
                  <a:srgbClr val="FF0000"/>
                </a:solidFill>
              </a:rPr>
              <a:t>ServerIP</a:t>
            </a:r>
            <a:r>
              <a:rPr lang="zh-TW" altLang="en-US" sz="1500" b="1" i="1" dirty="0">
                <a:solidFill>
                  <a:srgbClr val="FF0000"/>
                </a:solidFill>
              </a:rPr>
              <a:t>位址</a:t>
            </a:r>
          </a:p>
          <a:p>
            <a:r>
              <a:rPr lang="en-US" altLang="zh-TW" sz="1500" b="1" dirty="0" smtClean="0"/>
              <a:t>      while </a:t>
            </a:r>
            <a:r>
              <a:rPr lang="en-US" altLang="zh-TW" sz="1500" b="1" dirty="0"/>
              <a:t>(true) {    </a:t>
            </a:r>
            <a:r>
              <a:rPr lang="en-US" altLang="zh-TW" sz="1500" b="1" dirty="0" smtClean="0"/>
              <a:t>      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// </a:t>
            </a:r>
            <a:r>
              <a:rPr lang="zh-TW" altLang="en-US" sz="1500" b="1" dirty="0">
                <a:solidFill>
                  <a:srgbClr val="FF0000"/>
                </a:solidFill>
              </a:rPr>
              <a:t>一直回傳新訊息</a:t>
            </a:r>
          </a:p>
          <a:p>
            <a:r>
              <a:rPr lang="en-US" altLang="zh-TW" sz="1500" b="1" dirty="0" smtClean="0"/>
              <a:t>              </a:t>
            </a:r>
            <a:r>
              <a:rPr lang="en-US" altLang="zh-TW" sz="1500" b="1" dirty="0" err="1" smtClean="0"/>
              <a:t>System.</a:t>
            </a:r>
            <a:r>
              <a:rPr lang="en-US" altLang="zh-TW" sz="1500" b="1" i="1" dirty="0" err="1" smtClean="0"/>
              <a:t>out.print</a:t>
            </a:r>
            <a:r>
              <a:rPr lang="en-US" altLang="zh-TW" sz="1500" b="1" i="1" dirty="0"/>
              <a:t>("</a:t>
            </a:r>
            <a:r>
              <a:rPr lang="zh-TW" altLang="en-US" sz="1500" b="1" i="1" dirty="0"/>
              <a:t>輸入送出的訊息 </a:t>
            </a:r>
            <a:r>
              <a:rPr lang="en-US" altLang="zh-TW" sz="1500" b="1" i="1" dirty="0"/>
              <a:t>:");   </a:t>
            </a:r>
          </a:p>
          <a:p>
            <a:r>
              <a:rPr lang="en-US" altLang="zh-TW" sz="1500" b="1" dirty="0" smtClean="0"/>
              <a:t>              String </a:t>
            </a:r>
            <a:r>
              <a:rPr lang="en-US" altLang="zh-TW" sz="1500" b="1" dirty="0" err="1"/>
              <a:t>msg</a:t>
            </a:r>
            <a:r>
              <a:rPr lang="en-US" altLang="zh-TW" sz="1500" b="1" dirty="0"/>
              <a:t>=</a:t>
            </a:r>
            <a:r>
              <a:rPr lang="en-US" altLang="zh-TW" sz="1500" b="1" dirty="0" err="1"/>
              <a:t>uip.readLine</a:t>
            </a:r>
            <a:r>
              <a:rPr lang="en-US" altLang="zh-TW" sz="1500" b="1" dirty="0"/>
              <a:t>();  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讀</a:t>
            </a:r>
            <a:r>
              <a:rPr lang="en-US" altLang="zh-TW" sz="1500" b="1" dirty="0">
                <a:solidFill>
                  <a:srgbClr val="FF0000"/>
                </a:solidFill>
              </a:rPr>
              <a:t>UIP</a:t>
            </a:r>
            <a:r>
              <a:rPr lang="zh-TW" altLang="en-US" sz="1500" b="1" dirty="0">
                <a:solidFill>
                  <a:srgbClr val="FF0000"/>
                </a:solidFill>
              </a:rPr>
              <a:t>中的訊息</a:t>
            </a:r>
          </a:p>
          <a:p>
            <a:r>
              <a:rPr lang="en-US" altLang="zh-TW" sz="1500" b="1" dirty="0" smtClean="0"/>
              <a:t>              </a:t>
            </a:r>
            <a:r>
              <a:rPr lang="en-US" altLang="zh-TW" sz="1500" b="1" dirty="0" err="1" smtClean="0"/>
              <a:t>int</a:t>
            </a:r>
            <a:r>
              <a:rPr lang="en-US" altLang="zh-TW" sz="1500" b="1" dirty="0" smtClean="0"/>
              <a:t> </a:t>
            </a:r>
            <a:r>
              <a:rPr lang="en-US" altLang="zh-TW" sz="1500" b="1" dirty="0" err="1"/>
              <a:t>oLength</a:t>
            </a:r>
            <a:r>
              <a:rPr lang="en-US" altLang="zh-TW" sz="1500" b="1" dirty="0"/>
              <a:t>=</a:t>
            </a:r>
            <a:r>
              <a:rPr lang="en-US" altLang="zh-TW" sz="1500" b="1" dirty="0" err="1"/>
              <a:t>msg.length</a:t>
            </a:r>
            <a:r>
              <a:rPr lang="en-US" altLang="zh-TW" sz="1500" b="1" dirty="0"/>
              <a:t>();   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將訊息長度大小放到</a:t>
            </a:r>
            <a:r>
              <a:rPr lang="en-US" altLang="zh-TW" sz="1500" b="1" dirty="0" err="1">
                <a:solidFill>
                  <a:srgbClr val="FF0000"/>
                </a:solidFill>
              </a:rPr>
              <a:t>oLength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r>
              <a:rPr lang="en-US" altLang="zh-TW" sz="1500" b="1" dirty="0" smtClean="0"/>
              <a:t>              byte </a:t>
            </a:r>
            <a:r>
              <a:rPr lang="en-US" altLang="zh-TW" sz="1500" b="1" dirty="0"/>
              <a:t>buffer[]=new byte[</a:t>
            </a:r>
            <a:r>
              <a:rPr lang="en-US" altLang="zh-TW" sz="1500" b="1" dirty="0" err="1"/>
              <a:t>oLength</a:t>
            </a:r>
            <a:r>
              <a:rPr lang="en-US" altLang="zh-TW" sz="1500" b="1" dirty="0"/>
              <a:t>];     </a:t>
            </a:r>
          </a:p>
          <a:p>
            <a:r>
              <a:rPr lang="en-US" altLang="zh-TW" sz="1500" b="1" dirty="0" smtClean="0"/>
              <a:t>              buffer=</a:t>
            </a:r>
            <a:r>
              <a:rPr lang="en-US" altLang="zh-TW" sz="1500" b="1" dirty="0" err="1" smtClean="0"/>
              <a:t>msg.getBytes</a:t>
            </a:r>
            <a:r>
              <a:rPr lang="en-US" altLang="zh-TW" sz="1500" b="1" dirty="0" smtClean="0"/>
              <a:t>(); 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使用平臺的預設字元集將此 </a:t>
            </a:r>
            <a:r>
              <a:rPr lang="en-US" altLang="zh-TW" sz="1500" b="1" dirty="0">
                <a:solidFill>
                  <a:srgbClr val="FF0000"/>
                </a:solidFill>
              </a:rPr>
              <a:t>String </a:t>
            </a:r>
            <a:r>
              <a:rPr lang="zh-TW" altLang="en-US" sz="1500" b="1" dirty="0">
                <a:solidFill>
                  <a:srgbClr val="FF0000"/>
                </a:solidFill>
              </a:rPr>
              <a:t>編碼為 </a:t>
            </a:r>
            <a:r>
              <a:rPr lang="en-US" altLang="zh-TW" sz="1500" b="1" dirty="0">
                <a:solidFill>
                  <a:srgbClr val="FF0000"/>
                </a:solidFill>
              </a:rPr>
              <a:t>byte </a:t>
            </a:r>
            <a:r>
              <a:rPr lang="zh-TW" altLang="en-US" sz="1500" b="1" dirty="0">
                <a:solidFill>
                  <a:srgbClr val="FF0000"/>
                </a:solidFill>
              </a:rPr>
              <a:t>序列，並將結果存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儲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				</a:t>
            </a:r>
            <a:r>
              <a:rPr lang="zh-TW" altLang="en-US" sz="1500" b="1" dirty="0" smtClean="0">
                <a:solidFill>
                  <a:srgbClr val="FF0000"/>
                </a:solidFill>
              </a:rPr>
              <a:t>到</a:t>
            </a:r>
            <a:r>
              <a:rPr lang="zh-TW" altLang="en-US" sz="1500" b="1" dirty="0">
                <a:solidFill>
                  <a:srgbClr val="FF0000"/>
                </a:solidFill>
              </a:rPr>
              <a:t>一個新的 </a:t>
            </a:r>
            <a:r>
              <a:rPr lang="en-US" altLang="zh-TW" sz="1500" b="1" dirty="0">
                <a:solidFill>
                  <a:srgbClr val="FF0000"/>
                </a:solidFill>
              </a:rPr>
              <a:t>byte  </a:t>
            </a:r>
            <a:r>
              <a:rPr lang="zh-TW" altLang="en-US" sz="1500" b="1" dirty="0">
                <a:solidFill>
                  <a:srgbClr val="FF0000"/>
                </a:solidFill>
              </a:rPr>
              <a:t>陣列中。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r>
              <a:rPr lang="en-US" altLang="zh-TW" sz="1500" b="1" dirty="0" err="1">
                <a:solidFill>
                  <a:srgbClr val="00B0F0"/>
                </a:solidFill>
              </a:rPr>
              <a:t>DatagramPacket</a:t>
            </a:r>
            <a:r>
              <a:rPr lang="en-US" altLang="zh-TW" sz="1500" b="1" dirty="0">
                <a:solidFill>
                  <a:srgbClr val="00B0F0"/>
                </a:solidFill>
              </a:rPr>
              <a:t> packet</a:t>
            </a:r>
            <a:r>
              <a:rPr lang="en-US" altLang="zh-TW" sz="1500" b="1" dirty="0"/>
              <a:t>= </a:t>
            </a:r>
          </a:p>
          <a:p>
            <a:r>
              <a:rPr lang="en-US" altLang="zh-TW" sz="1500" b="1" dirty="0"/>
              <a:t>new </a:t>
            </a:r>
            <a:r>
              <a:rPr lang="en-US" altLang="zh-TW" sz="1500" b="1" dirty="0" err="1"/>
              <a:t>DatagramPacket</a:t>
            </a:r>
            <a:r>
              <a:rPr lang="en-US" altLang="zh-TW" sz="1500" b="1" dirty="0"/>
              <a:t>(</a:t>
            </a:r>
            <a:r>
              <a:rPr lang="en-US" altLang="zh-TW" sz="1500" b="1" dirty="0" err="1"/>
              <a:t>buffer,oLength,addr,portNo</a:t>
            </a:r>
            <a:r>
              <a:rPr lang="en-US" altLang="zh-TW" sz="1500" b="1" dirty="0"/>
              <a:t>);  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訊息封包</a:t>
            </a:r>
            <a:r>
              <a:rPr lang="en-US" altLang="zh-TW" sz="1500" b="1" dirty="0">
                <a:solidFill>
                  <a:srgbClr val="FF0000"/>
                </a:solidFill>
              </a:rPr>
              <a:t>(</a:t>
            </a:r>
            <a:r>
              <a:rPr lang="zh-TW" altLang="en-US" sz="1500" b="1" dirty="0">
                <a:solidFill>
                  <a:srgbClr val="FF0000"/>
                </a:solidFill>
              </a:rPr>
              <a:t>值</a:t>
            </a:r>
            <a:r>
              <a:rPr lang="en-US" altLang="zh-TW" sz="1500" b="1" dirty="0">
                <a:solidFill>
                  <a:srgbClr val="FF0000"/>
                </a:solidFill>
              </a:rPr>
              <a:t>,</a:t>
            </a:r>
            <a:r>
              <a:rPr lang="zh-TW" altLang="en-US" sz="1500" b="1" dirty="0">
                <a:solidFill>
                  <a:srgbClr val="FF0000"/>
                </a:solidFill>
              </a:rPr>
              <a:t>大小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,</a:t>
            </a:r>
            <a:r>
              <a:rPr lang="en-US" altLang="zh-TW" b="1" dirty="0"/>
              <a:t> </a:t>
            </a:r>
            <a:r>
              <a:rPr lang="en-US" altLang="zh-TW" sz="1500" b="1" dirty="0">
                <a:solidFill>
                  <a:srgbClr val="FF0000"/>
                </a:solidFill>
              </a:rPr>
              <a:t>server</a:t>
            </a:r>
            <a:r>
              <a:rPr lang="zh-TW" altLang="zh-TW" sz="1500" b="1" dirty="0">
                <a:solidFill>
                  <a:srgbClr val="FF0000"/>
                </a:solidFill>
              </a:rPr>
              <a:t>位址</a:t>
            </a:r>
            <a:r>
              <a:rPr lang="en-US" altLang="zh-TW" sz="1500" b="1" dirty="0">
                <a:solidFill>
                  <a:srgbClr val="FF0000"/>
                </a:solidFill>
              </a:rPr>
              <a:t>, server port</a:t>
            </a:r>
            <a:r>
              <a:rPr lang="en-US" altLang="zh-TW" sz="1500" b="1" dirty="0">
                <a:solidFill>
                  <a:srgbClr val="FF0000"/>
                </a:solidFill>
              </a:rPr>
              <a:t>)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r>
              <a:rPr lang="sv-SE" altLang="zh-TW" sz="1500" b="1" dirty="0" smtClean="0">
                <a:solidFill>
                  <a:srgbClr val="00B0F0"/>
                </a:solidFill>
              </a:rPr>
              <a:t>              DatagramSocket </a:t>
            </a:r>
            <a:r>
              <a:rPr lang="sv-SE" altLang="zh-TW" sz="1500" b="1" dirty="0">
                <a:solidFill>
                  <a:srgbClr val="00B0F0"/>
                </a:solidFill>
              </a:rPr>
              <a:t>socket</a:t>
            </a:r>
            <a:r>
              <a:rPr lang="sv-SE" altLang="zh-TW" sz="1500" b="1" dirty="0"/>
              <a:t>=new DatagramSocket();  </a:t>
            </a:r>
            <a:r>
              <a:rPr lang="sv-SE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sv-SE" sz="1500" b="1" dirty="0">
                <a:solidFill>
                  <a:srgbClr val="FF0000"/>
                </a:solidFill>
              </a:rPr>
              <a:t>建立</a:t>
            </a:r>
            <a:r>
              <a:rPr lang="sv-SE" altLang="zh-TW" sz="1500" b="1" dirty="0">
                <a:solidFill>
                  <a:srgbClr val="FF0000"/>
                </a:solidFill>
              </a:rPr>
              <a:t>socket</a:t>
            </a:r>
          </a:p>
          <a:p>
            <a:r>
              <a:rPr lang="en-US" altLang="zh-TW" sz="1500" b="1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1500" b="1" dirty="0" err="1" smtClean="0">
                <a:solidFill>
                  <a:srgbClr val="00B0F0"/>
                </a:solidFill>
              </a:rPr>
              <a:t>socket.send</a:t>
            </a:r>
            <a:r>
              <a:rPr lang="en-US" altLang="zh-TW" sz="1500" b="1" dirty="0" smtClean="0">
                <a:solidFill>
                  <a:srgbClr val="00B0F0"/>
                </a:solidFill>
              </a:rPr>
              <a:t>(packet</a:t>
            </a:r>
            <a:r>
              <a:rPr lang="en-US" altLang="zh-TW" sz="1500" b="1" dirty="0">
                <a:solidFill>
                  <a:srgbClr val="00B0F0"/>
                </a:solidFill>
              </a:rPr>
              <a:t>);  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送出</a:t>
            </a:r>
            <a:r>
              <a:rPr lang="en-US" altLang="zh-TW" sz="1500" b="1" dirty="0">
                <a:solidFill>
                  <a:srgbClr val="FF0000"/>
                </a:solidFill>
              </a:rPr>
              <a:t>packet</a:t>
            </a:r>
            <a:r>
              <a:rPr lang="zh-TW" altLang="en-US" sz="1500" b="1" dirty="0">
                <a:solidFill>
                  <a:srgbClr val="FF0000"/>
                </a:solidFill>
              </a:rPr>
              <a:t>封包訊息</a:t>
            </a:r>
          </a:p>
          <a:p>
            <a:r>
              <a:rPr lang="en-US" altLang="zh-TW" sz="1500" b="1" dirty="0" smtClean="0">
                <a:solidFill>
                  <a:srgbClr val="00B0F0"/>
                </a:solidFill>
              </a:rPr>
              <a:t>              </a:t>
            </a:r>
            <a:r>
              <a:rPr lang="en-US" altLang="zh-TW" sz="1500" b="1" dirty="0" err="1" smtClean="0">
                <a:solidFill>
                  <a:srgbClr val="00B0F0"/>
                </a:solidFill>
              </a:rPr>
              <a:t>socket.close</a:t>
            </a:r>
            <a:r>
              <a:rPr lang="en-US" altLang="zh-TW" sz="1500" b="1" dirty="0">
                <a:solidFill>
                  <a:srgbClr val="00B0F0"/>
                </a:solidFill>
              </a:rPr>
              <a:t>();         </a:t>
            </a:r>
            <a:r>
              <a:rPr lang="en-US" altLang="zh-TW" sz="1500" b="1" dirty="0">
                <a:solidFill>
                  <a:srgbClr val="FF0000"/>
                </a:solidFill>
              </a:rPr>
              <a:t>//</a:t>
            </a:r>
            <a:r>
              <a:rPr lang="zh-TW" altLang="en-US" sz="1500" b="1" dirty="0">
                <a:solidFill>
                  <a:srgbClr val="FF0000"/>
                </a:solidFill>
              </a:rPr>
              <a:t>關閉</a:t>
            </a:r>
            <a:r>
              <a:rPr lang="en-US" altLang="zh-TW" sz="1500" b="1" dirty="0">
                <a:solidFill>
                  <a:srgbClr val="FF0000"/>
                </a:solidFill>
              </a:rPr>
              <a:t>socket</a:t>
            </a:r>
            <a:endParaRPr lang="zh-TW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6" y="2453798"/>
            <a:ext cx="8050684" cy="142287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746546"/>
            <a:ext cx="8100060" cy="15183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範例</a:t>
            </a:r>
            <a:r>
              <a:rPr lang="zh-TW" altLang="en-US" sz="4000" dirty="0" smtClean="0"/>
              <a:t>程式</a:t>
            </a:r>
            <a:r>
              <a:rPr lang="en-US" altLang="zh-TW" sz="4000" dirty="0" smtClean="0"/>
              <a:t>—</a:t>
            </a:r>
            <a:r>
              <a:rPr lang="zh-TW" altLang="en-US" sz="4000" dirty="0" smtClean="0"/>
              <a:t>執行結果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UDP </a:t>
            </a:r>
            <a:r>
              <a:rPr lang="en-US" altLang="zh-TW" dirty="0" smtClean="0"/>
              <a:t>Server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UDP Client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zh-TW" altLang="en-US" dirty="0"/>
              <a:t>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71816" cy="4873752"/>
          </a:xfrm>
        </p:spPr>
        <p:txBody>
          <a:bodyPr/>
          <a:lstStyle/>
          <a:p>
            <a:r>
              <a:rPr lang="en-US" altLang="zh-TW" dirty="0" smtClean="0"/>
              <a:t>Port Number</a:t>
            </a:r>
            <a:r>
              <a:rPr lang="zh-TW" altLang="en-US" dirty="0" smtClean="0"/>
              <a:t>只要在</a:t>
            </a:r>
            <a:r>
              <a:rPr lang="en-US" altLang="zh-TW" b="1" dirty="0" err="1"/>
              <a:t>DatagramPacket</a:t>
            </a:r>
            <a:r>
              <a:rPr lang="en-US" altLang="zh-TW" b="1" dirty="0"/>
              <a:t> </a:t>
            </a:r>
            <a:r>
              <a:rPr lang="zh-TW" altLang="en-US" b="1" dirty="0" smtClean="0"/>
              <a:t>中設定固定的即可</a:t>
            </a:r>
            <a:endParaRPr lang="en-US" altLang="zh-TW" b="1" dirty="0" smtClean="0"/>
          </a:p>
          <a:p>
            <a:pPr lvl="1"/>
            <a:r>
              <a:rPr lang="sv-SE" altLang="zh-TW" b="1" dirty="0" smtClean="0"/>
              <a:t>DatagramSocket</a:t>
            </a:r>
            <a:r>
              <a:rPr lang="zh-TW" altLang="en-US" b="1" dirty="0" smtClean="0"/>
              <a:t>不用再設定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如程式碼範例</a:t>
            </a:r>
            <a:endParaRPr lang="en-US" altLang="zh-TW" dirty="0" smtClean="0"/>
          </a:p>
          <a:p>
            <a:r>
              <a:rPr lang="zh-TW" altLang="en-US" dirty="0" smtClean="0"/>
              <a:t>每個節點執行相同的程式碼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此程式碼同時具有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Server</a:t>
            </a:r>
            <a:r>
              <a:rPr lang="zh-TW" altLang="en-US" dirty="0" smtClean="0"/>
              <a:t>：需要不斷判斷是否要接收其他節點所傳送的資訊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Client</a:t>
            </a:r>
            <a:r>
              <a:rPr lang="zh-TW" altLang="en-US" dirty="0" smtClean="0"/>
              <a:t>：此節點若有需要更新資料時，傳送給其他節點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可用</a:t>
            </a:r>
            <a:r>
              <a:rPr lang="en-US" altLang="zh-TW" dirty="0" smtClean="0"/>
              <a:t>Thread(</a:t>
            </a:r>
            <a:r>
              <a:rPr lang="zh-TW" altLang="en-US" dirty="0" smtClean="0"/>
              <a:t>執行緒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來撰寫</a:t>
            </a:r>
            <a:endParaRPr lang="en-US" altLang="zh-TW" dirty="0" smtClean="0"/>
          </a:p>
          <a:p>
            <a:r>
              <a:rPr lang="en-US" altLang="zh-TW" smtClean="0"/>
              <a:t>IP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每個</a:t>
            </a:r>
            <a:r>
              <a:rPr lang="en-US" altLang="zh-TW" dirty="0" smtClean="0"/>
              <a:t>IP</a:t>
            </a:r>
            <a:r>
              <a:rPr lang="zh-TW" altLang="en-US" dirty="0" smtClean="0"/>
              <a:t>同時皆為真實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或</a:t>
            </a:r>
            <a:r>
              <a:rPr lang="zh-TW" altLang="en-US" dirty="0" smtClean="0"/>
              <a:t> 同時</a:t>
            </a:r>
            <a:r>
              <a:rPr lang="zh-TW" altLang="en-US" dirty="0"/>
              <a:t>皆</a:t>
            </a:r>
            <a:r>
              <a:rPr lang="zh-TW" altLang="en-US" dirty="0" smtClean="0"/>
              <a:t>為同一內部網路</a:t>
            </a:r>
            <a:r>
              <a:rPr lang="en-US" altLang="zh-TW" dirty="0" smtClean="0"/>
              <a:t>(LAN)</a:t>
            </a:r>
            <a:r>
              <a:rPr lang="zh-TW" altLang="en-US" dirty="0" smtClean="0"/>
              <a:t>中私有</a:t>
            </a:r>
            <a:r>
              <a:rPr lang="en-US" altLang="zh-TW" dirty="0" smtClean="0"/>
              <a:t>IP</a:t>
            </a:r>
            <a:r>
              <a:rPr lang="zh-TW" altLang="en-US" dirty="0" smtClean="0"/>
              <a:t>，避免無法互相連接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UDP</a:t>
            </a:r>
            <a:r>
              <a:rPr lang="zh-TW" altLang="en-US" dirty="0" smtClean="0"/>
              <a:t>的比較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17990765"/>
              </p:ext>
            </p:extLst>
          </p:nvPr>
        </p:nvGraphicFramePr>
        <p:xfrm>
          <a:off x="289037" y="1112617"/>
          <a:ext cx="8208912" cy="376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連線導向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(TCP)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非連線導向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(UDP)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資料傳送服務的品質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保證遞送，有錯誤的檢查，保證資料到達的順序，提供流量控制與網路故障通知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資料有可能遺失、重複、延遲或是抵達順序錯誤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程式的呼叫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等候連線與資料的接受是阻絕呼叫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(Blocking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Call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資料的接收是阻絕呼叫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(Blocking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Call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資料傳送的特徵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資料以連續的方式收送，沒有分隔，接收必須做後處理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資料以傳送所有的大小為單位，接收端可以直接當作獨立的訊息處理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連線成本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0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使用時機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Unicast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Multicast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Broadcast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flipH="1">
            <a:off x="266564" y="4882427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Blocking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Call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 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在程式執行中遇到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Blocking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Call,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必須等到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Blocking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原  </a:t>
            </a:r>
            <a:endParaRPr lang="en-US" altLang="zh-TW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因移除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後才能繼續</a:t>
            </a:r>
            <a:r>
              <a:rPr lang="zh-TW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endParaRPr lang="en-US" altLang="zh-TW" b="1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TCP: 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UDP:       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55" y="5725588"/>
            <a:ext cx="2968314" cy="265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55" y="6108363"/>
            <a:ext cx="609685" cy="238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15" y="6122328"/>
            <a:ext cx="609685" cy="238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6121597"/>
            <a:ext cx="609685" cy="2381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9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Port </a:t>
            </a:r>
            <a:r>
              <a:rPr lang="en-US" altLang="zh-TW" sz="4000" dirty="0"/>
              <a:t>(</a:t>
            </a:r>
            <a:r>
              <a:rPr lang="zh-TW" altLang="en-US" sz="4000" dirty="0"/>
              <a:t>通訊埠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通訊協定通常是以</a:t>
            </a:r>
            <a:r>
              <a:rPr lang="en-US" altLang="zh-TW" sz="2800" dirty="0"/>
              <a:t>port</a:t>
            </a:r>
            <a:r>
              <a:rPr lang="zh-TW" altLang="en-US" sz="2800" dirty="0"/>
              <a:t>來區隔</a:t>
            </a:r>
            <a:r>
              <a:rPr lang="en-US" altLang="zh-TW" sz="2800" dirty="0"/>
              <a:t>Internet</a:t>
            </a:r>
            <a:r>
              <a:rPr lang="zh-TW" altLang="en-US" sz="2800" dirty="0"/>
              <a:t>各個應用</a:t>
            </a:r>
            <a:r>
              <a:rPr lang="zh-TW" altLang="en-US" sz="2800" dirty="0" smtClean="0"/>
              <a:t>服務</a:t>
            </a:r>
            <a:endParaRPr lang="en-US" altLang="zh-TW" sz="2800" dirty="0"/>
          </a:p>
          <a:p>
            <a:r>
              <a:rPr lang="zh-TW" altLang="en-US" sz="2800" dirty="0"/>
              <a:t>通常有</a:t>
            </a:r>
            <a:r>
              <a:rPr lang="en-US" altLang="zh-TW" sz="2800" dirty="0" smtClean="0"/>
              <a:t>16-bit </a:t>
            </a:r>
            <a:r>
              <a:rPr lang="zh-TW" altLang="en-US" sz="2800" dirty="0" smtClean="0"/>
              <a:t>代表</a:t>
            </a:r>
            <a:endParaRPr lang="zh-TW" altLang="en-US" sz="2800" dirty="0"/>
          </a:p>
          <a:p>
            <a:pPr lvl="1"/>
            <a:r>
              <a:rPr lang="en-US" altLang="zh-TW" sz="2800" dirty="0"/>
              <a:t>2</a:t>
            </a:r>
            <a:r>
              <a:rPr lang="en-US" altLang="zh-TW" sz="2800" baseline="30000" dirty="0"/>
              <a:t>16</a:t>
            </a:r>
            <a:r>
              <a:rPr lang="en-US" altLang="zh-TW" sz="2800" dirty="0"/>
              <a:t>=65536</a:t>
            </a:r>
            <a:r>
              <a:rPr lang="zh-TW" altLang="en-US" sz="2800" dirty="0"/>
              <a:t>種</a:t>
            </a:r>
          </a:p>
          <a:p>
            <a:r>
              <a:rPr lang="zh-TW" altLang="en-US" sz="2800" dirty="0"/>
              <a:t>編號</a:t>
            </a:r>
            <a:r>
              <a:rPr lang="en-US" altLang="zh-TW" sz="2800" dirty="0"/>
              <a:t>1~1023</a:t>
            </a:r>
            <a:r>
              <a:rPr lang="zh-TW" altLang="en-US" sz="2800" dirty="0"/>
              <a:t>是保留號</a:t>
            </a:r>
            <a:r>
              <a:rPr lang="en-US" altLang="zh-TW" sz="2800" dirty="0"/>
              <a:t>(</a:t>
            </a:r>
            <a:r>
              <a:rPr lang="zh-TW" altLang="en-US" sz="2800" dirty="0"/>
              <a:t>公認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sz="2800" dirty="0"/>
              <a:t>所以</a:t>
            </a:r>
            <a:r>
              <a:rPr lang="en-US" altLang="zh-TW" sz="2800" dirty="0"/>
              <a:t>programming</a:t>
            </a:r>
            <a:r>
              <a:rPr lang="zh-TW" altLang="en-US" sz="2800" dirty="0"/>
              <a:t>時要</a:t>
            </a:r>
            <a:r>
              <a:rPr lang="zh-TW" altLang="en-US" sz="2800" dirty="0" smtClean="0">
                <a:solidFill>
                  <a:srgbClr val="FF0000"/>
                </a:solidFill>
              </a:rPr>
              <a:t>注意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800" dirty="0" smtClean="0"/>
              <a:t>可用範圍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1024~65535</a:t>
            </a:r>
            <a:endParaRPr lang="zh-TW" altLang="en-US" sz="2800" dirty="0" smtClean="0"/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6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/>
              <a:t>各種協定的</a:t>
            </a:r>
            <a:r>
              <a:rPr lang="en-US" altLang="zh-TW" sz="4000" dirty="0" smtClean="0"/>
              <a:t>Port </a:t>
            </a:r>
            <a:r>
              <a:rPr lang="en-US" altLang="zh-TW" sz="4000" dirty="0"/>
              <a:t>(</a:t>
            </a:r>
            <a:r>
              <a:rPr lang="zh-TW" altLang="en-US" sz="4000" dirty="0"/>
              <a:t>通訊埠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8644775"/>
              </p:ext>
            </p:extLst>
          </p:nvPr>
        </p:nvGraphicFramePr>
        <p:xfrm>
          <a:off x="395536" y="1556792"/>
          <a:ext cx="7961313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57">
                <a:tc>
                  <a:txBody>
                    <a:bodyPr/>
                    <a:lstStyle/>
                    <a:p>
                      <a:r>
                        <a:rPr lang="zh-TW" altLang="en-US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Port number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Transport</a:t>
                      </a:r>
                      <a:r>
                        <a:rPr lang="zh-TW" altLang="en-US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協定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DHCP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67(server) / 68(client)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UDP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DNS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53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TCP/UDP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FTP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21(control) / 20(data)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HTTP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80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TCP/UDP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SMTP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25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Telnet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23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7"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POP3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110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TCP</a:t>
                      </a:r>
                      <a:endParaRPr lang="zh-TW" altLang="en-US" sz="2000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1606550" y="1484784"/>
            <a:ext cx="5989786" cy="4910481"/>
            <a:chOff x="2195513" y="2420938"/>
            <a:chExt cx="4032250" cy="352901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771775" y="2420938"/>
              <a:ext cx="2952750" cy="36036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Application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71775" y="3141663"/>
              <a:ext cx="2952750" cy="863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Socket API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195513" y="4508500"/>
              <a:ext cx="1439862" cy="57626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TCP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787900" y="4508500"/>
              <a:ext cx="1439863" cy="57626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UDP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771775" y="5589588"/>
              <a:ext cx="2952750" cy="36036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Network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11638" y="27813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4211638" y="4005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843213" y="42211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2843213" y="42211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580063" y="42211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843213" y="50847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580063" y="50847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843213" y="5300663"/>
              <a:ext cx="2736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211638" y="530066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投影片編號版面配置區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Socket</a:t>
            </a:r>
            <a:r>
              <a:rPr lang="zh-TW" altLang="en-US" sz="2800" dirty="0"/>
              <a:t>在網路應用程式開發上</a:t>
            </a:r>
            <a:r>
              <a:rPr lang="en-US" altLang="zh-TW" sz="2800" dirty="0"/>
              <a:t>,</a:t>
            </a:r>
            <a:r>
              <a:rPr lang="zh-TW" altLang="en-US" sz="2800" dirty="0"/>
              <a:t>大致有下列兩大類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800" dirty="0"/>
              <a:t>Stream Socket </a:t>
            </a:r>
            <a:endParaRPr lang="en-US" altLang="zh-TW" sz="2800" dirty="0" smtClean="0"/>
          </a:p>
          <a:p>
            <a:pPr marL="365760" lvl="1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Connection-Oriented Protocol </a:t>
            </a:r>
            <a:r>
              <a:rPr lang="en-US" altLang="zh-TW" sz="2800" dirty="0" smtClean="0">
                <a:sym typeface="Wingdings" pitchFamily="2" charset="2"/>
              </a:rPr>
              <a:t> TCP</a:t>
            </a:r>
            <a:endParaRPr lang="en-US" altLang="zh-TW" sz="2800" dirty="0"/>
          </a:p>
          <a:p>
            <a:pPr lvl="1"/>
            <a:r>
              <a:rPr lang="en-US" altLang="zh-TW" sz="2800" dirty="0"/>
              <a:t>Datagram Socket </a:t>
            </a:r>
            <a:endParaRPr lang="en-US" altLang="zh-TW" sz="2800" dirty="0" smtClean="0"/>
          </a:p>
          <a:p>
            <a:pPr marL="365760" lvl="1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Connectionless Protocol </a:t>
            </a:r>
            <a:r>
              <a:rPr lang="en-US" altLang="zh-TW" sz="2800" dirty="0" smtClean="0">
                <a:sym typeface="Wingdings" pitchFamily="2" charset="2"/>
              </a:rPr>
              <a:t> UDP</a:t>
            </a:r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Socket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Socket</a:t>
            </a:r>
            <a:r>
              <a:rPr lang="zh-TW" altLang="zh-TW" sz="2800" dirty="0"/>
              <a:t>步驟如下：</a:t>
            </a:r>
          </a:p>
          <a:p>
            <a:pPr lvl="0"/>
            <a:r>
              <a:rPr lang="zh-TW" altLang="zh-TW" sz="2800" dirty="0"/>
              <a:t>建立</a:t>
            </a:r>
            <a:r>
              <a:rPr lang="en-US" altLang="zh-TW" sz="2800" dirty="0"/>
              <a:t>Client </a:t>
            </a:r>
            <a:r>
              <a:rPr lang="en-US" altLang="zh-TW" sz="2800" dirty="0" smtClean="0"/>
              <a:t>Socket</a:t>
            </a:r>
            <a:endParaRPr lang="en-US" altLang="zh-TW" sz="2800" dirty="0"/>
          </a:p>
          <a:p>
            <a:pPr lvl="1"/>
            <a:r>
              <a:rPr lang="zh-TW" altLang="zh-TW" sz="2500" dirty="0" smtClean="0"/>
              <a:t>建立</a:t>
            </a:r>
            <a:r>
              <a:rPr lang="zh-TW" altLang="zh-TW" sz="2500" dirty="0"/>
              <a:t>時需指定欲連結</a:t>
            </a:r>
            <a:r>
              <a:rPr lang="en-US" altLang="zh-TW" sz="2500" dirty="0"/>
              <a:t>Server</a:t>
            </a:r>
            <a:r>
              <a:rPr lang="zh-TW" altLang="zh-TW" sz="2500" dirty="0"/>
              <a:t>的</a:t>
            </a:r>
            <a:r>
              <a:rPr lang="zh-TW" altLang="zh-TW" sz="2500" dirty="0">
                <a:solidFill>
                  <a:srgbClr val="FF0000"/>
                </a:solidFill>
              </a:rPr>
              <a:t>主機名稱</a:t>
            </a:r>
            <a:r>
              <a:rPr lang="zh-TW" altLang="zh-TW" sz="2500" dirty="0"/>
              <a:t>或</a:t>
            </a:r>
            <a:r>
              <a:rPr lang="en-US" altLang="zh-TW" sz="2500" dirty="0">
                <a:solidFill>
                  <a:srgbClr val="FF0000"/>
                </a:solidFill>
              </a:rPr>
              <a:t>IP</a:t>
            </a:r>
            <a:r>
              <a:rPr lang="zh-TW" altLang="zh-TW" sz="2500" dirty="0">
                <a:solidFill>
                  <a:srgbClr val="FF0000"/>
                </a:solidFill>
              </a:rPr>
              <a:t>位</a:t>
            </a:r>
            <a:r>
              <a:rPr lang="zh-TW" altLang="zh-TW" sz="2500" dirty="0" smtClean="0">
                <a:solidFill>
                  <a:srgbClr val="FF0000"/>
                </a:solidFill>
              </a:rPr>
              <a:t>址</a:t>
            </a:r>
            <a:r>
              <a:rPr lang="en-US" altLang="zh-TW" sz="2500" dirty="0" smtClean="0"/>
              <a:t>(127.0.0.1)</a:t>
            </a:r>
            <a:r>
              <a:rPr lang="zh-TW" altLang="zh-TW" sz="2500" dirty="0" smtClean="0"/>
              <a:t>與</a:t>
            </a:r>
            <a:r>
              <a:rPr lang="en-US" altLang="zh-TW" sz="2500" dirty="0"/>
              <a:t>Internet</a:t>
            </a:r>
            <a:r>
              <a:rPr lang="zh-TW" altLang="zh-TW" sz="2500" dirty="0"/>
              <a:t>服務的</a:t>
            </a:r>
            <a:r>
              <a:rPr lang="en-US" altLang="zh-TW" sz="2500" dirty="0" smtClean="0">
                <a:solidFill>
                  <a:srgbClr val="FF0000"/>
                </a:solidFill>
              </a:rPr>
              <a:t>port</a:t>
            </a:r>
            <a:endParaRPr lang="zh-TW" altLang="zh-TW" sz="2500" dirty="0" smtClean="0"/>
          </a:p>
          <a:p>
            <a:pPr lvl="0"/>
            <a:r>
              <a:rPr lang="zh-TW" altLang="zh-TW" sz="2800" dirty="0" smtClean="0"/>
              <a:t>傳送特定資訊或指令至</a:t>
            </a:r>
            <a:r>
              <a:rPr lang="en-US" altLang="zh-TW" sz="2800" dirty="0" smtClean="0"/>
              <a:t>Server</a:t>
            </a:r>
            <a:endParaRPr lang="zh-TW" altLang="zh-TW" sz="2800" dirty="0" smtClean="0"/>
          </a:p>
          <a:p>
            <a:pPr lvl="0"/>
            <a:r>
              <a:rPr lang="zh-TW" altLang="zh-TW" sz="2800" dirty="0" smtClean="0"/>
              <a:t>接收</a:t>
            </a:r>
            <a:r>
              <a:rPr lang="en-US" altLang="zh-TW" sz="2800" dirty="0"/>
              <a:t>Server</a:t>
            </a:r>
            <a:r>
              <a:rPr lang="zh-TW" altLang="zh-TW" sz="2800" dirty="0"/>
              <a:t>回傳的執行結果或錯誤訊息，並以特定格式</a:t>
            </a:r>
            <a:r>
              <a:rPr lang="zh-TW" altLang="zh-TW" sz="2800" dirty="0" smtClean="0"/>
              <a:t>顯示</a:t>
            </a:r>
            <a:endParaRPr lang="en-US" altLang="zh-TW" sz="2800" dirty="0" smtClean="0"/>
          </a:p>
          <a:p>
            <a:pPr lvl="1"/>
            <a:r>
              <a:rPr lang="zh-TW" altLang="zh-TW" sz="2500" dirty="0" smtClean="0"/>
              <a:t>例如</a:t>
            </a:r>
            <a:r>
              <a:rPr lang="en-US" altLang="zh-TW" sz="2500" dirty="0"/>
              <a:t>:HTTP</a:t>
            </a:r>
            <a:r>
              <a:rPr lang="zh-TW" altLang="zh-TW" sz="2500" dirty="0"/>
              <a:t>通訊協定會</a:t>
            </a:r>
            <a:r>
              <a:rPr lang="en-US" altLang="zh-TW" sz="2500" dirty="0"/>
              <a:t>HTML</a:t>
            </a:r>
            <a:r>
              <a:rPr lang="zh-TW" altLang="zh-TW" sz="2500" dirty="0"/>
              <a:t>格式顯示</a:t>
            </a:r>
          </a:p>
          <a:p>
            <a:pPr lvl="0"/>
            <a:r>
              <a:rPr lang="zh-TW" altLang="zh-TW" sz="2800" dirty="0"/>
              <a:t>當</a:t>
            </a:r>
            <a:r>
              <a:rPr lang="en-US" altLang="zh-TW" sz="2800" dirty="0"/>
              <a:t>Client</a:t>
            </a:r>
            <a:r>
              <a:rPr lang="zh-TW" altLang="zh-TW" sz="2800" dirty="0"/>
              <a:t>不需</a:t>
            </a:r>
            <a:r>
              <a:rPr lang="en-US" altLang="zh-TW" sz="2800" dirty="0"/>
              <a:t>Server</a:t>
            </a:r>
            <a:r>
              <a:rPr lang="zh-TW" altLang="zh-TW" sz="2800" dirty="0"/>
              <a:t>的處理時，便關閉</a:t>
            </a:r>
            <a:r>
              <a:rPr lang="en-US" altLang="zh-TW" sz="2800" dirty="0"/>
              <a:t>Socket</a:t>
            </a:r>
            <a:r>
              <a:rPr lang="zh-TW" altLang="zh-TW" sz="2800" dirty="0"/>
              <a:t>通訊連結</a:t>
            </a:r>
          </a:p>
          <a:p>
            <a:endParaRPr lang="zh-TW" altLang="en-US" sz="2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8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Socket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API--</a:t>
            </a:r>
            <a:r>
              <a:rPr lang="en-US" altLang="zh-TW" sz="4000" dirty="0"/>
              <a:t> Server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所提供的</a:t>
            </a:r>
            <a:r>
              <a:rPr lang="en-US" altLang="zh-TW" sz="2800" dirty="0"/>
              <a:t>Server</a:t>
            </a:r>
            <a:r>
              <a:rPr lang="zh-TW" altLang="en-US" sz="2800" dirty="0"/>
              <a:t>端的</a:t>
            </a:r>
            <a:r>
              <a:rPr lang="en-US" altLang="zh-TW" sz="2800" dirty="0"/>
              <a:t>API</a:t>
            </a:r>
            <a:r>
              <a:rPr lang="zh-TW" altLang="en-US" sz="2800" dirty="0"/>
              <a:t>函式</a:t>
            </a:r>
            <a:r>
              <a:rPr lang="en-US" altLang="zh-TW" sz="2800" dirty="0"/>
              <a:t>:</a:t>
            </a:r>
          </a:p>
          <a:p>
            <a:endParaRPr lang="zh-TW" altLang="en-US" sz="2800" dirty="0"/>
          </a:p>
        </p:txBody>
      </p:sp>
      <p:graphicFrame>
        <p:nvGraphicFramePr>
          <p:cNvPr id="4" name="Group 1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29252"/>
              </p:ext>
            </p:extLst>
          </p:nvPr>
        </p:nvGraphicFramePr>
        <p:xfrm>
          <a:off x="590600" y="2087575"/>
          <a:ext cx="7200800" cy="451713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89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374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BSD Socket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</a:t>
                      </a: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bind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設定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所使用的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IP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位址與通訊埠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(Port Number)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listen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設定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等候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(listen)Client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端連結請求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 request)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accept</a:t>
                      </a: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接受來自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端的連結請求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並且建立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連結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0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接收來自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端所傳來的資料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(TCP)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recvfrom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接收來自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端所傳來的資料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(UDP)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0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write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傳送資料至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(TCP)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sendto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傳送資料至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(UDP)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closesocket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關閉通訊連結及</a:t>
                      </a: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socket,</a:t>
                      </a:r>
                      <a:r>
                        <a:rPr kumimoji="1" lang="zh-TW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並且釋放系統資源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7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shutdown</a:t>
                      </a:r>
                      <a:endParaRPr kumimoji="1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關閉</a:t>
                      </a:r>
                      <a:r>
                        <a:rPr kumimoji="1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的傳送與接收的功能</a:t>
                      </a:r>
                      <a:endParaRPr kumimoji="1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Socket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API--</a:t>
            </a:r>
            <a:r>
              <a:rPr lang="en-US" altLang="zh-TW" sz="4000" dirty="0"/>
              <a:t> Client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所提供的</a:t>
            </a:r>
            <a:r>
              <a:rPr lang="en-US" altLang="zh-TW" sz="2800" dirty="0"/>
              <a:t>Client</a:t>
            </a:r>
            <a:r>
              <a:rPr lang="zh-TW" altLang="en-US" sz="2800" dirty="0"/>
              <a:t>端的</a:t>
            </a:r>
            <a:r>
              <a:rPr lang="en-US" altLang="zh-TW" sz="2800" dirty="0"/>
              <a:t>API</a:t>
            </a:r>
            <a:r>
              <a:rPr lang="zh-TW" altLang="en-US" sz="2800" dirty="0"/>
              <a:t>函式</a:t>
            </a:r>
            <a:r>
              <a:rPr lang="en-US" altLang="zh-TW" sz="2800" dirty="0"/>
              <a:t>:</a:t>
            </a:r>
          </a:p>
          <a:p>
            <a:endParaRPr lang="zh-TW" altLang="en-US" sz="2800" dirty="0"/>
          </a:p>
        </p:txBody>
      </p:sp>
      <p:graphicFrame>
        <p:nvGraphicFramePr>
          <p:cNvPr id="4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934496"/>
              </p:ext>
            </p:extLst>
          </p:nvPr>
        </p:nvGraphicFramePr>
        <p:xfrm>
          <a:off x="827585" y="2200873"/>
          <a:ext cx="6912768" cy="422452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57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858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Client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BSD Socket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建立與</a:t>
                      </a: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端的</a:t>
                      </a: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連線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</a:t>
                      </a:r>
                      <a:endParaRPr kumimoji="1" lang="en-US" altLang="zh-TW" sz="1800" u="none" strike="noStrike" cap="none" normalizeH="0" baseline="0" dirty="0" smtClean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接收來自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端所傳來的資料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(TCP)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recvfrom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接收來自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端所傳來的資料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(UDP)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write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傳送資料至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(TCP)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sendto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傳送資料至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Server</a:t>
                      </a: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端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(UDP)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closesocket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關閉通訊連結及</a:t>
                      </a: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socket,</a:t>
                      </a:r>
                      <a:r>
                        <a:rPr kumimoji="1" lang="zh-TW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並且釋放系統資源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85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shutdown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關閉</a:t>
                      </a:r>
                      <a:r>
                        <a:rPr kumimoji="1" lang="en-US" altLang="zh-TW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socket</a:t>
                      </a:r>
                      <a:r>
                        <a:rPr kumimoji="1" lang="zh-TW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的傳送與接收的功能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22D3AF3-D5BA-4F32-9E8F-74E671BE41F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2913</TotalTime>
  <Words>1136</Words>
  <Application>Microsoft Office PowerPoint</Application>
  <PresentationFormat>如螢幕大小 (4:3)</PresentationFormat>
  <Paragraphs>247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Calibri</vt:lpstr>
      <vt:lpstr>Century Schoolbook</vt:lpstr>
      <vt:lpstr>Times New Roman</vt:lpstr>
      <vt:lpstr>Wingdings</vt:lpstr>
      <vt:lpstr>Wingdings 2</vt:lpstr>
      <vt:lpstr>壁窗</vt:lpstr>
      <vt:lpstr>JAVA Socket(UDP)</vt:lpstr>
      <vt:lpstr>TCP和UDP的比較</vt:lpstr>
      <vt:lpstr>Port (通訊埠)</vt:lpstr>
      <vt:lpstr>各種協定的Port (通訊埠)</vt:lpstr>
      <vt:lpstr>Socket</vt:lpstr>
      <vt:lpstr>Socket</vt:lpstr>
      <vt:lpstr>Socket</vt:lpstr>
      <vt:lpstr>Socket API-- Server</vt:lpstr>
      <vt:lpstr>Socket API-- Client</vt:lpstr>
      <vt:lpstr>UDP Socket</vt:lpstr>
      <vt:lpstr>Java Socket API</vt:lpstr>
      <vt:lpstr>JAVA UDP Socket</vt:lpstr>
      <vt:lpstr>使用軟體工具--Eclipse</vt:lpstr>
      <vt:lpstr>PowerPoint 簡報</vt:lpstr>
      <vt:lpstr>範例程式—UDP Server</vt:lpstr>
      <vt:lpstr>範例程式—UDP Client</vt:lpstr>
      <vt:lpstr>範例程式—執行結果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Windows User</cp:lastModifiedBy>
  <cp:revision>168</cp:revision>
  <dcterms:created xsi:type="dcterms:W3CDTF">2013-03-20T02:58:14Z</dcterms:created>
  <dcterms:modified xsi:type="dcterms:W3CDTF">2017-05-05T07:55:08Z</dcterms:modified>
</cp:coreProperties>
</file>