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2DBD-EFA7-47FD-B5E3-530BEFD808BF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BDD3-D6D9-42C2-B799-A1A53284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2DBD-EFA7-47FD-B5E3-530BEFD808BF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BDD3-D6D9-42C2-B799-A1A53284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4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2DBD-EFA7-47FD-B5E3-530BEFD808BF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BDD3-D6D9-42C2-B799-A1A53284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2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2DBD-EFA7-47FD-B5E3-530BEFD808BF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BDD3-D6D9-42C2-B799-A1A53284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9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2DBD-EFA7-47FD-B5E3-530BEFD808BF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BDD3-D6D9-42C2-B799-A1A53284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4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2DBD-EFA7-47FD-B5E3-530BEFD808BF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BDD3-D6D9-42C2-B799-A1A53284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7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2DBD-EFA7-47FD-B5E3-530BEFD808BF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BDD3-D6D9-42C2-B799-A1A53284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1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2DBD-EFA7-47FD-B5E3-530BEFD808BF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BDD3-D6D9-42C2-B799-A1A53284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7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2DBD-EFA7-47FD-B5E3-530BEFD808BF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BDD3-D6D9-42C2-B799-A1A53284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3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2DBD-EFA7-47FD-B5E3-530BEFD808BF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BDD3-D6D9-42C2-B799-A1A53284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4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2DBD-EFA7-47FD-B5E3-530BEFD808BF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BDD3-D6D9-42C2-B799-A1A53284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5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B2DBD-EFA7-47FD-B5E3-530BEFD808BF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9BDD3-D6D9-42C2-B799-A1A53284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4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Performance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effectLst/>
              </a:rPr>
              <a:t>public</a:t>
            </a:r>
            <a:r>
              <a:rPr lang="en-US" dirty="0" smtClean="0"/>
              <a:t> </a:t>
            </a:r>
            <a:r>
              <a:rPr lang="en-US" dirty="0" err="1" smtClean="0">
                <a:solidFill>
                  <a:srgbClr val="0000FF"/>
                </a:solidFill>
                <a:effectLst/>
              </a:rPr>
              <a:t>bool</a:t>
            </a:r>
            <a:r>
              <a:rPr lang="en-US" dirty="0" smtClean="0"/>
              <a:t> </a:t>
            </a:r>
            <a:r>
              <a:rPr lang="en-US" dirty="0" err="1" smtClean="0"/>
              <a:t>IsPrime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00FF"/>
                </a:solidFill>
                <a:effectLst/>
              </a:rPr>
              <a:t>int</a:t>
            </a:r>
            <a:r>
              <a:rPr lang="en-US" dirty="0" smtClean="0"/>
              <a:t> x)         </a:t>
            </a:r>
          </a:p>
          <a:p>
            <a:pPr marL="0" indent="0">
              <a:buNone/>
            </a:pPr>
            <a:r>
              <a:rPr lang="en-US" dirty="0" smtClean="0"/>
              <a:t>{           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effectLst/>
              </a:rPr>
              <a:t>	</a:t>
            </a:r>
            <a:r>
              <a:rPr lang="en-US" dirty="0" smtClean="0">
                <a:solidFill>
                  <a:srgbClr val="0000FF"/>
                </a:solidFill>
                <a:effectLst/>
              </a:rPr>
              <a:t>if</a:t>
            </a:r>
            <a:r>
              <a:rPr lang="en-US" dirty="0" smtClean="0"/>
              <a:t> (x &lt; 2) </a:t>
            </a:r>
            <a:r>
              <a:rPr lang="en-US" dirty="0" smtClean="0">
                <a:solidFill>
                  <a:srgbClr val="0000FF"/>
                </a:solidFill>
                <a:effectLst/>
              </a:rPr>
              <a:t>return</a:t>
            </a:r>
            <a:r>
              <a:rPr lang="en-US" dirty="0" smtClean="0"/>
              <a:t> </a:t>
            </a:r>
            <a:r>
              <a:rPr lang="en-US" dirty="0" smtClean="0">
                <a:solidFill>
                  <a:srgbClr val="0000FF"/>
                </a:solidFill>
                <a:effectLst/>
              </a:rPr>
              <a:t>false</a:t>
            </a:r>
            <a:r>
              <a:rPr lang="en-US" dirty="0" smtClean="0"/>
              <a:t>;           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effectLst/>
              </a:rPr>
              <a:t>	</a:t>
            </a:r>
            <a:r>
              <a:rPr lang="en-US" dirty="0" smtClean="0">
                <a:solidFill>
                  <a:srgbClr val="0000FF"/>
                </a:solidFill>
                <a:effectLst/>
              </a:rPr>
              <a:t>for</a:t>
            </a:r>
            <a:r>
              <a:rPr lang="en-US" dirty="0" smtClean="0"/>
              <a:t> (</a:t>
            </a:r>
            <a:r>
              <a:rPr lang="en-US" dirty="0" err="1" smtClean="0">
                <a:solidFill>
                  <a:srgbClr val="0000FF"/>
                </a:solidFill>
                <a:effectLst/>
              </a:rPr>
              <a:t>int</a:t>
            </a:r>
            <a:r>
              <a:rPr lang="en-US" dirty="0" smtClean="0"/>
              <a:t> </a:t>
            </a:r>
            <a:r>
              <a:rPr lang="en-US" dirty="0" err="1" smtClean="0"/>
              <a:t>i</a:t>
            </a:r>
            <a:r>
              <a:rPr lang="en-US" dirty="0" smtClean="0"/>
              <a:t> = 2; </a:t>
            </a:r>
            <a:r>
              <a:rPr lang="en-US" dirty="0" err="1" smtClean="0"/>
              <a:t>i</a:t>
            </a:r>
            <a:r>
              <a:rPr lang="en-US" dirty="0" smtClean="0"/>
              <a:t> &lt; x; </a:t>
            </a:r>
            <a:r>
              <a:rPr lang="en-US" dirty="0" err="1" smtClean="0"/>
              <a:t>i</a:t>
            </a:r>
            <a:r>
              <a:rPr lang="en-US" dirty="0" smtClean="0"/>
              <a:t>++)             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               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effectLst/>
              </a:rPr>
              <a:t>	</a:t>
            </a: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  <a:effectLst/>
              </a:rPr>
              <a:t>if</a:t>
            </a:r>
            <a:r>
              <a:rPr lang="en-US" dirty="0" smtClean="0"/>
              <a:t> ((x % </a:t>
            </a:r>
            <a:r>
              <a:rPr lang="en-US" dirty="0" err="1" smtClean="0"/>
              <a:t>i</a:t>
            </a:r>
            <a:r>
              <a:rPr lang="en-US" dirty="0" smtClean="0"/>
              <a:t>) == 0) 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  <a:effectLst/>
              </a:rPr>
              <a:t>return</a:t>
            </a:r>
            <a:r>
              <a:rPr lang="en-US" dirty="0" smtClean="0"/>
              <a:t> </a:t>
            </a:r>
            <a:r>
              <a:rPr lang="en-US" dirty="0" smtClean="0">
                <a:solidFill>
                  <a:srgbClr val="0000FF"/>
                </a:solidFill>
                <a:effectLst/>
              </a:rPr>
              <a:t>false</a:t>
            </a:r>
            <a:r>
              <a:rPr lang="en-US" dirty="0" smtClean="0"/>
              <a:t>;             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           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effectLst/>
              </a:rPr>
              <a:t>	</a:t>
            </a:r>
            <a:r>
              <a:rPr lang="en-US" dirty="0" smtClean="0">
                <a:solidFill>
                  <a:srgbClr val="0000FF"/>
                </a:solidFill>
                <a:effectLst/>
              </a:rPr>
              <a:t>return</a:t>
            </a:r>
            <a:r>
              <a:rPr lang="en-US" dirty="0" smtClean="0"/>
              <a:t> </a:t>
            </a:r>
            <a:r>
              <a:rPr lang="en-US" dirty="0" smtClean="0">
                <a:solidFill>
                  <a:srgbClr val="0000FF"/>
                </a:solidFill>
                <a:effectLst/>
              </a:rPr>
              <a:t>true</a:t>
            </a:r>
            <a:r>
              <a:rPr lang="en-US" dirty="0" smtClean="0"/>
              <a:t>;  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05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Performance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effectLst/>
              </a:rPr>
              <a:t>public</a:t>
            </a:r>
            <a:r>
              <a:rPr lang="en-US" dirty="0" smtClean="0"/>
              <a:t> </a:t>
            </a:r>
            <a:r>
              <a:rPr lang="en-US" dirty="0" err="1" smtClean="0">
                <a:solidFill>
                  <a:srgbClr val="0000FF"/>
                </a:solidFill>
                <a:effectLst/>
              </a:rPr>
              <a:t>bool</a:t>
            </a:r>
            <a:r>
              <a:rPr lang="en-US" dirty="0" smtClean="0"/>
              <a:t> </a:t>
            </a:r>
            <a:r>
              <a:rPr lang="en-US" dirty="0" err="1" smtClean="0"/>
              <a:t>FasterIsPrime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00FF"/>
                </a:solidFill>
                <a:effectLst/>
              </a:rPr>
              <a:t>int</a:t>
            </a:r>
            <a:r>
              <a:rPr lang="en-US" dirty="0" smtClean="0"/>
              <a:t> x)         </a:t>
            </a:r>
          </a:p>
          <a:p>
            <a:pPr marL="0" indent="0">
              <a:buNone/>
            </a:pPr>
            <a:r>
              <a:rPr lang="en-US" dirty="0" smtClean="0"/>
              <a:t>{           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effectLst/>
              </a:rPr>
              <a:t>	</a:t>
            </a:r>
            <a:r>
              <a:rPr lang="en-US" dirty="0" smtClean="0">
                <a:solidFill>
                  <a:srgbClr val="0000FF"/>
                </a:solidFill>
                <a:effectLst/>
              </a:rPr>
              <a:t>if</a:t>
            </a:r>
            <a:r>
              <a:rPr lang="en-US" dirty="0" smtClean="0"/>
              <a:t> (x &lt; 2) </a:t>
            </a:r>
            <a:r>
              <a:rPr lang="en-US" dirty="0" smtClean="0">
                <a:solidFill>
                  <a:srgbClr val="0000FF"/>
                </a:solidFill>
                <a:effectLst/>
              </a:rPr>
              <a:t>return</a:t>
            </a:r>
            <a:r>
              <a:rPr lang="en-US" dirty="0" smtClean="0"/>
              <a:t> </a:t>
            </a:r>
            <a:r>
              <a:rPr lang="en-US" dirty="0" smtClean="0">
                <a:solidFill>
                  <a:srgbClr val="0000FF"/>
                </a:solidFill>
                <a:effectLst/>
              </a:rPr>
              <a:t>false</a:t>
            </a:r>
            <a:r>
              <a:rPr lang="en-US" dirty="0" smtClean="0"/>
              <a:t>;           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effectLst/>
              </a:rPr>
              <a:t>	</a:t>
            </a:r>
            <a:r>
              <a:rPr lang="en-US" dirty="0" smtClean="0">
                <a:solidFill>
                  <a:srgbClr val="0000FF"/>
                </a:solidFill>
                <a:effectLst/>
              </a:rPr>
              <a:t>for</a:t>
            </a:r>
            <a:r>
              <a:rPr lang="en-US" dirty="0" smtClean="0"/>
              <a:t> (</a:t>
            </a:r>
            <a:r>
              <a:rPr lang="en-US" dirty="0" err="1" smtClean="0">
                <a:solidFill>
                  <a:srgbClr val="0000FF"/>
                </a:solidFill>
                <a:effectLst/>
              </a:rPr>
              <a:t>int</a:t>
            </a:r>
            <a:r>
              <a:rPr lang="en-US" dirty="0" smtClean="0"/>
              <a:t> </a:t>
            </a:r>
            <a:r>
              <a:rPr lang="en-US" dirty="0" err="1" smtClean="0"/>
              <a:t>i</a:t>
            </a:r>
            <a:r>
              <a:rPr lang="en-US" dirty="0" smtClean="0"/>
              <a:t> = 2; </a:t>
            </a:r>
            <a:r>
              <a:rPr lang="en-US" dirty="0" err="1" smtClean="0"/>
              <a:t>i</a:t>
            </a:r>
            <a:r>
              <a:rPr lang="en-US" dirty="0" smtClean="0"/>
              <a:t> &lt;= </a:t>
            </a:r>
            <a:r>
              <a:rPr lang="en-US" dirty="0" err="1" smtClean="0">
                <a:solidFill>
                  <a:srgbClr val="2B91AF"/>
                </a:solidFill>
                <a:effectLst/>
              </a:rPr>
              <a:t>Math</a:t>
            </a:r>
            <a:r>
              <a:rPr lang="en-US" dirty="0" err="1" smtClean="0"/>
              <a:t>.Sqrt</a:t>
            </a:r>
            <a:r>
              <a:rPr lang="en-US" dirty="0" smtClean="0"/>
              <a:t>(x); </a:t>
            </a:r>
            <a:r>
              <a:rPr lang="en-US" dirty="0" err="1" smtClean="0"/>
              <a:t>i</a:t>
            </a:r>
            <a:r>
              <a:rPr lang="en-US" dirty="0" smtClean="0"/>
              <a:t>++)             </a:t>
            </a:r>
          </a:p>
          <a:p>
            <a:pPr marL="0" indent="0">
              <a:buNone/>
            </a:pPr>
            <a:r>
              <a:rPr lang="en-US" dirty="0" smtClean="0"/>
              <a:t>	{                 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effectLst/>
              </a:rPr>
              <a:t>		if</a:t>
            </a:r>
            <a:r>
              <a:rPr lang="en-US" dirty="0" smtClean="0"/>
              <a:t> ((x % </a:t>
            </a:r>
            <a:r>
              <a:rPr lang="en-US" dirty="0" err="1" smtClean="0"/>
              <a:t>i</a:t>
            </a:r>
            <a:r>
              <a:rPr lang="en-US" dirty="0" smtClean="0"/>
              <a:t>) == 0) </a:t>
            </a:r>
            <a:r>
              <a:rPr lang="en-US" dirty="0" smtClean="0">
                <a:solidFill>
                  <a:srgbClr val="0000FF"/>
                </a:solidFill>
                <a:effectLst/>
              </a:rPr>
              <a:t>return</a:t>
            </a:r>
            <a:r>
              <a:rPr lang="en-US" dirty="0" smtClean="0"/>
              <a:t> </a:t>
            </a:r>
            <a:r>
              <a:rPr lang="en-US" dirty="0" smtClean="0">
                <a:solidFill>
                  <a:srgbClr val="0000FF"/>
                </a:solidFill>
                <a:effectLst/>
              </a:rPr>
              <a:t>false</a:t>
            </a:r>
            <a:r>
              <a:rPr lang="en-US" dirty="0" smtClean="0"/>
              <a:t>;             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             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effectLst/>
              </a:rPr>
              <a:t>	return</a:t>
            </a:r>
            <a:r>
              <a:rPr lang="en-US" dirty="0" smtClean="0"/>
              <a:t> </a:t>
            </a:r>
            <a:r>
              <a:rPr lang="en-US" dirty="0" smtClean="0">
                <a:solidFill>
                  <a:srgbClr val="0000FF"/>
                </a:solidFill>
                <a:effectLst/>
              </a:rPr>
              <a:t>true</a:t>
            </a:r>
            <a:r>
              <a:rPr lang="en-US" dirty="0" smtClean="0"/>
              <a:t>;         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Performance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we evaluate 999983 in </a:t>
            </a:r>
            <a:r>
              <a:rPr lang="en-US" dirty="0" err="1" smtClean="0"/>
              <a:t>IsPrime</a:t>
            </a:r>
            <a:r>
              <a:rPr lang="en-US" dirty="0" smtClean="0"/>
              <a:t>, we have 999982 iterations.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we evaluate 999983 in </a:t>
            </a:r>
            <a:r>
              <a:rPr lang="en-US" dirty="0" err="1" smtClean="0"/>
              <a:t>FasterIsPrime</a:t>
            </a:r>
            <a:r>
              <a:rPr lang="en-US" dirty="0" smtClean="0"/>
              <a:t>, we have 999 iterations.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51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Performance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effectLst/>
              </a:rPr>
              <a:t>public</a:t>
            </a:r>
            <a:r>
              <a:rPr lang="en-US" dirty="0" smtClean="0"/>
              <a:t> </a:t>
            </a:r>
            <a:r>
              <a:rPr lang="en-US" dirty="0" err="1" smtClean="0">
                <a:solidFill>
                  <a:srgbClr val="0000FF"/>
                </a:solidFill>
                <a:effectLst/>
              </a:rPr>
              <a:t>bool</a:t>
            </a:r>
            <a:r>
              <a:rPr lang="en-US" dirty="0" smtClean="0"/>
              <a:t> </a:t>
            </a:r>
            <a:r>
              <a:rPr lang="en-US" dirty="0" err="1" smtClean="0"/>
              <a:t>EvenFasterIsPrime</a:t>
            </a:r>
            <a:r>
              <a:rPr lang="en-US" dirty="0" smtClean="0"/>
              <a:t> (</a:t>
            </a:r>
            <a:r>
              <a:rPr lang="en-US" dirty="0" err="1" smtClean="0">
                <a:solidFill>
                  <a:srgbClr val="0000FF"/>
                </a:solidFill>
                <a:effectLst/>
              </a:rPr>
              <a:t>int</a:t>
            </a:r>
            <a:r>
              <a:rPr lang="en-US" dirty="0" smtClean="0"/>
              <a:t> x)         </a:t>
            </a:r>
          </a:p>
          <a:p>
            <a:pPr marL="0" indent="0">
              <a:buNone/>
            </a:pPr>
            <a:r>
              <a:rPr lang="en-US" dirty="0" smtClean="0"/>
              <a:t>{           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effectLst/>
              </a:rPr>
              <a:t>	</a:t>
            </a:r>
            <a:r>
              <a:rPr lang="en-US" dirty="0" smtClean="0">
                <a:solidFill>
                  <a:srgbClr val="0000FF"/>
                </a:solidFill>
                <a:effectLst/>
              </a:rPr>
              <a:t>if</a:t>
            </a:r>
            <a:r>
              <a:rPr lang="en-US" dirty="0" smtClean="0"/>
              <a:t> (x &lt; 2) </a:t>
            </a:r>
            <a:r>
              <a:rPr lang="en-US" dirty="0" smtClean="0">
                <a:solidFill>
                  <a:srgbClr val="0000FF"/>
                </a:solidFill>
                <a:effectLst/>
              </a:rPr>
              <a:t>return</a:t>
            </a:r>
            <a:r>
              <a:rPr lang="en-US" dirty="0" smtClean="0"/>
              <a:t> </a:t>
            </a:r>
            <a:r>
              <a:rPr lang="en-US" dirty="0" smtClean="0">
                <a:solidFill>
                  <a:srgbClr val="0000FF"/>
                </a:solidFill>
                <a:effectLst/>
              </a:rPr>
              <a:t>false</a:t>
            </a:r>
            <a:r>
              <a:rPr lang="en-US" dirty="0" smtClean="0"/>
              <a:t>;           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effectLst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effectLst/>
              </a:rPr>
              <a:t>int</a:t>
            </a:r>
            <a:r>
              <a:rPr lang="en-US" dirty="0" smtClean="0"/>
              <a:t> y = (</a:t>
            </a:r>
            <a:r>
              <a:rPr lang="en-US" dirty="0" err="1" smtClean="0">
                <a:solidFill>
                  <a:srgbClr val="0000FF"/>
                </a:solidFill>
                <a:effectLst/>
              </a:rPr>
              <a:t>int</a:t>
            </a:r>
            <a:r>
              <a:rPr lang="en-US" dirty="0" smtClean="0"/>
              <a:t>)</a:t>
            </a:r>
            <a:r>
              <a:rPr lang="en-US" dirty="0" err="1" smtClean="0">
                <a:solidFill>
                  <a:srgbClr val="2B91AF"/>
                </a:solidFill>
                <a:effectLst/>
              </a:rPr>
              <a:t>Math</a:t>
            </a:r>
            <a:r>
              <a:rPr lang="en-US" dirty="0" err="1" smtClean="0"/>
              <a:t>.Floor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2B91AF"/>
                </a:solidFill>
                <a:effectLst/>
              </a:rPr>
              <a:t>Math</a:t>
            </a:r>
            <a:r>
              <a:rPr lang="en-US" dirty="0" err="1" smtClean="0"/>
              <a:t>.Sqrt</a:t>
            </a:r>
            <a:r>
              <a:rPr lang="en-US" dirty="0" smtClean="0"/>
              <a:t>(x));           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effectLst/>
              </a:rPr>
              <a:t>	</a:t>
            </a:r>
            <a:r>
              <a:rPr lang="en-US" dirty="0" smtClean="0">
                <a:solidFill>
                  <a:srgbClr val="0000FF"/>
                </a:solidFill>
                <a:effectLst/>
              </a:rPr>
              <a:t>for</a:t>
            </a:r>
            <a:r>
              <a:rPr lang="en-US" dirty="0" smtClean="0"/>
              <a:t> (</a:t>
            </a:r>
            <a:r>
              <a:rPr lang="en-US" dirty="0" err="1" smtClean="0">
                <a:solidFill>
                  <a:srgbClr val="0000FF"/>
                </a:solidFill>
                <a:effectLst/>
              </a:rPr>
              <a:t>int</a:t>
            </a:r>
            <a:r>
              <a:rPr lang="en-US" dirty="0" smtClean="0"/>
              <a:t> </a:t>
            </a:r>
            <a:r>
              <a:rPr lang="en-US" dirty="0" err="1" smtClean="0"/>
              <a:t>i</a:t>
            </a:r>
            <a:r>
              <a:rPr lang="en-US" dirty="0" smtClean="0"/>
              <a:t> = 2; </a:t>
            </a:r>
            <a:r>
              <a:rPr lang="en-US" dirty="0" err="1" smtClean="0"/>
              <a:t>i</a:t>
            </a:r>
            <a:r>
              <a:rPr lang="en-US" dirty="0" smtClean="0"/>
              <a:t> &lt;= y; </a:t>
            </a:r>
            <a:r>
              <a:rPr lang="en-US" dirty="0" err="1" smtClean="0"/>
              <a:t>i</a:t>
            </a:r>
            <a:r>
              <a:rPr lang="en-US" dirty="0" smtClean="0"/>
              <a:t>++)             </a:t>
            </a:r>
          </a:p>
          <a:p>
            <a:pPr marL="0" indent="0">
              <a:buNone/>
            </a:pPr>
            <a:r>
              <a:rPr lang="en-US" dirty="0" smtClean="0"/>
              <a:t>	{                 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effectLst/>
              </a:rPr>
              <a:t>		if</a:t>
            </a:r>
            <a:r>
              <a:rPr lang="en-US" dirty="0" smtClean="0"/>
              <a:t> ((x % </a:t>
            </a:r>
            <a:r>
              <a:rPr lang="en-US" dirty="0" err="1" smtClean="0"/>
              <a:t>i</a:t>
            </a:r>
            <a:r>
              <a:rPr lang="en-US" dirty="0" smtClean="0"/>
              <a:t>) == 0) </a:t>
            </a:r>
            <a:r>
              <a:rPr lang="en-US" dirty="0" smtClean="0">
                <a:solidFill>
                  <a:srgbClr val="0000FF"/>
                </a:solidFill>
                <a:effectLst/>
              </a:rPr>
              <a:t>return</a:t>
            </a:r>
            <a:r>
              <a:rPr lang="en-US" dirty="0" smtClean="0"/>
              <a:t> </a:t>
            </a:r>
            <a:r>
              <a:rPr lang="en-US" dirty="0" smtClean="0">
                <a:solidFill>
                  <a:srgbClr val="0000FF"/>
                </a:solidFill>
                <a:effectLst/>
              </a:rPr>
              <a:t>false</a:t>
            </a:r>
            <a:r>
              <a:rPr lang="en-US" dirty="0" smtClean="0"/>
              <a:t>;             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             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effectLst/>
              </a:rPr>
              <a:t>	return</a:t>
            </a:r>
            <a:r>
              <a:rPr lang="en-US" dirty="0" smtClean="0"/>
              <a:t> </a:t>
            </a:r>
            <a:r>
              <a:rPr lang="en-US" dirty="0" smtClean="0">
                <a:solidFill>
                  <a:srgbClr val="0000FF"/>
                </a:solidFill>
                <a:effectLst/>
              </a:rPr>
              <a:t>true</a:t>
            </a:r>
            <a:r>
              <a:rPr lang="en-US" dirty="0" smtClean="0"/>
              <a:t>;         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4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may not be a need to optimize and trying to do so may actually hurt performance</a:t>
            </a:r>
          </a:p>
          <a:p>
            <a:r>
              <a:rPr lang="en-US" dirty="0" smtClean="0"/>
              <a:t>Does the iteration support this e.g. SQL is thread safe, but a </a:t>
            </a:r>
            <a:r>
              <a:rPr lang="en-US" dirty="0" err="1" smtClean="0"/>
              <a:t>recordset</a:t>
            </a:r>
            <a:r>
              <a:rPr lang="en-US" dirty="0" smtClean="0"/>
              <a:t> is not</a:t>
            </a:r>
          </a:p>
          <a:p>
            <a:r>
              <a:rPr lang="en-US" dirty="0" smtClean="0"/>
              <a:t>Does the action support this e.g. is an output value locked</a:t>
            </a:r>
          </a:p>
          <a:p>
            <a:r>
              <a:rPr lang="en-US" dirty="0" smtClean="0"/>
              <a:t>Task order is not pre-determined</a:t>
            </a:r>
          </a:p>
          <a:p>
            <a:r>
              <a:rPr lang="en-US" dirty="0" smtClean="0"/>
              <a:t>Consider exceptions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7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will take a look at how easy this can be with C#’s </a:t>
            </a:r>
            <a:r>
              <a:rPr lang="en-US" dirty="0" err="1" smtClean="0"/>
              <a:t>Parallel.For</a:t>
            </a:r>
            <a:endParaRPr lang="en-US" dirty="0"/>
          </a:p>
          <a:p>
            <a:r>
              <a:rPr lang="en-US" dirty="0" smtClean="0"/>
              <a:t>C++ also has a concurrency namespace </a:t>
            </a:r>
            <a:r>
              <a:rPr lang="en-US" dirty="0" smtClean="0"/>
              <a:t>(VS2010)</a:t>
            </a:r>
            <a:r>
              <a:rPr lang="en-US" dirty="0" smtClean="0"/>
              <a:t> which includes </a:t>
            </a:r>
            <a:r>
              <a:rPr lang="en-US" dirty="0" err="1" smtClean="0">
                <a:effectLst/>
              </a:rPr>
              <a:t>parallel_for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 smtClean="0"/>
              <a:t>C++ </a:t>
            </a:r>
            <a:r>
              <a:rPr lang="en-US" dirty="0" smtClean="0">
                <a:effectLst/>
              </a:rPr>
              <a:t>boost has very nice threading support</a:t>
            </a:r>
            <a:endParaRPr lang="en-US" dirty="0" smtClean="0"/>
          </a:p>
          <a:p>
            <a:r>
              <a:rPr lang="en-US" dirty="0" smtClean="0"/>
              <a:t>For further study consider</a:t>
            </a:r>
          </a:p>
          <a:p>
            <a:pPr lvl="1"/>
            <a:r>
              <a:rPr lang="en-US" dirty="0" smtClean="0"/>
              <a:t>Partitioning e.g. how the work is divided by each running thread</a:t>
            </a:r>
          </a:p>
          <a:p>
            <a:pPr lvl="1"/>
            <a:r>
              <a:rPr lang="en-US" dirty="0" smtClean="0"/>
              <a:t>Vectorization e.g. (SIMD) single instruction multiple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4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9142</TotalTime>
  <Words>157</Words>
  <Application>Microsoft Office PowerPoint</Application>
  <PresentationFormat>On-screen Show (4:3)</PresentationFormat>
  <Paragraphs>48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Simple Performance Tuning</vt:lpstr>
      <vt:lpstr>Simple Performance Tuning</vt:lpstr>
      <vt:lpstr>Simple Performance Tuning</vt:lpstr>
      <vt:lpstr>Simple Performance Tuning</vt:lpstr>
      <vt:lpstr>Parallelization</vt:lpstr>
      <vt:lpstr>Parallelization</vt:lpstr>
    </vt:vector>
  </TitlesOfParts>
  <Company>ThomsonReuters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Atticus Ellena</dc:creator>
  <cp:lastModifiedBy>Atticus Ellena</cp:lastModifiedBy>
  <cp:revision>9</cp:revision>
  <dcterms:created xsi:type="dcterms:W3CDTF">2015-01-09T14:48:52Z</dcterms:created>
  <dcterms:modified xsi:type="dcterms:W3CDTF">2015-01-15T23:11:14Z</dcterms:modified>
</cp:coreProperties>
</file>