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50"/>
  </p:notesMasterIdLst>
  <p:handoutMasterIdLst>
    <p:handoutMasterId r:id="rId51"/>
  </p:handoutMasterIdLst>
  <p:sldIdLst>
    <p:sldId id="467"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468" r:id="rId30"/>
    <p:sldId id="300" r:id="rId31"/>
    <p:sldId id="301" r:id="rId32"/>
    <p:sldId id="267" r:id="rId33"/>
    <p:sldId id="268" r:id="rId34"/>
    <p:sldId id="293" r:id="rId35"/>
    <p:sldId id="269" r:id="rId36"/>
    <p:sldId id="315" r:id="rId37"/>
    <p:sldId id="294" r:id="rId38"/>
    <p:sldId id="295" r:id="rId39"/>
    <p:sldId id="270" r:id="rId40"/>
    <p:sldId id="271" r:id="rId41"/>
    <p:sldId id="302" r:id="rId42"/>
    <p:sldId id="278" r:id="rId43"/>
    <p:sldId id="272" r:id="rId44"/>
    <p:sldId id="274" r:id="rId45"/>
    <p:sldId id="273" r:id="rId46"/>
    <p:sldId id="277" r:id="rId47"/>
    <p:sldId id="314" r:id="rId48"/>
    <p:sldId id="298" r:id="rId49"/>
  </p:sldIdLst>
  <p:sldSz cx="9144000" cy="6858000" type="screen4x3"/>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8"/>
    <p:restoredTop sz="94694"/>
  </p:normalViewPr>
  <p:slideViewPr>
    <p:cSldViewPr snapToGrid="0" snapToObjects="1">
      <p:cViewPr varScale="1">
        <p:scale>
          <a:sx n="121" d="100"/>
          <a:sy n="121" d="100"/>
        </p:scale>
        <p:origin x="2008"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2/13/23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2/13/23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8583760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spcBef>
                <a:spcPts val="600"/>
              </a:spcBef>
              <a:spcAft>
                <a:spcPts val="600"/>
              </a:spcAft>
              <a:buFont typeface="Arial" panose="020B0604020202020204" pitchFamily="34" charset="0"/>
              <a:buChar char="•"/>
              <a:defRPr sz="2400">
                <a:solidFill>
                  <a:srgbClr val="002060"/>
                </a:solidFill>
                <a:latin typeface="Arial"/>
                <a:cs typeface="Arial"/>
              </a:defRPr>
            </a:lvl1pPr>
            <a:lvl2pPr marL="800100" indent="-342900">
              <a:spcBef>
                <a:spcPts val="300"/>
              </a:spcBef>
              <a:spcAft>
                <a:spcPts val="300"/>
              </a:spcAft>
              <a:buFont typeface="Arial" panose="020B0604020202020204" pitchFamily="34" charset="0"/>
              <a:buChar char="•"/>
              <a:defRPr sz="2000">
                <a:solidFill>
                  <a:srgbClr val="002060"/>
                </a:solidFill>
                <a:latin typeface="Arial"/>
                <a:cs typeface="Arial"/>
              </a:defRPr>
            </a:lvl2pPr>
            <a:lvl3pPr>
              <a:defRPr sz="1800">
                <a:solidFill>
                  <a:srgbClr val="002060"/>
                </a:solidFill>
                <a:latin typeface="Arial"/>
                <a:cs typeface="Arial"/>
              </a:defRPr>
            </a:lvl3pPr>
            <a:lvl4pPr marL="1657350" indent="-285750">
              <a:buFont typeface="Arial" panose="020B0604020202020204" pitchFamily="34" charset="0"/>
              <a:buChar char="•"/>
              <a:defRPr sz="1800">
                <a:solidFill>
                  <a:srgbClr val="002060"/>
                </a:solidFill>
                <a:latin typeface="Arial"/>
                <a:cs typeface="Arial"/>
              </a:defRPr>
            </a:lvl4pPr>
            <a:lvl5pPr marL="2114550" indent="-285750">
              <a:buFont typeface="Arial" panose="020B0604020202020204" pitchFamily="34" charset="0"/>
              <a:buChar char="•"/>
              <a:defRPr sz="1800">
                <a:solidFill>
                  <a:srgbClr val="002060"/>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48391294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79157970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solidFill>
                  <a:srgbClr val="002060"/>
                </a:solidFill>
              </a:defRPr>
            </a:lvl1pPr>
            <a:lvl2pPr marL="800100" indent="-342900">
              <a:buFont typeface="Arial" panose="020B0604020202020204" pitchFamily="34" charset="0"/>
              <a:buChar char="•"/>
              <a:defRPr sz="2400">
                <a:solidFill>
                  <a:srgbClr val="002060"/>
                </a:solidFill>
              </a:defRPr>
            </a:lvl2pPr>
            <a:lvl3pPr>
              <a:defRPr sz="2000">
                <a:solidFill>
                  <a:srgbClr val="002060"/>
                </a:solidFill>
              </a:defRPr>
            </a:lvl3pPr>
            <a:lvl4pPr marL="1657350" indent="-285750">
              <a:buFont typeface="Arial" panose="020B0604020202020204" pitchFamily="34" charset="0"/>
              <a:buChar char="•"/>
              <a:defRPr sz="1800">
                <a:solidFill>
                  <a:srgbClr val="002060"/>
                </a:solidFill>
              </a:defRPr>
            </a:lvl4pPr>
            <a:lvl5pPr marL="2114550" indent="-285750">
              <a:buFont typeface="Arial" panose="020B0604020202020204" pitchFamily="34" charset="0"/>
              <a:buChar char="•"/>
              <a:defRPr sz="1800">
                <a:solidFill>
                  <a:srgbClr val="002060"/>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solidFill>
                  <a:srgbClr val="002060"/>
                </a:solidFill>
              </a:defRPr>
            </a:lvl1pPr>
            <a:lvl2pPr marL="800100" indent="-342900">
              <a:buFont typeface="Arial" panose="020B0604020202020204" pitchFamily="34" charset="0"/>
              <a:buChar char="•"/>
              <a:defRPr sz="2400">
                <a:solidFill>
                  <a:srgbClr val="002060"/>
                </a:solidFill>
              </a:defRPr>
            </a:lvl2pPr>
            <a:lvl3pPr>
              <a:defRPr sz="2000">
                <a:solidFill>
                  <a:srgbClr val="002060"/>
                </a:solidFill>
              </a:defRPr>
            </a:lvl3pPr>
            <a:lvl4pPr marL="1657350" indent="-285750">
              <a:buFont typeface="Arial" panose="020B0604020202020204" pitchFamily="34" charset="0"/>
              <a:buChar char="•"/>
              <a:defRPr sz="1800">
                <a:solidFill>
                  <a:srgbClr val="002060"/>
                </a:solidFill>
              </a:defRPr>
            </a:lvl4pPr>
            <a:lvl5pPr marL="2114550" indent="-285750">
              <a:buFont typeface="Arial" panose="020B0604020202020204" pitchFamily="34" charset="0"/>
              <a:buChar char="•"/>
              <a:defRPr sz="1800">
                <a:solidFill>
                  <a:srgbClr val="002060"/>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412358458"/>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solidFill>
                  <a:srgbClr val="002060"/>
                </a:solidFill>
              </a:defRPr>
            </a:lvl1pPr>
            <a:lvl2pPr>
              <a:defRPr sz="2000">
                <a:solidFill>
                  <a:srgbClr val="002060"/>
                </a:solidFill>
              </a:defRPr>
            </a:lvl2pPr>
            <a:lvl3pPr>
              <a:defRPr sz="1800">
                <a:solidFill>
                  <a:srgbClr val="002060"/>
                </a:solidFill>
              </a:defRPr>
            </a:lvl3pPr>
            <a:lvl4pPr marL="1657350" indent="-285750">
              <a:buFont typeface="Arial" panose="020B0604020202020204" pitchFamily="34" charset="0"/>
              <a:buChar char="•"/>
              <a:defRPr sz="1600">
                <a:solidFill>
                  <a:srgbClr val="002060"/>
                </a:solidFill>
              </a:defRPr>
            </a:lvl4pPr>
            <a:lvl5pPr marL="2114550" indent="-285750">
              <a:buFont typeface="Arial" panose="020B0604020202020204" pitchFamily="34" charset="0"/>
              <a:buChar char="•"/>
              <a:defRPr sz="1600">
                <a:solidFill>
                  <a:srgbClr val="002060"/>
                </a:solidFill>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rgbClr val="002060"/>
                </a:solidFill>
              </a:defRPr>
            </a:lvl1pPr>
            <a:lvl2pPr>
              <a:defRPr sz="2000">
                <a:solidFill>
                  <a:srgbClr val="002060"/>
                </a:solidFill>
              </a:defRPr>
            </a:lvl2pPr>
            <a:lvl3pPr>
              <a:defRPr sz="1800">
                <a:solidFill>
                  <a:srgbClr val="002060"/>
                </a:solidFill>
              </a:defRPr>
            </a:lvl3pPr>
            <a:lvl4pPr marL="1657350" indent="-285750">
              <a:buFont typeface="Arial" panose="020B0604020202020204" pitchFamily="34" charset="0"/>
              <a:buChar char="•"/>
              <a:defRPr sz="1600">
                <a:solidFill>
                  <a:srgbClr val="002060"/>
                </a:solidFill>
              </a:defRPr>
            </a:lvl4pPr>
            <a:lvl5pPr marL="2114550" indent="-285750">
              <a:buFont typeface="Arial" panose="020B0604020202020204" pitchFamily="34" charset="0"/>
              <a:buChar char="•"/>
              <a:defRPr sz="1600">
                <a:solidFill>
                  <a:srgbClr val="002060"/>
                </a:solidFill>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48684845"/>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GB" dirty="0"/>
              <a:t>Click to edit Master title style</a:t>
            </a:r>
            <a:endParaRPr lang="en-US" dirty="0"/>
          </a:p>
        </p:txBody>
      </p:sp>
    </p:spTree>
    <p:extLst>
      <p:ext uri="{BB962C8B-B14F-4D97-AF65-F5344CB8AC3E}">
        <p14:creationId xmlns:p14="http://schemas.microsoft.com/office/powerpoint/2010/main" val="2797888066"/>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93571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solidFill>
                  <a:srgbClr val="002060"/>
                </a:solidFill>
              </a:defRPr>
            </a:lvl1pPr>
            <a:lvl2pPr>
              <a:defRPr sz="2800">
                <a:solidFill>
                  <a:srgbClr val="002060"/>
                </a:solidFill>
              </a:defRPr>
            </a:lvl2pPr>
            <a:lvl3pPr>
              <a:defRPr sz="2400">
                <a:solidFill>
                  <a:srgbClr val="002060"/>
                </a:solidFill>
              </a:defRPr>
            </a:lvl3pPr>
            <a:lvl4pPr marL="1714500" indent="-342900">
              <a:buFont typeface="Arial" panose="020B0604020202020204" pitchFamily="34" charset="0"/>
              <a:buChar char="•"/>
              <a:defRPr sz="2000">
                <a:solidFill>
                  <a:srgbClr val="002060"/>
                </a:solidFill>
              </a:defRPr>
            </a:lvl4pPr>
            <a:lvl5pPr marL="2171700" indent="-342900">
              <a:buFont typeface="Arial" panose="020B0604020202020204" pitchFamily="34" charset="0"/>
              <a:buChar char="•"/>
              <a:defRPr sz="2000">
                <a:solidFill>
                  <a:srgbClr val="002060"/>
                </a:solidFill>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Tree>
    <p:extLst>
      <p:ext uri="{BB962C8B-B14F-4D97-AF65-F5344CB8AC3E}">
        <p14:creationId xmlns:p14="http://schemas.microsoft.com/office/powerpoint/2010/main" val="227674078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solidFill>
                  <a:srgbClr val="00206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dirty="0"/>
              <a:t>Drag picture to placeholder or click icon to add</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Tree>
    <p:extLst>
      <p:ext uri="{BB962C8B-B14F-4D97-AF65-F5344CB8AC3E}">
        <p14:creationId xmlns:p14="http://schemas.microsoft.com/office/powerpoint/2010/main" val="3779390822"/>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E8F3"/>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Tree>
    <p:extLst>
      <p:ext uri="{BB962C8B-B14F-4D97-AF65-F5344CB8AC3E}">
        <p14:creationId xmlns:p14="http://schemas.microsoft.com/office/powerpoint/2010/main" val="27550013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transition spd="med">
    <p:wipe dir="r"/>
  </p:transition>
  <p:hf hdr="0"/>
  <p:txStyles>
    <p:titleStyle>
      <a:lvl1pPr algn="l" defTabSz="457200" rtl="0" eaLnBrk="1" fontAlgn="base" hangingPunct="1">
        <a:spcBef>
          <a:spcPct val="0"/>
        </a:spcBef>
        <a:spcAft>
          <a:spcPct val="0"/>
        </a:spcAft>
        <a:defRPr sz="2400" b="1" u="none" kern="1200">
          <a:solidFill>
            <a:srgbClr val="002060"/>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reenwm1@hope.ac.uk"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A6BA90F-3AD0-7243-8AC7-E2D1A05DE3E3}"/>
              </a:ext>
            </a:extLst>
          </p:cNvPr>
          <p:cNvSpPr txBox="1">
            <a:spLocks noChangeArrowheads="1"/>
          </p:cNvSpPr>
          <p:nvPr/>
        </p:nvSpPr>
        <p:spPr>
          <a:xfrm>
            <a:off x="684213" y="620713"/>
            <a:ext cx="7848600" cy="1752600"/>
          </a:xfrm>
          <a:prstGeom prst="rect">
            <a:avLst/>
          </a:prstGeom>
        </p:spPr>
        <p:txBody>
          <a:bodyPr/>
          <a:lstStyle>
            <a:lvl1pPr algn="l" rtl="0" eaLnBrk="0" fontAlgn="base" hangingPunct="0">
              <a:spcBef>
                <a:spcPct val="0"/>
              </a:spcBef>
              <a:spcAft>
                <a:spcPct val="0"/>
              </a:spcAft>
              <a:defRPr sz="4400">
                <a:solidFill>
                  <a:srgbClr val="000099"/>
                </a:solidFill>
                <a:latin typeface="+mj-lt"/>
                <a:ea typeface="ＭＳ Ｐゴシック" charset="0"/>
                <a:cs typeface="+mj-cs"/>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fontAlgn="base">
              <a:spcBef>
                <a:spcPct val="0"/>
              </a:spcBef>
              <a:spcAft>
                <a:spcPct val="0"/>
              </a:spcAft>
              <a:defRPr sz="4400">
                <a:solidFill>
                  <a:srgbClr val="000099"/>
                </a:solidFill>
                <a:latin typeface="Gill Sans MT" pitchFamily="34" charset="0"/>
                <a:cs typeface="Arial" charset="0"/>
              </a:defRPr>
            </a:lvl6pPr>
            <a:lvl7pPr marL="914400" algn="l" rtl="0" fontAlgn="base">
              <a:spcBef>
                <a:spcPct val="0"/>
              </a:spcBef>
              <a:spcAft>
                <a:spcPct val="0"/>
              </a:spcAft>
              <a:defRPr sz="4400">
                <a:solidFill>
                  <a:srgbClr val="000099"/>
                </a:solidFill>
                <a:latin typeface="Gill Sans MT" pitchFamily="34" charset="0"/>
                <a:cs typeface="Arial" charset="0"/>
              </a:defRPr>
            </a:lvl7pPr>
            <a:lvl8pPr marL="1371600" algn="l" rtl="0" fontAlgn="base">
              <a:spcBef>
                <a:spcPct val="0"/>
              </a:spcBef>
              <a:spcAft>
                <a:spcPct val="0"/>
              </a:spcAft>
              <a:defRPr sz="4400">
                <a:solidFill>
                  <a:srgbClr val="000099"/>
                </a:solidFill>
                <a:latin typeface="Gill Sans MT" pitchFamily="34" charset="0"/>
                <a:cs typeface="Arial" charset="0"/>
              </a:defRPr>
            </a:lvl8pPr>
            <a:lvl9pPr marL="1828800" algn="l" rtl="0" fontAlgn="base">
              <a:spcBef>
                <a:spcPct val="0"/>
              </a:spcBef>
              <a:spcAft>
                <a:spcPct val="0"/>
              </a:spcAft>
              <a:defRPr sz="4400">
                <a:solidFill>
                  <a:srgbClr val="000099"/>
                </a:solidFill>
                <a:latin typeface="Gill Sans MT" pitchFamily="34" charset="0"/>
                <a:cs typeface="Arial" charset="0"/>
              </a:defRPr>
            </a:lvl9pPr>
          </a:lstStyle>
          <a:p>
            <a:pPr algn="ctr" eaLnBrk="1" hangingPunct="1">
              <a:buClr>
                <a:schemeClr val="accent2"/>
              </a:buClr>
              <a:buSzPct val="85000"/>
              <a:buFont typeface="ZapfDingbats" charset="2"/>
              <a:buNone/>
              <a:defRPr/>
            </a:pPr>
            <a:r>
              <a:rPr kumimoji="1" lang="en-US" altLang="en-US" kern="0" dirty="0">
                <a:latin typeface="Microsoft Sans Serif" panose="020B0604020202020204" pitchFamily="34" charset="0"/>
                <a:cs typeface="Microsoft Sans Serif" panose="020B0604020202020204" pitchFamily="34" charset="0"/>
              </a:rPr>
              <a:t>Software Engineering I</a:t>
            </a:r>
          </a:p>
          <a:p>
            <a:pPr algn="ctr" eaLnBrk="1" hangingPunct="1">
              <a:buClr>
                <a:schemeClr val="accent2"/>
              </a:buClr>
              <a:buSzPct val="85000"/>
              <a:buFont typeface="ZapfDingbats" charset="2"/>
              <a:buNone/>
              <a:defRPr/>
            </a:pPr>
            <a:endParaRPr kumimoji="1" lang="en-GB" altLang="en-US" sz="2400" kern="0" dirty="0">
              <a:solidFill>
                <a:srgbClr val="002060"/>
              </a:solidFill>
              <a:latin typeface="Microsoft Sans Serif" panose="020B0604020202020204" pitchFamily="34" charset="0"/>
              <a:cs typeface="Microsoft Sans Serif" panose="020B0604020202020204" pitchFamily="34" charset="0"/>
            </a:endParaRPr>
          </a:p>
          <a:p>
            <a:pPr algn="ctr" eaLnBrk="1" hangingPunct="1">
              <a:buClr>
                <a:schemeClr val="accent2"/>
              </a:buClr>
              <a:buSzPct val="85000"/>
              <a:buFont typeface="ZapfDingbats" charset="2"/>
              <a:buNone/>
              <a:defRPr/>
            </a:pPr>
            <a:r>
              <a:rPr kumimoji="1" lang="en-GB" altLang="en-US" sz="2400" kern="0" dirty="0">
                <a:solidFill>
                  <a:srgbClr val="002060"/>
                </a:solidFill>
                <a:latin typeface="Microsoft Sans Serif" panose="020B0604020202020204" pitchFamily="34" charset="0"/>
                <a:cs typeface="Microsoft Sans Serif" panose="020B0604020202020204" pitchFamily="34" charset="0"/>
              </a:rPr>
              <a:t>System Modelling</a:t>
            </a:r>
            <a:endParaRPr lang="en-AU" altLang="en-US" sz="2400" kern="0" dirty="0">
              <a:solidFill>
                <a:srgbClr val="002060"/>
              </a:solidFill>
              <a:latin typeface="Microsoft Sans Serif" panose="020B0604020202020204" pitchFamily="34" charset="0"/>
              <a:cs typeface="Microsoft Sans Serif" panose="020B0604020202020204" pitchFamily="34" charset="0"/>
            </a:endParaRPr>
          </a:p>
        </p:txBody>
      </p:sp>
      <p:sp>
        <p:nvSpPr>
          <p:cNvPr id="5" name="Subtitle 2">
            <a:extLst>
              <a:ext uri="{FF2B5EF4-FFF2-40B4-BE49-F238E27FC236}">
                <a16:creationId xmlns:a16="http://schemas.microsoft.com/office/drawing/2014/main" id="{54B114E8-3F1F-F442-BD25-1CCA7639A265}"/>
              </a:ext>
            </a:extLst>
          </p:cNvPr>
          <p:cNvSpPr txBox="1">
            <a:spLocks/>
          </p:cNvSpPr>
          <p:nvPr/>
        </p:nvSpPr>
        <p:spPr>
          <a:xfrm>
            <a:off x="1116013" y="2852738"/>
            <a:ext cx="6656387" cy="3046412"/>
          </a:xfrm>
          <a:prstGeom prst="rect">
            <a:avLst/>
          </a:prstGeom>
        </p:spPr>
        <p:txBody>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indent="0">
              <a:buFont typeface="Wingdings" pitchFamily="2" charset="2"/>
              <a:buNone/>
              <a:defRPr/>
            </a:pPr>
            <a:r>
              <a:rPr lang="en-GB" kern="0" dirty="0">
                <a:solidFill>
                  <a:srgbClr val="002060"/>
                </a:solidFill>
                <a:latin typeface="Microsoft Sans Serif" panose="020B0604020202020204" pitchFamily="34" charset="0"/>
                <a:cs typeface="Microsoft Sans Serif" panose="020B0604020202020204" pitchFamily="34" charset="0"/>
              </a:rPr>
              <a:t>Dr Mark Greenwood</a:t>
            </a:r>
            <a:br>
              <a:rPr lang="en-GB" kern="0" dirty="0">
                <a:solidFill>
                  <a:srgbClr val="002060"/>
                </a:solidFill>
                <a:latin typeface="Microsoft Sans Serif" panose="020B0604020202020204" pitchFamily="34" charset="0"/>
                <a:cs typeface="Microsoft Sans Serif" panose="020B0604020202020204" pitchFamily="34" charset="0"/>
              </a:rPr>
            </a:br>
            <a:r>
              <a:rPr lang="en-GB" u="sng" kern="0" dirty="0">
                <a:solidFill>
                  <a:srgbClr val="002060"/>
                </a:solidFill>
                <a:latin typeface="Microsoft Sans Serif" panose="020B0604020202020204" pitchFamily="34" charset="0"/>
                <a:cs typeface="Microsoft Sans Serif" panose="020B0604020202020204" pitchFamily="34" charset="0"/>
              </a:rPr>
              <a:t>greenwm1</a:t>
            </a:r>
            <a:r>
              <a:rPr lang="en-GB" u="sng" kern="0" dirty="0">
                <a:solidFill>
                  <a:srgbClr val="002060"/>
                </a:solidFill>
                <a:latin typeface="Microsoft Sans Serif" panose="020B0604020202020204" pitchFamily="34" charset="0"/>
                <a:cs typeface="Microsoft Sans Serif" panose="020B0604020202020204" pitchFamily="34" charset="0"/>
                <a:hlinkClick r:id="rId2">
                  <a:extLst>
                    <a:ext uri="{A12FA001-AC4F-418D-AE19-62706E023703}">
                      <ahyp:hlinkClr xmlns:ahyp="http://schemas.microsoft.com/office/drawing/2018/hyperlinkcolor" val="tx"/>
                    </a:ext>
                  </a:extLst>
                </a:hlinkClick>
              </a:rPr>
              <a:t>@hope.ac.uk</a:t>
            </a:r>
            <a:br>
              <a:rPr lang="en-GB" kern="0" dirty="0">
                <a:solidFill>
                  <a:srgbClr val="002060"/>
                </a:solidFill>
                <a:latin typeface="Microsoft Sans Serif" panose="020B0604020202020204" pitchFamily="34" charset="0"/>
                <a:cs typeface="Microsoft Sans Serif" panose="020B0604020202020204" pitchFamily="34" charset="0"/>
              </a:rPr>
            </a:br>
            <a:r>
              <a:rPr lang="en-GB" kern="0" dirty="0">
                <a:solidFill>
                  <a:srgbClr val="002060"/>
                </a:solidFill>
                <a:latin typeface="Microsoft Sans Serif" panose="020B0604020202020204" pitchFamily="34" charset="0"/>
                <a:cs typeface="Microsoft Sans Serif" panose="020B0604020202020204" pitchFamily="34" charset="0"/>
              </a:rPr>
              <a:t>FML202</a:t>
            </a:r>
          </a:p>
          <a:p>
            <a:pPr marL="0" indent="0">
              <a:buFont typeface="Wingdings" pitchFamily="2" charset="2"/>
              <a:buNone/>
              <a:defRPr/>
            </a:pPr>
            <a:endParaRPr lang="en-GB" kern="0" dirty="0">
              <a:solidFill>
                <a:srgbClr val="002060"/>
              </a:solidFill>
              <a:latin typeface="Microsoft Sans Serif" panose="020B0604020202020204" pitchFamily="34" charset="0"/>
              <a:cs typeface="Microsoft Sans Serif" panose="020B0604020202020204" pitchFamily="34" charset="0"/>
            </a:endParaRPr>
          </a:p>
          <a:p>
            <a:pPr marL="0" indent="0">
              <a:buFont typeface="Wingdings" pitchFamily="2" charset="2"/>
              <a:buNone/>
              <a:defRPr/>
            </a:pPr>
            <a:r>
              <a:rPr lang="en-GB" u="sng" kern="0" dirty="0">
                <a:solidFill>
                  <a:srgbClr val="002060"/>
                </a:solidFill>
                <a:latin typeface="Microsoft Sans Serif" panose="020B0604020202020204" pitchFamily="34" charset="0"/>
                <a:cs typeface="Microsoft Sans Serif" panose="020B0604020202020204" pitchFamily="34" charset="0"/>
              </a:rPr>
              <a:t>Drop In Hours</a:t>
            </a:r>
          </a:p>
          <a:p>
            <a:pPr marL="0" indent="0">
              <a:buFont typeface="Wingdings" pitchFamily="2" charset="2"/>
              <a:buNone/>
              <a:defRPr/>
            </a:pPr>
            <a:r>
              <a:rPr lang="en-GB" kern="0" dirty="0">
                <a:solidFill>
                  <a:srgbClr val="002060"/>
                </a:solidFill>
                <a:latin typeface="Microsoft Sans Serif" panose="020B0604020202020204" pitchFamily="34" charset="0"/>
                <a:cs typeface="Microsoft Sans Serif" panose="020B0604020202020204" pitchFamily="34" charset="0"/>
              </a:rPr>
              <a:t>Thursday 12 – 2pm</a:t>
            </a:r>
          </a:p>
          <a:p>
            <a:pPr>
              <a:defRPr/>
            </a:pPr>
            <a:endParaRPr lang="en-GB" kern="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a:t>
            </a:r>
            <a:r>
              <a:rPr lang="en-US" dirty="0">
                <a:solidFill>
                  <a:srgbClr val="FF0000"/>
                </a:solidFill>
              </a:rPr>
              <a:t>context</a:t>
            </a:r>
            <a:r>
              <a:rPr lang="en-US" dirty="0"/>
              <a:t> of the </a:t>
            </a:r>
            <a:r>
              <a:rPr lang="en-GB" dirty="0"/>
              <a:t>Mentcare system</a:t>
            </a:r>
            <a:endParaRPr lang="en-US" dirty="0"/>
          </a:p>
        </p:txBody>
      </p:sp>
      <p:pic>
        <p:nvPicPr>
          <p:cNvPr id="4" name="Picture 3" descr="5.1 Mentcare context.eps">
            <a:extLst>
              <a:ext uri="{FF2B5EF4-FFF2-40B4-BE49-F238E27FC236}">
                <a16:creationId xmlns:a16="http://schemas.microsoft.com/office/drawing/2014/main" id="{6F50FC09-B6D2-1B4C-A20D-874D46DD2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425" y="1810406"/>
            <a:ext cx="5645150" cy="355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activity diagrams may be used to define business process models.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solidFill>
                  <a:srgbClr val="FF0000"/>
                </a:solidFill>
              </a:rPr>
              <a:t>Process model </a:t>
            </a:r>
            <a:r>
              <a:rPr lang="en-US" dirty="0"/>
              <a:t>of involuntary detention</a:t>
            </a:r>
            <a:r>
              <a:rPr lang="en-GB" dirty="0"/>
              <a:t> </a:t>
            </a:r>
            <a:endParaRPr lang="en-US" dirty="0"/>
          </a:p>
        </p:txBody>
      </p:sp>
      <p:pic>
        <p:nvPicPr>
          <p:cNvPr id="4" name="Picture 3" descr="5.2 Detention Process.eps">
            <a:extLst>
              <a:ext uri="{FF2B5EF4-FFF2-40B4-BE49-F238E27FC236}">
                <a16:creationId xmlns:a16="http://schemas.microsoft.com/office/drawing/2014/main" id="{16785DB4-F196-6746-B613-89E92165E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1607644"/>
            <a:ext cx="8331200" cy="430601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Tree>
    <p:extLst>
      <p:ext uri="{BB962C8B-B14F-4D97-AF65-F5344CB8AC3E}">
        <p14:creationId xmlns:p14="http://schemas.microsoft.com/office/powerpoint/2010/main" val="3541773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r>
              <a:rPr lang="en-GB" dirty="0">
                <a:solidFill>
                  <a:srgbClr val="FF0000"/>
                </a:solidFill>
              </a:rPr>
              <a:t>Use case diagrams and sequence diagrams may be used for interaction modelling</a:t>
            </a:r>
            <a:r>
              <a:rPr lang="en-GB" dirty="0"/>
              <a:t>.</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diagrammatically to provide an overview of the use case and in a more detailed textual form.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Mentcare system</a:t>
            </a:r>
          </a:p>
        </p:txBody>
      </p:sp>
      <p:pic>
        <p:nvPicPr>
          <p:cNvPr id="6" name="Picture 5" descr="5.3 UseCase.eps">
            <a:extLst>
              <a:ext uri="{FF2B5EF4-FFF2-40B4-BE49-F238E27FC236}">
                <a16:creationId xmlns:a16="http://schemas.microsoft.com/office/drawing/2014/main" id="{0B504B9F-B971-4349-836B-37308159286F}"/>
              </a:ext>
            </a:extLst>
          </p:cNvPr>
          <p:cNvPicPr>
            <a:picLocks noChangeAspect="1"/>
          </p:cNvPicPr>
          <p:nvPr/>
        </p:nvPicPr>
        <p:blipFill>
          <a:blip r:embed="rId2"/>
          <a:stretch>
            <a:fillRect/>
          </a:stretch>
        </p:blipFill>
        <p:spPr>
          <a:xfrm>
            <a:off x="866722" y="3259717"/>
            <a:ext cx="7486946" cy="121486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46258683"/>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Mentcare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Mentcare system involving the role ‘Medical Receptionist’</a:t>
            </a:r>
            <a:r>
              <a:rPr lang="en-GB" dirty="0"/>
              <a:t> </a:t>
            </a:r>
            <a:endParaRPr lang="en-US" dirty="0"/>
          </a:p>
        </p:txBody>
      </p:sp>
      <p:pic>
        <p:nvPicPr>
          <p:cNvPr id="5" name="Picture 4" descr="5.5 RecepUseCases.eps">
            <a:extLst>
              <a:ext uri="{FF2B5EF4-FFF2-40B4-BE49-F238E27FC236}">
                <a16:creationId xmlns:a16="http://schemas.microsoft.com/office/drawing/2014/main" id="{65659136-36E2-114D-95CE-BC6AD34457F3}"/>
              </a:ext>
            </a:extLst>
          </p:cNvPr>
          <p:cNvPicPr>
            <a:picLocks noChangeAspect="1"/>
          </p:cNvPicPr>
          <p:nvPr/>
        </p:nvPicPr>
        <p:blipFill>
          <a:blip r:embed="rId2"/>
          <a:stretch>
            <a:fillRect/>
          </a:stretch>
        </p:blipFill>
        <p:spPr>
          <a:xfrm>
            <a:off x="2279650" y="1747838"/>
            <a:ext cx="4451350" cy="479565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week …</a:t>
            </a:r>
          </a:p>
        </p:txBody>
      </p:sp>
      <p:sp>
        <p:nvSpPr>
          <p:cNvPr id="3" name="Content Placeholder 2"/>
          <p:cNvSpPr>
            <a:spLocks noGrp="1"/>
          </p:cNvSpPr>
          <p:nvPr>
            <p:ph idx="1"/>
          </p:nvPr>
        </p:nvSpPr>
        <p:spPr/>
        <p:txBody>
          <a:bodyPr/>
          <a:lstStyle/>
          <a:p>
            <a:pPr marL="0" indent="0">
              <a:buNone/>
            </a:pPr>
            <a:endParaRPr lang="en-US" dirty="0"/>
          </a:p>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r>
              <a:rPr lang="en-GB" dirty="0"/>
              <a:t>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pic>
        <p:nvPicPr>
          <p:cNvPr id="4" name="Picture 3" descr="5.6 ViewInfo Seq Diag.eps">
            <a:extLst>
              <a:ext uri="{FF2B5EF4-FFF2-40B4-BE49-F238E27FC236}">
                <a16:creationId xmlns:a16="http://schemas.microsoft.com/office/drawing/2014/main" id="{F224AB9F-499D-804D-BB81-035F60B68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pic>
        <p:nvPicPr>
          <p:cNvPr id="4" name="Picture 3" descr="5.7 Transfer Data.eps">
            <a:extLst>
              <a:ext uri="{FF2B5EF4-FFF2-40B4-BE49-F238E27FC236}">
                <a16:creationId xmlns:a16="http://schemas.microsoft.com/office/drawing/2014/main" id="{DE177AC2-B950-174B-A7C4-87141707D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66084"/>
            <a:ext cx="5988050" cy="604915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Tree>
    <p:extLst>
      <p:ext uri="{BB962C8B-B14F-4D97-AF65-F5344CB8AC3E}">
        <p14:creationId xmlns:p14="http://schemas.microsoft.com/office/powerpoint/2010/main" val="3961216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pic>
        <p:nvPicPr>
          <p:cNvPr id="5" name="Picture 4" descr="5.8 ClassAssoc.eps">
            <a:extLst>
              <a:ext uri="{FF2B5EF4-FFF2-40B4-BE49-F238E27FC236}">
                <a16:creationId xmlns:a16="http://schemas.microsoft.com/office/drawing/2014/main" id="{86D913AB-A3B6-B040-8E41-3A23CF1B059B}"/>
              </a:ext>
            </a:extLst>
          </p:cNvPr>
          <p:cNvPicPr>
            <a:picLocks noChangeAspect="1"/>
          </p:cNvPicPr>
          <p:nvPr/>
        </p:nvPicPr>
        <p:blipFill>
          <a:blip r:embed="rId2"/>
          <a:stretch>
            <a:fillRect/>
          </a:stretch>
        </p:blipFill>
        <p:spPr>
          <a:xfrm>
            <a:off x="2076449" y="3060700"/>
            <a:ext cx="5312019" cy="9525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pic>
        <p:nvPicPr>
          <p:cNvPr id="5" name="Picture 4" descr="5.9 MHCPMS-classes.eps">
            <a:extLst>
              <a:ext uri="{FF2B5EF4-FFF2-40B4-BE49-F238E27FC236}">
                <a16:creationId xmlns:a16="http://schemas.microsoft.com/office/drawing/2014/main" id="{3FE4A235-E574-A947-A3C0-181ED357410B}"/>
              </a:ext>
            </a:extLst>
          </p:cNvPr>
          <p:cNvPicPr>
            <a:picLocks noChangeAspect="1"/>
          </p:cNvPicPr>
          <p:nvPr/>
        </p:nvPicPr>
        <p:blipFill>
          <a:blip r:embed="rId2"/>
          <a:stretch>
            <a:fillRect/>
          </a:stretch>
        </p:blipFill>
        <p:spPr>
          <a:xfrm>
            <a:off x="1073149" y="1746249"/>
            <a:ext cx="6677283" cy="447770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pic>
        <p:nvPicPr>
          <p:cNvPr id="5" name="Picture 4" descr="5.11 GeneralizationHierarchy.eps">
            <a:extLst>
              <a:ext uri="{FF2B5EF4-FFF2-40B4-BE49-F238E27FC236}">
                <a16:creationId xmlns:a16="http://schemas.microsoft.com/office/drawing/2014/main" id="{C044CB81-DDF7-4849-A194-56A733E2A4EA}"/>
              </a:ext>
            </a:extLst>
          </p:cNvPr>
          <p:cNvPicPr>
            <a:picLocks noChangeAspect="1"/>
          </p:cNvPicPr>
          <p:nvPr/>
        </p:nvPicPr>
        <p:blipFill>
          <a:blip r:embed="rId2"/>
          <a:stretch>
            <a:fillRect/>
          </a:stretch>
        </p:blipFill>
        <p:spPr>
          <a:xfrm>
            <a:off x="2374900" y="2133600"/>
            <a:ext cx="4495800" cy="32385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pic>
        <p:nvPicPr>
          <p:cNvPr id="5" name="Picture 4" descr="5.12 GeneralisationDetail.eps">
            <a:extLst>
              <a:ext uri="{FF2B5EF4-FFF2-40B4-BE49-F238E27FC236}">
                <a16:creationId xmlns:a16="http://schemas.microsoft.com/office/drawing/2014/main" id="{1E057730-0617-9647-B8A3-8D920DB38C24}"/>
              </a:ext>
            </a:extLst>
          </p:cNvPr>
          <p:cNvPicPr>
            <a:picLocks noChangeAspect="1"/>
          </p:cNvPicPr>
          <p:nvPr/>
        </p:nvPicPr>
        <p:blipFill>
          <a:blip r:embed="rId2"/>
          <a:stretch>
            <a:fillRect/>
          </a:stretch>
        </p:blipFill>
        <p:spPr>
          <a:xfrm>
            <a:off x="2432049" y="1879600"/>
            <a:ext cx="4576879" cy="3771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pic>
        <p:nvPicPr>
          <p:cNvPr id="5" name="Picture 4" descr="5.13 Aggregation.eps">
            <a:extLst>
              <a:ext uri="{FF2B5EF4-FFF2-40B4-BE49-F238E27FC236}">
                <a16:creationId xmlns:a16="http://schemas.microsoft.com/office/drawing/2014/main" id="{3F23A082-C3E4-6243-A341-8C531D27AE24}"/>
              </a:ext>
            </a:extLst>
          </p:cNvPr>
          <p:cNvPicPr>
            <a:picLocks noChangeAspect="1"/>
          </p:cNvPicPr>
          <p:nvPr/>
        </p:nvPicPr>
        <p:blipFill>
          <a:blip r:embed="rId2"/>
          <a:stretch>
            <a:fillRect/>
          </a:stretch>
        </p:blipFill>
        <p:spPr>
          <a:xfrm>
            <a:off x="2425699" y="2540000"/>
            <a:ext cx="4199467" cy="23622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Tree>
    <p:extLst>
      <p:ext uri="{BB962C8B-B14F-4D97-AF65-F5344CB8AC3E}">
        <p14:creationId xmlns:p14="http://schemas.microsoft.com/office/powerpoint/2010/main" val="73548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pic>
        <p:nvPicPr>
          <p:cNvPr id="5" name="Picture 4" descr="5.14 PumpDFD.eps">
            <a:extLst>
              <a:ext uri="{FF2B5EF4-FFF2-40B4-BE49-F238E27FC236}">
                <a16:creationId xmlns:a16="http://schemas.microsoft.com/office/drawing/2014/main" id="{C54FCA40-98F6-8441-B2A4-7A9BD465EEAC}"/>
              </a:ext>
            </a:extLst>
          </p:cNvPr>
          <p:cNvPicPr>
            <a:picLocks noChangeAspect="1"/>
          </p:cNvPicPr>
          <p:nvPr/>
        </p:nvPicPr>
        <p:blipFill>
          <a:blip r:embed="rId2"/>
          <a:stretch>
            <a:fillRect/>
          </a:stretch>
        </p:blipFill>
        <p:spPr>
          <a:xfrm>
            <a:off x="1035049" y="2355850"/>
            <a:ext cx="7215073" cy="24574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endParaRPr lang="en-GB" sz="20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pic>
        <p:nvPicPr>
          <p:cNvPr id="8" name="Picture 7" descr="5.15 OrderSeq.eps">
            <a:extLst>
              <a:ext uri="{FF2B5EF4-FFF2-40B4-BE49-F238E27FC236}">
                <a16:creationId xmlns:a16="http://schemas.microsoft.com/office/drawing/2014/main" id="{641531B5-BD60-5D4E-BBD3-26972C1C1211}"/>
              </a:ext>
            </a:extLst>
          </p:cNvPr>
          <p:cNvPicPr>
            <a:picLocks noChangeAspect="1"/>
          </p:cNvPicPr>
          <p:nvPr/>
        </p:nvPicPr>
        <p:blipFill rotWithShape="1">
          <a:blip r:embed="rId2"/>
          <a:srcRect b="13436"/>
          <a:stretch/>
        </p:blipFill>
        <p:spPr>
          <a:xfrm>
            <a:off x="632742" y="1758950"/>
            <a:ext cx="7393658" cy="42354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pic>
        <p:nvPicPr>
          <p:cNvPr id="5" name="Picture 4" descr="5.16 MWOvenStateDiag.eps">
            <a:extLst>
              <a:ext uri="{FF2B5EF4-FFF2-40B4-BE49-F238E27FC236}">
                <a16:creationId xmlns:a16="http://schemas.microsoft.com/office/drawing/2014/main" id="{D457EE40-525A-AB4E-BA5E-DA4440647A5F}"/>
              </a:ext>
            </a:extLst>
          </p:cNvPr>
          <p:cNvPicPr>
            <a:picLocks noChangeAspect="1"/>
          </p:cNvPicPr>
          <p:nvPr/>
        </p:nvPicPr>
        <p:blipFill>
          <a:blip r:embed="rId2"/>
          <a:stretch>
            <a:fillRect/>
          </a:stretch>
        </p:blipFill>
        <p:spPr>
          <a:xfrm>
            <a:off x="1276349" y="1689100"/>
            <a:ext cx="7086461" cy="43053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pic>
        <p:nvPicPr>
          <p:cNvPr id="5" name="Picture 4" descr="5.18 Operate-state-mc.eps">
            <a:extLst>
              <a:ext uri="{FF2B5EF4-FFF2-40B4-BE49-F238E27FC236}">
                <a16:creationId xmlns:a16="http://schemas.microsoft.com/office/drawing/2014/main" id="{93F51EB6-2974-C649-BEFD-89E61A83848A}"/>
              </a:ext>
            </a:extLst>
          </p:cNvPr>
          <p:cNvPicPr>
            <a:picLocks noChangeAspect="1"/>
          </p:cNvPicPr>
          <p:nvPr/>
        </p:nvPicPr>
        <p:blipFill>
          <a:blip r:embed="rId2"/>
          <a:stretch>
            <a:fillRect/>
          </a:stretch>
        </p:blipFill>
        <p:spPr>
          <a:xfrm>
            <a:off x="2228850" y="1746250"/>
            <a:ext cx="5048250" cy="40576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Tree>
    <p:extLst>
      <p:ext uri="{BB962C8B-B14F-4D97-AF65-F5344CB8AC3E}">
        <p14:creationId xmlns:p14="http://schemas.microsoft.com/office/powerpoint/2010/main" val="3320102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solidFill>
                  <a:srgbClr val="FF0000"/>
                </a:solidFill>
              </a:rPr>
              <a:t>An external perspective</a:t>
            </a:r>
            <a:r>
              <a:rPr lang="en-US" dirty="0"/>
              <a:t>, where you model the context or environment of the system.</a:t>
            </a:r>
            <a:endParaRPr lang="en-GB" dirty="0"/>
          </a:p>
          <a:p>
            <a:r>
              <a:rPr lang="en-US" dirty="0">
                <a:solidFill>
                  <a:srgbClr val="FF0000"/>
                </a:solidFill>
              </a:rPr>
              <a:t>An interaction perspective</a:t>
            </a:r>
            <a:r>
              <a:rPr lang="en-US" dirty="0"/>
              <a:t>, where you model the interactions between a system and its environment, or between the components of a system.</a:t>
            </a:r>
            <a:endParaRPr lang="en-GB" dirty="0"/>
          </a:p>
          <a:p>
            <a:r>
              <a:rPr lang="en-US" dirty="0">
                <a:solidFill>
                  <a:srgbClr val="FF0000"/>
                </a:solidFill>
              </a:rPr>
              <a:t>A structural perspective</a:t>
            </a:r>
            <a:r>
              <a:rPr lang="en-US" dirty="0"/>
              <a:t>, where you model the organization of a system or the structure of the data that is processed by the system.</a:t>
            </a:r>
            <a:endParaRPr lang="en-GB" dirty="0"/>
          </a:p>
          <a:p>
            <a:r>
              <a:rPr lang="en-US" dirty="0">
                <a:solidFill>
                  <a:srgbClr val="FF0000"/>
                </a:solidFill>
              </a:rPr>
              <a:t>A behavioral perspective</a:t>
            </a:r>
            <a:r>
              <a:rPr lang="en-US" dirty="0"/>
              <a:t>, where you model the dynamic behavior of the system and how it responds to events. </a:t>
            </a:r>
            <a:endParaRPr lang="en-GB"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solidFill>
                  <a:srgbClr val="FF0000"/>
                </a:solidFill>
              </a:rPr>
              <a:t>Activity diagrams</a:t>
            </a:r>
            <a:r>
              <a:rPr lang="en-US" dirty="0"/>
              <a:t>, which show the activities involved in a process or in data processing .</a:t>
            </a:r>
            <a:endParaRPr lang="en-GB" dirty="0"/>
          </a:p>
          <a:p>
            <a:r>
              <a:rPr lang="en-US" dirty="0">
                <a:solidFill>
                  <a:srgbClr val="FF0000"/>
                </a:solidFill>
              </a:rPr>
              <a:t>Use case diagrams</a:t>
            </a:r>
            <a:r>
              <a:rPr lang="en-US" dirty="0"/>
              <a:t>, which show the interactions between a system and its environment. </a:t>
            </a:r>
            <a:endParaRPr lang="en-GB" dirty="0"/>
          </a:p>
          <a:p>
            <a:r>
              <a:rPr lang="en-US" dirty="0">
                <a:solidFill>
                  <a:srgbClr val="FF0000"/>
                </a:solidFill>
              </a:rPr>
              <a:t>Sequence diagrams</a:t>
            </a:r>
            <a:r>
              <a:rPr lang="en-US" dirty="0"/>
              <a:t>, which show interactions between actors and the system and between system components.</a:t>
            </a:r>
            <a:endParaRPr lang="en-GB" dirty="0"/>
          </a:p>
          <a:p>
            <a:r>
              <a:rPr lang="en-US" dirty="0">
                <a:solidFill>
                  <a:srgbClr val="FF0000"/>
                </a:solidFill>
              </a:rPr>
              <a:t>Class diagrams</a:t>
            </a:r>
            <a:r>
              <a:rPr lang="en-US" dirty="0"/>
              <a:t>, which show the object classes in the system and the associations between these classes.</a:t>
            </a:r>
            <a:endParaRPr lang="en-GB" dirty="0"/>
          </a:p>
          <a:p>
            <a:r>
              <a:rPr lang="en-US" dirty="0">
                <a:solidFill>
                  <a:srgbClr val="FF0000"/>
                </a:solidFill>
              </a:rPr>
              <a:t>State diagrams</a:t>
            </a:r>
            <a:r>
              <a:rPr lang="en-US" dirty="0"/>
              <a:t>, which show how the system reacts to internal and external events. </a:t>
            </a:r>
            <a:endParaRPr lang="en-GB"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Tree>
    <p:extLst>
      <p:ext uri="{BB962C8B-B14F-4D97-AF65-F5344CB8AC3E}">
        <p14:creationId xmlns:p14="http://schemas.microsoft.com/office/powerpoint/2010/main" val="3742427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4946</TotalTime>
  <Words>2245</Words>
  <Application>Microsoft Macintosh PowerPoint</Application>
  <PresentationFormat>On-screen Show (4:3)</PresentationFormat>
  <Paragraphs>187</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Microsoft Sans Serif</vt:lpstr>
      <vt:lpstr>Wingdings</vt:lpstr>
      <vt:lpstr>ZapfDingbats</vt:lpstr>
      <vt:lpstr>1_SE10 slides</vt:lpstr>
      <vt:lpstr>PowerPoint Presentation</vt:lpstr>
      <vt:lpstr>This week …</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Key points</vt:lpstr>
      <vt:lpstr>Key points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Modelling</dc:title>
  <dc:subject/>
  <dc:creator/>
  <cp:keywords/>
  <dc:description/>
  <cp:lastModifiedBy>crypto morph</cp:lastModifiedBy>
  <cp:revision>37</cp:revision>
  <dcterms:created xsi:type="dcterms:W3CDTF">2010-01-15T13:50:47Z</dcterms:created>
  <dcterms:modified xsi:type="dcterms:W3CDTF">2023-02-13T08:09:34Z</dcterms:modified>
  <cp:category/>
</cp:coreProperties>
</file>