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84" r:id="rId7"/>
    <p:sldId id="274" r:id="rId8"/>
    <p:sldId id="271" r:id="rId9"/>
    <p:sldId id="272" r:id="rId10"/>
    <p:sldId id="276" r:id="rId11"/>
    <p:sldId id="269" r:id="rId12"/>
    <p:sldId id="273" r:id="rId13"/>
    <p:sldId id="275" r:id="rId14"/>
    <p:sldId id="277" r:id="rId15"/>
    <p:sldId id="278" r:id="rId16"/>
    <p:sldId id="279" r:id="rId17"/>
    <p:sldId id="280" r:id="rId18"/>
    <p:sldId id="282" r:id="rId19"/>
    <p:sldId id="283" r:id="rId20"/>
    <p:sldId id="267" r:id="rId21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67C4ED-48F8-4BC9-AB82-0F8E4321DC06}" type="datetime1">
              <a:rPr lang="hu-HU" smtClean="0"/>
              <a:t>2022. 11. 30.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09756-E21A-4C92-BC64-1520F96AFF6A}" type="datetime1">
              <a:rPr lang="hu-HU" smtClean="0"/>
              <a:pPr/>
              <a:t>2022. 11. 30.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34F6BE-3B11-44C9-892A-8484FA417986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03508C-67F9-41FD-BAE6-3788D95D6A2D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B758D-D419-4888-AACD-B36404162DA8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14" name="Szöveg helye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0CF0B7-9FE6-4E5A-BD2F-4CCEA4E056D8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9" name="Szövegdoboz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hu-HU" noProof="0"/>
              <a:t>„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hu-HU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63A33-A3BA-4309-8600-51E0412D62C8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6" name="Szöveg helye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9" name="Szöveg helye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Szöveg helye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FA6753-ACCE-4C08-A840-6777CAAD266E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9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2" name="Szöveg helye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0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3" name="Szöveg helye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4" name="Szöveg helye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1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cxnSp>
        <p:nvCxnSpPr>
          <p:cNvPr id="17" name="Egyenes összekötő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36687-6788-48AF-B267-6297484535D7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4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C6E038-562B-4A82-8D24-2A11183831C6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5A2D1-BE94-4647-AB79-F7881079DBDE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55C22F-1368-4521-AEE6-B49E089A3055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337F5-8815-4A13-9B01-F9AA1E658818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511FDA-9E31-4633-9D2C-61121CBB87A5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B05788-D9CD-42FF-AAAB-C5542027A803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B2A274-C6F8-4DCE-8C0B-FA3673E19E67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80354E-8517-409E-A596-12B5178BA55B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47E9E8-EF02-42AA-BE8F-BF7C46DE2131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A6464-79F9-4247-9E40-58C4A5F225C3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lipszis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Kép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F88BBF72-E3A2-4375-BA5D-66D50778B7EE}" type="datetime1">
              <a:rPr lang="hu-HU" noProof="0" smtClean="0"/>
              <a:t>2022. 11. 30.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hu-HU" noProof="0" smtClean="0"/>
              <a:t>‹#›</a:t>
            </a:fld>
            <a:endParaRPr lang="hu-H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láncszemek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12074"/>
            <a:ext cx="8825658" cy="3329581"/>
          </a:xfrm>
        </p:spPr>
        <p:txBody>
          <a:bodyPr rtlCol="0">
            <a:noAutofit/>
          </a:bodyPr>
          <a:lstStyle/>
          <a:p>
            <a:pPr rtl="0"/>
            <a:r>
              <a:rPr lang="hu-HU" sz="4000" dirty="0"/>
              <a:t>Mikrobiális növekedés adatainak elemzését támogató szoftver fejlesztése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07697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en-US" sz="1600" dirty="0"/>
              <a:t>Made by: Pillér attila</a:t>
            </a:r>
          </a:p>
          <a:p>
            <a:pPr rtl="0"/>
            <a:r>
              <a:rPr lang="en-US" sz="1600" dirty="0"/>
              <a:t>Consultant: Dr. Fogarassyné dr. Vathy Ágnes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745DDE0-78F0-7964-03E8-B84EC3359A66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1/18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09DDA-7F8A-5F6F-32CB-1F2AFB5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Az adatfeldolgozás lépései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D0AD7-73A7-AA19-6458-898C2ED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8553"/>
            <a:ext cx="7164387" cy="3790533"/>
          </a:xfrm>
        </p:spPr>
        <p:txBody>
          <a:bodyPr>
            <a:normAutofit/>
          </a:bodyPr>
          <a:lstStyle/>
          <a:p>
            <a:r>
              <a:rPr lang="hu-HU" dirty="0"/>
              <a:t>Adatok analizálása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 háttér (tápoldat) levonása az adatokból</a:t>
            </a:r>
            <a:endParaRPr lang="en-US" dirty="0"/>
          </a:p>
          <a:p>
            <a:pPr lvl="1"/>
            <a:r>
              <a:rPr lang="hu-HU" dirty="0"/>
              <a:t>Átlagos növekedések valamint a szórás kiszámolása</a:t>
            </a:r>
            <a:endParaRPr lang="en-US" dirty="0"/>
          </a:p>
          <a:p>
            <a:pPr lvl="1"/>
            <a:r>
              <a:rPr lang="hu-HU" dirty="0"/>
              <a:t>Növekedési ráta kiszámolása</a:t>
            </a:r>
            <a:endParaRPr lang="en-US" dirty="0"/>
          </a:p>
          <a:p>
            <a:pPr lvl="1"/>
            <a:r>
              <a:rPr lang="hu-HU" dirty="0"/>
              <a:t>Lehetséges interakciók ellenőrzése</a:t>
            </a:r>
            <a:endParaRPr lang="en-US" dirty="0"/>
          </a:p>
          <a:p>
            <a:endParaRPr lang="en-US" dirty="0"/>
          </a:p>
          <a:p>
            <a:r>
              <a:rPr lang="hu-HU" dirty="0"/>
              <a:t>JSON fájl elkészítése a feldolgozott adatokból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B37D0A-DA81-D440-30A0-05F16841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861" y="1758331"/>
            <a:ext cx="2989603" cy="399097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BB52315F-3EDE-D6F3-B759-3020B5D1EC97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10/18</a:t>
            </a:r>
          </a:p>
        </p:txBody>
      </p:sp>
    </p:spTree>
    <p:extLst>
      <p:ext uri="{BB962C8B-B14F-4D97-AF65-F5344CB8AC3E}">
        <p14:creationId xmlns:p14="http://schemas.microsoft.com/office/powerpoint/2010/main" val="41874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09DDA-7F8A-5F6F-32CB-1F2AFB5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Az adatfeldolgozás lépései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D0AD7-73A7-AA19-6458-898C2ED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851571"/>
            <a:ext cx="8532723" cy="3025230"/>
          </a:xfrm>
        </p:spPr>
        <p:txBody>
          <a:bodyPr>
            <a:normAutofit/>
          </a:bodyPr>
          <a:lstStyle/>
          <a:p>
            <a:r>
              <a:rPr lang="hu-HU" dirty="0"/>
              <a:t>Adatok vizualizálása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elkészült JSON fájlok beolvasása C#-ban</a:t>
            </a:r>
            <a:endParaRPr lang="en-US" dirty="0"/>
          </a:p>
          <a:p>
            <a:pPr lvl="1"/>
            <a:r>
              <a:rPr lang="hu-HU" dirty="0"/>
              <a:t>A kirajzolni kívánt diagram beállításainak meghatározása</a:t>
            </a:r>
            <a:endParaRPr lang="en-US" dirty="0"/>
          </a:p>
          <a:p>
            <a:pPr lvl="1"/>
            <a:r>
              <a:rPr lang="hu-HU" dirty="0"/>
              <a:t>Személyre szabás </a:t>
            </a:r>
            <a:r>
              <a:rPr lang="en-US" dirty="0"/>
              <a:t>(</a:t>
            </a:r>
            <a:r>
              <a:rPr lang="hu-HU" dirty="0"/>
              <a:t>egyéni színek</a:t>
            </a:r>
            <a:r>
              <a:rPr lang="en-US" dirty="0"/>
              <a:t>, </a:t>
            </a:r>
            <a:r>
              <a:rPr lang="hu-HU" dirty="0"/>
              <a:t>alapértelmezett kiindulási mappák</a:t>
            </a:r>
            <a:r>
              <a:rPr lang="en-US" dirty="0"/>
              <a:t>)</a:t>
            </a:r>
          </a:p>
          <a:p>
            <a:pPr lvl="1"/>
            <a:r>
              <a:rPr lang="hu-HU" dirty="0"/>
              <a:t>Kiválasztható elemek létrehozása a felhasználói felületen törzsek szerint</a:t>
            </a:r>
            <a:endParaRPr lang="en-US" dirty="0"/>
          </a:p>
          <a:p>
            <a:pPr lvl="1"/>
            <a:r>
              <a:rPr lang="hu-HU" dirty="0"/>
              <a:t>A növekedési adatok megjelenítése diagrammon</a:t>
            </a:r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133F9F8-D81A-BD6D-C570-B11A7E0CA4A9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11/18</a:t>
            </a:r>
          </a:p>
        </p:txBody>
      </p:sp>
    </p:spTree>
    <p:extLst>
      <p:ext uri="{BB962C8B-B14F-4D97-AF65-F5344CB8AC3E}">
        <p14:creationId xmlns:p14="http://schemas.microsoft.com/office/powerpoint/2010/main" val="308148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09DDA-7F8A-5F6F-32CB-1F2AFB5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Az adatfeldolgozás lépései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32E24E8-06F7-BF77-6556-6963146C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748" y="1393066"/>
            <a:ext cx="9248503" cy="501221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1E7C718-59F8-45A8-F4F4-EBC52DF705EA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12/18</a:t>
            </a:r>
          </a:p>
        </p:txBody>
      </p:sp>
    </p:spTree>
    <p:extLst>
      <p:ext uri="{BB962C8B-B14F-4D97-AF65-F5344CB8AC3E}">
        <p14:creationId xmlns:p14="http://schemas.microsoft.com/office/powerpoint/2010/main" val="15658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09DDA-7F8A-5F6F-32CB-1F2AFB5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Az adatfeldolgozás lépései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32E24E8-06F7-BF77-6556-6963146C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3783" y="1393066"/>
            <a:ext cx="9244432" cy="501221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06015CCB-4C55-1547-131A-21E8AB66A119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13/18</a:t>
            </a:r>
          </a:p>
        </p:txBody>
      </p:sp>
    </p:spTree>
    <p:extLst>
      <p:ext uri="{BB962C8B-B14F-4D97-AF65-F5344CB8AC3E}">
        <p14:creationId xmlns:p14="http://schemas.microsoft.com/office/powerpoint/2010/main" val="395696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09DDA-7F8A-5F6F-32CB-1F2AFB5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Az adatfeldolgozás lépései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32E24E8-06F7-BF77-6556-6963146C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8218" y="1393066"/>
            <a:ext cx="9235561" cy="501221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CF7386A-6246-7EED-1D08-7744E6B649FC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14/18</a:t>
            </a:r>
          </a:p>
        </p:txBody>
      </p:sp>
    </p:spTree>
    <p:extLst>
      <p:ext uri="{BB962C8B-B14F-4D97-AF65-F5344CB8AC3E}">
        <p14:creationId xmlns:p14="http://schemas.microsoft.com/office/powerpoint/2010/main" val="186672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09DDA-7F8A-5F6F-32CB-1F2AFB5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Jelenlegi állapot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D0AD7-73A7-AA19-6458-898C2ED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362803" cy="4195481"/>
          </a:xfrm>
        </p:spPr>
        <p:txBody>
          <a:bodyPr>
            <a:normAutofit/>
          </a:bodyPr>
          <a:lstStyle/>
          <a:p>
            <a:r>
              <a:rPr lang="hu-HU" dirty="0"/>
              <a:t>Excel fájlok beolvasása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Kulcs - érték párok megfelelő társítása az adattáblákhoz</a:t>
            </a:r>
          </a:p>
          <a:p>
            <a:pPr lvl="1"/>
            <a:r>
              <a:rPr lang="hu-HU" dirty="0"/>
              <a:t>Szükséges adatok kiszedése fejlécből</a:t>
            </a:r>
          </a:p>
          <a:p>
            <a:pPr lvl="1"/>
            <a:r>
              <a:rPr lang="hu-HU" dirty="0"/>
              <a:t>Adattáblák teljes beolvasása</a:t>
            </a:r>
          </a:p>
          <a:p>
            <a:pPr lvl="1"/>
            <a:endParaRPr lang="en-US" dirty="0"/>
          </a:p>
          <a:p>
            <a:r>
              <a:rPr lang="hu-HU" dirty="0"/>
              <a:t>Adatok analizálása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 háttér (tápoldat) levonása az adatokból</a:t>
            </a:r>
            <a:endParaRPr lang="en-US" dirty="0"/>
          </a:p>
          <a:p>
            <a:pPr lvl="1"/>
            <a:r>
              <a:rPr lang="hu-HU" dirty="0"/>
              <a:t>Átlagos növekedések valamint a szórás kiszámolása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3C31DE0-C6C4-94B2-6D1F-4A92685ED969}"/>
              </a:ext>
            </a:extLst>
          </p:cNvPr>
          <p:cNvSpPr txBox="1">
            <a:spLocks/>
          </p:cNvSpPr>
          <p:nvPr/>
        </p:nvSpPr>
        <p:spPr>
          <a:xfrm>
            <a:off x="5947954" y="1853247"/>
            <a:ext cx="55979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hu-HU" dirty="0"/>
              <a:t>Felhasználói felület megtervezése:</a:t>
            </a:r>
          </a:p>
          <a:p>
            <a:pPr lvl="1"/>
            <a:r>
              <a:rPr lang="hu-HU" dirty="0"/>
              <a:t>Látható törzsek dinamikus frissítése, megjelenítése</a:t>
            </a:r>
          </a:p>
          <a:p>
            <a:pPr lvl="1"/>
            <a:r>
              <a:rPr lang="hu-HU" dirty="0"/>
              <a:t>Diagram létrehozása és konfigurálása</a:t>
            </a:r>
          </a:p>
          <a:p>
            <a:pPr lvl="1"/>
            <a:r>
              <a:rPr lang="hu-HU" dirty="0"/>
              <a:t>Személyre szabás lehetősége</a:t>
            </a:r>
          </a:p>
          <a:p>
            <a:endParaRPr lang="hu-HU" dirty="0"/>
          </a:p>
          <a:p>
            <a:r>
              <a:rPr lang="hu-HU" dirty="0"/>
              <a:t>Adatok vizualizálása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Szemelyre szabás és diagram beállítások</a:t>
            </a:r>
            <a:endParaRPr lang="en-US" dirty="0"/>
          </a:p>
          <a:p>
            <a:pPr lvl="1"/>
            <a:r>
              <a:rPr lang="hu-HU" dirty="0"/>
              <a:t>Törzsek kiválaszthatósága</a:t>
            </a:r>
            <a:endParaRPr lang="en-US" dirty="0"/>
          </a:p>
          <a:p>
            <a:pPr lvl="1"/>
            <a:r>
              <a:rPr lang="hu-HU" dirty="0"/>
              <a:t>A növekedési adatok megjelenítése diagrammokon</a:t>
            </a:r>
            <a:endParaRPr lang="en-US" dirty="0"/>
          </a:p>
          <a:p>
            <a:pPr marL="457200" lvl="1" indent="0">
              <a:buFont typeface="Wingdings 3" charset="2"/>
              <a:buNone/>
            </a:pP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544CBA-F040-02CC-7C62-2F8D74AF47E5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15/18</a:t>
            </a:r>
          </a:p>
        </p:txBody>
      </p:sp>
    </p:spTree>
    <p:extLst>
      <p:ext uri="{BB962C8B-B14F-4D97-AF65-F5344CB8AC3E}">
        <p14:creationId xmlns:p14="http://schemas.microsoft.com/office/powerpoint/2010/main" val="320468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09DDA-7F8A-5F6F-32CB-1F2AFB5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Tervek következő félévre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D0AD7-73A7-AA19-6458-898C2ED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Adatok szűrése:</a:t>
            </a:r>
            <a:endParaRPr lang="en-US" dirty="0"/>
          </a:p>
          <a:p>
            <a:pPr lvl="1"/>
            <a:r>
              <a:rPr lang="hu-HU" dirty="0"/>
              <a:t>LSTM hálózatok segítségével korlátok megjóslása előzetes adatokból</a:t>
            </a:r>
            <a:endParaRPr lang="en-US" dirty="0"/>
          </a:p>
          <a:p>
            <a:pPr lvl="1"/>
            <a:r>
              <a:rPr lang="hu-HU" dirty="0"/>
              <a:t>Ha az adat ezeken a korlátokon kívül esik felhasználó tájékoztatása lehetséges rossz mérésről</a:t>
            </a:r>
            <a:r>
              <a:rPr lang="en-US" dirty="0"/>
              <a:t>.</a:t>
            </a:r>
            <a:endParaRPr lang="hu-HU" dirty="0"/>
          </a:p>
          <a:p>
            <a:pPr lvl="1"/>
            <a:endParaRPr lang="en-US" dirty="0"/>
          </a:p>
          <a:p>
            <a:r>
              <a:rPr lang="hu-HU" dirty="0"/>
              <a:t>Adatok analizálása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Növekedési ráta kiszámolása Gompertz Model és Rolling Regression segítségével.</a:t>
            </a:r>
            <a:endParaRPr lang="en-US" dirty="0"/>
          </a:p>
          <a:p>
            <a:pPr lvl="1"/>
            <a:r>
              <a:rPr lang="hu-HU" dirty="0"/>
              <a:t>Lehetséges interakciók ellenőrzése</a:t>
            </a:r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8032D3-0F5C-3693-5A49-06C85D183A97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16/18</a:t>
            </a:r>
          </a:p>
        </p:txBody>
      </p:sp>
    </p:spTree>
    <p:extLst>
      <p:ext uri="{BB962C8B-B14F-4D97-AF65-F5344CB8AC3E}">
        <p14:creationId xmlns:p14="http://schemas.microsoft.com/office/powerpoint/2010/main" val="325393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Kép 14" descr="absztrakt arculat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Cím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endParaRPr lang="hu-HU" dirty="0"/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2DEEABE-568B-CD29-50C8-0ACB99194EB7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18/18</a:t>
            </a: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5BE1C-04C6-470B-A761-C69FB37C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D21B1B-A2CF-D389-11B7-97754D03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hu-HU" dirty="0"/>
              <a:t>Folyamatban lévő kutatás </a:t>
            </a:r>
            <a:r>
              <a:rPr lang="en-US" dirty="0"/>
              <a:t>Pázmány Péter </a:t>
            </a:r>
            <a:r>
              <a:rPr lang="hu-HU" dirty="0"/>
              <a:t>Katolikus egyetemen</a:t>
            </a:r>
            <a:r>
              <a:rPr lang="en-US" dirty="0"/>
              <a:t>: </a:t>
            </a:r>
          </a:p>
          <a:p>
            <a:pPr lvl="1"/>
            <a:r>
              <a:rPr lang="hu-HU" dirty="0"/>
              <a:t>Élesztő sejtek mikrobiális növekedéséről</a:t>
            </a:r>
            <a:endParaRPr lang="en-US" dirty="0"/>
          </a:p>
          <a:p>
            <a:pPr lvl="1"/>
            <a:r>
              <a:rPr lang="hu-HU" dirty="0"/>
              <a:t>Többkomponensű mikrobiális közösségekben élesztők közötti interakciókról</a:t>
            </a:r>
            <a:endParaRPr lang="en-US" dirty="0"/>
          </a:p>
          <a:p>
            <a:endParaRPr lang="en-US" dirty="0"/>
          </a:p>
          <a:p>
            <a:r>
              <a:rPr lang="hu-HU" dirty="0"/>
              <a:t>Minden egyes kísérlet nagymennyiségű adattal jár</a:t>
            </a:r>
            <a:endParaRPr lang="en-US" dirty="0"/>
          </a:p>
          <a:p>
            <a:endParaRPr lang="en-US" dirty="0"/>
          </a:p>
          <a:p>
            <a:r>
              <a:rPr lang="hu-HU" dirty="0"/>
              <a:t>Szoftver készítése az adatok automatikus elemzésére</a:t>
            </a:r>
            <a:endParaRPr lang="en-US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44C537B-3D0F-C21E-FF4A-BFC8588D1C5C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2/18</a:t>
            </a:r>
          </a:p>
        </p:txBody>
      </p:sp>
    </p:spTree>
    <p:extLst>
      <p:ext uri="{BB962C8B-B14F-4D97-AF65-F5344CB8AC3E}">
        <p14:creationId xmlns:p14="http://schemas.microsoft.com/office/powerpoint/2010/main" val="97212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5BE1C-04C6-470B-A761-C69FB37C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Saccharomyces cerevisiae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D21B1B-A2CF-D389-11B7-97754D03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53248"/>
            <a:ext cx="5449888" cy="4195481"/>
          </a:xfrm>
        </p:spPr>
        <p:txBody>
          <a:bodyPr/>
          <a:lstStyle/>
          <a:p>
            <a:r>
              <a:rPr lang="hu-HU" dirty="0"/>
              <a:t>Közismert nevén sütőélesztő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Iparban és kutatásban egyaránt használják</a:t>
            </a:r>
            <a:endParaRPr lang="en-US" dirty="0"/>
          </a:p>
          <a:p>
            <a:pPr lvl="1"/>
            <a:r>
              <a:rPr lang="hu-HU" dirty="0"/>
              <a:t>Fontos modell organizmus</a:t>
            </a:r>
            <a:endParaRPr lang="en-US" dirty="0"/>
          </a:p>
          <a:p>
            <a:endParaRPr lang="en-US" dirty="0"/>
          </a:p>
          <a:p>
            <a:r>
              <a:rPr lang="hu-HU" dirty="0"/>
              <a:t>Élesztő törzsek fluoreszcens megcímzése megkülönböztetés érdekében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EGFP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/>
              <a:t>zöld</a:t>
            </a:r>
            <a:endParaRPr lang="en-US" dirty="0"/>
          </a:p>
          <a:p>
            <a:pPr lvl="1"/>
            <a:r>
              <a:rPr lang="en-US" dirty="0"/>
              <a:t>mCherry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piros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KanMx  </a:t>
            </a:r>
            <a:r>
              <a:rPr lang="hu-HU" dirty="0">
                <a:sym typeface="Wingdings" panose="05000000000000000000" pitchFamily="2" charset="2"/>
              </a:rPr>
              <a:t>nem fluoreszcens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hu-HU" dirty="0">
                <a:sym typeface="Wingdings" panose="05000000000000000000" pitchFamily="2" charset="2"/>
              </a:rPr>
              <a:t> csak</a:t>
            </a:r>
            <a:r>
              <a:rPr lang="en-US" dirty="0">
                <a:sym typeface="Wingdings" panose="05000000000000000000" pitchFamily="2" charset="2"/>
              </a:rPr>
              <a:t> geneticin </a:t>
            </a:r>
            <a:r>
              <a:rPr lang="hu-HU" dirty="0">
                <a:sym typeface="Wingdings" panose="05000000000000000000" pitchFamily="2" charset="2"/>
              </a:rPr>
              <a:t>rezisztens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B2C6EC3-6E34-3BCE-DA8D-82655538FA9B}"/>
              </a:ext>
            </a:extLst>
          </p:cNvPr>
          <p:cNvSpPr/>
          <p:nvPr/>
        </p:nvSpPr>
        <p:spPr>
          <a:xfrm>
            <a:off x="6096000" y="1853248"/>
            <a:ext cx="2229394" cy="1752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558280A-C08A-EF9A-CE7B-86D6C4AE55DB}"/>
              </a:ext>
            </a:extLst>
          </p:cNvPr>
          <p:cNvSpPr/>
          <p:nvPr/>
        </p:nvSpPr>
        <p:spPr>
          <a:xfrm>
            <a:off x="6096000" y="3950988"/>
            <a:ext cx="4326635" cy="1740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049CD25-3ABE-2FBC-5BC2-3538A8F78E86}"/>
              </a:ext>
            </a:extLst>
          </p:cNvPr>
          <p:cNvSpPr/>
          <p:nvPr/>
        </p:nvSpPr>
        <p:spPr>
          <a:xfrm>
            <a:off x="8693985" y="2204448"/>
            <a:ext cx="1501139" cy="1405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DD96569-890C-6065-F2A8-D802CC6FD519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3/18</a:t>
            </a:r>
          </a:p>
        </p:txBody>
      </p:sp>
    </p:spTree>
    <p:extLst>
      <p:ext uri="{BB962C8B-B14F-4D97-AF65-F5344CB8AC3E}">
        <p14:creationId xmlns:p14="http://schemas.microsoft.com/office/powerpoint/2010/main" val="415669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17CB2-C382-CF13-34DE-AA129A73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hu-HU" dirty="0"/>
              <a:t>A szoftverről</a:t>
            </a:r>
            <a:endParaRPr lang="en-US" dirty="0"/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3FD495E6-CE73-5B08-420B-470C3B4B0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853248"/>
            <a:ext cx="7400609" cy="4096384"/>
          </a:xfrm>
        </p:spPr>
        <p:txBody>
          <a:bodyPr>
            <a:normAutofit/>
          </a:bodyPr>
          <a:lstStyle/>
          <a:p>
            <a:r>
              <a:rPr lang="hu-HU" sz="2000" dirty="0"/>
              <a:t>Az adatok feldolgozása Pythonban történik</a:t>
            </a:r>
            <a:r>
              <a:rPr lang="en-US" sz="2000" dirty="0"/>
              <a:t>:</a:t>
            </a:r>
          </a:p>
          <a:p>
            <a:pPr lvl="1"/>
            <a:r>
              <a:rPr lang="hu-HU" sz="1800" dirty="0"/>
              <a:t>Adatok beolvasása</a:t>
            </a:r>
            <a:r>
              <a:rPr lang="en-US" sz="1800" dirty="0"/>
              <a:t>, </a:t>
            </a:r>
            <a:r>
              <a:rPr lang="hu-HU" sz="1800" dirty="0"/>
              <a:t>szűrése</a:t>
            </a:r>
            <a:r>
              <a:rPr lang="en-US" sz="1800" dirty="0"/>
              <a:t> </a:t>
            </a:r>
            <a:r>
              <a:rPr lang="hu-HU" sz="1800" dirty="0"/>
              <a:t>és</a:t>
            </a:r>
            <a:r>
              <a:rPr lang="en-US" sz="1800" dirty="0"/>
              <a:t> </a:t>
            </a:r>
            <a:r>
              <a:rPr lang="hu-HU" sz="1800" dirty="0"/>
              <a:t>analizálása</a:t>
            </a:r>
            <a:endParaRPr lang="en-US" sz="1800" dirty="0"/>
          </a:p>
          <a:p>
            <a:pPr lvl="1"/>
            <a:r>
              <a:rPr lang="hu-HU" sz="1800" dirty="0"/>
              <a:t>JSON fájlok készítése a feldolgozott adatokból</a:t>
            </a:r>
            <a:endParaRPr lang="en-US" sz="1800" dirty="0"/>
          </a:p>
          <a:p>
            <a:pPr lvl="1"/>
            <a:endParaRPr lang="en-US" dirty="0"/>
          </a:p>
          <a:p>
            <a:r>
              <a:rPr lang="hu-HU" sz="2000" dirty="0"/>
              <a:t>A felhasználói felület Visual </a:t>
            </a:r>
            <a:r>
              <a:rPr lang="hu-HU" sz="2000" dirty="0" err="1"/>
              <a:t>Studioban</a:t>
            </a:r>
            <a:r>
              <a:rPr lang="hu-HU" sz="2000" dirty="0"/>
              <a:t> C#-ban készült</a:t>
            </a:r>
            <a:r>
              <a:rPr lang="en-US" sz="2000" dirty="0"/>
              <a:t>:</a:t>
            </a:r>
          </a:p>
          <a:p>
            <a:pPr lvl="1"/>
            <a:r>
              <a:rPr lang="hu-HU" sz="1800" dirty="0"/>
              <a:t>Diagrammok készítése a JSON fájlok segítségével</a:t>
            </a:r>
            <a:endParaRPr lang="en-US" sz="1800" dirty="0"/>
          </a:p>
          <a:p>
            <a:pPr lvl="1"/>
            <a:r>
              <a:rPr lang="en-US" sz="1800" dirty="0"/>
              <a:t>WPF </a:t>
            </a:r>
            <a:r>
              <a:rPr lang="en-US" sz="1800" dirty="0" err="1"/>
              <a:t>LiveCharts</a:t>
            </a:r>
            <a:r>
              <a:rPr lang="hu-HU" sz="1800" dirty="0"/>
              <a:t>2 használata</a:t>
            </a:r>
            <a:r>
              <a:rPr lang="en-US" sz="1800" dirty="0"/>
              <a:t> </a:t>
            </a:r>
            <a:r>
              <a:rPr lang="hu-HU" sz="1800" dirty="0"/>
              <a:t>a vizualizáláshoz</a:t>
            </a:r>
            <a:endParaRPr lang="en-US" sz="1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C91C782-2E6C-3C93-4C71-6170F1054D50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4/18</a:t>
            </a:r>
            <a:endParaRPr lang="hu-HU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40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17CB2-C382-CF13-34DE-AA129A73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hu-HU" dirty="0"/>
              <a:t>Az adatstruktúráról</a:t>
            </a:r>
            <a:endParaRPr lang="en-US" dirty="0"/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3FD495E6-CE73-5B08-420B-470C3B4B0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0" y="1853248"/>
            <a:ext cx="6364289" cy="2370409"/>
          </a:xfrm>
        </p:spPr>
        <p:txBody>
          <a:bodyPr>
            <a:normAutofit/>
          </a:bodyPr>
          <a:lstStyle/>
          <a:p>
            <a:r>
              <a:rPr lang="hu-HU" sz="2000" dirty="0"/>
              <a:t>Operátor által készített Excel fájl</a:t>
            </a:r>
            <a:r>
              <a:rPr lang="en-US" sz="2000" dirty="0"/>
              <a:t>:</a:t>
            </a:r>
          </a:p>
          <a:p>
            <a:pPr lvl="1"/>
            <a:r>
              <a:rPr lang="hu-HU" sz="1800" dirty="0"/>
              <a:t>Kulcs - érték párok a kísérletben használt törzsekhez</a:t>
            </a:r>
            <a:endParaRPr lang="en-US" sz="1800" dirty="0"/>
          </a:p>
          <a:p>
            <a:pPr lvl="1"/>
            <a:r>
              <a:rPr lang="hu-HU" sz="1800" dirty="0"/>
              <a:t>Egy mátrix ami a törzsek pozícióját reprezentálja</a:t>
            </a:r>
            <a:br>
              <a:rPr lang="hu-HU" sz="1800" dirty="0"/>
            </a:br>
            <a:r>
              <a:rPr lang="hu-HU" sz="1800" dirty="0"/>
              <a:t>(öt előfordulás mindegyik törzshöz)</a:t>
            </a:r>
            <a:endParaRPr lang="en-US" sz="1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2F123DF-8D65-081B-7F2B-E6C81660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15" y="2060575"/>
            <a:ext cx="2558105" cy="3495494"/>
          </a:xfrm>
          <a:prstGeom prst="rect">
            <a:avLst/>
          </a:prstGeom>
          <a:noFill/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A7C94EF-20AF-A783-24F4-30A98231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568" y="4368057"/>
            <a:ext cx="5645831" cy="1256130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331A4F20-0E43-E37B-C1E8-6E7417CDF269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5/18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17CB2-C382-CF13-34DE-AA129A73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hu-HU" dirty="0"/>
              <a:t>Az adatstruktúráról</a:t>
            </a:r>
            <a:endParaRPr lang="en-US" dirty="0"/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3FD495E6-CE73-5B08-420B-470C3B4B0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645920"/>
            <a:ext cx="7174186" cy="4096384"/>
          </a:xfrm>
        </p:spPr>
        <p:txBody>
          <a:bodyPr>
            <a:normAutofit/>
          </a:bodyPr>
          <a:lstStyle/>
          <a:p>
            <a:r>
              <a:rPr lang="hu-HU" sz="2000" dirty="0"/>
              <a:t>A lemezolvasó által készített Excel file, aminek az alapja az operátor által megadott elrendezés</a:t>
            </a:r>
            <a:endParaRPr lang="en-US" sz="2000" dirty="0"/>
          </a:p>
          <a:p>
            <a:endParaRPr lang="en-US" dirty="0"/>
          </a:p>
          <a:p>
            <a:r>
              <a:rPr lang="hu-HU" sz="2000" dirty="0"/>
              <a:t>Felbontható négy részre</a:t>
            </a:r>
            <a:r>
              <a:rPr lang="en-US" sz="2000" dirty="0"/>
              <a:t>:</a:t>
            </a:r>
          </a:p>
          <a:p>
            <a:pPr lvl="1"/>
            <a:r>
              <a:rPr lang="hu-HU" sz="1800" dirty="0"/>
              <a:t>Fejléc ami a mérés tulajdonságait tartalmazza</a:t>
            </a:r>
            <a:endParaRPr lang="en-US" sz="1800" dirty="0"/>
          </a:p>
          <a:p>
            <a:pPr lvl="1"/>
            <a:r>
              <a:rPr lang="hu-HU" sz="1800" dirty="0"/>
              <a:t>Növekedési adatok:</a:t>
            </a:r>
            <a:r>
              <a:rPr lang="en-US" sz="1800" dirty="0"/>
              <a:t> EGFP, mCherry </a:t>
            </a:r>
            <a:r>
              <a:rPr lang="hu-HU" sz="1800" dirty="0"/>
              <a:t>és </a:t>
            </a:r>
            <a:r>
              <a:rPr lang="en-US" sz="1800" dirty="0"/>
              <a:t>KanMx</a:t>
            </a:r>
          </a:p>
          <a:p>
            <a:endParaRPr lang="en-US" dirty="0"/>
          </a:p>
          <a:p>
            <a:r>
              <a:rPr lang="hu-HU" sz="2000" dirty="0"/>
              <a:t>Mindegyik tábla</a:t>
            </a:r>
            <a:r>
              <a:rPr lang="en-US" sz="2000" dirty="0"/>
              <a:t>(EGFP, mCherry, KanMx) </a:t>
            </a:r>
            <a:r>
              <a:rPr lang="hu-HU" sz="2000" dirty="0"/>
              <a:t>körülbelül 1</a:t>
            </a:r>
            <a:r>
              <a:rPr lang="en-US" sz="2000" dirty="0"/>
              <a:t>3.000 </a:t>
            </a:r>
            <a:r>
              <a:rPr lang="hu-HU" sz="2000" dirty="0"/>
              <a:t>adatot tartalmaz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hu-HU" sz="2000" dirty="0">
                <a:sym typeface="Wingdings" panose="05000000000000000000" pitchFamily="2" charset="2"/>
              </a:rPr>
              <a:t>együttesen kb. </a:t>
            </a:r>
            <a:r>
              <a:rPr lang="en-US" sz="2000" dirty="0">
                <a:sym typeface="Wingdings" panose="05000000000000000000" pitchFamily="2" charset="2"/>
              </a:rPr>
              <a:t>40.000</a:t>
            </a:r>
            <a:endParaRPr lang="hu-HU" sz="2000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pic>
        <p:nvPicPr>
          <p:cNvPr id="2050" name="Picture 2" descr="Multimode microplate reader, Live cell assays">
            <a:extLst>
              <a:ext uri="{FF2B5EF4-FFF2-40B4-BE49-F238E27FC236}">
                <a16:creationId xmlns:a16="http://schemas.microsoft.com/office/drawing/2014/main" id="{1A2F33DF-E0C1-37FF-4F08-FCAD91C21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4" r="12014" b="19472"/>
          <a:stretch/>
        </p:blipFill>
        <p:spPr bwMode="auto">
          <a:xfrm>
            <a:off x="8355875" y="1853248"/>
            <a:ext cx="2438401" cy="18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891FF7B-E768-1636-0436-1D0881175B82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6/18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6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817CB2-C382-CF13-34DE-AA129A73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anchor="t">
            <a:normAutofit/>
          </a:bodyPr>
          <a:lstStyle/>
          <a:p>
            <a:r>
              <a:rPr lang="hu-HU" dirty="0"/>
              <a:t>Az adatstruktúráról</a:t>
            </a:r>
            <a:endParaRPr lang="en-US" dirty="0"/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3FD495E6-CE73-5B08-420B-470C3B4B0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853248"/>
            <a:ext cx="8170228" cy="1156652"/>
          </a:xfrm>
        </p:spPr>
        <p:txBody>
          <a:bodyPr>
            <a:normAutofit/>
          </a:bodyPr>
          <a:lstStyle/>
          <a:p>
            <a:r>
              <a:rPr lang="hu-HU" sz="2000" dirty="0"/>
              <a:t>Az előzetes elrendezés alapján:</a:t>
            </a:r>
            <a:endParaRPr lang="en-US" sz="2000" dirty="0"/>
          </a:p>
          <a:p>
            <a:pPr lvl="1"/>
            <a:r>
              <a:rPr lang="en-US" sz="1800" dirty="0"/>
              <a:t>A1</a:t>
            </a:r>
            <a:r>
              <a:rPr lang="en-US" sz="1800" dirty="0">
                <a:sym typeface="Wingdings" panose="05000000000000000000" pitchFamily="2" charset="2"/>
              </a:rPr>
              <a:t> Y55 KanMX, A2  Y55 GFP  - Y55 mCh…..</a:t>
            </a:r>
            <a:endParaRPr lang="en-US" sz="1800" dirty="0"/>
          </a:p>
          <a:p>
            <a:pPr lvl="1"/>
            <a:endParaRPr lang="en-US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7A122551-137E-D8D5-7282-4676BE20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05" y="3166692"/>
            <a:ext cx="8383589" cy="2657475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9DAD362-C1A0-8238-73EE-B75B0BBB2FB2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7/18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9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6943206" cy="1641986"/>
          </a:xfrm>
        </p:spPr>
        <p:txBody>
          <a:bodyPr rtlCol="0">
            <a:normAutofit/>
          </a:bodyPr>
          <a:lstStyle/>
          <a:p>
            <a:pPr rtl="0"/>
            <a:r>
              <a:rPr lang="hu-HU" sz="4000" dirty="0"/>
              <a:t>Az adatfeldolgozás lépései</a:t>
            </a:r>
            <a:endParaRPr lang="en-US" sz="4000" dirty="0"/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9176DD40-2DCF-51AA-ADB5-BAD2AC9BF34C}"/>
              </a:ext>
            </a:extLst>
          </p:cNvPr>
          <p:cNvSpPr/>
          <p:nvPr/>
        </p:nvSpPr>
        <p:spPr>
          <a:xfrm>
            <a:off x="605385" y="2883532"/>
            <a:ext cx="4802031" cy="77029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Téglalap 25" descr="Keresés mappában egyszínű kitöltéssel">
            <a:extLst>
              <a:ext uri="{FF2B5EF4-FFF2-40B4-BE49-F238E27FC236}">
                <a16:creationId xmlns:a16="http://schemas.microsoft.com/office/drawing/2014/main" id="{F02F1136-BA41-B845-7429-3D39A5D62EAF}"/>
              </a:ext>
            </a:extLst>
          </p:cNvPr>
          <p:cNvSpPr/>
          <p:nvPr/>
        </p:nvSpPr>
        <p:spPr>
          <a:xfrm>
            <a:off x="838399" y="3056849"/>
            <a:ext cx="423663" cy="42366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9D8C19AD-080D-9A93-728B-F5F80EFE3C31}"/>
              </a:ext>
            </a:extLst>
          </p:cNvPr>
          <p:cNvGrpSpPr/>
          <p:nvPr/>
        </p:nvGrpSpPr>
        <p:grpSpPr>
          <a:xfrm>
            <a:off x="1495078" y="2883532"/>
            <a:ext cx="3912337" cy="770297"/>
            <a:chOff x="889693" y="1519"/>
            <a:chExt cx="3912337" cy="770297"/>
          </a:xfrm>
        </p:grpSpPr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581EF86C-E496-F1B6-89E1-080C863D62EE}"/>
                </a:ext>
              </a:extLst>
            </p:cNvPr>
            <p:cNvSpPr/>
            <p:nvPr/>
          </p:nvSpPr>
          <p:spPr>
            <a:xfrm>
              <a:off x="889693" y="1519"/>
              <a:ext cx="3912337" cy="77029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6215200F-8808-D52E-AA31-87892DAFF1AC}"/>
                </a:ext>
              </a:extLst>
            </p:cNvPr>
            <p:cNvSpPr txBox="1"/>
            <p:nvPr/>
          </p:nvSpPr>
          <p:spPr>
            <a:xfrm>
              <a:off x="889693" y="1519"/>
              <a:ext cx="3912337" cy="770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23" tIns="81523" rIns="81523" bIns="81523" numCol="1" spcCol="1270" rtlCol="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200" kern="1200" noProof="0" dirty="0"/>
                <a:t>Beolvasás</a:t>
              </a:r>
            </a:p>
          </p:txBody>
        </p:sp>
      </p:grp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E37676E2-CDA0-B90A-9B41-53ADC1B5E55E}"/>
              </a:ext>
            </a:extLst>
          </p:cNvPr>
          <p:cNvSpPr/>
          <p:nvPr/>
        </p:nvSpPr>
        <p:spPr>
          <a:xfrm>
            <a:off x="5894893" y="2883532"/>
            <a:ext cx="4802031" cy="77029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Téglalap 35" descr="Szűrés egyszínű kitöltéssel">
            <a:extLst>
              <a:ext uri="{FF2B5EF4-FFF2-40B4-BE49-F238E27FC236}">
                <a16:creationId xmlns:a16="http://schemas.microsoft.com/office/drawing/2014/main" id="{E98A309A-1AB2-85D3-5C4C-09A2E49877E3}"/>
              </a:ext>
            </a:extLst>
          </p:cNvPr>
          <p:cNvSpPr/>
          <p:nvPr/>
        </p:nvSpPr>
        <p:spPr>
          <a:xfrm>
            <a:off x="6127907" y="3056849"/>
            <a:ext cx="423663" cy="423663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7" name="Csoportba foglalás 36">
            <a:extLst>
              <a:ext uri="{FF2B5EF4-FFF2-40B4-BE49-F238E27FC236}">
                <a16:creationId xmlns:a16="http://schemas.microsoft.com/office/drawing/2014/main" id="{84E843B9-DED3-B859-E12E-6FA7163D6093}"/>
              </a:ext>
            </a:extLst>
          </p:cNvPr>
          <p:cNvGrpSpPr/>
          <p:nvPr/>
        </p:nvGrpSpPr>
        <p:grpSpPr>
          <a:xfrm>
            <a:off x="6784586" y="2883532"/>
            <a:ext cx="3912337" cy="770297"/>
            <a:chOff x="889693" y="1519"/>
            <a:chExt cx="3912337" cy="770297"/>
          </a:xfrm>
        </p:grpSpPr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1996B516-103B-A3B8-64D5-EA856F27A316}"/>
                </a:ext>
              </a:extLst>
            </p:cNvPr>
            <p:cNvSpPr/>
            <p:nvPr/>
          </p:nvSpPr>
          <p:spPr>
            <a:xfrm>
              <a:off x="889693" y="1519"/>
              <a:ext cx="3912337" cy="77029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CB946779-6F82-A659-53A9-A751607F2079}"/>
                </a:ext>
              </a:extLst>
            </p:cNvPr>
            <p:cNvSpPr txBox="1"/>
            <p:nvPr/>
          </p:nvSpPr>
          <p:spPr>
            <a:xfrm>
              <a:off x="889693" y="1519"/>
              <a:ext cx="3912337" cy="770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23" tIns="81523" rIns="81523" bIns="81523" numCol="1" spcCol="1270" rtlCol="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200" kern="1200" noProof="0" dirty="0"/>
                <a:t>Szűrés</a:t>
              </a:r>
            </a:p>
          </p:txBody>
        </p:sp>
      </p:grp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75B7F09F-CEA2-B387-1ABC-A39FB4BA5926}"/>
              </a:ext>
            </a:extLst>
          </p:cNvPr>
          <p:cNvSpPr/>
          <p:nvPr/>
        </p:nvSpPr>
        <p:spPr>
          <a:xfrm>
            <a:off x="5894893" y="4266109"/>
            <a:ext cx="4802031" cy="77029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Téglalap 40" descr="Sávdiagram egyszínű kitöltéssel">
            <a:extLst>
              <a:ext uri="{FF2B5EF4-FFF2-40B4-BE49-F238E27FC236}">
                <a16:creationId xmlns:a16="http://schemas.microsoft.com/office/drawing/2014/main" id="{3E16FFE2-B8D6-47DA-7C11-ED9917FD7E30}"/>
              </a:ext>
            </a:extLst>
          </p:cNvPr>
          <p:cNvSpPr/>
          <p:nvPr/>
        </p:nvSpPr>
        <p:spPr>
          <a:xfrm>
            <a:off x="6127907" y="4439426"/>
            <a:ext cx="423663" cy="423663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751958"/>
              <a:satOff val="-11899"/>
              <a:lumOff val="-4967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FC72027E-D4C7-8EB4-C719-3D9B7359C268}"/>
              </a:ext>
            </a:extLst>
          </p:cNvPr>
          <p:cNvGrpSpPr/>
          <p:nvPr/>
        </p:nvGrpSpPr>
        <p:grpSpPr>
          <a:xfrm>
            <a:off x="6784586" y="4266109"/>
            <a:ext cx="3912337" cy="770297"/>
            <a:chOff x="889693" y="1927263"/>
            <a:chExt cx="3912337" cy="770297"/>
          </a:xfrm>
        </p:grpSpPr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AF591BE5-E25A-E880-363C-8C1548FF04D4}"/>
                </a:ext>
              </a:extLst>
            </p:cNvPr>
            <p:cNvSpPr/>
            <p:nvPr/>
          </p:nvSpPr>
          <p:spPr>
            <a:xfrm>
              <a:off x="889693" y="1927263"/>
              <a:ext cx="3912337" cy="77029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Szövegdoboz 43">
              <a:extLst>
                <a:ext uri="{FF2B5EF4-FFF2-40B4-BE49-F238E27FC236}">
                  <a16:creationId xmlns:a16="http://schemas.microsoft.com/office/drawing/2014/main" id="{AEBF34EC-A786-5C4D-F150-A6920A825646}"/>
                </a:ext>
              </a:extLst>
            </p:cNvPr>
            <p:cNvSpPr txBox="1"/>
            <p:nvPr/>
          </p:nvSpPr>
          <p:spPr>
            <a:xfrm>
              <a:off x="889693" y="1927263"/>
              <a:ext cx="3912337" cy="770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23" tIns="81523" rIns="81523" bIns="81523" numCol="1" spcCol="1270" rtlCol="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200" kern="1200" noProof="0" dirty="0"/>
                <a:t>Vizualizálás</a:t>
              </a:r>
              <a:endParaRPr lang="en-US" sz="2200" kern="1200" noProof="0" dirty="0"/>
            </a:p>
          </p:txBody>
        </p:sp>
      </p:grpSp>
      <p:sp>
        <p:nvSpPr>
          <p:cNvPr id="45" name="Téglalap: lekerekített 44">
            <a:extLst>
              <a:ext uri="{FF2B5EF4-FFF2-40B4-BE49-F238E27FC236}">
                <a16:creationId xmlns:a16="http://schemas.microsoft.com/office/drawing/2014/main" id="{31918E48-334D-88B1-2AB4-8FD0E102F265}"/>
              </a:ext>
            </a:extLst>
          </p:cNvPr>
          <p:cNvSpPr/>
          <p:nvPr/>
        </p:nvSpPr>
        <p:spPr>
          <a:xfrm>
            <a:off x="605385" y="4266110"/>
            <a:ext cx="4802031" cy="770297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Téglalap 45" descr="Magnifying glass">
            <a:extLst>
              <a:ext uri="{FF2B5EF4-FFF2-40B4-BE49-F238E27FC236}">
                <a16:creationId xmlns:a16="http://schemas.microsoft.com/office/drawing/2014/main" id="{2DA5D0CE-2BBC-60B3-6AC5-BF45007FDE62}"/>
              </a:ext>
            </a:extLst>
          </p:cNvPr>
          <p:cNvSpPr/>
          <p:nvPr/>
        </p:nvSpPr>
        <p:spPr>
          <a:xfrm>
            <a:off x="838399" y="4439427"/>
            <a:ext cx="423663" cy="423663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-1751958"/>
              <a:satOff val="-11899"/>
              <a:lumOff val="-4967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D93446F5-5B55-57EE-2F85-29997FD68629}"/>
              </a:ext>
            </a:extLst>
          </p:cNvPr>
          <p:cNvGrpSpPr/>
          <p:nvPr/>
        </p:nvGrpSpPr>
        <p:grpSpPr>
          <a:xfrm>
            <a:off x="1495078" y="4266110"/>
            <a:ext cx="3912337" cy="770297"/>
            <a:chOff x="889693" y="1927263"/>
            <a:chExt cx="3912337" cy="770297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A3084243-146F-97D0-BB51-98AB7492BC3C}"/>
                </a:ext>
              </a:extLst>
            </p:cNvPr>
            <p:cNvSpPr/>
            <p:nvPr/>
          </p:nvSpPr>
          <p:spPr>
            <a:xfrm>
              <a:off x="889693" y="1927263"/>
              <a:ext cx="3912337" cy="77029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Szövegdoboz 48">
              <a:extLst>
                <a:ext uri="{FF2B5EF4-FFF2-40B4-BE49-F238E27FC236}">
                  <a16:creationId xmlns:a16="http://schemas.microsoft.com/office/drawing/2014/main" id="{B84A1594-4F4D-349E-9DDC-6E6E95B7266C}"/>
                </a:ext>
              </a:extLst>
            </p:cNvPr>
            <p:cNvSpPr txBox="1"/>
            <p:nvPr/>
          </p:nvSpPr>
          <p:spPr>
            <a:xfrm>
              <a:off x="889693" y="1927263"/>
              <a:ext cx="3912337" cy="7702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523" tIns="81523" rIns="81523" bIns="81523" numCol="1" spcCol="1270" rtlCol="0" anchor="ctr" anchorCtr="0">
              <a:noAutofit/>
            </a:bodyPr>
            <a:lstStyle/>
            <a:p>
              <a:pPr marL="0" lvl="0" indent="0" algn="l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200" kern="1200" noProof="0" dirty="0"/>
                <a:t>Analizálás</a:t>
              </a:r>
              <a:endParaRPr lang="en-US" sz="2200" kern="1200" noProof="0" dirty="0"/>
            </a:p>
          </p:txBody>
        </p:sp>
      </p:grpSp>
      <p:sp>
        <p:nvSpPr>
          <p:cNvPr id="3" name="Szövegdoboz 2">
            <a:extLst>
              <a:ext uri="{FF2B5EF4-FFF2-40B4-BE49-F238E27FC236}">
                <a16:creationId xmlns:a16="http://schemas.microsoft.com/office/drawing/2014/main" id="{D7006C67-C937-C5E0-492E-2B52447F850A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8/18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F09DDA-7F8A-5F6F-32CB-1F2AFB57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/>
              <a:t>Az adatfeldolgozás lépései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D0AD7-73A7-AA19-6458-898C2ED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/>
          <a:lstStyle/>
          <a:p>
            <a:r>
              <a:rPr lang="hu-HU" dirty="0"/>
              <a:t>Excel fájlok beolvasása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Megfelelő formátumba konvertálás</a:t>
            </a:r>
            <a:r>
              <a:rPr lang="en-US" dirty="0"/>
              <a:t>(</a:t>
            </a:r>
            <a:r>
              <a:rPr lang="hu-HU" dirty="0"/>
              <a:t>ebben az esetben </a:t>
            </a:r>
            <a:r>
              <a:rPr lang="en-US" dirty="0"/>
              <a:t>.csv)</a:t>
            </a:r>
          </a:p>
          <a:p>
            <a:pPr lvl="1"/>
            <a:r>
              <a:rPr lang="hu-HU" dirty="0"/>
              <a:t>A fejléc és az adatokat tartalmazó részek szétválasztása</a:t>
            </a:r>
            <a:endParaRPr lang="en-US" dirty="0"/>
          </a:p>
          <a:p>
            <a:pPr lvl="1"/>
            <a:r>
              <a:rPr lang="hu-HU" dirty="0"/>
              <a:t>A megfelelő osztályok feltöltése</a:t>
            </a:r>
            <a:endParaRPr lang="en-US" dirty="0"/>
          </a:p>
          <a:p>
            <a:endParaRPr lang="en-US" dirty="0"/>
          </a:p>
          <a:p>
            <a:r>
              <a:rPr lang="hu-HU" dirty="0"/>
              <a:t>Adatok szűrése:</a:t>
            </a:r>
            <a:endParaRPr lang="en-US" dirty="0"/>
          </a:p>
          <a:p>
            <a:pPr lvl="1"/>
            <a:r>
              <a:rPr lang="hu-HU" dirty="0"/>
              <a:t>LSTM hálózatok segítségével korlátok megjóslása előzetes adatokból</a:t>
            </a:r>
            <a:endParaRPr lang="en-US" dirty="0"/>
          </a:p>
          <a:p>
            <a:pPr lvl="1"/>
            <a:r>
              <a:rPr lang="hu-HU" dirty="0"/>
              <a:t>Ha az adat ezeken a korlátokon kívül esik felhasználó tájékoztatása lehetséges rossz mérésről</a:t>
            </a:r>
            <a:r>
              <a:rPr lang="en-US" dirty="0"/>
              <a:t>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433CB64-ABCB-D6AC-90E8-2FF4C702113F}"/>
              </a:ext>
            </a:extLst>
          </p:cNvPr>
          <p:cNvSpPr txBox="1"/>
          <p:nvPr/>
        </p:nvSpPr>
        <p:spPr>
          <a:xfrm>
            <a:off x="10449749" y="627408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dirty="0">
                <a:solidFill>
                  <a:schemeClr val="bg1"/>
                </a:solidFill>
              </a:rPr>
              <a:t>9/18</a:t>
            </a:r>
          </a:p>
        </p:txBody>
      </p:sp>
    </p:spTree>
    <p:extLst>
      <p:ext uri="{BB962C8B-B14F-4D97-AF65-F5344CB8AC3E}">
        <p14:creationId xmlns:p14="http://schemas.microsoft.com/office/powerpoint/2010/main" val="764471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15_TF78884036_Win32.potx" id="{57B0A2CD-2A33-4E8F-AECD-FC6CE3BF7285}" vid="{BBC2DC80-7883-4866-9ECA-63B57FAED252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Digitális arculat</Template>
  <TotalTime>642</TotalTime>
  <Words>514</Words>
  <Application>Microsoft Office PowerPoint</Application>
  <PresentationFormat>Szélesvásznú</PresentationFormat>
  <Paragraphs>122</Paragraphs>
  <Slides>17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Mikrobiális növekedés adatainak elemzését támogató szoftver fejlesztése</vt:lpstr>
      <vt:lpstr>Bevezetés</vt:lpstr>
      <vt:lpstr>Saccharomyces cerevisiae</vt:lpstr>
      <vt:lpstr>A szoftverről</vt:lpstr>
      <vt:lpstr>Az adatstruktúráról</vt:lpstr>
      <vt:lpstr>Az adatstruktúráról</vt:lpstr>
      <vt:lpstr>Az adatstruktúráról</vt:lpstr>
      <vt:lpstr>Az adatfeldolgozás lépései</vt:lpstr>
      <vt:lpstr>Az adatfeldolgozás lépései</vt:lpstr>
      <vt:lpstr>Az adatfeldolgozás lépései</vt:lpstr>
      <vt:lpstr>Az adatfeldolgozás lépései</vt:lpstr>
      <vt:lpstr>Az adatfeldolgozás lépései</vt:lpstr>
      <vt:lpstr>Az adatfeldolgozás lépései</vt:lpstr>
      <vt:lpstr>Az adatfeldolgozás lépései</vt:lpstr>
      <vt:lpstr>Jelenlegi állapot</vt:lpstr>
      <vt:lpstr>Tervek következő félévre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for supporting the analysis of microbial growth data</dc:title>
  <dc:creator>EDU_GKGC_2421@diakoffice.onmicrosoft.com</dc:creator>
  <cp:lastModifiedBy>EDU_GKGC_2421@diakoffice.onmicrosoft.com</cp:lastModifiedBy>
  <cp:revision>11</cp:revision>
  <dcterms:created xsi:type="dcterms:W3CDTF">2022-11-22T12:33:26Z</dcterms:created>
  <dcterms:modified xsi:type="dcterms:W3CDTF">2022-11-30T18:44:03Z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