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52"/>
  </p:notesMasterIdLst>
  <p:handoutMasterIdLst>
    <p:handoutMasterId r:id="rId53"/>
  </p:handoutMasterIdLst>
  <p:sldIdLst>
    <p:sldId id="327" r:id="rId5"/>
    <p:sldId id="330" r:id="rId6"/>
    <p:sldId id="331" r:id="rId7"/>
    <p:sldId id="332" r:id="rId8"/>
    <p:sldId id="298" r:id="rId9"/>
    <p:sldId id="262" r:id="rId10"/>
    <p:sldId id="263" r:id="rId11"/>
    <p:sldId id="299" r:id="rId12"/>
    <p:sldId id="302" r:id="rId13"/>
    <p:sldId id="264" r:id="rId14"/>
    <p:sldId id="266" r:id="rId15"/>
    <p:sldId id="265" r:id="rId16"/>
    <p:sldId id="276" r:id="rId17"/>
    <p:sldId id="303" r:id="rId18"/>
    <p:sldId id="293" r:id="rId19"/>
    <p:sldId id="277" r:id="rId20"/>
    <p:sldId id="284" r:id="rId21"/>
    <p:sldId id="269" r:id="rId22"/>
    <p:sldId id="304" r:id="rId23"/>
    <p:sldId id="305" r:id="rId24"/>
    <p:sldId id="307" r:id="rId25"/>
    <p:sldId id="306" r:id="rId26"/>
    <p:sldId id="308" r:id="rId27"/>
    <p:sldId id="270" r:id="rId28"/>
    <p:sldId id="309" r:id="rId29"/>
    <p:sldId id="310" r:id="rId30"/>
    <p:sldId id="311" r:id="rId31"/>
    <p:sldId id="312" r:id="rId32"/>
    <p:sldId id="314" r:id="rId33"/>
    <p:sldId id="313" r:id="rId34"/>
    <p:sldId id="315" r:id="rId35"/>
    <p:sldId id="316" r:id="rId36"/>
    <p:sldId id="317" r:id="rId37"/>
    <p:sldId id="294" r:id="rId38"/>
    <p:sldId id="296" r:id="rId39"/>
    <p:sldId id="318" r:id="rId40"/>
    <p:sldId id="319" r:id="rId41"/>
    <p:sldId id="321" r:id="rId42"/>
    <p:sldId id="322" r:id="rId43"/>
    <p:sldId id="323" r:id="rId44"/>
    <p:sldId id="324" r:id="rId45"/>
    <p:sldId id="288" r:id="rId46"/>
    <p:sldId id="289" r:id="rId47"/>
    <p:sldId id="320" r:id="rId48"/>
    <p:sldId id="274" r:id="rId49"/>
    <p:sldId id="275" r:id="rId50"/>
    <p:sldId id="329" r:id="rId5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8CB"/>
    <a:srgbClr val="0B49CB"/>
    <a:srgbClr val="F2F4F8"/>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2C8B140C-24B8-44A5-AE11-6B32BA29811E}" v="948" dt="2022-11-02T16:17:15.107"/>
    <p1510:client id="{3BA0D230-C853-4667-83F9-D85E65BD4B24}" v="2" dt="2021-08-19T16:32:24.566"/>
    <p1510:client id="{3CAF2583-0FD8-4E33-87BD-2682499DBE75}" v="1105" dt="2022-11-03T05:13:12.755"/>
    <p1510:client id="{5A0AAAB8-49A6-F942-A54D-C6F3E5FF3A63}" v="89" dt="2021-07-13T17:54:45.232"/>
    <p1510:client id="{76DF6DB8-F2E5-6C48-9ABE-786D868B0110}" v="955" dt="2021-07-13T17:56:41.616"/>
    <p1510:client id="{7B16623A-2CF6-45BA-AE12-E2A86FC987E8}" v="8" dt="2022-11-03T04:47:24.150"/>
    <p1510:client id="{7FB42E05-DEC9-4126-B474-47B35F363E13}" v="30" dt="2021-07-12T20:25:12.855"/>
    <p1510:client id="{82D0390A-222A-332D-F9F9-70D15093EB60}" v="22" dt="2021-07-13T17:51:30.429"/>
    <p1510:client id="{86B35720-4193-446F-B2D5-9AD9984A55EF}" v="513" dt="2021-08-19T14:59:06.521"/>
    <p1510:client id="{89C0E6D3-23A0-4CAC-BDCA-20F953D8A0E0}" v="932" dt="2022-10-30T09:10:10.419"/>
    <p1510:client id="{998F4E3E-1A76-4A6B-98B6-08752F3768B3}" v="4" dt="2021-08-10T21:41:11.021"/>
    <p1510:client id="{9ACB3E42-8153-40E3-AF3C-127540439769}" v="225" dt="2022-11-02T04:19:55.036"/>
    <p1510:client id="{9F30A1D2-6717-426C-A658-3A50309723ED}" v="4" dt="2021-08-10T21:42:35.526"/>
    <p1510:client id="{AB142D71-2F2D-492A-975A-1F9AE23B347B}" v="1676" dt="2022-11-03T04:16:47.002"/>
    <p1510:client id="{B63C8988-E1D3-4A52-8229-FA8C5EBD2ECD}" v="357" dt="2021-08-19T14:01:44.876"/>
    <p1510:client id="{C083896D-BE66-E85C-897C-A6AD0DF65F8C}" v="2226" dt="2021-07-13T17:34:38.142"/>
    <p1510:client id="{CC69BAD0-B878-4D5F-9EDC-F1CFB63E14B5}" v="190" dt="2021-08-18T18:06:57.811"/>
    <p1510:client id="{D807E604-768E-48BA-A352-C75D3371BD30}" v="817" dt="2022-11-02T03:52:05.195"/>
    <p1510:client id="{EC061E52-316B-4538-9AC4-E2226E624808}" v="1" dt="2022-11-03T04:48:33.637"/>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1"/>
    <p:restoredTop sz="85174"/>
  </p:normalViewPr>
  <p:slideViewPr>
    <p:cSldViewPr snapToGrid="0" snapToObjects="1">
      <p:cViewPr varScale="1">
        <p:scale>
          <a:sx n="117" d="100"/>
          <a:sy n="117" d="100"/>
        </p:scale>
        <p:origin x="184" y="4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2C78C-C60E-46F4-B086-E72BC2F5C257}"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E3D38BAB-015D-4FE8-A273-873127A427C7}">
      <dgm:prSet/>
      <dgm:spPr/>
      <dgm:t>
        <a:bodyPr/>
        <a:lstStyle/>
        <a:p>
          <a:r>
            <a:rPr lang="en-US"/>
            <a:t>Summary of methodologies</a:t>
          </a:r>
        </a:p>
      </dgm:t>
    </dgm:pt>
    <dgm:pt modelId="{8D43DC71-6C50-4E0F-A43D-BF11A6BC1EDF}" type="parTrans" cxnId="{149E381F-9B4F-4764-BE4F-6E711AB22637}">
      <dgm:prSet/>
      <dgm:spPr/>
      <dgm:t>
        <a:bodyPr/>
        <a:lstStyle/>
        <a:p>
          <a:endParaRPr lang="en-US"/>
        </a:p>
      </dgm:t>
    </dgm:pt>
    <dgm:pt modelId="{10DA06BB-21B1-4B2F-9874-9B0DE06E18E4}" type="sibTrans" cxnId="{149E381F-9B4F-4764-BE4F-6E711AB22637}">
      <dgm:prSet/>
      <dgm:spPr/>
      <dgm:t>
        <a:bodyPr/>
        <a:lstStyle/>
        <a:p>
          <a:endParaRPr lang="en-US"/>
        </a:p>
      </dgm:t>
    </dgm:pt>
    <dgm:pt modelId="{EB35BD45-6E15-4271-9982-B50ACDFFC18B}">
      <dgm:prSet/>
      <dgm:spPr/>
      <dgm:t>
        <a:bodyPr/>
        <a:lstStyle/>
        <a:p>
          <a:r>
            <a:rPr lang="en-US"/>
            <a:t>Data collection and wrangling</a:t>
          </a:r>
        </a:p>
      </dgm:t>
    </dgm:pt>
    <dgm:pt modelId="{FBAFB325-C813-4EE1-9C19-33C8BA8049F1}" type="parTrans" cxnId="{D077F32C-EFEE-4EF5-AC2A-7FDEF8A40119}">
      <dgm:prSet/>
      <dgm:spPr/>
      <dgm:t>
        <a:bodyPr/>
        <a:lstStyle/>
        <a:p>
          <a:endParaRPr lang="en-US"/>
        </a:p>
      </dgm:t>
    </dgm:pt>
    <dgm:pt modelId="{A61AA259-3894-46E3-A528-517E921CAD96}" type="sibTrans" cxnId="{D077F32C-EFEE-4EF5-AC2A-7FDEF8A40119}">
      <dgm:prSet/>
      <dgm:spPr/>
      <dgm:t>
        <a:bodyPr/>
        <a:lstStyle/>
        <a:p>
          <a:endParaRPr lang="en-US"/>
        </a:p>
      </dgm:t>
    </dgm:pt>
    <dgm:pt modelId="{4AAC53FE-3C5B-4053-9D4A-F4B80FB0DAA3}">
      <dgm:prSet/>
      <dgm:spPr/>
      <dgm:t>
        <a:bodyPr/>
        <a:lstStyle/>
        <a:p>
          <a:r>
            <a:rPr lang="en-US"/>
            <a:t>Exploration Data Analysis with Data Visualization and SQL</a:t>
          </a:r>
        </a:p>
      </dgm:t>
    </dgm:pt>
    <dgm:pt modelId="{9256112D-CF24-431C-A39F-F9E2058345C9}" type="parTrans" cxnId="{8D0BC18D-6040-4084-98EC-C6DD52C26B07}">
      <dgm:prSet/>
      <dgm:spPr/>
      <dgm:t>
        <a:bodyPr/>
        <a:lstStyle/>
        <a:p>
          <a:endParaRPr lang="en-US"/>
        </a:p>
      </dgm:t>
    </dgm:pt>
    <dgm:pt modelId="{01282F67-C5EB-4823-B13F-2E6E97A51C21}" type="sibTrans" cxnId="{8D0BC18D-6040-4084-98EC-C6DD52C26B07}">
      <dgm:prSet/>
      <dgm:spPr/>
      <dgm:t>
        <a:bodyPr/>
        <a:lstStyle/>
        <a:p>
          <a:endParaRPr lang="en-US"/>
        </a:p>
      </dgm:t>
    </dgm:pt>
    <dgm:pt modelId="{4FF3DB5C-8943-48C5-A7F0-86D3B89EE03A}">
      <dgm:prSet/>
      <dgm:spPr/>
      <dgm:t>
        <a:bodyPr/>
        <a:lstStyle/>
        <a:p>
          <a:r>
            <a:rPr lang="en-US"/>
            <a:t>Building an interactive map with folium</a:t>
          </a:r>
        </a:p>
      </dgm:t>
    </dgm:pt>
    <dgm:pt modelId="{7B686686-0521-4166-8658-633E9DD1B6D4}" type="parTrans" cxnId="{E2A0481B-F547-432C-BBD2-52A797A72EB3}">
      <dgm:prSet/>
      <dgm:spPr/>
      <dgm:t>
        <a:bodyPr/>
        <a:lstStyle/>
        <a:p>
          <a:endParaRPr lang="en-US"/>
        </a:p>
      </dgm:t>
    </dgm:pt>
    <dgm:pt modelId="{FD774D88-754B-4624-B719-6FACF3E9D45D}" type="sibTrans" cxnId="{E2A0481B-F547-432C-BBD2-52A797A72EB3}">
      <dgm:prSet/>
      <dgm:spPr/>
      <dgm:t>
        <a:bodyPr/>
        <a:lstStyle/>
        <a:p>
          <a:endParaRPr lang="en-US"/>
        </a:p>
      </dgm:t>
    </dgm:pt>
    <dgm:pt modelId="{320A608A-1F1E-4D9B-B9CD-1125AE0D8E3A}">
      <dgm:prSet/>
      <dgm:spPr/>
      <dgm:t>
        <a:bodyPr/>
        <a:lstStyle/>
        <a:p>
          <a:r>
            <a:rPr lang="en-US"/>
            <a:t>Building a dashboard with Plotly Dash</a:t>
          </a:r>
        </a:p>
      </dgm:t>
    </dgm:pt>
    <dgm:pt modelId="{D36213B3-DD02-4955-8709-1E02DC7032ED}" type="parTrans" cxnId="{A4D58928-A555-4D06-864D-E3C753DBB587}">
      <dgm:prSet/>
      <dgm:spPr/>
      <dgm:t>
        <a:bodyPr/>
        <a:lstStyle/>
        <a:p>
          <a:endParaRPr lang="en-US"/>
        </a:p>
      </dgm:t>
    </dgm:pt>
    <dgm:pt modelId="{24761760-63B2-4FD6-83F4-42A83F56F663}" type="sibTrans" cxnId="{A4D58928-A555-4D06-864D-E3C753DBB587}">
      <dgm:prSet/>
      <dgm:spPr/>
      <dgm:t>
        <a:bodyPr/>
        <a:lstStyle/>
        <a:p>
          <a:endParaRPr lang="en-US"/>
        </a:p>
      </dgm:t>
    </dgm:pt>
    <dgm:pt modelId="{046B3E0C-7842-4D88-933E-F41A066FA9EE}">
      <dgm:prSet/>
      <dgm:spPr/>
      <dgm:t>
        <a:bodyPr/>
        <a:lstStyle/>
        <a:p>
          <a:r>
            <a:rPr lang="en-US"/>
            <a:t>Classification</a:t>
          </a:r>
        </a:p>
      </dgm:t>
    </dgm:pt>
    <dgm:pt modelId="{A0ADDBBA-D609-409A-A577-D143FC316706}" type="parTrans" cxnId="{40189F79-E58B-450A-9F07-E851E82D5732}">
      <dgm:prSet/>
      <dgm:spPr/>
      <dgm:t>
        <a:bodyPr/>
        <a:lstStyle/>
        <a:p>
          <a:endParaRPr lang="en-US"/>
        </a:p>
      </dgm:t>
    </dgm:pt>
    <dgm:pt modelId="{19122DC4-AD4E-4336-805C-A818F99EC707}" type="sibTrans" cxnId="{40189F79-E58B-450A-9F07-E851E82D5732}">
      <dgm:prSet/>
      <dgm:spPr/>
      <dgm:t>
        <a:bodyPr/>
        <a:lstStyle/>
        <a:p>
          <a:endParaRPr lang="en-US"/>
        </a:p>
      </dgm:t>
    </dgm:pt>
    <dgm:pt modelId="{7F4AEFD1-BDF8-47AD-A0E5-CC368230320B}">
      <dgm:prSet/>
      <dgm:spPr/>
      <dgm:t>
        <a:bodyPr/>
        <a:lstStyle/>
        <a:p>
          <a:r>
            <a:rPr lang="en-US"/>
            <a:t>Summary of all results</a:t>
          </a:r>
        </a:p>
      </dgm:t>
    </dgm:pt>
    <dgm:pt modelId="{3359FE1D-357C-40D3-B00D-A71BBE2461E2}" type="parTrans" cxnId="{51EB55CF-8C3A-49D9-AF64-6909CBD0FEB4}">
      <dgm:prSet/>
      <dgm:spPr/>
      <dgm:t>
        <a:bodyPr/>
        <a:lstStyle/>
        <a:p>
          <a:endParaRPr lang="en-US"/>
        </a:p>
      </dgm:t>
    </dgm:pt>
    <dgm:pt modelId="{55A8C377-8DB1-49EC-89EE-533475CD4192}" type="sibTrans" cxnId="{51EB55CF-8C3A-49D9-AF64-6909CBD0FEB4}">
      <dgm:prSet/>
      <dgm:spPr/>
      <dgm:t>
        <a:bodyPr/>
        <a:lstStyle/>
        <a:p>
          <a:endParaRPr lang="en-US"/>
        </a:p>
      </dgm:t>
    </dgm:pt>
    <dgm:pt modelId="{9EAAD79C-8FC8-4939-A290-0B746C7D032A}">
      <dgm:prSet/>
      <dgm:spPr/>
      <dgm:t>
        <a:bodyPr/>
        <a:lstStyle/>
        <a:p>
          <a:r>
            <a:rPr lang="en-US"/>
            <a:t>Data analysis result</a:t>
          </a:r>
        </a:p>
      </dgm:t>
    </dgm:pt>
    <dgm:pt modelId="{B111629A-0627-49DC-B7FC-73F85076392C}" type="parTrans" cxnId="{C8D71F78-EAAB-4C35-B494-603170F67903}">
      <dgm:prSet/>
      <dgm:spPr/>
      <dgm:t>
        <a:bodyPr/>
        <a:lstStyle/>
        <a:p>
          <a:endParaRPr lang="en-US"/>
        </a:p>
      </dgm:t>
    </dgm:pt>
    <dgm:pt modelId="{FFA94176-880E-407B-951F-F7D3B1994706}" type="sibTrans" cxnId="{C8D71F78-EAAB-4C35-B494-603170F67903}">
      <dgm:prSet/>
      <dgm:spPr/>
      <dgm:t>
        <a:bodyPr/>
        <a:lstStyle/>
        <a:p>
          <a:endParaRPr lang="en-US"/>
        </a:p>
      </dgm:t>
    </dgm:pt>
    <dgm:pt modelId="{C0CD336F-5E97-441D-AC16-A3DC3F2C5B83}">
      <dgm:prSet/>
      <dgm:spPr/>
      <dgm:t>
        <a:bodyPr/>
        <a:lstStyle/>
        <a:p>
          <a:r>
            <a:rPr lang="en-US"/>
            <a:t>Predictive analysis result</a:t>
          </a:r>
        </a:p>
      </dgm:t>
    </dgm:pt>
    <dgm:pt modelId="{59244207-0B39-4FF2-8F40-3C9FAF460BAD}" type="parTrans" cxnId="{D5389B6D-03D0-45C6-B412-C44C895C8EFF}">
      <dgm:prSet/>
      <dgm:spPr/>
      <dgm:t>
        <a:bodyPr/>
        <a:lstStyle/>
        <a:p>
          <a:endParaRPr lang="en-US"/>
        </a:p>
      </dgm:t>
    </dgm:pt>
    <dgm:pt modelId="{F2162F09-C792-46AA-AABF-87B9EB4EBA25}" type="sibTrans" cxnId="{D5389B6D-03D0-45C6-B412-C44C895C8EFF}">
      <dgm:prSet/>
      <dgm:spPr/>
      <dgm:t>
        <a:bodyPr/>
        <a:lstStyle/>
        <a:p>
          <a:endParaRPr lang="en-US"/>
        </a:p>
      </dgm:t>
    </dgm:pt>
    <dgm:pt modelId="{A771786E-61CE-4330-8F62-9604E197435F}" type="pres">
      <dgm:prSet presAssocID="{4772C78C-C60E-46F4-B086-E72BC2F5C257}" presName="Name0" presStyleCnt="0">
        <dgm:presLayoutVars>
          <dgm:dir/>
          <dgm:animLvl val="lvl"/>
          <dgm:resizeHandles val="exact"/>
        </dgm:presLayoutVars>
      </dgm:prSet>
      <dgm:spPr/>
    </dgm:pt>
    <dgm:pt modelId="{E7526FCA-C75D-4F3F-8441-0E770FB220D7}" type="pres">
      <dgm:prSet presAssocID="{E3D38BAB-015D-4FE8-A273-873127A427C7}" presName="composite" presStyleCnt="0"/>
      <dgm:spPr/>
    </dgm:pt>
    <dgm:pt modelId="{0ACC435A-1436-4F35-B9BA-A7A5B9EDFD51}" type="pres">
      <dgm:prSet presAssocID="{E3D38BAB-015D-4FE8-A273-873127A427C7}" presName="parTx" presStyleLbl="alignNode1" presStyleIdx="0" presStyleCnt="2">
        <dgm:presLayoutVars>
          <dgm:chMax val="0"/>
          <dgm:chPref val="0"/>
          <dgm:bulletEnabled val="1"/>
        </dgm:presLayoutVars>
      </dgm:prSet>
      <dgm:spPr/>
    </dgm:pt>
    <dgm:pt modelId="{D58294E4-CA67-4C46-8F32-3DFAC0D9AE97}" type="pres">
      <dgm:prSet presAssocID="{E3D38BAB-015D-4FE8-A273-873127A427C7}" presName="desTx" presStyleLbl="alignAccFollowNode1" presStyleIdx="0" presStyleCnt="2">
        <dgm:presLayoutVars>
          <dgm:bulletEnabled val="1"/>
        </dgm:presLayoutVars>
      </dgm:prSet>
      <dgm:spPr/>
    </dgm:pt>
    <dgm:pt modelId="{2DB59C52-CD27-4B25-B365-0392AAE95699}" type="pres">
      <dgm:prSet presAssocID="{10DA06BB-21B1-4B2F-9874-9B0DE06E18E4}" presName="space" presStyleCnt="0"/>
      <dgm:spPr/>
    </dgm:pt>
    <dgm:pt modelId="{F6F3D5F3-83B8-4365-A087-345C7CDD3B63}" type="pres">
      <dgm:prSet presAssocID="{7F4AEFD1-BDF8-47AD-A0E5-CC368230320B}" presName="composite" presStyleCnt="0"/>
      <dgm:spPr/>
    </dgm:pt>
    <dgm:pt modelId="{C13A4AAF-DC7A-40FF-9CE9-F161C0646B07}" type="pres">
      <dgm:prSet presAssocID="{7F4AEFD1-BDF8-47AD-A0E5-CC368230320B}" presName="parTx" presStyleLbl="alignNode1" presStyleIdx="1" presStyleCnt="2">
        <dgm:presLayoutVars>
          <dgm:chMax val="0"/>
          <dgm:chPref val="0"/>
          <dgm:bulletEnabled val="1"/>
        </dgm:presLayoutVars>
      </dgm:prSet>
      <dgm:spPr/>
    </dgm:pt>
    <dgm:pt modelId="{512BB839-6175-410D-9A07-D3AFBDD77B85}" type="pres">
      <dgm:prSet presAssocID="{7F4AEFD1-BDF8-47AD-A0E5-CC368230320B}" presName="desTx" presStyleLbl="alignAccFollowNode1" presStyleIdx="1" presStyleCnt="2">
        <dgm:presLayoutVars>
          <dgm:bulletEnabled val="1"/>
        </dgm:presLayoutVars>
      </dgm:prSet>
      <dgm:spPr/>
    </dgm:pt>
  </dgm:ptLst>
  <dgm:cxnLst>
    <dgm:cxn modelId="{76645C11-D211-46B7-9E14-1EF6B30A6FF4}" type="presOf" srcId="{4FF3DB5C-8943-48C5-A7F0-86D3B89EE03A}" destId="{D58294E4-CA67-4C46-8F32-3DFAC0D9AE97}" srcOrd="0" destOrd="2" presId="urn:microsoft.com/office/officeart/2005/8/layout/hList1"/>
    <dgm:cxn modelId="{3EC2991A-075B-4A38-B6F6-2A3067D5D4D6}" type="presOf" srcId="{4AAC53FE-3C5B-4053-9D4A-F4B80FB0DAA3}" destId="{D58294E4-CA67-4C46-8F32-3DFAC0D9AE97}" srcOrd="0" destOrd="1" presId="urn:microsoft.com/office/officeart/2005/8/layout/hList1"/>
    <dgm:cxn modelId="{E2A0481B-F547-432C-BBD2-52A797A72EB3}" srcId="{E3D38BAB-015D-4FE8-A273-873127A427C7}" destId="{4FF3DB5C-8943-48C5-A7F0-86D3B89EE03A}" srcOrd="2" destOrd="0" parTransId="{7B686686-0521-4166-8658-633E9DD1B6D4}" sibTransId="{FD774D88-754B-4624-B719-6FACF3E9D45D}"/>
    <dgm:cxn modelId="{149E381F-9B4F-4764-BE4F-6E711AB22637}" srcId="{4772C78C-C60E-46F4-B086-E72BC2F5C257}" destId="{E3D38BAB-015D-4FE8-A273-873127A427C7}" srcOrd="0" destOrd="0" parTransId="{8D43DC71-6C50-4E0F-A43D-BF11A6BC1EDF}" sibTransId="{10DA06BB-21B1-4B2F-9874-9B0DE06E18E4}"/>
    <dgm:cxn modelId="{A4D58928-A555-4D06-864D-E3C753DBB587}" srcId="{E3D38BAB-015D-4FE8-A273-873127A427C7}" destId="{320A608A-1F1E-4D9B-B9CD-1125AE0D8E3A}" srcOrd="3" destOrd="0" parTransId="{D36213B3-DD02-4955-8709-1E02DC7032ED}" sibTransId="{24761760-63B2-4FD6-83F4-42A83F56F663}"/>
    <dgm:cxn modelId="{D077F32C-EFEE-4EF5-AC2A-7FDEF8A40119}" srcId="{E3D38BAB-015D-4FE8-A273-873127A427C7}" destId="{EB35BD45-6E15-4271-9982-B50ACDFFC18B}" srcOrd="0" destOrd="0" parTransId="{FBAFB325-C813-4EE1-9C19-33C8BA8049F1}" sibTransId="{A61AA259-3894-46E3-A528-517E921CAD96}"/>
    <dgm:cxn modelId="{2C5A6748-A28C-46D4-9C2A-E5A047011400}" type="presOf" srcId="{C0CD336F-5E97-441D-AC16-A3DC3F2C5B83}" destId="{512BB839-6175-410D-9A07-D3AFBDD77B85}" srcOrd="0" destOrd="1" presId="urn:microsoft.com/office/officeart/2005/8/layout/hList1"/>
    <dgm:cxn modelId="{2FB77E4D-E5D8-4A61-8ED9-C72FE1EF4573}" type="presOf" srcId="{9EAAD79C-8FC8-4939-A290-0B746C7D032A}" destId="{512BB839-6175-410D-9A07-D3AFBDD77B85}" srcOrd="0" destOrd="0" presId="urn:microsoft.com/office/officeart/2005/8/layout/hList1"/>
    <dgm:cxn modelId="{D5389B6D-03D0-45C6-B412-C44C895C8EFF}" srcId="{7F4AEFD1-BDF8-47AD-A0E5-CC368230320B}" destId="{C0CD336F-5E97-441D-AC16-A3DC3F2C5B83}" srcOrd="1" destOrd="0" parTransId="{59244207-0B39-4FF2-8F40-3C9FAF460BAD}" sibTransId="{F2162F09-C792-46AA-AABF-87B9EB4EBA25}"/>
    <dgm:cxn modelId="{46B75951-F6E8-428A-9894-B913E3AE016C}" type="presOf" srcId="{046B3E0C-7842-4D88-933E-F41A066FA9EE}" destId="{D58294E4-CA67-4C46-8F32-3DFAC0D9AE97}" srcOrd="0" destOrd="4" presId="urn:microsoft.com/office/officeart/2005/8/layout/hList1"/>
    <dgm:cxn modelId="{C8D71F78-EAAB-4C35-B494-603170F67903}" srcId="{7F4AEFD1-BDF8-47AD-A0E5-CC368230320B}" destId="{9EAAD79C-8FC8-4939-A290-0B746C7D032A}" srcOrd="0" destOrd="0" parTransId="{B111629A-0627-49DC-B7FC-73F85076392C}" sibTransId="{FFA94176-880E-407B-951F-F7D3B1994706}"/>
    <dgm:cxn modelId="{40189F79-E58B-450A-9F07-E851E82D5732}" srcId="{E3D38BAB-015D-4FE8-A273-873127A427C7}" destId="{046B3E0C-7842-4D88-933E-F41A066FA9EE}" srcOrd="4" destOrd="0" parTransId="{A0ADDBBA-D609-409A-A577-D143FC316706}" sibTransId="{19122DC4-AD4E-4336-805C-A818F99EC707}"/>
    <dgm:cxn modelId="{8D0BC18D-6040-4084-98EC-C6DD52C26B07}" srcId="{E3D38BAB-015D-4FE8-A273-873127A427C7}" destId="{4AAC53FE-3C5B-4053-9D4A-F4B80FB0DAA3}" srcOrd="1" destOrd="0" parTransId="{9256112D-CF24-431C-A39F-F9E2058345C9}" sibTransId="{01282F67-C5EB-4823-B13F-2E6E97A51C21}"/>
    <dgm:cxn modelId="{5C6588B9-9312-4E56-9CAA-2AA5334DF3DE}" type="presOf" srcId="{4772C78C-C60E-46F4-B086-E72BC2F5C257}" destId="{A771786E-61CE-4330-8F62-9604E197435F}" srcOrd="0" destOrd="0" presId="urn:microsoft.com/office/officeart/2005/8/layout/hList1"/>
    <dgm:cxn modelId="{BD629FB9-BF10-4A9F-89DB-993BB5FDD21D}" type="presOf" srcId="{7F4AEFD1-BDF8-47AD-A0E5-CC368230320B}" destId="{C13A4AAF-DC7A-40FF-9CE9-F161C0646B07}" srcOrd="0" destOrd="0" presId="urn:microsoft.com/office/officeart/2005/8/layout/hList1"/>
    <dgm:cxn modelId="{51EB55CF-8C3A-49D9-AF64-6909CBD0FEB4}" srcId="{4772C78C-C60E-46F4-B086-E72BC2F5C257}" destId="{7F4AEFD1-BDF8-47AD-A0E5-CC368230320B}" srcOrd="1" destOrd="0" parTransId="{3359FE1D-357C-40D3-B00D-A71BBE2461E2}" sibTransId="{55A8C377-8DB1-49EC-89EE-533475CD4192}"/>
    <dgm:cxn modelId="{4BE506DF-82E5-4FA1-82C6-FE57B49FAB47}" type="presOf" srcId="{EB35BD45-6E15-4271-9982-B50ACDFFC18B}" destId="{D58294E4-CA67-4C46-8F32-3DFAC0D9AE97}" srcOrd="0" destOrd="0" presId="urn:microsoft.com/office/officeart/2005/8/layout/hList1"/>
    <dgm:cxn modelId="{F62146E5-65B2-48B8-8BA9-E681532066DD}" type="presOf" srcId="{320A608A-1F1E-4D9B-B9CD-1125AE0D8E3A}" destId="{D58294E4-CA67-4C46-8F32-3DFAC0D9AE97}" srcOrd="0" destOrd="3" presId="urn:microsoft.com/office/officeart/2005/8/layout/hList1"/>
    <dgm:cxn modelId="{9D387FEE-F42E-42E7-B929-49638AB8B82E}" type="presOf" srcId="{E3D38BAB-015D-4FE8-A273-873127A427C7}" destId="{0ACC435A-1436-4F35-B9BA-A7A5B9EDFD51}" srcOrd="0" destOrd="0" presId="urn:microsoft.com/office/officeart/2005/8/layout/hList1"/>
    <dgm:cxn modelId="{B09CFDA9-C296-4670-8B39-AEC00C7CECA5}" type="presParOf" srcId="{A771786E-61CE-4330-8F62-9604E197435F}" destId="{E7526FCA-C75D-4F3F-8441-0E770FB220D7}" srcOrd="0" destOrd="0" presId="urn:microsoft.com/office/officeart/2005/8/layout/hList1"/>
    <dgm:cxn modelId="{C42BA231-F592-4E19-BBDC-B8F9B9A9E672}" type="presParOf" srcId="{E7526FCA-C75D-4F3F-8441-0E770FB220D7}" destId="{0ACC435A-1436-4F35-B9BA-A7A5B9EDFD51}" srcOrd="0" destOrd="0" presId="urn:microsoft.com/office/officeart/2005/8/layout/hList1"/>
    <dgm:cxn modelId="{50E59E80-2A96-4FA2-8783-B3EADAA3D762}" type="presParOf" srcId="{E7526FCA-C75D-4F3F-8441-0E770FB220D7}" destId="{D58294E4-CA67-4C46-8F32-3DFAC0D9AE97}" srcOrd="1" destOrd="0" presId="urn:microsoft.com/office/officeart/2005/8/layout/hList1"/>
    <dgm:cxn modelId="{3D1A89F5-363D-408A-B3D0-0E39CFDFBE44}" type="presParOf" srcId="{A771786E-61CE-4330-8F62-9604E197435F}" destId="{2DB59C52-CD27-4B25-B365-0392AAE95699}" srcOrd="1" destOrd="0" presId="urn:microsoft.com/office/officeart/2005/8/layout/hList1"/>
    <dgm:cxn modelId="{5DD959D8-8FCA-462D-804B-6E77E6ACE060}" type="presParOf" srcId="{A771786E-61CE-4330-8F62-9604E197435F}" destId="{F6F3D5F3-83B8-4365-A087-345C7CDD3B63}" srcOrd="2" destOrd="0" presId="urn:microsoft.com/office/officeart/2005/8/layout/hList1"/>
    <dgm:cxn modelId="{1CA55117-46C6-45EA-A104-62AB4583983D}" type="presParOf" srcId="{F6F3D5F3-83B8-4365-A087-345C7CDD3B63}" destId="{C13A4AAF-DC7A-40FF-9CE9-F161C0646B07}" srcOrd="0" destOrd="0" presId="urn:microsoft.com/office/officeart/2005/8/layout/hList1"/>
    <dgm:cxn modelId="{FC5370A3-1BCE-4DD5-9A66-4C0992C19721}" type="presParOf" srcId="{F6F3D5F3-83B8-4365-A087-345C7CDD3B63}" destId="{512BB839-6175-410D-9A07-D3AFBDD77B8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B5D295-08D5-49B3-9F95-ECFFAA9522F1}"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6CE4F310-703E-48BE-8058-C27DBB1D74C9}">
      <dgm:prSet/>
      <dgm:spPr/>
      <dgm:t>
        <a:bodyPr/>
        <a:lstStyle/>
        <a:p>
          <a:r>
            <a:rPr lang="en-US"/>
            <a:t>Data collection methodology:</a:t>
          </a:r>
        </a:p>
      </dgm:t>
    </dgm:pt>
    <dgm:pt modelId="{9EA4FDD2-B901-43B1-8825-D6027BB05BD5}" type="parTrans" cxnId="{CF6B5DBC-46A2-4DB5-835B-C114DECDB6F3}">
      <dgm:prSet/>
      <dgm:spPr/>
      <dgm:t>
        <a:bodyPr/>
        <a:lstStyle/>
        <a:p>
          <a:endParaRPr lang="en-US"/>
        </a:p>
      </dgm:t>
    </dgm:pt>
    <dgm:pt modelId="{7E040A24-FFB8-4489-A55F-8F7538A010F6}" type="sibTrans" cxnId="{CF6B5DBC-46A2-4DB5-835B-C114DECDB6F3}">
      <dgm:prSet/>
      <dgm:spPr/>
      <dgm:t>
        <a:bodyPr/>
        <a:lstStyle/>
        <a:p>
          <a:endParaRPr lang="en-US"/>
        </a:p>
      </dgm:t>
    </dgm:pt>
    <dgm:pt modelId="{2D24B2FA-011D-42AE-9433-69B4833486F6}">
      <dgm:prSet/>
      <dgm:spPr/>
      <dgm:t>
        <a:bodyPr/>
        <a:lstStyle/>
        <a:p>
          <a:r>
            <a:rPr lang="en-US"/>
            <a:t>By the use of SpaceX Rest API</a:t>
          </a:r>
        </a:p>
      </dgm:t>
    </dgm:pt>
    <dgm:pt modelId="{3B45CCB5-94AE-40CE-9D49-B10969503469}" type="parTrans" cxnId="{411B1912-C050-4769-8E2B-A2F1E9A03753}">
      <dgm:prSet/>
      <dgm:spPr/>
      <dgm:t>
        <a:bodyPr/>
        <a:lstStyle/>
        <a:p>
          <a:endParaRPr lang="en-US"/>
        </a:p>
      </dgm:t>
    </dgm:pt>
    <dgm:pt modelId="{54BF81BA-D18A-4C1E-B7D4-8437CE11ADF1}" type="sibTrans" cxnId="{411B1912-C050-4769-8E2B-A2F1E9A03753}">
      <dgm:prSet/>
      <dgm:spPr/>
      <dgm:t>
        <a:bodyPr/>
        <a:lstStyle/>
        <a:p>
          <a:endParaRPr lang="en-US"/>
        </a:p>
      </dgm:t>
    </dgm:pt>
    <dgm:pt modelId="{579B1348-87EF-4545-A25B-F56DA76D4B7A}">
      <dgm:prSet/>
      <dgm:spPr/>
      <dgm:t>
        <a:bodyPr/>
        <a:lstStyle/>
        <a:p>
          <a:r>
            <a:rPr lang="en-US"/>
            <a:t>By the use of Web Scrapping from Wikipedia</a:t>
          </a:r>
        </a:p>
      </dgm:t>
    </dgm:pt>
    <dgm:pt modelId="{33C92527-BEB7-4137-ABDE-89877BA412A9}" type="parTrans" cxnId="{7D4ADB9A-22D6-4BFC-91E1-CED0336187C1}">
      <dgm:prSet/>
      <dgm:spPr/>
      <dgm:t>
        <a:bodyPr/>
        <a:lstStyle/>
        <a:p>
          <a:endParaRPr lang="en-US"/>
        </a:p>
      </dgm:t>
    </dgm:pt>
    <dgm:pt modelId="{A7794DB2-D643-426F-9B50-95854421B097}" type="sibTrans" cxnId="{7D4ADB9A-22D6-4BFC-91E1-CED0336187C1}">
      <dgm:prSet/>
      <dgm:spPr/>
      <dgm:t>
        <a:bodyPr/>
        <a:lstStyle/>
        <a:p>
          <a:endParaRPr lang="en-US"/>
        </a:p>
      </dgm:t>
    </dgm:pt>
    <dgm:pt modelId="{9A642A9C-8B26-4102-B467-28F94A98D5B3}">
      <dgm:prSet/>
      <dgm:spPr/>
      <dgm:t>
        <a:bodyPr/>
        <a:lstStyle/>
        <a:p>
          <a:r>
            <a:rPr lang="en-US"/>
            <a:t>Perform data wrangling</a:t>
          </a:r>
        </a:p>
      </dgm:t>
    </dgm:pt>
    <dgm:pt modelId="{40C0F276-9DF8-4005-825C-520EAC7ECE00}" type="parTrans" cxnId="{612D393A-E1C9-49B2-9018-D60BE9C675BA}">
      <dgm:prSet/>
      <dgm:spPr/>
      <dgm:t>
        <a:bodyPr/>
        <a:lstStyle/>
        <a:p>
          <a:endParaRPr lang="en-US"/>
        </a:p>
      </dgm:t>
    </dgm:pt>
    <dgm:pt modelId="{1F602B05-D7ED-4930-86E1-C25F48BB5ED2}" type="sibTrans" cxnId="{612D393A-E1C9-49B2-9018-D60BE9C675BA}">
      <dgm:prSet/>
      <dgm:spPr/>
      <dgm:t>
        <a:bodyPr/>
        <a:lstStyle/>
        <a:p>
          <a:endParaRPr lang="en-US"/>
        </a:p>
      </dgm:t>
    </dgm:pt>
    <dgm:pt modelId="{369AF081-E332-4991-A3D5-D9395FDFF35F}">
      <dgm:prSet/>
      <dgm:spPr/>
      <dgm:t>
        <a:bodyPr/>
        <a:lstStyle/>
        <a:p>
          <a:r>
            <a:rPr lang="en-US"/>
            <a:t>Data filtering</a:t>
          </a:r>
        </a:p>
      </dgm:t>
    </dgm:pt>
    <dgm:pt modelId="{39F716BD-D0F7-445E-8866-D73FDCA9BD0B}" type="parTrans" cxnId="{97799BD4-B14E-4BDB-A3A5-EA9916363C2F}">
      <dgm:prSet/>
      <dgm:spPr/>
      <dgm:t>
        <a:bodyPr/>
        <a:lstStyle/>
        <a:p>
          <a:endParaRPr lang="en-US"/>
        </a:p>
      </dgm:t>
    </dgm:pt>
    <dgm:pt modelId="{9EF19C4E-DBE4-46C0-9800-2B48FAA17E24}" type="sibTrans" cxnId="{97799BD4-B14E-4BDB-A3A5-EA9916363C2F}">
      <dgm:prSet/>
      <dgm:spPr/>
      <dgm:t>
        <a:bodyPr/>
        <a:lstStyle/>
        <a:p>
          <a:endParaRPr lang="en-US"/>
        </a:p>
      </dgm:t>
    </dgm:pt>
    <dgm:pt modelId="{7BB4878F-64C1-4A8A-B218-30033CB5CD7B}">
      <dgm:prSet/>
      <dgm:spPr/>
      <dgm:t>
        <a:bodyPr/>
        <a:lstStyle/>
        <a:p>
          <a:r>
            <a:rPr lang="en-US"/>
            <a:t>Dealing with missing values</a:t>
          </a:r>
        </a:p>
      </dgm:t>
    </dgm:pt>
    <dgm:pt modelId="{9BA77B40-EEEB-4C8A-8267-290496CECED8}" type="parTrans" cxnId="{5C6E7050-752F-4A28-B1D3-3AC0B6677F78}">
      <dgm:prSet/>
      <dgm:spPr/>
      <dgm:t>
        <a:bodyPr/>
        <a:lstStyle/>
        <a:p>
          <a:endParaRPr lang="en-US"/>
        </a:p>
      </dgm:t>
    </dgm:pt>
    <dgm:pt modelId="{A8D1428A-3841-437C-B9FC-7823364F885B}" type="sibTrans" cxnId="{5C6E7050-752F-4A28-B1D3-3AC0B6677F78}">
      <dgm:prSet/>
      <dgm:spPr/>
      <dgm:t>
        <a:bodyPr/>
        <a:lstStyle/>
        <a:p>
          <a:endParaRPr lang="en-US"/>
        </a:p>
      </dgm:t>
    </dgm:pt>
    <dgm:pt modelId="{5777F2B7-8466-41D7-9864-F6E32C3E32D6}">
      <dgm:prSet/>
      <dgm:spPr/>
      <dgm:t>
        <a:bodyPr/>
        <a:lstStyle/>
        <a:p>
          <a:r>
            <a:rPr lang="en-US"/>
            <a:t>One hot encoding to prepare the data to a binary classification</a:t>
          </a:r>
        </a:p>
      </dgm:t>
    </dgm:pt>
    <dgm:pt modelId="{D947BD0F-9C4A-475E-9D1F-EC071CDF2F24}" type="parTrans" cxnId="{6FC8757A-1DEF-4460-AD1F-2D83359D4FA8}">
      <dgm:prSet/>
      <dgm:spPr/>
      <dgm:t>
        <a:bodyPr/>
        <a:lstStyle/>
        <a:p>
          <a:endParaRPr lang="en-US"/>
        </a:p>
      </dgm:t>
    </dgm:pt>
    <dgm:pt modelId="{B6FB0780-0770-4AB3-877F-1A051D28AC58}" type="sibTrans" cxnId="{6FC8757A-1DEF-4460-AD1F-2D83359D4FA8}">
      <dgm:prSet/>
      <dgm:spPr/>
      <dgm:t>
        <a:bodyPr/>
        <a:lstStyle/>
        <a:p>
          <a:endParaRPr lang="en-US"/>
        </a:p>
      </dgm:t>
    </dgm:pt>
    <dgm:pt modelId="{B75CEC81-4264-46C0-AFCA-BDA5666EC677}">
      <dgm:prSet/>
      <dgm:spPr/>
      <dgm:t>
        <a:bodyPr/>
        <a:lstStyle/>
        <a:p>
          <a:r>
            <a:rPr lang="en-US"/>
            <a:t>Perform exploratory data analysis (EDA) using visualization and SQL</a:t>
          </a:r>
        </a:p>
      </dgm:t>
    </dgm:pt>
    <dgm:pt modelId="{F99C5EE8-5948-4227-8ED0-8F1624484B33}" type="parTrans" cxnId="{97288D99-E9E9-45DF-87A6-E9DE804D7F83}">
      <dgm:prSet/>
      <dgm:spPr/>
      <dgm:t>
        <a:bodyPr/>
        <a:lstStyle/>
        <a:p>
          <a:endParaRPr lang="en-US"/>
        </a:p>
      </dgm:t>
    </dgm:pt>
    <dgm:pt modelId="{7C7D09F1-8BBF-49FD-A88F-4CFD623CF0D3}" type="sibTrans" cxnId="{97288D99-E9E9-45DF-87A6-E9DE804D7F83}">
      <dgm:prSet/>
      <dgm:spPr/>
      <dgm:t>
        <a:bodyPr/>
        <a:lstStyle/>
        <a:p>
          <a:endParaRPr lang="en-US"/>
        </a:p>
      </dgm:t>
    </dgm:pt>
    <dgm:pt modelId="{BEF07ABE-B03C-456D-B65D-63540108F1AF}">
      <dgm:prSet/>
      <dgm:spPr/>
      <dgm:t>
        <a:bodyPr/>
        <a:lstStyle/>
        <a:p>
          <a:r>
            <a:rPr lang="en-US"/>
            <a:t>Perform interactive visual analytics using Folium and Plotly Dash</a:t>
          </a:r>
        </a:p>
      </dgm:t>
    </dgm:pt>
    <dgm:pt modelId="{A51C3651-0477-4736-9DBB-9159432B0B88}" type="parTrans" cxnId="{98AD61E2-BEDC-4E22-A5FB-5DBCB988D4F1}">
      <dgm:prSet/>
      <dgm:spPr/>
      <dgm:t>
        <a:bodyPr/>
        <a:lstStyle/>
        <a:p>
          <a:endParaRPr lang="en-US"/>
        </a:p>
      </dgm:t>
    </dgm:pt>
    <dgm:pt modelId="{8681D552-12A9-4D3C-A50B-30AF834F87E2}" type="sibTrans" cxnId="{98AD61E2-BEDC-4E22-A5FB-5DBCB988D4F1}">
      <dgm:prSet/>
      <dgm:spPr/>
      <dgm:t>
        <a:bodyPr/>
        <a:lstStyle/>
        <a:p>
          <a:endParaRPr lang="en-US"/>
        </a:p>
      </dgm:t>
    </dgm:pt>
    <dgm:pt modelId="{A7DAC8B7-FC23-4FD1-A125-D66ECE39AF6A}">
      <dgm:prSet/>
      <dgm:spPr/>
      <dgm:t>
        <a:bodyPr/>
        <a:lstStyle/>
        <a:p>
          <a:r>
            <a:rPr lang="en-US"/>
            <a:t>Perform predictive analysis using classification models</a:t>
          </a:r>
        </a:p>
      </dgm:t>
    </dgm:pt>
    <dgm:pt modelId="{87DEDC89-8661-450E-9509-5F0254378BC1}" type="parTrans" cxnId="{78292F7E-4512-46FA-9E78-6B8871483F22}">
      <dgm:prSet/>
      <dgm:spPr/>
      <dgm:t>
        <a:bodyPr/>
        <a:lstStyle/>
        <a:p>
          <a:endParaRPr lang="en-US"/>
        </a:p>
      </dgm:t>
    </dgm:pt>
    <dgm:pt modelId="{CF152E63-B6A5-4E35-9248-22E40703F4C7}" type="sibTrans" cxnId="{78292F7E-4512-46FA-9E78-6B8871483F22}">
      <dgm:prSet/>
      <dgm:spPr/>
      <dgm:t>
        <a:bodyPr/>
        <a:lstStyle/>
        <a:p>
          <a:endParaRPr lang="en-US"/>
        </a:p>
      </dgm:t>
    </dgm:pt>
    <dgm:pt modelId="{DEEFD9EF-781E-4783-AE5D-51A020639551}">
      <dgm:prSet/>
      <dgm:spPr/>
      <dgm:t>
        <a:bodyPr/>
        <a:lstStyle/>
        <a:p>
          <a:r>
            <a:rPr lang="en-US"/>
            <a:t>Constructing, tuning, and evaluating classification model to ensure the best results</a:t>
          </a:r>
        </a:p>
      </dgm:t>
    </dgm:pt>
    <dgm:pt modelId="{95637C49-9C1B-4894-AD09-E6441B2B67CB}" type="parTrans" cxnId="{C9E05DA5-817F-4241-A172-8B7743FA0D68}">
      <dgm:prSet/>
      <dgm:spPr/>
      <dgm:t>
        <a:bodyPr/>
        <a:lstStyle/>
        <a:p>
          <a:endParaRPr lang="en-US"/>
        </a:p>
      </dgm:t>
    </dgm:pt>
    <dgm:pt modelId="{976CA174-F7E7-41B8-968A-46E4B24E7111}" type="sibTrans" cxnId="{C9E05DA5-817F-4241-A172-8B7743FA0D68}">
      <dgm:prSet/>
      <dgm:spPr/>
      <dgm:t>
        <a:bodyPr/>
        <a:lstStyle/>
        <a:p>
          <a:endParaRPr lang="en-US"/>
        </a:p>
      </dgm:t>
    </dgm:pt>
    <dgm:pt modelId="{AAC0D772-F0A4-4085-A117-BE58455433C9}" type="pres">
      <dgm:prSet presAssocID="{DCB5D295-08D5-49B3-9F95-ECFFAA9522F1}" presName="Name0" presStyleCnt="0">
        <dgm:presLayoutVars>
          <dgm:dir/>
          <dgm:animLvl val="lvl"/>
          <dgm:resizeHandles val="exact"/>
        </dgm:presLayoutVars>
      </dgm:prSet>
      <dgm:spPr/>
    </dgm:pt>
    <dgm:pt modelId="{34F8DD6F-F4B2-4EE0-AF73-7F4720EEB8EB}" type="pres">
      <dgm:prSet presAssocID="{6CE4F310-703E-48BE-8058-C27DBB1D74C9}" presName="linNode" presStyleCnt="0"/>
      <dgm:spPr/>
    </dgm:pt>
    <dgm:pt modelId="{AA584477-B40C-4124-89BA-34357A5C8270}" type="pres">
      <dgm:prSet presAssocID="{6CE4F310-703E-48BE-8058-C27DBB1D74C9}" presName="parentText" presStyleLbl="node1" presStyleIdx="0" presStyleCnt="5">
        <dgm:presLayoutVars>
          <dgm:chMax val="1"/>
          <dgm:bulletEnabled val="1"/>
        </dgm:presLayoutVars>
      </dgm:prSet>
      <dgm:spPr/>
    </dgm:pt>
    <dgm:pt modelId="{135A5251-440C-4843-86FD-156F36CFD55E}" type="pres">
      <dgm:prSet presAssocID="{6CE4F310-703E-48BE-8058-C27DBB1D74C9}" presName="descendantText" presStyleLbl="alignAccFollowNode1" presStyleIdx="0" presStyleCnt="3">
        <dgm:presLayoutVars>
          <dgm:bulletEnabled val="1"/>
        </dgm:presLayoutVars>
      </dgm:prSet>
      <dgm:spPr/>
    </dgm:pt>
    <dgm:pt modelId="{84FFFAB6-A18B-4164-AA01-0294E3B79631}" type="pres">
      <dgm:prSet presAssocID="{7E040A24-FFB8-4489-A55F-8F7538A010F6}" presName="sp" presStyleCnt="0"/>
      <dgm:spPr/>
    </dgm:pt>
    <dgm:pt modelId="{9859600A-AC6E-4685-B2F8-1679BBC90E40}" type="pres">
      <dgm:prSet presAssocID="{9A642A9C-8B26-4102-B467-28F94A98D5B3}" presName="linNode" presStyleCnt="0"/>
      <dgm:spPr/>
    </dgm:pt>
    <dgm:pt modelId="{959E8E53-E4E3-4321-A22B-7B537CACB9A0}" type="pres">
      <dgm:prSet presAssocID="{9A642A9C-8B26-4102-B467-28F94A98D5B3}" presName="parentText" presStyleLbl="node1" presStyleIdx="1" presStyleCnt="5">
        <dgm:presLayoutVars>
          <dgm:chMax val="1"/>
          <dgm:bulletEnabled val="1"/>
        </dgm:presLayoutVars>
      </dgm:prSet>
      <dgm:spPr/>
    </dgm:pt>
    <dgm:pt modelId="{CC579CB9-C5FB-4897-AC58-422F7FB32B47}" type="pres">
      <dgm:prSet presAssocID="{9A642A9C-8B26-4102-B467-28F94A98D5B3}" presName="descendantText" presStyleLbl="alignAccFollowNode1" presStyleIdx="1" presStyleCnt="3">
        <dgm:presLayoutVars>
          <dgm:bulletEnabled val="1"/>
        </dgm:presLayoutVars>
      </dgm:prSet>
      <dgm:spPr/>
    </dgm:pt>
    <dgm:pt modelId="{BFF01554-E2CC-4113-B50D-3D6A99887220}" type="pres">
      <dgm:prSet presAssocID="{1F602B05-D7ED-4930-86E1-C25F48BB5ED2}" presName="sp" presStyleCnt="0"/>
      <dgm:spPr/>
    </dgm:pt>
    <dgm:pt modelId="{DA554B5D-3E67-4275-8B3C-CCF388104F6E}" type="pres">
      <dgm:prSet presAssocID="{B75CEC81-4264-46C0-AFCA-BDA5666EC677}" presName="linNode" presStyleCnt="0"/>
      <dgm:spPr/>
    </dgm:pt>
    <dgm:pt modelId="{E1AEF722-1A20-462C-848F-3A2817C2CDC6}" type="pres">
      <dgm:prSet presAssocID="{B75CEC81-4264-46C0-AFCA-BDA5666EC677}" presName="parentText" presStyleLbl="node1" presStyleIdx="2" presStyleCnt="5">
        <dgm:presLayoutVars>
          <dgm:chMax val="1"/>
          <dgm:bulletEnabled val="1"/>
        </dgm:presLayoutVars>
      </dgm:prSet>
      <dgm:spPr/>
    </dgm:pt>
    <dgm:pt modelId="{DA28024C-BDD9-4362-862F-1A1777DDB56A}" type="pres">
      <dgm:prSet presAssocID="{7C7D09F1-8BBF-49FD-A88F-4CFD623CF0D3}" presName="sp" presStyleCnt="0"/>
      <dgm:spPr/>
    </dgm:pt>
    <dgm:pt modelId="{3A861BBB-E1D4-47C0-95AA-DF05C7674340}" type="pres">
      <dgm:prSet presAssocID="{BEF07ABE-B03C-456D-B65D-63540108F1AF}" presName="linNode" presStyleCnt="0"/>
      <dgm:spPr/>
    </dgm:pt>
    <dgm:pt modelId="{A0F3F053-2033-4A8A-AEF1-DE505659D4EC}" type="pres">
      <dgm:prSet presAssocID="{BEF07ABE-B03C-456D-B65D-63540108F1AF}" presName="parentText" presStyleLbl="node1" presStyleIdx="3" presStyleCnt="5">
        <dgm:presLayoutVars>
          <dgm:chMax val="1"/>
          <dgm:bulletEnabled val="1"/>
        </dgm:presLayoutVars>
      </dgm:prSet>
      <dgm:spPr/>
    </dgm:pt>
    <dgm:pt modelId="{FFFA93D5-C12C-4807-8E08-5B3C4ED2C2F4}" type="pres">
      <dgm:prSet presAssocID="{8681D552-12A9-4D3C-A50B-30AF834F87E2}" presName="sp" presStyleCnt="0"/>
      <dgm:spPr/>
    </dgm:pt>
    <dgm:pt modelId="{E4EEFB82-CFEF-4D96-BDFF-014339738FAF}" type="pres">
      <dgm:prSet presAssocID="{A7DAC8B7-FC23-4FD1-A125-D66ECE39AF6A}" presName="linNode" presStyleCnt="0"/>
      <dgm:spPr/>
    </dgm:pt>
    <dgm:pt modelId="{C5F46668-47AB-4D56-B889-98AC10834BFB}" type="pres">
      <dgm:prSet presAssocID="{A7DAC8B7-FC23-4FD1-A125-D66ECE39AF6A}" presName="parentText" presStyleLbl="node1" presStyleIdx="4" presStyleCnt="5">
        <dgm:presLayoutVars>
          <dgm:chMax val="1"/>
          <dgm:bulletEnabled val="1"/>
        </dgm:presLayoutVars>
      </dgm:prSet>
      <dgm:spPr/>
    </dgm:pt>
    <dgm:pt modelId="{636FC974-21BC-400B-BB4A-078C7581ADEF}" type="pres">
      <dgm:prSet presAssocID="{A7DAC8B7-FC23-4FD1-A125-D66ECE39AF6A}" presName="descendantText" presStyleLbl="alignAccFollowNode1" presStyleIdx="2" presStyleCnt="3">
        <dgm:presLayoutVars>
          <dgm:bulletEnabled val="1"/>
        </dgm:presLayoutVars>
      </dgm:prSet>
      <dgm:spPr/>
    </dgm:pt>
  </dgm:ptLst>
  <dgm:cxnLst>
    <dgm:cxn modelId="{0CC37705-E58F-4D7A-957C-7DD966BAD485}" type="presOf" srcId="{5777F2B7-8466-41D7-9864-F6E32C3E32D6}" destId="{CC579CB9-C5FB-4897-AC58-422F7FB32B47}" srcOrd="0" destOrd="2" presId="urn:microsoft.com/office/officeart/2005/8/layout/vList5"/>
    <dgm:cxn modelId="{8268010F-A435-4628-BC07-621FD786DBCF}" type="presOf" srcId="{DEEFD9EF-781E-4783-AE5D-51A020639551}" destId="{636FC974-21BC-400B-BB4A-078C7581ADEF}" srcOrd="0" destOrd="0" presId="urn:microsoft.com/office/officeart/2005/8/layout/vList5"/>
    <dgm:cxn modelId="{411B1912-C050-4769-8E2B-A2F1E9A03753}" srcId="{6CE4F310-703E-48BE-8058-C27DBB1D74C9}" destId="{2D24B2FA-011D-42AE-9433-69B4833486F6}" srcOrd="0" destOrd="0" parTransId="{3B45CCB5-94AE-40CE-9D49-B10969503469}" sibTransId="{54BF81BA-D18A-4C1E-B7D4-8437CE11ADF1}"/>
    <dgm:cxn modelId="{17D3AE23-C603-4ADC-BC48-10992F77BFA2}" type="presOf" srcId="{DCB5D295-08D5-49B3-9F95-ECFFAA9522F1}" destId="{AAC0D772-F0A4-4085-A117-BE58455433C9}" srcOrd="0" destOrd="0" presId="urn:microsoft.com/office/officeart/2005/8/layout/vList5"/>
    <dgm:cxn modelId="{612D393A-E1C9-49B2-9018-D60BE9C675BA}" srcId="{DCB5D295-08D5-49B3-9F95-ECFFAA9522F1}" destId="{9A642A9C-8B26-4102-B467-28F94A98D5B3}" srcOrd="1" destOrd="0" parTransId="{40C0F276-9DF8-4005-825C-520EAC7ECE00}" sibTransId="{1F602B05-D7ED-4930-86E1-C25F48BB5ED2}"/>
    <dgm:cxn modelId="{4D53556E-5EDE-434F-833C-B317C1D2570E}" type="presOf" srcId="{B75CEC81-4264-46C0-AFCA-BDA5666EC677}" destId="{E1AEF722-1A20-462C-848F-3A2817C2CDC6}" srcOrd="0" destOrd="0" presId="urn:microsoft.com/office/officeart/2005/8/layout/vList5"/>
    <dgm:cxn modelId="{5C6E7050-752F-4A28-B1D3-3AC0B6677F78}" srcId="{9A642A9C-8B26-4102-B467-28F94A98D5B3}" destId="{7BB4878F-64C1-4A8A-B218-30033CB5CD7B}" srcOrd="1" destOrd="0" parTransId="{9BA77B40-EEEB-4C8A-8267-290496CECED8}" sibTransId="{A8D1428A-3841-437C-B9FC-7823364F885B}"/>
    <dgm:cxn modelId="{B94B2F57-0D69-4D45-ACAC-3C7569CAC08C}" type="presOf" srcId="{369AF081-E332-4991-A3D5-D9395FDFF35F}" destId="{CC579CB9-C5FB-4897-AC58-422F7FB32B47}" srcOrd="0" destOrd="0" presId="urn:microsoft.com/office/officeart/2005/8/layout/vList5"/>
    <dgm:cxn modelId="{6FC8757A-1DEF-4460-AD1F-2D83359D4FA8}" srcId="{9A642A9C-8B26-4102-B467-28F94A98D5B3}" destId="{5777F2B7-8466-41D7-9864-F6E32C3E32D6}" srcOrd="2" destOrd="0" parTransId="{D947BD0F-9C4A-475E-9D1F-EC071CDF2F24}" sibTransId="{B6FB0780-0770-4AB3-877F-1A051D28AC58}"/>
    <dgm:cxn modelId="{78292F7E-4512-46FA-9E78-6B8871483F22}" srcId="{DCB5D295-08D5-49B3-9F95-ECFFAA9522F1}" destId="{A7DAC8B7-FC23-4FD1-A125-D66ECE39AF6A}" srcOrd="4" destOrd="0" parTransId="{87DEDC89-8661-450E-9509-5F0254378BC1}" sibTransId="{CF152E63-B6A5-4E35-9248-22E40703F4C7}"/>
    <dgm:cxn modelId="{8B3FC385-D75A-4F0B-BE36-34DA73DF2039}" type="presOf" srcId="{6CE4F310-703E-48BE-8058-C27DBB1D74C9}" destId="{AA584477-B40C-4124-89BA-34357A5C8270}" srcOrd="0" destOrd="0" presId="urn:microsoft.com/office/officeart/2005/8/layout/vList5"/>
    <dgm:cxn modelId="{7594BE8D-8EEE-410B-9DD0-8B60E98C1CC5}" type="presOf" srcId="{BEF07ABE-B03C-456D-B65D-63540108F1AF}" destId="{A0F3F053-2033-4A8A-AEF1-DE505659D4EC}" srcOrd="0" destOrd="0" presId="urn:microsoft.com/office/officeart/2005/8/layout/vList5"/>
    <dgm:cxn modelId="{97288D99-E9E9-45DF-87A6-E9DE804D7F83}" srcId="{DCB5D295-08D5-49B3-9F95-ECFFAA9522F1}" destId="{B75CEC81-4264-46C0-AFCA-BDA5666EC677}" srcOrd="2" destOrd="0" parTransId="{F99C5EE8-5948-4227-8ED0-8F1624484B33}" sibTransId="{7C7D09F1-8BBF-49FD-A88F-4CFD623CF0D3}"/>
    <dgm:cxn modelId="{7D4ADB9A-22D6-4BFC-91E1-CED0336187C1}" srcId="{6CE4F310-703E-48BE-8058-C27DBB1D74C9}" destId="{579B1348-87EF-4545-A25B-F56DA76D4B7A}" srcOrd="1" destOrd="0" parTransId="{33C92527-BEB7-4137-ABDE-89877BA412A9}" sibTransId="{A7794DB2-D643-426F-9B50-95854421B097}"/>
    <dgm:cxn modelId="{C9E05DA5-817F-4241-A172-8B7743FA0D68}" srcId="{A7DAC8B7-FC23-4FD1-A125-D66ECE39AF6A}" destId="{DEEFD9EF-781E-4783-AE5D-51A020639551}" srcOrd="0" destOrd="0" parTransId="{95637C49-9C1B-4894-AD09-E6441B2B67CB}" sibTransId="{976CA174-F7E7-41B8-968A-46E4B24E7111}"/>
    <dgm:cxn modelId="{CF6B5DBC-46A2-4DB5-835B-C114DECDB6F3}" srcId="{DCB5D295-08D5-49B3-9F95-ECFFAA9522F1}" destId="{6CE4F310-703E-48BE-8058-C27DBB1D74C9}" srcOrd="0" destOrd="0" parTransId="{9EA4FDD2-B901-43B1-8825-D6027BB05BD5}" sibTransId="{7E040A24-FFB8-4489-A55F-8F7538A010F6}"/>
    <dgm:cxn modelId="{BE0FFCC8-271D-4539-ABEB-6FAB87744617}" type="presOf" srcId="{579B1348-87EF-4545-A25B-F56DA76D4B7A}" destId="{135A5251-440C-4843-86FD-156F36CFD55E}" srcOrd="0" destOrd="1" presId="urn:microsoft.com/office/officeart/2005/8/layout/vList5"/>
    <dgm:cxn modelId="{97799BD4-B14E-4BDB-A3A5-EA9916363C2F}" srcId="{9A642A9C-8B26-4102-B467-28F94A98D5B3}" destId="{369AF081-E332-4991-A3D5-D9395FDFF35F}" srcOrd="0" destOrd="0" parTransId="{39F716BD-D0F7-445E-8866-D73FDCA9BD0B}" sibTransId="{9EF19C4E-DBE4-46C0-9800-2B48FAA17E24}"/>
    <dgm:cxn modelId="{3E9041D5-01EE-4A52-8ECF-60FC56DFC425}" type="presOf" srcId="{9A642A9C-8B26-4102-B467-28F94A98D5B3}" destId="{959E8E53-E4E3-4321-A22B-7B537CACB9A0}" srcOrd="0" destOrd="0" presId="urn:microsoft.com/office/officeart/2005/8/layout/vList5"/>
    <dgm:cxn modelId="{0C5AD9DC-0E4D-4E23-B5E4-7E0978A261AA}" type="presOf" srcId="{7BB4878F-64C1-4A8A-B218-30033CB5CD7B}" destId="{CC579CB9-C5FB-4897-AC58-422F7FB32B47}" srcOrd="0" destOrd="1" presId="urn:microsoft.com/office/officeart/2005/8/layout/vList5"/>
    <dgm:cxn modelId="{98AD61E2-BEDC-4E22-A5FB-5DBCB988D4F1}" srcId="{DCB5D295-08D5-49B3-9F95-ECFFAA9522F1}" destId="{BEF07ABE-B03C-456D-B65D-63540108F1AF}" srcOrd="3" destOrd="0" parTransId="{A51C3651-0477-4736-9DBB-9159432B0B88}" sibTransId="{8681D552-12A9-4D3C-A50B-30AF834F87E2}"/>
    <dgm:cxn modelId="{1DC61CE4-2E6F-4298-B0E3-2E985AF9F6F0}" type="presOf" srcId="{2D24B2FA-011D-42AE-9433-69B4833486F6}" destId="{135A5251-440C-4843-86FD-156F36CFD55E}" srcOrd="0" destOrd="0" presId="urn:microsoft.com/office/officeart/2005/8/layout/vList5"/>
    <dgm:cxn modelId="{C01E9CF2-DB7F-417A-B0FF-655B419F7462}" type="presOf" srcId="{A7DAC8B7-FC23-4FD1-A125-D66ECE39AF6A}" destId="{C5F46668-47AB-4D56-B889-98AC10834BFB}" srcOrd="0" destOrd="0" presId="urn:microsoft.com/office/officeart/2005/8/layout/vList5"/>
    <dgm:cxn modelId="{9A6BE35C-D1CE-4B17-8193-AD0C17BD7D3F}" type="presParOf" srcId="{AAC0D772-F0A4-4085-A117-BE58455433C9}" destId="{34F8DD6F-F4B2-4EE0-AF73-7F4720EEB8EB}" srcOrd="0" destOrd="0" presId="urn:microsoft.com/office/officeart/2005/8/layout/vList5"/>
    <dgm:cxn modelId="{E0AA0F73-0F84-48F9-BD50-660049C26B80}" type="presParOf" srcId="{34F8DD6F-F4B2-4EE0-AF73-7F4720EEB8EB}" destId="{AA584477-B40C-4124-89BA-34357A5C8270}" srcOrd="0" destOrd="0" presId="urn:microsoft.com/office/officeart/2005/8/layout/vList5"/>
    <dgm:cxn modelId="{BDB9B8B9-369F-4549-B514-E93E892C2955}" type="presParOf" srcId="{34F8DD6F-F4B2-4EE0-AF73-7F4720EEB8EB}" destId="{135A5251-440C-4843-86FD-156F36CFD55E}" srcOrd="1" destOrd="0" presId="urn:microsoft.com/office/officeart/2005/8/layout/vList5"/>
    <dgm:cxn modelId="{247E16CD-78A0-4F47-88B4-744D1334392D}" type="presParOf" srcId="{AAC0D772-F0A4-4085-A117-BE58455433C9}" destId="{84FFFAB6-A18B-4164-AA01-0294E3B79631}" srcOrd="1" destOrd="0" presId="urn:microsoft.com/office/officeart/2005/8/layout/vList5"/>
    <dgm:cxn modelId="{57E01AB8-D463-4652-9536-E6F543598880}" type="presParOf" srcId="{AAC0D772-F0A4-4085-A117-BE58455433C9}" destId="{9859600A-AC6E-4685-B2F8-1679BBC90E40}" srcOrd="2" destOrd="0" presId="urn:microsoft.com/office/officeart/2005/8/layout/vList5"/>
    <dgm:cxn modelId="{EB1CC12C-8F51-44F9-A287-BA7299A91E0A}" type="presParOf" srcId="{9859600A-AC6E-4685-B2F8-1679BBC90E40}" destId="{959E8E53-E4E3-4321-A22B-7B537CACB9A0}" srcOrd="0" destOrd="0" presId="urn:microsoft.com/office/officeart/2005/8/layout/vList5"/>
    <dgm:cxn modelId="{47C7582F-73CF-48D8-811C-0AE474AD53C9}" type="presParOf" srcId="{9859600A-AC6E-4685-B2F8-1679BBC90E40}" destId="{CC579CB9-C5FB-4897-AC58-422F7FB32B47}" srcOrd="1" destOrd="0" presId="urn:microsoft.com/office/officeart/2005/8/layout/vList5"/>
    <dgm:cxn modelId="{9E4789AB-3FD3-41CF-8790-A75ED1D825AE}" type="presParOf" srcId="{AAC0D772-F0A4-4085-A117-BE58455433C9}" destId="{BFF01554-E2CC-4113-B50D-3D6A99887220}" srcOrd="3" destOrd="0" presId="urn:microsoft.com/office/officeart/2005/8/layout/vList5"/>
    <dgm:cxn modelId="{6F2722DF-C18A-48E4-8FB8-E3BC923A8FBE}" type="presParOf" srcId="{AAC0D772-F0A4-4085-A117-BE58455433C9}" destId="{DA554B5D-3E67-4275-8B3C-CCF388104F6E}" srcOrd="4" destOrd="0" presId="urn:microsoft.com/office/officeart/2005/8/layout/vList5"/>
    <dgm:cxn modelId="{32A81776-709A-4F64-9DA7-AB4E487E1904}" type="presParOf" srcId="{DA554B5D-3E67-4275-8B3C-CCF388104F6E}" destId="{E1AEF722-1A20-462C-848F-3A2817C2CDC6}" srcOrd="0" destOrd="0" presId="urn:microsoft.com/office/officeart/2005/8/layout/vList5"/>
    <dgm:cxn modelId="{A9C42D60-1D6E-4BC5-9E6D-3E304E1E0966}" type="presParOf" srcId="{AAC0D772-F0A4-4085-A117-BE58455433C9}" destId="{DA28024C-BDD9-4362-862F-1A1777DDB56A}" srcOrd="5" destOrd="0" presId="urn:microsoft.com/office/officeart/2005/8/layout/vList5"/>
    <dgm:cxn modelId="{4532F029-117F-4728-B13E-66572D8F84C9}" type="presParOf" srcId="{AAC0D772-F0A4-4085-A117-BE58455433C9}" destId="{3A861BBB-E1D4-47C0-95AA-DF05C7674340}" srcOrd="6" destOrd="0" presId="urn:microsoft.com/office/officeart/2005/8/layout/vList5"/>
    <dgm:cxn modelId="{33C0BA14-EF2C-4DA6-8E46-704C413A968A}" type="presParOf" srcId="{3A861BBB-E1D4-47C0-95AA-DF05C7674340}" destId="{A0F3F053-2033-4A8A-AEF1-DE505659D4EC}" srcOrd="0" destOrd="0" presId="urn:microsoft.com/office/officeart/2005/8/layout/vList5"/>
    <dgm:cxn modelId="{A2794121-4265-4EB6-B294-832B6916689E}" type="presParOf" srcId="{AAC0D772-F0A4-4085-A117-BE58455433C9}" destId="{FFFA93D5-C12C-4807-8E08-5B3C4ED2C2F4}" srcOrd="7" destOrd="0" presId="urn:microsoft.com/office/officeart/2005/8/layout/vList5"/>
    <dgm:cxn modelId="{BA830143-7910-479B-8EBE-3050CACA22FD}" type="presParOf" srcId="{AAC0D772-F0A4-4085-A117-BE58455433C9}" destId="{E4EEFB82-CFEF-4D96-BDFF-014339738FAF}" srcOrd="8" destOrd="0" presId="urn:microsoft.com/office/officeart/2005/8/layout/vList5"/>
    <dgm:cxn modelId="{7163E8F6-BFC3-4C96-A259-2116E759D74C}" type="presParOf" srcId="{E4EEFB82-CFEF-4D96-BDFF-014339738FAF}" destId="{C5F46668-47AB-4D56-B889-98AC10834BFB}" srcOrd="0" destOrd="0" presId="urn:microsoft.com/office/officeart/2005/8/layout/vList5"/>
    <dgm:cxn modelId="{DEC47358-C2B7-4AD3-917B-1A411117A7F8}" type="presParOf" srcId="{E4EEFB82-CFEF-4D96-BDFF-014339738FAF}" destId="{636FC974-21BC-400B-BB4A-078C7581ADEF}"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C435A-1436-4F35-B9BA-A7A5B9EDFD51}">
      <dsp:nvSpPr>
        <dsp:cNvPr id="0" name=""/>
        <dsp:cNvSpPr/>
      </dsp:nvSpPr>
      <dsp:spPr>
        <a:xfrm>
          <a:off x="27" y="263980"/>
          <a:ext cx="2673564" cy="69407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Summary of methodologies</a:t>
          </a:r>
        </a:p>
      </dsp:txBody>
      <dsp:txXfrm>
        <a:off x="27" y="263980"/>
        <a:ext cx="2673564" cy="694076"/>
      </dsp:txXfrm>
    </dsp:sp>
    <dsp:sp modelId="{D58294E4-CA67-4C46-8F32-3DFAC0D9AE97}">
      <dsp:nvSpPr>
        <dsp:cNvPr id="0" name=""/>
        <dsp:cNvSpPr/>
      </dsp:nvSpPr>
      <dsp:spPr>
        <a:xfrm>
          <a:off x="27" y="958057"/>
          <a:ext cx="2673564" cy="31293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Data collection and wrangling</a:t>
          </a:r>
        </a:p>
        <a:p>
          <a:pPr marL="171450" lvl="1" indent="-171450" algn="l" defTabSz="844550">
            <a:lnSpc>
              <a:spcPct val="90000"/>
            </a:lnSpc>
            <a:spcBef>
              <a:spcPct val="0"/>
            </a:spcBef>
            <a:spcAft>
              <a:spcPct val="15000"/>
            </a:spcAft>
            <a:buChar char="•"/>
          </a:pPr>
          <a:r>
            <a:rPr lang="en-US" sz="1900" kern="1200"/>
            <a:t>Exploration Data Analysis with Data Visualization and SQL</a:t>
          </a:r>
        </a:p>
        <a:p>
          <a:pPr marL="171450" lvl="1" indent="-171450" algn="l" defTabSz="844550">
            <a:lnSpc>
              <a:spcPct val="90000"/>
            </a:lnSpc>
            <a:spcBef>
              <a:spcPct val="0"/>
            </a:spcBef>
            <a:spcAft>
              <a:spcPct val="15000"/>
            </a:spcAft>
            <a:buChar char="•"/>
          </a:pPr>
          <a:r>
            <a:rPr lang="en-US" sz="1900" kern="1200"/>
            <a:t>Building an interactive map with folium</a:t>
          </a:r>
        </a:p>
        <a:p>
          <a:pPr marL="171450" lvl="1" indent="-171450" algn="l" defTabSz="844550">
            <a:lnSpc>
              <a:spcPct val="90000"/>
            </a:lnSpc>
            <a:spcBef>
              <a:spcPct val="0"/>
            </a:spcBef>
            <a:spcAft>
              <a:spcPct val="15000"/>
            </a:spcAft>
            <a:buChar char="•"/>
          </a:pPr>
          <a:r>
            <a:rPr lang="en-US" sz="1900" kern="1200"/>
            <a:t>Building a dashboard with Plotly Dash</a:t>
          </a:r>
        </a:p>
        <a:p>
          <a:pPr marL="171450" lvl="1" indent="-171450" algn="l" defTabSz="844550">
            <a:lnSpc>
              <a:spcPct val="90000"/>
            </a:lnSpc>
            <a:spcBef>
              <a:spcPct val="0"/>
            </a:spcBef>
            <a:spcAft>
              <a:spcPct val="15000"/>
            </a:spcAft>
            <a:buChar char="•"/>
          </a:pPr>
          <a:r>
            <a:rPr lang="en-US" sz="1900" kern="1200"/>
            <a:t>Classification</a:t>
          </a:r>
        </a:p>
      </dsp:txBody>
      <dsp:txXfrm>
        <a:off x="27" y="958057"/>
        <a:ext cx="2673564" cy="3129300"/>
      </dsp:txXfrm>
    </dsp:sp>
    <dsp:sp modelId="{C13A4AAF-DC7A-40FF-9CE9-F161C0646B07}">
      <dsp:nvSpPr>
        <dsp:cNvPr id="0" name=""/>
        <dsp:cNvSpPr/>
      </dsp:nvSpPr>
      <dsp:spPr>
        <a:xfrm>
          <a:off x="3047891" y="263980"/>
          <a:ext cx="2673564" cy="69407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Summary of all results</a:t>
          </a:r>
        </a:p>
      </dsp:txBody>
      <dsp:txXfrm>
        <a:off x="3047891" y="263980"/>
        <a:ext cx="2673564" cy="694076"/>
      </dsp:txXfrm>
    </dsp:sp>
    <dsp:sp modelId="{512BB839-6175-410D-9A07-D3AFBDD77B85}">
      <dsp:nvSpPr>
        <dsp:cNvPr id="0" name=""/>
        <dsp:cNvSpPr/>
      </dsp:nvSpPr>
      <dsp:spPr>
        <a:xfrm>
          <a:off x="3047891" y="958057"/>
          <a:ext cx="2673564" cy="312930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Data analysis result</a:t>
          </a:r>
        </a:p>
        <a:p>
          <a:pPr marL="171450" lvl="1" indent="-171450" algn="l" defTabSz="844550">
            <a:lnSpc>
              <a:spcPct val="90000"/>
            </a:lnSpc>
            <a:spcBef>
              <a:spcPct val="0"/>
            </a:spcBef>
            <a:spcAft>
              <a:spcPct val="15000"/>
            </a:spcAft>
            <a:buChar char="•"/>
          </a:pPr>
          <a:r>
            <a:rPr lang="en-US" sz="1900" kern="1200"/>
            <a:t>Predictive analysis result</a:t>
          </a:r>
        </a:p>
      </dsp:txBody>
      <dsp:txXfrm>
        <a:off x="3047891" y="958057"/>
        <a:ext cx="2673564" cy="3129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A5251-440C-4843-86FD-156F36CFD55E}">
      <dsp:nvSpPr>
        <dsp:cNvPr id="0" name=""/>
        <dsp:cNvSpPr/>
      </dsp:nvSpPr>
      <dsp:spPr>
        <a:xfrm rot="5400000">
          <a:off x="3333061" y="-1305933"/>
          <a:ext cx="668848" cy="3451751"/>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By the use of SpaceX Rest API</a:t>
          </a:r>
        </a:p>
        <a:p>
          <a:pPr marL="57150" lvl="1" indent="-57150" algn="l" defTabSz="444500">
            <a:lnSpc>
              <a:spcPct val="90000"/>
            </a:lnSpc>
            <a:spcBef>
              <a:spcPct val="0"/>
            </a:spcBef>
            <a:spcAft>
              <a:spcPct val="15000"/>
            </a:spcAft>
            <a:buChar char="•"/>
          </a:pPr>
          <a:r>
            <a:rPr lang="en-US" sz="1000" kern="1200"/>
            <a:t>By the use of Web Scrapping from Wikipedia</a:t>
          </a:r>
        </a:p>
      </dsp:txBody>
      <dsp:txXfrm rot="-5400000">
        <a:off x="1941610" y="118168"/>
        <a:ext cx="3419101" cy="603548"/>
      </dsp:txXfrm>
    </dsp:sp>
    <dsp:sp modelId="{AA584477-B40C-4124-89BA-34357A5C8270}">
      <dsp:nvSpPr>
        <dsp:cNvPr id="0" name=""/>
        <dsp:cNvSpPr/>
      </dsp:nvSpPr>
      <dsp:spPr>
        <a:xfrm>
          <a:off x="0" y="1912"/>
          <a:ext cx="1941609" cy="836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Data collection methodology:</a:t>
          </a:r>
        </a:p>
      </dsp:txBody>
      <dsp:txXfrm>
        <a:off x="40813" y="42725"/>
        <a:ext cx="1859983" cy="754434"/>
      </dsp:txXfrm>
    </dsp:sp>
    <dsp:sp modelId="{CC579CB9-C5FB-4897-AC58-422F7FB32B47}">
      <dsp:nvSpPr>
        <dsp:cNvPr id="0" name=""/>
        <dsp:cNvSpPr/>
      </dsp:nvSpPr>
      <dsp:spPr>
        <a:xfrm rot="5400000">
          <a:off x="3333061" y="-428069"/>
          <a:ext cx="668848" cy="3451751"/>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Data filtering</a:t>
          </a:r>
        </a:p>
        <a:p>
          <a:pPr marL="57150" lvl="1" indent="-57150" algn="l" defTabSz="444500">
            <a:lnSpc>
              <a:spcPct val="90000"/>
            </a:lnSpc>
            <a:spcBef>
              <a:spcPct val="0"/>
            </a:spcBef>
            <a:spcAft>
              <a:spcPct val="15000"/>
            </a:spcAft>
            <a:buChar char="•"/>
          </a:pPr>
          <a:r>
            <a:rPr lang="en-US" sz="1000" kern="1200"/>
            <a:t>Dealing with missing values</a:t>
          </a:r>
        </a:p>
        <a:p>
          <a:pPr marL="57150" lvl="1" indent="-57150" algn="l" defTabSz="444500">
            <a:lnSpc>
              <a:spcPct val="90000"/>
            </a:lnSpc>
            <a:spcBef>
              <a:spcPct val="0"/>
            </a:spcBef>
            <a:spcAft>
              <a:spcPct val="15000"/>
            </a:spcAft>
            <a:buChar char="•"/>
          </a:pPr>
          <a:r>
            <a:rPr lang="en-US" sz="1000" kern="1200"/>
            <a:t>One hot encoding to prepare the data to a binary classification</a:t>
          </a:r>
        </a:p>
      </dsp:txBody>
      <dsp:txXfrm rot="-5400000">
        <a:off x="1941610" y="996032"/>
        <a:ext cx="3419101" cy="603548"/>
      </dsp:txXfrm>
    </dsp:sp>
    <dsp:sp modelId="{959E8E53-E4E3-4321-A22B-7B537CACB9A0}">
      <dsp:nvSpPr>
        <dsp:cNvPr id="0" name=""/>
        <dsp:cNvSpPr/>
      </dsp:nvSpPr>
      <dsp:spPr>
        <a:xfrm>
          <a:off x="0" y="879775"/>
          <a:ext cx="1941609" cy="83606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Perform data wrangling</a:t>
          </a:r>
        </a:p>
      </dsp:txBody>
      <dsp:txXfrm>
        <a:off x="40813" y="920588"/>
        <a:ext cx="1859983" cy="754434"/>
      </dsp:txXfrm>
    </dsp:sp>
    <dsp:sp modelId="{E1AEF722-1A20-462C-848F-3A2817C2CDC6}">
      <dsp:nvSpPr>
        <dsp:cNvPr id="0" name=""/>
        <dsp:cNvSpPr/>
      </dsp:nvSpPr>
      <dsp:spPr>
        <a:xfrm>
          <a:off x="0" y="1757638"/>
          <a:ext cx="1941609" cy="8360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Perform exploratory data analysis (EDA) using visualization and SQL</a:t>
          </a:r>
        </a:p>
      </dsp:txBody>
      <dsp:txXfrm>
        <a:off x="40813" y="1798451"/>
        <a:ext cx="1859983" cy="754434"/>
      </dsp:txXfrm>
    </dsp:sp>
    <dsp:sp modelId="{A0F3F053-2033-4A8A-AEF1-DE505659D4EC}">
      <dsp:nvSpPr>
        <dsp:cNvPr id="0" name=""/>
        <dsp:cNvSpPr/>
      </dsp:nvSpPr>
      <dsp:spPr>
        <a:xfrm>
          <a:off x="0" y="2635502"/>
          <a:ext cx="1941609" cy="83606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Perform interactive visual analytics using Folium and Plotly Dash</a:t>
          </a:r>
        </a:p>
      </dsp:txBody>
      <dsp:txXfrm>
        <a:off x="40813" y="2676315"/>
        <a:ext cx="1859983" cy="754434"/>
      </dsp:txXfrm>
    </dsp:sp>
    <dsp:sp modelId="{636FC974-21BC-400B-BB4A-078C7581ADEF}">
      <dsp:nvSpPr>
        <dsp:cNvPr id="0" name=""/>
        <dsp:cNvSpPr/>
      </dsp:nvSpPr>
      <dsp:spPr>
        <a:xfrm rot="5400000">
          <a:off x="3333061" y="2205520"/>
          <a:ext cx="668848" cy="3451751"/>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Constructing, tuning, and evaluating classification model to ensure the best results</a:t>
          </a:r>
        </a:p>
      </dsp:txBody>
      <dsp:txXfrm rot="-5400000">
        <a:off x="1941610" y="3629621"/>
        <a:ext cx="3419101" cy="603548"/>
      </dsp:txXfrm>
    </dsp:sp>
    <dsp:sp modelId="{C5F46668-47AB-4D56-B889-98AC10834BFB}">
      <dsp:nvSpPr>
        <dsp:cNvPr id="0" name=""/>
        <dsp:cNvSpPr/>
      </dsp:nvSpPr>
      <dsp:spPr>
        <a:xfrm>
          <a:off x="0" y="3513365"/>
          <a:ext cx="1941609" cy="8360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Perform predictive analysis using classification models</a:t>
          </a:r>
        </a:p>
      </dsp:txBody>
      <dsp:txXfrm>
        <a:off x="40813" y="3554178"/>
        <a:ext cx="1859983" cy="75443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11/2/2022</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46</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11/2/2022</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11/2/2022</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11/2/2022</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11/2/2022</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11/2/2022</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11/2/2022</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11/2/2022</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11/2/2022</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11/2/2022</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11/2/2022</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ttiqueAhmed/IBM-capstone/blob/main/week%201%20data%20collection%20web%20scapping.ipynb"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ttiqueAhmed/IBM-capstone/blob/main/week2lab1.ipynb" TargetMode="External"/><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ttiqueAhmed/IBM-capstone/blob/main/week2lab2.ipynb" TargetMode="Externa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ttiqueAhmed/IBM-capstone/blob/main/week3.ipynb" TargetMode="External"/><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ttiqueAhmed/IBM-capstone/blob/main/week3.ipynb" TargetMode="External"/><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ttiqueAhmed/IBM-capstone/blob/main/week4%20lab.ipynb"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AttiqueAhmed/python-project-for-data-science-course-final-assignmen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realpython.com/"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ttiqueAhmed/IBM-capstone/blob/main/week%20data.ipynb"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ttiqueAhmed/IBM-capstone/blob/main/week%201%20data%20collection%20web%20scapping.ipynb"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6AF9D-A911-994B-90EA-013D4CDA5604}"/>
              </a:ext>
            </a:extLst>
          </p:cNvPr>
          <p:cNvSpPr txBox="1"/>
          <p:nvPr/>
        </p:nvSpPr>
        <p:spPr>
          <a:xfrm>
            <a:off x="888546" y="4568734"/>
            <a:ext cx="2514600" cy="646331"/>
          </a:xfrm>
          <a:prstGeom prst="rect">
            <a:avLst/>
          </a:prstGeom>
          <a:noFill/>
        </p:spPr>
        <p:txBody>
          <a:bodyPr wrap="square" lIns="91440" tIns="45720" rIns="91440" bIns="45720" rtlCol="0" anchor="t">
            <a:spAutoFit/>
          </a:bodyPr>
          <a:lstStyle/>
          <a:p>
            <a:r>
              <a:rPr lang="en-US" dirty="0">
                <a:solidFill>
                  <a:schemeClr val="bg2"/>
                </a:solidFill>
                <a:latin typeface="Abadi"/>
                <a:ea typeface="SF Pro" pitchFamily="2" charset="0"/>
                <a:cs typeface="SF Pro" pitchFamily="2" charset="0"/>
              </a:rPr>
              <a:t>Attique Ahmed</a:t>
            </a:r>
          </a:p>
          <a:p>
            <a:r>
              <a:rPr lang="en-US" dirty="0">
                <a:solidFill>
                  <a:schemeClr val="bg2"/>
                </a:solidFill>
                <a:latin typeface="Abadi"/>
                <a:ea typeface="SF Pro" pitchFamily="2" charset="0"/>
                <a:cs typeface="SF Pro" pitchFamily="2" charset="0"/>
              </a:rPr>
              <a:t>30/10/22</a:t>
            </a:r>
            <a:endParaRPr lang="en-US" dirty="0">
              <a:solidFill>
                <a:schemeClr val="bg2"/>
              </a:solidFill>
              <a:latin typeface="Abadi" panose="020B0604020104020204" pitchFamily="34" charset="0"/>
              <a:ea typeface="SF Pro" pitchFamily="2" charset="0"/>
              <a:cs typeface="SF Pro" pitchFamily="2" charset="0"/>
            </a:endParaRPr>
          </a:p>
        </p:txBody>
      </p:sp>
      <p:pic>
        <p:nvPicPr>
          <p:cNvPr id="2"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dirty="0" smtClean="0"/>
              <a:t>10</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8975652" cy="4351338"/>
          </a:xfrm>
          <a:prstGeom prst="rect">
            <a:avLst/>
          </a:prstGeom>
        </p:spPr>
        <p:txBody>
          <a:bodyPr lIns="91440" tIns="45720" rIns="91440" bIns="45720" anchor="t"/>
          <a:lstStyle/>
          <a:p>
            <a:r>
              <a:rPr lang="en-US" sz="2200" dirty="0">
                <a:solidFill>
                  <a:schemeClr val="accent3">
                    <a:lumMod val="25000"/>
                  </a:schemeClr>
                </a:solidFill>
                <a:latin typeface="Abadi"/>
              </a:rPr>
              <a:t>Describe how data were processed</a:t>
            </a:r>
          </a:p>
          <a:p>
            <a:pPr lvl="1"/>
            <a:r>
              <a:rPr lang="en-US" dirty="0">
                <a:cs typeface="Calibri" panose="020F0502020204030204"/>
              </a:rPr>
              <a:t>Exploratory data analysis performed. </a:t>
            </a:r>
          </a:p>
          <a:p>
            <a:pPr lvl="1"/>
            <a:r>
              <a:rPr lang="en-US" dirty="0">
                <a:cs typeface="Calibri" panose="020F0502020204030204"/>
              </a:rPr>
              <a:t>Then summaries were calculated for launches per site, occurrence of each orbit, and mission outcome per orbit</a:t>
            </a:r>
          </a:p>
          <a:p>
            <a:pPr lvl="1"/>
            <a:r>
              <a:rPr lang="en-US" dirty="0">
                <a:cs typeface="Calibri" panose="020F0502020204030204"/>
              </a:rPr>
              <a:t>Lastly, landing outcome label was created</a:t>
            </a:r>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
        <p:nvSpPr>
          <p:cNvPr id="2" name="Rectangle 1">
            <a:extLst>
              <a:ext uri="{FF2B5EF4-FFF2-40B4-BE49-F238E27FC236}">
                <a16:creationId xmlns:a16="http://schemas.microsoft.com/office/drawing/2014/main" id="{D30A1BF7-EB05-5B51-8A91-0B67C8750B16}"/>
              </a:ext>
            </a:extLst>
          </p:cNvPr>
          <p:cNvSpPr/>
          <p:nvPr/>
        </p:nvSpPr>
        <p:spPr>
          <a:xfrm>
            <a:off x="1311215" y="4452667"/>
            <a:ext cx="1408980" cy="905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EDA </a:t>
            </a:r>
            <a:endParaRPr lang="en-GB" dirty="0"/>
          </a:p>
        </p:txBody>
      </p:sp>
      <p:sp>
        <p:nvSpPr>
          <p:cNvPr id="3" name="Rectangle 2">
            <a:extLst>
              <a:ext uri="{FF2B5EF4-FFF2-40B4-BE49-F238E27FC236}">
                <a16:creationId xmlns:a16="http://schemas.microsoft.com/office/drawing/2014/main" id="{0F1092EE-F117-261F-AD4B-CE6C29FC02DA}"/>
              </a:ext>
            </a:extLst>
          </p:cNvPr>
          <p:cNvSpPr/>
          <p:nvPr/>
        </p:nvSpPr>
        <p:spPr>
          <a:xfrm>
            <a:off x="4200166" y="4451770"/>
            <a:ext cx="2401017" cy="891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Summarization</a:t>
            </a:r>
            <a:endParaRPr lang="en-GB" dirty="0"/>
          </a:p>
        </p:txBody>
      </p:sp>
      <p:sp>
        <p:nvSpPr>
          <p:cNvPr id="6" name="Rectangle 5">
            <a:extLst>
              <a:ext uri="{FF2B5EF4-FFF2-40B4-BE49-F238E27FC236}">
                <a16:creationId xmlns:a16="http://schemas.microsoft.com/office/drawing/2014/main" id="{87C4C3E0-7F0D-2CF4-FE70-16BF3EE23078}"/>
              </a:ext>
            </a:extLst>
          </p:cNvPr>
          <p:cNvSpPr/>
          <p:nvPr/>
        </p:nvSpPr>
        <p:spPr>
          <a:xfrm>
            <a:off x="8569985" y="4450870"/>
            <a:ext cx="1739659" cy="891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Add landing outcome label</a:t>
            </a:r>
          </a:p>
        </p:txBody>
      </p:sp>
      <p:sp>
        <p:nvSpPr>
          <p:cNvPr id="7" name="Arrow: Right 6">
            <a:extLst>
              <a:ext uri="{FF2B5EF4-FFF2-40B4-BE49-F238E27FC236}">
                <a16:creationId xmlns:a16="http://schemas.microsoft.com/office/drawing/2014/main" id="{4803BDA1-3275-4418-B29F-F81E5E27D136}"/>
              </a:ext>
            </a:extLst>
          </p:cNvPr>
          <p:cNvSpPr/>
          <p:nvPr/>
        </p:nvSpPr>
        <p:spPr>
          <a:xfrm>
            <a:off x="3044931" y="4650479"/>
            <a:ext cx="747622" cy="388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AB1CF381-ABFE-2F75-064E-4A22FDDC9C8B}"/>
              </a:ext>
            </a:extLst>
          </p:cNvPr>
          <p:cNvSpPr/>
          <p:nvPr/>
        </p:nvSpPr>
        <p:spPr>
          <a:xfrm>
            <a:off x="7300629" y="4707988"/>
            <a:ext cx="747622" cy="388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61FCF76-8F25-243E-5B1B-2C4DC9CF885B}"/>
              </a:ext>
            </a:extLst>
          </p:cNvPr>
          <p:cNvSpPr txBox="1"/>
          <p:nvPr/>
        </p:nvSpPr>
        <p:spPr>
          <a:xfrm>
            <a:off x="986287" y="5587042"/>
            <a:ext cx="114990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https://github.com/AttiqueAhmed/IBM-capstone/blob/main/week%201%20data%20collection%20web%20scapping.ipynb</a:t>
            </a:r>
            <a:endParaRPr lang="en-US"/>
          </a:p>
          <a:p>
            <a:endParaRPr lang="en-US" dirty="0">
              <a:cs typeface="Calibri"/>
            </a:endParaRPr>
          </a:p>
        </p:txBody>
      </p:sp>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Graph">
            <a:extLst>
              <a:ext uri="{FF2B5EF4-FFF2-40B4-BE49-F238E27FC236}">
                <a16:creationId xmlns:a16="http://schemas.microsoft.com/office/drawing/2014/main" id="{DB3B5024-7B13-7945-2C14-B7140F0324A0}"/>
              </a:ext>
            </a:extLst>
          </p:cNvPr>
          <p:cNvPicPr>
            <a:picLocks noChangeAspect="1"/>
          </p:cNvPicPr>
          <p:nvPr/>
        </p:nvPicPr>
        <p:blipFill rotWithShape="1">
          <a:blip r:embed="rId2">
            <a:alphaModFix amt="55000"/>
          </a:blip>
          <a:srcRect t="6172" r="-2" b="3826"/>
          <a:stretch/>
        </p:blipFill>
        <p:spPr>
          <a:xfrm>
            <a:off x="20" y="-9107"/>
            <a:ext cx="12191980" cy="6858000"/>
          </a:xfrm>
          <a:prstGeom prst="rect">
            <a:avLst/>
          </a:prstGeom>
        </p:spPr>
      </p:pic>
      <p:sp>
        <p:nvSpPr>
          <p:cNvPr id="3" name="Title 1">
            <a:extLst>
              <a:ext uri="{FF2B5EF4-FFF2-40B4-BE49-F238E27FC236}">
                <a16:creationId xmlns:a16="http://schemas.microsoft.com/office/drawing/2014/main" id="{D9E97D81-A978-4758-8A93-47C19B104075}"/>
              </a:ext>
            </a:extLst>
          </p:cNvPr>
          <p:cNvSpPr txBox="1">
            <a:spLocks/>
          </p:cNvSpPr>
          <p:nvPr/>
        </p:nvSpPr>
        <p:spPr>
          <a:xfrm>
            <a:off x="686834" y="591344"/>
            <a:ext cx="3200400" cy="55856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a:solidFill>
                  <a:srgbClr val="FFFFFF"/>
                </a:solidFill>
                <a:latin typeface="+mj-lt"/>
                <a:ea typeface="+mj-ea"/>
                <a:cs typeface="+mj-cs"/>
              </a:rPr>
              <a:t>EDA with Data Visualization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447308" y="591344"/>
            <a:ext cx="6906491" cy="5585619"/>
          </a:xfrm>
          <a:prstGeom prst="rect">
            <a:avLst/>
          </a:prstGeom>
        </p:spPr>
        <p:txBody>
          <a:bodyPr vert="horz" lIns="91440" tIns="45720" rIns="91440" bIns="45720" rtlCol="0" anchor="ctr">
            <a:normAutofit/>
          </a:bodyPr>
          <a:lstStyle/>
          <a:p>
            <a:pPr>
              <a:spcBef>
                <a:spcPts val="1400"/>
              </a:spcBef>
            </a:pPr>
            <a:r>
              <a:rPr lang="en-US">
                <a:solidFill>
                  <a:srgbClr val="FFFFFF"/>
                </a:solidFill>
              </a:rPr>
              <a:t>Different charts are ploted</a:t>
            </a:r>
          </a:p>
          <a:p>
            <a:pPr lvl="1">
              <a:spcBef>
                <a:spcPts val="1400"/>
              </a:spcBef>
            </a:pPr>
            <a:r>
              <a:rPr lang="en-US">
                <a:solidFill>
                  <a:srgbClr val="FFFFFF"/>
                </a:solidFill>
              </a:rPr>
              <a:t>Flight Number Vs Payload Mass</a:t>
            </a:r>
          </a:p>
          <a:p>
            <a:pPr lvl="1">
              <a:spcBef>
                <a:spcPts val="1400"/>
              </a:spcBef>
            </a:pPr>
            <a:r>
              <a:rPr lang="en-US">
                <a:solidFill>
                  <a:srgbClr val="FFFFFF"/>
                </a:solidFill>
              </a:rPr>
              <a:t>Flight Number Vs Launch sites</a:t>
            </a:r>
          </a:p>
          <a:p>
            <a:pPr lvl="1">
              <a:spcBef>
                <a:spcPts val="1400"/>
              </a:spcBef>
            </a:pPr>
            <a:r>
              <a:rPr lang="en-US">
                <a:solidFill>
                  <a:srgbClr val="FFFFFF"/>
                </a:solidFill>
              </a:rPr>
              <a:t>Flight Number Vs Orbit Type</a:t>
            </a:r>
          </a:p>
          <a:p>
            <a:pPr lvl="1">
              <a:spcBef>
                <a:spcPts val="1400"/>
              </a:spcBef>
            </a:pPr>
            <a:r>
              <a:rPr lang="en-US">
                <a:solidFill>
                  <a:srgbClr val="FFFFFF"/>
                </a:solidFill>
              </a:rPr>
              <a:t>Payload Mass Vs launch site</a:t>
            </a:r>
          </a:p>
          <a:p>
            <a:pPr lvl="1">
              <a:spcBef>
                <a:spcPts val="1400"/>
              </a:spcBef>
            </a:pPr>
            <a:r>
              <a:rPr lang="en-US">
                <a:solidFill>
                  <a:srgbClr val="FFFFFF"/>
                </a:solidFill>
              </a:rPr>
              <a:t>Payload Mass Vs Orbit Type</a:t>
            </a:r>
          </a:p>
          <a:p>
            <a:pPr lvl="1">
              <a:spcBef>
                <a:spcPts val="1400"/>
              </a:spcBef>
            </a:pPr>
            <a:r>
              <a:rPr lang="en-US">
                <a:solidFill>
                  <a:srgbClr val="FFFFFF"/>
                </a:solidFill>
              </a:rPr>
              <a:t>And many more</a:t>
            </a:r>
          </a:p>
          <a:p>
            <a:pPr lvl="1">
              <a:spcBef>
                <a:spcPts val="1400"/>
              </a:spcBef>
            </a:pPr>
            <a:endParaRPr lang="en-US">
              <a:solidFill>
                <a:srgbClr val="FFFFFF"/>
              </a:solidFill>
            </a:endParaRPr>
          </a:p>
          <a:p>
            <a:r>
              <a:rPr lang="en-US">
                <a:solidFill>
                  <a:srgbClr val="FFFFFF"/>
                </a:solidFill>
                <a:hlinkClick r:id="rId3"/>
              </a:rPr>
              <a:t>https://github.com/AttiqueAhmed/IBM-capstone/blob/main/week2lab1.ipynb</a:t>
            </a:r>
            <a:endParaRPr lang="en-US">
              <a:solidFill>
                <a:srgbClr val="FFFFFF"/>
              </a:solidFill>
            </a:endParaRPr>
          </a:p>
          <a:p>
            <a:endParaRPr lang="en-US">
              <a:solidFill>
                <a:srgbClr val="FFFFFF"/>
              </a:solidFill>
            </a:endParaRPr>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a:xfrm>
            <a:off x="9819860" y="6356350"/>
            <a:ext cx="1533939" cy="365125"/>
          </a:xfrm>
        </p:spPr>
        <p:txBody>
          <a:bodyPr vert="horz" lIns="91440" tIns="45720" rIns="91440" bIns="45720" rtlCol="0" anchor="ctr">
            <a:normAutofit/>
          </a:bodyPr>
          <a:lstStyle/>
          <a:p>
            <a:pPr>
              <a:spcAft>
                <a:spcPts val="600"/>
              </a:spcAft>
              <a:defRPr/>
            </a:pPr>
            <a:fld id="{5075537C-CA84-1446-933C-8E9D027F9201}" type="slidenum">
              <a:rPr lang="en-US" sz="1200">
                <a:solidFill>
                  <a:srgbClr val="FFFFFF"/>
                </a:solidFill>
                <a:latin typeface="Calibri" panose="020F0502020204030204"/>
              </a:rPr>
              <a:pPr>
                <a:spcAft>
                  <a:spcPts val="600"/>
                </a:spcAft>
                <a:defRPr/>
              </a:pPr>
              <a:t>11</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Rocket launch">
            <a:extLst>
              <a:ext uri="{FF2B5EF4-FFF2-40B4-BE49-F238E27FC236}">
                <a16:creationId xmlns:a16="http://schemas.microsoft.com/office/drawing/2014/main" id="{CCEB72F6-9AA4-786F-D483-262362FE508D}"/>
              </a:ext>
            </a:extLst>
          </p:cNvPr>
          <p:cNvPicPr>
            <a:picLocks noChangeAspect="1"/>
          </p:cNvPicPr>
          <p:nvPr/>
        </p:nvPicPr>
        <p:blipFill rotWithShape="1">
          <a:blip r:embed="rId2"/>
          <a:srcRect l="40731" r="12078"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3"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5827048" y="407987"/>
            <a:ext cx="57214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a:solidFill>
                  <a:schemeClr val="tx1"/>
                </a:solidFill>
                <a:latin typeface="+mj-lt"/>
                <a:ea typeface="+mj-ea"/>
                <a:cs typeface="+mj-cs"/>
              </a:rPr>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827048" y="1868487"/>
            <a:ext cx="5721484" cy="4351338"/>
          </a:xfrm>
          <a:prstGeom prst="rect">
            <a:avLst/>
          </a:prstGeom>
        </p:spPr>
        <p:txBody>
          <a:bodyPr vert="horz" lIns="91440" tIns="45720" rIns="91440" bIns="45720" rtlCol="0">
            <a:normAutofit/>
          </a:bodyPr>
          <a:lstStyle/>
          <a:p>
            <a:pPr>
              <a:spcBef>
                <a:spcPts val="1400"/>
              </a:spcBef>
            </a:pPr>
            <a:r>
              <a:rPr lang="en-US" sz="1400"/>
              <a:t>Many SQL queries were performed:</a:t>
            </a:r>
          </a:p>
          <a:p>
            <a:pPr lvl="1">
              <a:spcBef>
                <a:spcPts val="1400"/>
              </a:spcBef>
            </a:pPr>
            <a:r>
              <a:rPr lang="en-US" sz="1400"/>
              <a:t>Names of the unique launch sites</a:t>
            </a:r>
          </a:p>
          <a:p>
            <a:pPr lvl="1">
              <a:spcBef>
                <a:spcPts val="1400"/>
              </a:spcBef>
            </a:pPr>
            <a:r>
              <a:rPr lang="en-US" sz="1400"/>
              <a:t>Launch sites begin with CCA</a:t>
            </a:r>
          </a:p>
          <a:p>
            <a:pPr lvl="1">
              <a:spcBef>
                <a:spcPts val="1400"/>
              </a:spcBef>
            </a:pPr>
            <a:r>
              <a:rPr lang="en-US" sz="1400"/>
              <a:t>Total payload mass carried by boosters of NASA</a:t>
            </a:r>
          </a:p>
          <a:p>
            <a:pPr lvl="1">
              <a:spcBef>
                <a:spcPts val="1400"/>
              </a:spcBef>
            </a:pPr>
            <a:r>
              <a:rPr lang="en-US" sz="1400"/>
              <a:t>Total payload mass carried by boosters of F9</a:t>
            </a:r>
          </a:p>
          <a:p>
            <a:pPr lvl="1">
              <a:spcBef>
                <a:spcPts val="1400"/>
              </a:spcBef>
            </a:pPr>
            <a:r>
              <a:rPr lang="en-US" sz="1400"/>
              <a:t>Date of successful landings</a:t>
            </a:r>
          </a:p>
          <a:p>
            <a:pPr lvl="1">
              <a:spcBef>
                <a:spcPts val="1400"/>
              </a:spcBef>
            </a:pPr>
            <a:r>
              <a:rPr lang="en-US" sz="1400"/>
              <a:t>Number of succesful and fail missions</a:t>
            </a:r>
          </a:p>
          <a:p>
            <a:pPr lvl="1">
              <a:spcBef>
                <a:spcPts val="1400"/>
              </a:spcBef>
            </a:pPr>
            <a:endParaRPr lang="en-US" sz="1400"/>
          </a:p>
          <a:p>
            <a:r>
              <a:rPr lang="en-US" sz="1400">
                <a:hlinkClick r:id="rId3"/>
              </a:rPr>
              <a:t>https://github.com/AttiqueAhmed/IBM-capstone/blob/main/week2lab2.ipynb</a:t>
            </a:r>
            <a:endParaRPr lang="en-US" sz="1400"/>
          </a:p>
          <a:p>
            <a:endParaRPr lang="en-US" sz="1400"/>
          </a:p>
          <a:p>
            <a:endParaRPr lang="en-US" sz="1400"/>
          </a:p>
          <a:p>
            <a:endParaRPr lang="en-US" sz="1400"/>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a:xfrm>
            <a:off x="10047382" y="6356350"/>
            <a:ext cx="1306417" cy="365125"/>
          </a:xfrm>
        </p:spPr>
        <p:txBody>
          <a:bodyPr vert="horz" lIns="91440" tIns="45720" rIns="91440" bIns="45720" rtlCol="0" anchor="ctr">
            <a:normAutofit/>
          </a:bodyPr>
          <a:lstStyle/>
          <a:p>
            <a:pPr>
              <a:spcAft>
                <a:spcPts val="600"/>
              </a:spcAft>
              <a:defRPr/>
            </a:pPr>
            <a:fld id="{5075537C-CA84-1446-933C-8E9D027F9201}" type="slidenum">
              <a:rPr lang="en-US" sz="1200" smtClean="0">
                <a:solidFill>
                  <a:prstClr val="black">
                    <a:tint val="75000"/>
                  </a:prstClr>
                </a:solidFill>
                <a:latin typeface="Calibri" panose="020F0502020204030204"/>
              </a:rPr>
              <a:pPr>
                <a:spcAft>
                  <a:spcPts val="600"/>
                </a:spcAft>
                <a:defRPr/>
              </a:pPr>
              <a:t>12</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15787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Red pinpointers pinned on a road">
            <a:extLst>
              <a:ext uri="{FF2B5EF4-FFF2-40B4-BE49-F238E27FC236}">
                <a16:creationId xmlns:a16="http://schemas.microsoft.com/office/drawing/2014/main" id="{3515214E-3AD5-1634-6162-D15D97466D7C}"/>
              </a:ext>
            </a:extLst>
          </p:cNvPr>
          <p:cNvPicPr>
            <a:picLocks noChangeAspect="1"/>
          </p:cNvPicPr>
          <p:nvPr/>
        </p:nvPicPr>
        <p:blipFill rotWithShape="1">
          <a:blip r:embed="rId2">
            <a:alphaModFix amt="55000"/>
          </a:blip>
          <a:srcRect t="823" r="-2" b="14780"/>
          <a:stretch/>
        </p:blipFill>
        <p:spPr>
          <a:xfrm>
            <a:off x="20" y="-9107"/>
            <a:ext cx="12191980" cy="6858000"/>
          </a:xfrm>
          <a:prstGeom prst="rect">
            <a:avLst/>
          </a:prstGeom>
        </p:spPr>
      </p:pic>
      <p:sp>
        <p:nvSpPr>
          <p:cNvPr id="3" name="Title 1">
            <a:extLst>
              <a:ext uri="{FF2B5EF4-FFF2-40B4-BE49-F238E27FC236}">
                <a16:creationId xmlns:a16="http://schemas.microsoft.com/office/drawing/2014/main" id="{B28946E4-5BEF-46F0-A56A-E7E85ACA148F}"/>
              </a:ext>
            </a:extLst>
          </p:cNvPr>
          <p:cNvSpPr txBox="1">
            <a:spLocks/>
          </p:cNvSpPr>
          <p:nvPr/>
        </p:nvSpPr>
        <p:spPr>
          <a:xfrm>
            <a:off x="686834" y="591344"/>
            <a:ext cx="3200400" cy="55856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a:solidFill>
                  <a:srgbClr val="FFFFFF"/>
                </a:solidFill>
                <a:latin typeface="+mj-lt"/>
                <a:ea typeface="+mj-ea"/>
                <a:cs typeface="+mj-cs"/>
              </a:rPr>
              <a:t>Build an Interactive Map with Folium</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447308" y="591344"/>
            <a:ext cx="6906491" cy="5585619"/>
          </a:xfrm>
          <a:prstGeom prst="rect">
            <a:avLst/>
          </a:prstGeom>
        </p:spPr>
        <p:txBody>
          <a:bodyPr vert="horz" lIns="91440" tIns="45720" rIns="91440" bIns="45720" rtlCol="0" anchor="ctr">
            <a:normAutofit/>
          </a:bodyPr>
          <a:lstStyle/>
          <a:p>
            <a:pPr>
              <a:spcBef>
                <a:spcPts val="1400"/>
              </a:spcBef>
            </a:pPr>
            <a:r>
              <a:rPr lang="en-US">
                <a:solidFill>
                  <a:srgbClr val="FFFFFF"/>
                </a:solidFill>
              </a:rPr>
              <a:t>Markers for launch sites using latitude and longitude coordinates:</a:t>
            </a:r>
          </a:p>
          <a:p>
            <a:pPr lvl="1">
              <a:spcBef>
                <a:spcPts val="1400"/>
              </a:spcBef>
            </a:pPr>
            <a:r>
              <a:rPr lang="en-US">
                <a:solidFill>
                  <a:srgbClr val="FFFFFF"/>
                </a:solidFill>
              </a:rPr>
              <a:t>Circular markers</a:t>
            </a:r>
          </a:p>
          <a:p>
            <a:pPr lvl="1">
              <a:spcBef>
                <a:spcPts val="1400"/>
              </a:spcBef>
            </a:pPr>
            <a:r>
              <a:rPr lang="en-US">
                <a:solidFill>
                  <a:srgbClr val="FFFFFF"/>
                </a:solidFill>
              </a:rPr>
              <a:t>Popup label</a:t>
            </a:r>
          </a:p>
          <a:p>
            <a:pPr lvl="1">
              <a:spcBef>
                <a:spcPts val="1400"/>
              </a:spcBef>
            </a:pPr>
            <a:r>
              <a:rPr lang="en-US">
                <a:solidFill>
                  <a:srgbClr val="FFFFFF"/>
                </a:solidFill>
              </a:rPr>
              <a:t>Text label</a:t>
            </a:r>
          </a:p>
          <a:p>
            <a:pPr lvl="1">
              <a:spcBef>
                <a:spcPts val="1400"/>
              </a:spcBef>
            </a:pPr>
            <a:r>
              <a:rPr lang="en-US">
                <a:solidFill>
                  <a:srgbClr val="FFFFFF"/>
                </a:solidFill>
              </a:rPr>
              <a:t>Colourful markers for the launch outcome for each launch site</a:t>
            </a:r>
          </a:p>
          <a:p>
            <a:pPr lvl="1">
              <a:spcBef>
                <a:spcPts val="1400"/>
              </a:spcBef>
            </a:pPr>
            <a:r>
              <a:rPr lang="en-US">
                <a:solidFill>
                  <a:srgbClr val="FFFFFF"/>
                </a:solidFill>
              </a:rPr>
              <a:t>Distance between a launch sites. </a:t>
            </a:r>
          </a:p>
          <a:p>
            <a:pPr lvl="1">
              <a:spcBef>
                <a:spcPts val="1400"/>
              </a:spcBef>
            </a:pPr>
            <a:endParaRPr lang="en-US">
              <a:solidFill>
                <a:srgbClr val="FFFFFF"/>
              </a:solidFill>
            </a:endParaRPr>
          </a:p>
          <a:p>
            <a:pPr lvl="1">
              <a:spcBef>
                <a:spcPts val="1400"/>
              </a:spcBef>
            </a:pPr>
            <a:endParaRPr lang="en-US">
              <a:solidFill>
                <a:srgbClr val="FFFFFF"/>
              </a:solidFill>
            </a:endParaRPr>
          </a:p>
          <a:p>
            <a:pPr marL="457200" lvl="1">
              <a:spcBef>
                <a:spcPts val="1400"/>
              </a:spcBef>
            </a:pPr>
            <a:r>
              <a:rPr lang="en-US">
                <a:solidFill>
                  <a:srgbClr val="FFFFFF"/>
                </a:solidFill>
                <a:hlinkClick r:id="rId3"/>
              </a:rPr>
              <a:t>https://github.com/AttiqueAhmed/IBM-capstone/blob/main/week3.ipynb</a:t>
            </a:r>
            <a:endParaRPr lang="en-US">
              <a:solidFill>
                <a:srgbClr val="FFFFFF"/>
              </a:solidFill>
            </a:endParaRPr>
          </a:p>
          <a:p>
            <a:pPr marL="457200" lvl="1">
              <a:spcBef>
                <a:spcPts val="1400"/>
              </a:spcBef>
            </a:pPr>
            <a:endParaRPr lang="en-US">
              <a:solidFill>
                <a:srgbClr val="FFFFFF"/>
              </a:solidFill>
            </a:endParaRPr>
          </a:p>
          <a:p>
            <a:pPr lvl="1">
              <a:spcBef>
                <a:spcPts val="1400"/>
              </a:spcBef>
            </a:pPr>
            <a:endParaRPr lang="en-US">
              <a:solidFill>
                <a:srgbClr val="FFFFFF"/>
              </a:solidFill>
            </a:endParaRPr>
          </a:p>
          <a:p>
            <a:pPr lvl="1">
              <a:spcBef>
                <a:spcPts val="1400"/>
              </a:spcBef>
            </a:pPr>
            <a:endParaRPr lang="en-US">
              <a:solidFill>
                <a:srgbClr val="FFFFFF"/>
              </a:solidFill>
            </a:endParaRPr>
          </a:p>
          <a:p>
            <a:endParaRPr lang="en-US">
              <a:solidFill>
                <a:srgbClr val="FFFFFF"/>
              </a:solidFill>
            </a:endParaRPr>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a:xfrm>
            <a:off x="9819860" y="6356350"/>
            <a:ext cx="1533939" cy="365125"/>
          </a:xfrm>
        </p:spPr>
        <p:txBody>
          <a:bodyPr vert="horz" lIns="91440" tIns="45720" rIns="91440" bIns="45720" rtlCol="0" anchor="ctr">
            <a:normAutofit/>
          </a:bodyPr>
          <a:lstStyle/>
          <a:p>
            <a:pPr>
              <a:spcAft>
                <a:spcPts val="600"/>
              </a:spcAft>
              <a:defRPr/>
            </a:pPr>
            <a:fld id="{5075537C-CA84-1446-933C-8E9D027F9201}" type="slidenum">
              <a:rPr lang="en-US" sz="1200">
                <a:solidFill>
                  <a:srgbClr val="FFFFFF"/>
                </a:solidFill>
                <a:latin typeface="Calibri" panose="020F0502020204030204"/>
              </a:rPr>
              <a:pPr>
                <a:spcAft>
                  <a:spcPts val="600"/>
                </a:spcAft>
                <a:defRPr/>
              </a:pPr>
              <a:t>13</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Graph">
            <a:extLst>
              <a:ext uri="{FF2B5EF4-FFF2-40B4-BE49-F238E27FC236}">
                <a16:creationId xmlns:a16="http://schemas.microsoft.com/office/drawing/2014/main" id="{0A2DA548-364A-D82A-3DF0-5928374396DA}"/>
              </a:ext>
            </a:extLst>
          </p:cNvPr>
          <p:cNvPicPr>
            <a:picLocks noChangeAspect="1"/>
          </p:cNvPicPr>
          <p:nvPr/>
        </p:nvPicPr>
        <p:blipFill rotWithShape="1">
          <a:blip r:embed="rId2">
            <a:alphaModFix amt="55000"/>
          </a:blip>
          <a:srcRect t="6172" r="-2" b="3826"/>
          <a:stretch/>
        </p:blipFill>
        <p:spPr>
          <a:xfrm>
            <a:off x="20" y="-9107"/>
            <a:ext cx="12191980" cy="6858000"/>
          </a:xfrm>
          <a:prstGeom prst="rect">
            <a:avLst/>
          </a:prstGeom>
        </p:spPr>
      </p:pic>
      <p:sp>
        <p:nvSpPr>
          <p:cNvPr id="3" name="Title 1">
            <a:extLst>
              <a:ext uri="{FF2B5EF4-FFF2-40B4-BE49-F238E27FC236}">
                <a16:creationId xmlns:a16="http://schemas.microsoft.com/office/drawing/2014/main" id="{519FC08B-7D2E-43A5-A528-821DCDCCCC82}"/>
              </a:ext>
            </a:extLst>
          </p:cNvPr>
          <p:cNvSpPr txBox="1">
            <a:spLocks/>
          </p:cNvSpPr>
          <p:nvPr/>
        </p:nvSpPr>
        <p:spPr>
          <a:xfrm>
            <a:off x="686834" y="591344"/>
            <a:ext cx="3200400" cy="55856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a:solidFill>
                  <a:srgbClr val="FFFFFF"/>
                </a:solidFill>
                <a:latin typeface="+mj-lt"/>
                <a:ea typeface="+mj-ea"/>
                <a:cs typeface="+mj-cs"/>
              </a:rPr>
              <a:t>Build a Dashboard with Plotly Dash</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447308" y="591344"/>
            <a:ext cx="6906491" cy="5585619"/>
          </a:xfrm>
          <a:prstGeom prst="rect">
            <a:avLst/>
          </a:prstGeom>
        </p:spPr>
        <p:txBody>
          <a:bodyPr vert="horz" lIns="91440" tIns="45720" rIns="91440" bIns="45720" rtlCol="0" anchor="ctr">
            <a:normAutofit/>
          </a:bodyPr>
          <a:lstStyle/>
          <a:p>
            <a:pPr>
              <a:spcBef>
                <a:spcPts val="1400"/>
              </a:spcBef>
            </a:pPr>
            <a:r>
              <a:rPr lang="en-US">
                <a:solidFill>
                  <a:srgbClr val="FFFFFF"/>
                </a:solidFill>
              </a:rPr>
              <a:t>A dropdown list to enable launch site selection</a:t>
            </a:r>
          </a:p>
          <a:p>
            <a:pPr>
              <a:spcBef>
                <a:spcPts val="1400"/>
              </a:spcBef>
            </a:pPr>
            <a:r>
              <a:rPr lang="en-US">
                <a:solidFill>
                  <a:srgbClr val="FFFFFF"/>
                </a:solidFill>
              </a:rPr>
              <a:t>Pie chart showing successful launches</a:t>
            </a:r>
          </a:p>
          <a:p>
            <a:pPr>
              <a:spcBef>
                <a:spcPts val="1400"/>
              </a:spcBef>
            </a:pPr>
            <a:r>
              <a:rPr lang="en-US">
                <a:solidFill>
                  <a:srgbClr val="FFFFFF"/>
                </a:solidFill>
              </a:rPr>
              <a:t>Slider for payload mass range and selection</a:t>
            </a:r>
          </a:p>
          <a:p>
            <a:pPr>
              <a:spcBef>
                <a:spcPts val="1400"/>
              </a:spcBef>
            </a:pPr>
            <a:r>
              <a:rPr lang="en-US">
                <a:solidFill>
                  <a:srgbClr val="FFFFFF"/>
                </a:solidFill>
              </a:rPr>
              <a:t>Scatter chart of payload mass vs. Success rate</a:t>
            </a:r>
          </a:p>
          <a:p>
            <a:pPr>
              <a:spcBef>
                <a:spcPts val="1400"/>
              </a:spcBef>
            </a:pPr>
            <a:endParaRPr lang="en-US">
              <a:solidFill>
                <a:srgbClr val="FFFFFF"/>
              </a:solidFill>
            </a:endParaRPr>
          </a:p>
          <a:p>
            <a:pPr>
              <a:spcBef>
                <a:spcPts val="1400"/>
              </a:spcBef>
            </a:pPr>
            <a:endParaRPr lang="en-US">
              <a:solidFill>
                <a:srgbClr val="FFFFFF"/>
              </a:solidFill>
            </a:endParaRPr>
          </a:p>
          <a:p>
            <a:pPr>
              <a:spcBef>
                <a:spcPts val="1400"/>
              </a:spcBef>
            </a:pPr>
            <a:r>
              <a:rPr lang="en-US">
                <a:solidFill>
                  <a:srgbClr val="FFFFFF"/>
                </a:solidFill>
                <a:hlinkClick r:id="rId3"/>
              </a:rPr>
              <a:t>https://github.com/AttiqueAhmed/IBM-capstone/blob/main/week3.ipynb</a:t>
            </a:r>
            <a:endParaRPr lang="en-US">
              <a:solidFill>
                <a:srgbClr val="FFFFFF"/>
              </a:solidFill>
            </a:endParaRPr>
          </a:p>
          <a:p>
            <a:pPr>
              <a:spcBef>
                <a:spcPts val="1400"/>
              </a:spcBef>
            </a:pPr>
            <a:endParaRPr lang="en-US">
              <a:solidFill>
                <a:srgbClr val="FFFFFF"/>
              </a:solidFill>
            </a:endParaRPr>
          </a:p>
          <a:p>
            <a:endParaRPr lang="en-US">
              <a:solidFill>
                <a:srgbClr val="FFFFFF"/>
              </a:solidFill>
            </a:endParaRPr>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a:xfrm>
            <a:off x="9819860" y="6356350"/>
            <a:ext cx="1533939" cy="365125"/>
          </a:xfrm>
        </p:spPr>
        <p:txBody>
          <a:bodyPr vert="horz" lIns="91440" tIns="45720" rIns="91440" bIns="45720" rtlCol="0" anchor="ctr">
            <a:normAutofit/>
          </a:bodyPr>
          <a:lstStyle/>
          <a:p>
            <a:pPr>
              <a:spcAft>
                <a:spcPts val="600"/>
              </a:spcAft>
              <a:defRPr/>
            </a:pPr>
            <a:fld id="{5075537C-CA84-1446-933C-8E9D027F9201}" type="slidenum">
              <a:rPr lang="en-US" sz="1200">
                <a:solidFill>
                  <a:srgbClr val="FFFFFF"/>
                </a:solidFill>
                <a:latin typeface="Calibri" panose="020F0502020204030204"/>
              </a:rPr>
              <a:pPr>
                <a:spcAft>
                  <a:spcPts val="600"/>
                </a:spcAft>
                <a:defRPr/>
              </a:pPr>
              <a:t>14</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dirty="0" smtClean="0"/>
              <a:t>15</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cs typeface="Calibri"/>
            </a:endParaRPr>
          </a:p>
          <a:p>
            <a:pPr>
              <a:lnSpc>
                <a:spcPct val="100000"/>
              </a:lnSpc>
              <a:spcBef>
                <a:spcPts val="1400"/>
              </a:spcBef>
            </a:pPr>
            <a:endParaRPr lang="en-US" sz="2200" dirty="0">
              <a:solidFill>
                <a:schemeClr val="accent3">
                  <a:lumMod val="25000"/>
                </a:schemeClr>
              </a:solidFill>
              <a:latin typeface="Abadi"/>
              <a:ea typeface="+mn-lt"/>
              <a:cs typeface="+mn-lt"/>
            </a:endParaRPr>
          </a:p>
          <a:p>
            <a:pPr>
              <a:lnSpc>
                <a:spcPct val="100000"/>
              </a:lnSpc>
              <a:spcBef>
                <a:spcPts val="1400"/>
              </a:spcBef>
            </a:pPr>
            <a:endParaRPr lang="en-US" sz="2200" dirty="0">
              <a:solidFill>
                <a:schemeClr val="accent3">
                  <a:lumMod val="25000"/>
                </a:schemeClr>
              </a:solidFill>
              <a:latin typeface="Abadi"/>
              <a:ea typeface="+mn-lt"/>
              <a:cs typeface="+mn-lt"/>
            </a:endParaRPr>
          </a:p>
          <a:p>
            <a:pPr marL="0" indent="0">
              <a:lnSpc>
                <a:spcPct val="100000"/>
              </a:lnSpc>
              <a:spcBef>
                <a:spcPts val="1400"/>
              </a:spcBef>
              <a:buNone/>
            </a:pPr>
            <a:endParaRPr lang="en-US" sz="2200" dirty="0">
              <a:solidFill>
                <a:schemeClr val="accent3">
                  <a:lumMod val="25000"/>
                </a:schemeClr>
              </a:solidFill>
              <a:latin typeface="Abadi"/>
              <a:ea typeface="+mn-lt"/>
              <a:cs typeface="+mn-lt"/>
            </a:endParaRPr>
          </a:p>
          <a:p>
            <a:endParaRPr lang="en-US">
              <a:ea typeface="+mn-lt"/>
              <a:cs typeface="+mn-lt"/>
            </a:endParaRPr>
          </a:p>
          <a:p>
            <a:endParaRPr lang="en-US" dirty="0">
              <a:ea typeface="+mn-lt"/>
              <a:cs typeface="+mn-lt"/>
            </a:endParaRPr>
          </a:p>
          <a:p>
            <a:r>
              <a:rPr lang="en-US" sz="1400" dirty="0">
                <a:ea typeface="+mn-lt"/>
                <a:cs typeface="+mn-lt"/>
                <a:hlinkClick r:id="rId3"/>
              </a:rPr>
              <a:t>https://github.com/AttiqueAhmed/IBM-capstone/blob/main/week4%20lab.ipynb</a:t>
            </a:r>
            <a:endParaRPr lang="en-US" sz="1400" dirty="0">
              <a:ea typeface="+mn-lt"/>
              <a:cs typeface="+mn-lt"/>
            </a:endParaRPr>
          </a:p>
          <a:p>
            <a:endParaRPr lang="en-US" dirty="0">
              <a:ea typeface="+mn-lt"/>
              <a:cs typeface="+mn-lt"/>
            </a:endParaRPr>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
        <p:nvSpPr>
          <p:cNvPr id="2" name="Rectangle: Rounded Corners 1">
            <a:extLst>
              <a:ext uri="{FF2B5EF4-FFF2-40B4-BE49-F238E27FC236}">
                <a16:creationId xmlns:a16="http://schemas.microsoft.com/office/drawing/2014/main" id="{C1AC2AFB-90FE-352E-44F8-CC6D4BC45396}"/>
              </a:ext>
            </a:extLst>
          </p:cNvPr>
          <p:cNvSpPr/>
          <p:nvPr/>
        </p:nvSpPr>
        <p:spPr>
          <a:xfrm>
            <a:off x="606725" y="1490933"/>
            <a:ext cx="1581509" cy="1538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Create </a:t>
            </a:r>
            <a:r>
              <a:rPr lang="en-GB" dirty="0" err="1">
                <a:cs typeface="Calibri"/>
              </a:rPr>
              <a:t>a</a:t>
            </a:r>
            <a:r>
              <a:rPr lang="en-GB" dirty="0">
                <a:cs typeface="Calibri"/>
              </a:rPr>
              <a:t> array of the column "Class" from data</a:t>
            </a:r>
            <a:endParaRPr lang="en-GB" dirty="0"/>
          </a:p>
        </p:txBody>
      </p:sp>
      <p:sp>
        <p:nvSpPr>
          <p:cNvPr id="6" name="Rectangle: Rounded Corners 5">
            <a:extLst>
              <a:ext uri="{FF2B5EF4-FFF2-40B4-BE49-F238E27FC236}">
                <a16:creationId xmlns:a16="http://schemas.microsoft.com/office/drawing/2014/main" id="{08E04F8B-CC25-52A2-A73F-60EF5E7093E5}"/>
              </a:ext>
            </a:extLst>
          </p:cNvPr>
          <p:cNvSpPr/>
          <p:nvPr/>
        </p:nvSpPr>
        <p:spPr>
          <a:xfrm>
            <a:off x="2950234" y="1490932"/>
            <a:ext cx="1581509" cy="1538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data standardization </a:t>
            </a:r>
          </a:p>
        </p:txBody>
      </p:sp>
      <p:sp>
        <p:nvSpPr>
          <p:cNvPr id="7" name="Rectangle: Rounded Corners 6">
            <a:extLst>
              <a:ext uri="{FF2B5EF4-FFF2-40B4-BE49-F238E27FC236}">
                <a16:creationId xmlns:a16="http://schemas.microsoft.com/office/drawing/2014/main" id="{B291EB5A-39A7-66E6-1569-737055E261A4}"/>
              </a:ext>
            </a:extLst>
          </p:cNvPr>
          <p:cNvSpPr/>
          <p:nvPr/>
        </p:nvSpPr>
        <p:spPr>
          <a:xfrm>
            <a:off x="5408763" y="1490933"/>
            <a:ext cx="1581509" cy="1538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Train-test split</a:t>
            </a:r>
          </a:p>
        </p:txBody>
      </p:sp>
      <p:sp>
        <p:nvSpPr>
          <p:cNvPr id="8" name="Rectangle: Rounded Corners 7">
            <a:extLst>
              <a:ext uri="{FF2B5EF4-FFF2-40B4-BE49-F238E27FC236}">
                <a16:creationId xmlns:a16="http://schemas.microsoft.com/office/drawing/2014/main" id="{9EE67C04-68BB-5DF2-B2BA-60A23AFE530F}"/>
              </a:ext>
            </a:extLst>
          </p:cNvPr>
          <p:cNvSpPr/>
          <p:nvPr/>
        </p:nvSpPr>
        <p:spPr>
          <a:xfrm>
            <a:off x="7924800" y="1490932"/>
            <a:ext cx="1581509" cy="1538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Creating </a:t>
            </a:r>
            <a:r>
              <a:rPr lang="en-GB" dirty="0" err="1">
                <a:cs typeface="Calibri"/>
              </a:rPr>
              <a:t>GridsearchCV</a:t>
            </a:r>
            <a:r>
              <a:rPr lang="en-GB" dirty="0">
                <a:cs typeface="Calibri"/>
              </a:rPr>
              <a:t> object to find best parameters</a:t>
            </a:r>
            <a:endParaRPr lang="en-GB" dirty="0"/>
          </a:p>
        </p:txBody>
      </p:sp>
      <p:sp>
        <p:nvSpPr>
          <p:cNvPr id="9" name="Rectangle: Rounded Corners 8">
            <a:extLst>
              <a:ext uri="{FF2B5EF4-FFF2-40B4-BE49-F238E27FC236}">
                <a16:creationId xmlns:a16="http://schemas.microsoft.com/office/drawing/2014/main" id="{F2F33B75-C127-2EFC-DDAB-043527300D93}"/>
              </a:ext>
            </a:extLst>
          </p:cNvPr>
          <p:cNvSpPr/>
          <p:nvPr/>
        </p:nvSpPr>
        <p:spPr>
          <a:xfrm>
            <a:off x="8025442" y="3590027"/>
            <a:ext cx="1581509" cy="1538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err="1">
                <a:cs typeface="Calibri"/>
              </a:rPr>
              <a:t>GridsearchCV</a:t>
            </a:r>
            <a:r>
              <a:rPr lang="en-GB" dirty="0">
                <a:cs typeface="Calibri"/>
              </a:rPr>
              <a:t> on different models</a:t>
            </a:r>
          </a:p>
        </p:txBody>
      </p:sp>
      <p:sp>
        <p:nvSpPr>
          <p:cNvPr id="10" name="Rectangle: Rounded Corners 9">
            <a:extLst>
              <a:ext uri="{FF2B5EF4-FFF2-40B4-BE49-F238E27FC236}">
                <a16:creationId xmlns:a16="http://schemas.microsoft.com/office/drawing/2014/main" id="{E7FBA08F-B010-5DE4-E9A9-B1F7C8797CE0}"/>
              </a:ext>
            </a:extLst>
          </p:cNvPr>
          <p:cNvSpPr/>
          <p:nvPr/>
        </p:nvSpPr>
        <p:spPr>
          <a:xfrm>
            <a:off x="5408762" y="3733800"/>
            <a:ext cx="1581509" cy="1538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Calculating accuracy</a:t>
            </a:r>
          </a:p>
        </p:txBody>
      </p:sp>
      <p:sp>
        <p:nvSpPr>
          <p:cNvPr id="11" name="Rectangle: Rounded Corners 10">
            <a:extLst>
              <a:ext uri="{FF2B5EF4-FFF2-40B4-BE49-F238E27FC236}">
                <a16:creationId xmlns:a16="http://schemas.microsoft.com/office/drawing/2014/main" id="{6DE13EDF-0684-37D8-2660-A6810DB58A6B}"/>
              </a:ext>
            </a:extLst>
          </p:cNvPr>
          <p:cNvSpPr/>
          <p:nvPr/>
        </p:nvSpPr>
        <p:spPr>
          <a:xfrm>
            <a:off x="2950234" y="3733800"/>
            <a:ext cx="1581509" cy="1538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Examining confusion matrix</a:t>
            </a:r>
            <a:endParaRPr lang="en-GB" dirty="0"/>
          </a:p>
        </p:txBody>
      </p:sp>
      <p:sp>
        <p:nvSpPr>
          <p:cNvPr id="12" name="Rectangle: Rounded Corners 11">
            <a:extLst>
              <a:ext uri="{FF2B5EF4-FFF2-40B4-BE49-F238E27FC236}">
                <a16:creationId xmlns:a16="http://schemas.microsoft.com/office/drawing/2014/main" id="{3ADE776F-2671-0171-9390-0C622CB6DD61}"/>
              </a:ext>
            </a:extLst>
          </p:cNvPr>
          <p:cNvSpPr/>
          <p:nvPr/>
        </p:nvSpPr>
        <p:spPr>
          <a:xfrm>
            <a:off x="506083" y="3590028"/>
            <a:ext cx="1782792" cy="18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Finding the best model by studying </a:t>
            </a:r>
            <a:r>
              <a:rPr lang="en-GB" dirty="0" err="1">
                <a:cs typeface="Calibri"/>
              </a:rPr>
              <a:t>jaccard_score</a:t>
            </a:r>
            <a:r>
              <a:rPr lang="en-GB" dirty="0">
                <a:cs typeface="Calibri"/>
              </a:rPr>
              <a:t> and </a:t>
            </a:r>
            <a:r>
              <a:rPr lang="en-GB" dirty="0" err="1">
                <a:cs typeface="Calibri"/>
              </a:rPr>
              <a:t>F!_score</a:t>
            </a:r>
          </a:p>
        </p:txBody>
      </p:sp>
      <p:sp>
        <p:nvSpPr>
          <p:cNvPr id="13" name="Arrow: Right 12">
            <a:extLst>
              <a:ext uri="{FF2B5EF4-FFF2-40B4-BE49-F238E27FC236}">
                <a16:creationId xmlns:a16="http://schemas.microsoft.com/office/drawing/2014/main" id="{E06CA669-E46E-6AE2-0678-642419C370B4}"/>
              </a:ext>
            </a:extLst>
          </p:cNvPr>
          <p:cNvSpPr/>
          <p:nvPr/>
        </p:nvSpPr>
        <p:spPr>
          <a:xfrm>
            <a:off x="2227218" y="2696955"/>
            <a:ext cx="718868" cy="503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A01C70F9-C3EC-3291-621E-59BAD460BE22}"/>
              </a:ext>
            </a:extLst>
          </p:cNvPr>
          <p:cNvSpPr/>
          <p:nvPr/>
        </p:nvSpPr>
        <p:spPr>
          <a:xfrm>
            <a:off x="4599482" y="2696954"/>
            <a:ext cx="718868" cy="503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BF14288D-1DBE-2D02-AAEC-8D42C7AED7CF}"/>
              </a:ext>
            </a:extLst>
          </p:cNvPr>
          <p:cNvSpPr/>
          <p:nvPr/>
        </p:nvSpPr>
        <p:spPr>
          <a:xfrm>
            <a:off x="7101142" y="2696955"/>
            <a:ext cx="718868" cy="503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86BD2B64-8A07-B5F5-78CA-FA543D633AF2}"/>
              </a:ext>
            </a:extLst>
          </p:cNvPr>
          <p:cNvSpPr/>
          <p:nvPr/>
        </p:nvSpPr>
        <p:spPr>
          <a:xfrm rot="5400000">
            <a:off x="9401519" y="2984501"/>
            <a:ext cx="718868" cy="503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61BAD62B-5DAA-BE5E-57C2-9C7209F266A9}"/>
              </a:ext>
            </a:extLst>
          </p:cNvPr>
          <p:cNvSpPr/>
          <p:nvPr/>
        </p:nvSpPr>
        <p:spPr>
          <a:xfrm flipH="1">
            <a:off x="4585105" y="5126729"/>
            <a:ext cx="733245" cy="603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17">
            <a:extLst>
              <a:ext uri="{FF2B5EF4-FFF2-40B4-BE49-F238E27FC236}">
                <a16:creationId xmlns:a16="http://schemas.microsoft.com/office/drawing/2014/main" id="{91DC6647-E7B3-1F87-DC6B-01499ABD8E66}"/>
              </a:ext>
            </a:extLst>
          </p:cNvPr>
          <p:cNvSpPr/>
          <p:nvPr/>
        </p:nvSpPr>
        <p:spPr>
          <a:xfrm flipH="1">
            <a:off x="7101142" y="4968577"/>
            <a:ext cx="733245" cy="603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E3334E7B-02AE-1185-9C4A-8C624BED5683}"/>
              </a:ext>
            </a:extLst>
          </p:cNvPr>
          <p:cNvSpPr/>
          <p:nvPr/>
        </p:nvSpPr>
        <p:spPr>
          <a:xfrm flipH="1">
            <a:off x="2284727" y="5198616"/>
            <a:ext cx="733245" cy="603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Magnifying glass showing decling performance">
            <a:extLst>
              <a:ext uri="{FF2B5EF4-FFF2-40B4-BE49-F238E27FC236}">
                <a16:creationId xmlns:a16="http://schemas.microsoft.com/office/drawing/2014/main" id="{BFDC3DB9-5BAF-6E64-7656-8FD9AC132F5B}"/>
              </a:ext>
            </a:extLst>
          </p:cNvPr>
          <p:cNvPicPr>
            <a:picLocks noChangeAspect="1"/>
          </p:cNvPicPr>
          <p:nvPr/>
        </p:nvPicPr>
        <p:blipFill rotWithShape="1">
          <a:blip r:embed="rId3">
            <a:alphaModFix amt="55000"/>
          </a:blip>
          <a:srcRect t="601" r="-2" b="15002"/>
          <a:stretch/>
        </p:blipFill>
        <p:spPr>
          <a:xfrm>
            <a:off x="20" y="-9107"/>
            <a:ext cx="12191980" cy="6858000"/>
          </a:xfrm>
          <a:prstGeom prst="rect">
            <a:avLst/>
          </a:prstGeom>
        </p:spPr>
      </p:pic>
      <p:sp>
        <p:nvSpPr>
          <p:cNvPr id="7" name="Title 1">
            <a:extLst>
              <a:ext uri="{FF2B5EF4-FFF2-40B4-BE49-F238E27FC236}">
                <a16:creationId xmlns:a16="http://schemas.microsoft.com/office/drawing/2014/main" id="{330F9542-6794-4F57-BB45-868D94AD06B0}"/>
              </a:ext>
            </a:extLst>
          </p:cNvPr>
          <p:cNvSpPr txBox="1">
            <a:spLocks/>
          </p:cNvSpPr>
          <p:nvPr/>
        </p:nvSpPr>
        <p:spPr>
          <a:xfrm>
            <a:off x="686834" y="591344"/>
            <a:ext cx="3200400" cy="55856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a:solidFill>
                  <a:srgbClr val="FFFFFF"/>
                </a:solidFill>
                <a:latin typeface="+mj-lt"/>
                <a:ea typeface="+mj-ea"/>
                <a:cs typeface="+mj-cs"/>
              </a:rPr>
              <a:t>Results</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447308" y="591344"/>
            <a:ext cx="6906491"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buFont typeface="Arial" panose="020B0604020202020204" pitchFamily="34" charset="0"/>
              <a:buChar char="•"/>
            </a:pPr>
            <a:r>
              <a:rPr lang="en-US">
                <a:solidFill>
                  <a:srgbClr val="FFFFFF"/>
                </a:solidFill>
                <a:latin typeface="+mn-lt"/>
              </a:rPr>
              <a:t>Exploratory data analysis results</a:t>
            </a:r>
          </a:p>
          <a:p>
            <a:pPr>
              <a:spcBef>
                <a:spcPts val="1400"/>
              </a:spcBef>
              <a:buFont typeface="Arial" panose="020B0604020202020204" pitchFamily="34" charset="0"/>
              <a:buChar char="•"/>
            </a:pPr>
            <a:r>
              <a:rPr lang="en-US">
                <a:solidFill>
                  <a:srgbClr val="FFFFFF"/>
                </a:solidFill>
                <a:latin typeface="+mn-lt"/>
              </a:rPr>
              <a:t>Interactive analytics demo in screenshots</a:t>
            </a:r>
          </a:p>
          <a:p>
            <a:pPr>
              <a:spcBef>
                <a:spcPts val="1400"/>
              </a:spcBef>
              <a:buFont typeface="Arial" panose="020B0604020202020204" pitchFamily="34" charset="0"/>
              <a:buChar char="•"/>
            </a:pPr>
            <a:r>
              <a:rPr lang="en-US">
                <a:solidFill>
                  <a:srgbClr val="FFFFFF"/>
                </a:solidFill>
                <a:latin typeface="+mn-lt"/>
              </a:rPr>
              <a:t>Predictive analysis results</a:t>
            </a:r>
          </a:p>
          <a:p>
            <a:pPr lvl="1">
              <a:buFont typeface="Arial" panose="020B0604020202020204" pitchFamily="34" charset="0"/>
              <a:buChar char="•"/>
            </a:pPr>
            <a:endParaRPr lang="en-US">
              <a:solidFill>
                <a:srgbClr val="FFFFFF"/>
              </a:solidFill>
              <a:latin typeface="+mn-lt"/>
            </a:endParaRPr>
          </a:p>
          <a:p>
            <a:pPr marL="457200" lvl="1">
              <a:buFont typeface="Arial" panose="020B0604020202020204" pitchFamily="34" charset="0"/>
              <a:buChar char="•"/>
            </a:pPr>
            <a:endParaRPr lang="en-US">
              <a:solidFill>
                <a:srgbClr val="FFFFFF"/>
              </a:solidFill>
              <a:latin typeface="+mn-lt"/>
            </a:endParaRPr>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a:xfrm>
            <a:off x="9819860" y="6356350"/>
            <a:ext cx="1533939" cy="365125"/>
          </a:xfrm>
        </p:spPr>
        <p:txBody>
          <a:bodyPr vert="horz" lIns="91440" tIns="45720" rIns="91440" bIns="45720" rtlCol="0" anchor="ctr">
            <a:normAutofit/>
          </a:bodyPr>
          <a:lstStyle/>
          <a:p>
            <a:pPr>
              <a:spcAft>
                <a:spcPts val="600"/>
              </a:spcAft>
              <a:defRPr/>
            </a:pPr>
            <a:fld id="{5075537C-CA84-1446-933C-8E9D027F9201}" type="slidenum">
              <a:rPr lang="en-US" sz="1200">
                <a:solidFill>
                  <a:srgbClr val="FFFFFF"/>
                </a:solidFill>
                <a:latin typeface="Calibri" panose="020F0502020204030204"/>
              </a:rPr>
              <a:pPr>
                <a:spcAft>
                  <a:spcPts val="600"/>
                </a:spcAft>
                <a:defRPr/>
              </a:pPr>
              <a:t>16</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8B93D-8F11-6347-95EE-BF68474E5B1F}"/>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2</a:t>
            </a:r>
          </a:p>
        </p:txBody>
      </p:sp>
    </p:spTree>
    <p:extLst>
      <p:ext uri="{BB962C8B-B14F-4D97-AF65-F5344CB8AC3E}">
        <p14:creationId xmlns:p14="http://schemas.microsoft.com/office/powerpoint/2010/main" val="17827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dirty="0" smtClean="0"/>
              <a:t>18</a:t>
            </a:fld>
            <a:endParaRPr lang="en-US" dirty="0"/>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6" name="Picture 6">
            <a:extLst>
              <a:ext uri="{FF2B5EF4-FFF2-40B4-BE49-F238E27FC236}">
                <a16:creationId xmlns:a16="http://schemas.microsoft.com/office/drawing/2014/main" id="{22237210-3185-32DF-81AE-D393A5425012}"/>
              </a:ext>
            </a:extLst>
          </p:cNvPr>
          <p:cNvPicPr>
            <a:picLocks noChangeAspect="1"/>
          </p:cNvPicPr>
          <p:nvPr/>
        </p:nvPicPr>
        <p:blipFill rotWithShape="1">
          <a:blip r:embed="rId3"/>
          <a:srcRect l="5747" t="48256" r="15271" b="15116"/>
          <a:stretch/>
        </p:blipFill>
        <p:spPr>
          <a:xfrm>
            <a:off x="770627" y="1521663"/>
            <a:ext cx="9745611" cy="2929445"/>
          </a:xfrm>
          <a:prstGeom prst="rect">
            <a:avLst/>
          </a:prstGeom>
        </p:spPr>
      </p:pic>
      <p:sp>
        <p:nvSpPr>
          <p:cNvPr id="7" name="TextBox 6">
            <a:extLst>
              <a:ext uri="{FF2B5EF4-FFF2-40B4-BE49-F238E27FC236}">
                <a16:creationId xmlns:a16="http://schemas.microsoft.com/office/drawing/2014/main" id="{F0827B79-5D2E-AF0C-3EBF-5DD56A7B01C3}"/>
              </a:ext>
            </a:extLst>
          </p:cNvPr>
          <p:cNvSpPr txBox="1"/>
          <p:nvPr/>
        </p:nvSpPr>
        <p:spPr>
          <a:xfrm>
            <a:off x="1264226" y="4683926"/>
            <a:ext cx="91380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cs typeface="Calibri"/>
              </a:rPr>
              <a:t>Earliest flights failed</a:t>
            </a:r>
            <a:endParaRPr lang="en-US" dirty="0"/>
          </a:p>
          <a:p>
            <a:pPr marL="285750" indent="-285750">
              <a:buFont typeface="Arial"/>
              <a:buChar char="•"/>
            </a:pPr>
            <a:r>
              <a:rPr lang="en-GB" dirty="0">
                <a:cs typeface="Calibri"/>
              </a:rPr>
              <a:t>VAFB SLC 40 and KSC LC 39A have high success rate</a:t>
            </a:r>
            <a:endParaRPr lang="en-US">
              <a:cs typeface="Calibri"/>
            </a:endParaRPr>
          </a:p>
        </p:txBody>
      </p:sp>
    </p:spTree>
    <p:extLst>
      <p:ext uri="{BB962C8B-B14F-4D97-AF65-F5344CB8AC3E}">
        <p14:creationId xmlns:p14="http://schemas.microsoft.com/office/powerpoint/2010/main"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dirty="0" smtClean="0"/>
              <a:t>19</a:t>
            </a:fld>
            <a:endParaRPr lang="en-US" dirty="0"/>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5089002"/>
            <a:ext cx="10287030" cy="792343"/>
          </a:xfrm>
          <a:prstGeom prst="rect">
            <a:avLst/>
          </a:prstGeom>
        </p:spPr>
        <p:txBody>
          <a:bodyPr lIns="91440" tIns="45720" rIns="91440" bIns="45720" anchor="t">
            <a:normAutofit fontScale="85000" lnSpcReduction="10000"/>
          </a:bodyPr>
          <a:lstStyle/>
          <a:p>
            <a:pPr>
              <a:lnSpc>
                <a:spcPct val="100000"/>
              </a:lnSpc>
              <a:spcBef>
                <a:spcPts val="1400"/>
              </a:spcBef>
            </a:pPr>
            <a:r>
              <a:rPr lang="en-CA" sz="2200" dirty="0">
                <a:solidFill>
                  <a:schemeClr val="accent3">
                    <a:lumMod val="25000"/>
                  </a:schemeClr>
                </a:solidFill>
                <a:latin typeface="Abadi"/>
              </a:rPr>
              <a:t>Higher payload mass, higher the success</a:t>
            </a:r>
            <a:endParaRPr lang="en-CA" sz="2200" dirty="0">
              <a:solidFill>
                <a:schemeClr val="accent3">
                  <a:lumMod val="25000"/>
                </a:schemeClr>
              </a:solidFill>
              <a:latin typeface="Abadi" panose="020B0604020104020204" pitchFamily="34" charset="0"/>
            </a:endParaRPr>
          </a:p>
          <a:p>
            <a:pPr>
              <a:lnSpc>
                <a:spcPct val="100000"/>
              </a:lnSpc>
              <a:spcBef>
                <a:spcPts val="1400"/>
              </a:spcBef>
            </a:pPr>
            <a:r>
              <a:rPr lang="en-CA" sz="2200" dirty="0">
                <a:solidFill>
                  <a:schemeClr val="accent3">
                    <a:lumMod val="25000"/>
                  </a:schemeClr>
                </a:solidFill>
                <a:latin typeface="Abadi"/>
              </a:rPr>
              <a:t>All launches for KSC LC 39A has been successful for the payload mass under 5500 kg also.  </a:t>
            </a:r>
            <a:endParaRPr lang="en-CA"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Launch Site</a:t>
            </a:r>
          </a:p>
        </p:txBody>
      </p:sp>
      <p:pic>
        <p:nvPicPr>
          <p:cNvPr id="2" name="Picture 5" descr="Graphical user interface, text, application&#10;&#10;Description automatically generated">
            <a:extLst>
              <a:ext uri="{FF2B5EF4-FFF2-40B4-BE49-F238E27FC236}">
                <a16:creationId xmlns:a16="http://schemas.microsoft.com/office/drawing/2014/main" id="{8F10B840-E4CB-A894-9B02-FA31DC0CC055}"/>
              </a:ext>
            </a:extLst>
          </p:cNvPr>
          <p:cNvPicPr>
            <a:picLocks noChangeAspect="1"/>
          </p:cNvPicPr>
          <p:nvPr/>
        </p:nvPicPr>
        <p:blipFill rotWithShape="1">
          <a:blip r:embed="rId3"/>
          <a:srcRect l="5638" t="22454" r="5786" b="44125"/>
          <a:stretch/>
        </p:blipFill>
        <p:spPr>
          <a:xfrm>
            <a:off x="871269" y="1924230"/>
            <a:ext cx="10953013" cy="2340268"/>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1" name="Picture 20" descr="Person writing on a notepad">
            <a:extLst>
              <a:ext uri="{FF2B5EF4-FFF2-40B4-BE49-F238E27FC236}">
                <a16:creationId xmlns:a16="http://schemas.microsoft.com/office/drawing/2014/main" id="{498B3E52-BECE-1503-5CF4-CEFC24E1B222}"/>
              </a:ext>
            </a:extLst>
          </p:cNvPr>
          <p:cNvPicPr>
            <a:picLocks noChangeAspect="1"/>
          </p:cNvPicPr>
          <p:nvPr/>
        </p:nvPicPr>
        <p:blipFill rotWithShape="1">
          <a:blip r:embed="rId3"/>
          <a:srcRect l="24766" r="19052" b="-7"/>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27"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5827048" y="407987"/>
            <a:ext cx="57214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a:solidFill>
                  <a:schemeClr val="tx1"/>
                </a:solidFill>
                <a:latin typeface="+mj-lt"/>
                <a:ea typeface="+mj-ea"/>
                <a:cs typeface="+mj-cs"/>
              </a:rPr>
              <a:t>Outline</a:t>
            </a:r>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5827048" y="1868487"/>
            <a:ext cx="57214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buFont typeface="Arial" panose="020B0604020202020204" pitchFamily="34" charset="0"/>
              <a:buChar char="•"/>
            </a:pPr>
            <a:r>
              <a:rPr lang="en-US">
                <a:solidFill>
                  <a:schemeClr val="tx1"/>
                </a:solidFill>
                <a:latin typeface="+mn-lt"/>
              </a:rPr>
              <a:t>Executive Summary</a:t>
            </a:r>
          </a:p>
          <a:p>
            <a:pPr>
              <a:spcBef>
                <a:spcPts val="1400"/>
              </a:spcBef>
              <a:buFont typeface="Arial" panose="020B0604020202020204" pitchFamily="34" charset="0"/>
              <a:buChar char="•"/>
            </a:pPr>
            <a:r>
              <a:rPr lang="en-US">
                <a:solidFill>
                  <a:schemeClr val="tx1"/>
                </a:solidFill>
                <a:latin typeface="+mn-lt"/>
              </a:rPr>
              <a:t>Introduction</a:t>
            </a:r>
          </a:p>
          <a:p>
            <a:pPr>
              <a:spcBef>
                <a:spcPts val="1400"/>
              </a:spcBef>
              <a:buFont typeface="Arial" panose="020B0604020202020204" pitchFamily="34" charset="0"/>
              <a:buChar char="•"/>
            </a:pPr>
            <a:r>
              <a:rPr lang="en-US">
                <a:solidFill>
                  <a:schemeClr val="tx1"/>
                </a:solidFill>
                <a:latin typeface="+mn-lt"/>
              </a:rPr>
              <a:t>Methodology</a:t>
            </a:r>
          </a:p>
          <a:p>
            <a:pPr>
              <a:spcBef>
                <a:spcPts val="1400"/>
              </a:spcBef>
              <a:buFont typeface="Arial" panose="020B0604020202020204" pitchFamily="34" charset="0"/>
              <a:buChar char="•"/>
            </a:pPr>
            <a:r>
              <a:rPr lang="en-US">
                <a:solidFill>
                  <a:schemeClr val="tx1"/>
                </a:solidFill>
                <a:latin typeface="+mn-lt"/>
              </a:rPr>
              <a:t>Results</a:t>
            </a:r>
          </a:p>
          <a:p>
            <a:pPr>
              <a:spcBef>
                <a:spcPts val="1400"/>
              </a:spcBef>
              <a:buFont typeface="Arial" panose="020B0604020202020204" pitchFamily="34" charset="0"/>
              <a:buChar char="•"/>
            </a:pPr>
            <a:r>
              <a:rPr lang="en-US">
                <a:solidFill>
                  <a:schemeClr val="tx1"/>
                </a:solidFill>
                <a:latin typeface="+mn-lt"/>
              </a:rPr>
              <a:t>Conclusion</a:t>
            </a:r>
          </a:p>
          <a:p>
            <a:pPr>
              <a:spcBef>
                <a:spcPts val="1400"/>
              </a:spcBef>
              <a:buFont typeface="Arial" panose="020B0604020202020204" pitchFamily="34" charset="0"/>
              <a:buChar char="•"/>
            </a:pPr>
            <a:r>
              <a:rPr lang="en-US">
                <a:solidFill>
                  <a:schemeClr val="tx1"/>
                </a:solidFill>
                <a:latin typeface="+mn-lt"/>
              </a:rPr>
              <a:t>Appendix</a:t>
            </a:r>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10047382" y="6356350"/>
            <a:ext cx="1306417" cy="365125"/>
          </a:xfrm>
        </p:spPr>
        <p:txBody>
          <a:bodyPr vert="horz" lIns="91440" tIns="45720" rIns="91440" bIns="45720" rtlCol="0" anchor="ctr">
            <a:normAutofit/>
          </a:bodyPr>
          <a:lstStyle/>
          <a:p>
            <a:pPr>
              <a:spcAft>
                <a:spcPts val="600"/>
              </a:spcAft>
              <a:defRPr/>
            </a:pPr>
            <a:fld id="{5075537C-CA84-1446-933C-8E9D027F9201}" type="slidenum">
              <a:rPr lang="en-US" sz="1200" smtClean="0">
                <a:solidFill>
                  <a:prstClr val="black">
                    <a:tint val="75000"/>
                  </a:prstClr>
                </a:solidFill>
                <a:latin typeface="Calibri" panose="020F0502020204030204"/>
              </a:rPr>
              <a:pPr>
                <a:spcAft>
                  <a:spcPts val="600"/>
                </a:spcAft>
                <a:defRPr/>
              </a:pPr>
              <a:t>2</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dirty="0" smtClean="0"/>
              <a:t>20</a:t>
            </a:fld>
            <a:endParaRPr lang="en-US" dirty="0"/>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5321" y="4597630"/>
            <a:ext cx="11101833" cy="1296072"/>
          </a:xfrm>
          <a:prstGeom prst="rect">
            <a:avLst/>
          </a:prstGeom>
        </p:spPr>
        <p:txBody>
          <a:bodyPr lIns="91440" tIns="45720" rIns="91440" bIns="45720" anchor="t">
            <a:normAutofit fontScale="92500" lnSpcReduction="10000"/>
          </a:bodyPr>
          <a:lstStyle/>
          <a:p>
            <a:pPr marL="342900" indent="-342900">
              <a:lnSpc>
                <a:spcPct val="100000"/>
              </a:lnSpc>
              <a:spcBef>
                <a:spcPts val="1400"/>
              </a:spcBef>
            </a:pPr>
            <a:r>
              <a:rPr lang="en-US" sz="2200" dirty="0">
                <a:solidFill>
                  <a:schemeClr val="accent3">
                    <a:lumMod val="25000"/>
                  </a:schemeClr>
                </a:solidFill>
                <a:latin typeface="Abadi"/>
              </a:rPr>
              <a:t>ES-L1, GEO, HEO, SSO orbits are with 100% success</a:t>
            </a:r>
            <a:endParaRPr lang="en-US" dirty="0" err="1">
              <a:solidFill>
                <a:schemeClr val="accent3">
                  <a:lumMod val="25000"/>
                </a:schemeClr>
              </a:solidFill>
              <a:latin typeface="Calibri" panose="020F0502020204030204"/>
              <a:cs typeface="Calibri" panose="020F0502020204030204"/>
            </a:endParaRPr>
          </a:p>
          <a:p>
            <a:pPr marL="342900" indent="-342900">
              <a:lnSpc>
                <a:spcPct val="100000"/>
              </a:lnSpc>
              <a:spcBef>
                <a:spcPts val="1400"/>
              </a:spcBef>
            </a:pPr>
            <a:r>
              <a:rPr lang="en-US" sz="2200" dirty="0">
                <a:solidFill>
                  <a:schemeClr val="accent3">
                    <a:lumMod val="25000"/>
                  </a:schemeClr>
                </a:solidFill>
                <a:latin typeface="Abadi"/>
              </a:rPr>
              <a:t>SO no success </a:t>
            </a:r>
            <a:endParaRPr lang="en-US" sz="2200" dirty="0">
              <a:solidFill>
                <a:schemeClr val="accent3">
                  <a:lumMod val="25000"/>
                </a:schemeClr>
              </a:solidFill>
              <a:latin typeface="Abadi" panose="020B0604020104020204" pitchFamily="34" charset="0"/>
            </a:endParaRPr>
          </a:p>
          <a:p>
            <a:pPr marL="342900" indent="-342900">
              <a:lnSpc>
                <a:spcPct val="100000"/>
              </a:lnSpc>
              <a:spcBef>
                <a:spcPts val="1400"/>
              </a:spcBef>
            </a:pPr>
            <a:r>
              <a:rPr lang="en-US" sz="2200" dirty="0">
                <a:solidFill>
                  <a:schemeClr val="accent3">
                    <a:lumMod val="25000"/>
                  </a:schemeClr>
                </a:solidFill>
                <a:latin typeface="Abadi"/>
              </a:rPr>
              <a:t>GTO, ISS, LEO, MEO, PO with success between 50 to 80 percent</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 Rate vs. Orbit Type</a:t>
            </a:r>
            <a:endParaRPr lang="en-US" dirty="0">
              <a:solidFill>
                <a:srgbClr val="0B49CB"/>
              </a:solidFill>
            </a:endParaRPr>
          </a:p>
        </p:txBody>
      </p:sp>
      <p:pic>
        <p:nvPicPr>
          <p:cNvPr id="2" name="Picture 5">
            <a:extLst>
              <a:ext uri="{FF2B5EF4-FFF2-40B4-BE49-F238E27FC236}">
                <a16:creationId xmlns:a16="http://schemas.microsoft.com/office/drawing/2014/main" id="{57D3C622-63C3-963A-4E31-10BF5BD67CF0}"/>
              </a:ext>
            </a:extLst>
          </p:cNvPr>
          <p:cNvPicPr>
            <a:picLocks noChangeAspect="1"/>
          </p:cNvPicPr>
          <p:nvPr/>
        </p:nvPicPr>
        <p:blipFill rotWithShape="1">
          <a:blip r:embed="rId3"/>
          <a:srcRect l="54661" t="24151" r="5720" b="11321"/>
          <a:stretch/>
        </p:blipFill>
        <p:spPr>
          <a:xfrm>
            <a:off x="3660475" y="1392267"/>
            <a:ext cx="3521318" cy="3199892"/>
          </a:xfrm>
          <a:prstGeom prst="rect">
            <a:avLst/>
          </a:prstGeom>
        </p:spPr>
      </p:pic>
    </p:spTree>
    <p:extLst>
      <p:ext uri="{BB962C8B-B14F-4D97-AF65-F5344CB8AC3E}">
        <p14:creationId xmlns:p14="http://schemas.microsoft.com/office/powerpoint/2010/main"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dirty="0" smtClean="0"/>
              <a:t>21</a:t>
            </a:fld>
            <a:endParaRPr lang="en-US" dirty="0"/>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11861" y="4398888"/>
            <a:ext cx="11293444" cy="1482456"/>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Success relates to the number of flights for LEO orbits,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pic>
        <p:nvPicPr>
          <p:cNvPr id="2" name="Picture 5" descr="Graphical user interface, application&#10;&#10;Description automatically generated">
            <a:extLst>
              <a:ext uri="{FF2B5EF4-FFF2-40B4-BE49-F238E27FC236}">
                <a16:creationId xmlns:a16="http://schemas.microsoft.com/office/drawing/2014/main" id="{D860302E-B15B-4A76-2E99-9FFC5E2BF0DB}"/>
              </a:ext>
            </a:extLst>
          </p:cNvPr>
          <p:cNvPicPr>
            <a:picLocks noChangeAspect="1"/>
          </p:cNvPicPr>
          <p:nvPr/>
        </p:nvPicPr>
        <p:blipFill rotWithShape="1">
          <a:blip r:embed="rId3"/>
          <a:srcRect l="6325" t="22627" r="5873" b="44996"/>
          <a:stretch/>
        </p:blipFill>
        <p:spPr>
          <a:xfrm>
            <a:off x="770628" y="1709186"/>
            <a:ext cx="10708614" cy="2194047"/>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dirty="0" smtClean="0"/>
              <a:t>22</a:t>
            </a:fld>
            <a:endParaRPr lang="en-US" dirty="0"/>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4343400"/>
            <a:ext cx="11077785" cy="152558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Heavy payloads negatively impact GTO orbit and positively on GTO and Polar LEO ISS orbits</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2" name="Picture 5" descr="Graphical user interface, application&#10;&#10;Description automatically generated">
            <a:extLst>
              <a:ext uri="{FF2B5EF4-FFF2-40B4-BE49-F238E27FC236}">
                <a16:creationId xmlns:a16="http://schemas.microsoft.com/office/drawing/2014/main" id="{6AD88422-7770-82E9-B800-744D5E641FDD}"/>
              </a:ext>
            </a:extLst>
          </p:cNvPr>
          <p:cNvPicPr>
            <a:picLocks noChangeAspect="1"/>
          </p:cNvPicPr>
          <p:nvPr/>
        </p:nvPicPr>
        <p:blipFill rotWithShape="1">
          <a:blip r:embed="rId3"/>
          <a:srcRect l="6272" t="23248" r="6093" b="46178"/>
          <a:stretch/>
        </p:blipFill>
        <p:spPr>
          <a:xfrm>
            <a:off x="540591" y="1852343"/>
            <a:ext cx="11542507" cy="2254282"/>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dirty="0" smtClean="0"/>
              <a:t>23</a:t>
            </a:fld>
            <a:endParaRPr lang="en-US" dirty="0"/>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5290285"/>
            <a:ext cx="11293445" cy="591060"/>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Success rate since 2013 kept increasing</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D35FD2D-1BD2-45D7-B015-1A96C241520B}"/>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Success Yearly Trend</a:t>
            </a:r>
          </a:p>
        </p:txBody>
      </p:sp>
      <p:pic>
        <p:nvPicPr>
          <p:cNvPr id="2" name="Picture 5" descr="Chart, line chart&#10;&#10;Description automatically generated">
            <a:extLst>
              <a:ext uri="{FF2B5EF4-FFF2-40B4-BE49-F238E27FC236}">
                <a16:creationId xmlns:a16="http://schemas.microsoft.com/office/drawing/2014/main" id="{A1AB38CD-4CA6-B33E-C1A4-A211A5F80067}"/>
              </a:ext>
            </a:extLst>
          </p:cNvPr>
          <p:cNvPicPr>
            <a:picLocks noChangeAspect="1"/>
          </p:cNvPicPr>
          <p:nvPr/>
        </p:nvPicPr>
        <p:blipFill rotWithShape="1">
          <a:blip r:embed="rId3"/>
          <a:srcRect l="40901" t="22458" r="6239" b="11963"/>
          <a:stretch/>
        </p:blipFill>
        <p:spPr>
          <a:xfrm>
            <a:off x="2855345" y="1294706"/>
            <a:ext cx="5404374" cy="3786186"/>
          </a:xfrm>
          <a:prstGeom prst="rect">
            <a:avLst/>
          </a:prstGeom>
        </p:spPr>
      </p:pic>
    </p:spTree>
    <p:extLst>
      <p:ext uri="{BB962C8B-B14F-4D97-AF65-F5344CB8AC3E}">
        <p14:creationId xmlns:p14="http://schemas.microsoft.com/office/powerpoint/2010/main" val="70659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dirty="0" smtClean="0"/>
              <a:t>24</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4787361"/>
            <a:ext cx="11010796" cy="103016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Displayed are the unique launch sites</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86E60219-AE1B-47B6-9A1D-F2865D04BE5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 Names</a:t>
            </a:r>
          </a:p>
        </p:txBody>
      </p:sp>
      <p:pic>
        <p:nvPicPr>
          <p:cNvPr id="2" name="Picture 5" descr="Graphical user interface, text, application, email&#10;&#10;Description automatically generated">
            <a:extLst>
              <a:ext uri="{FF2B5EF4-FFF2-40B4-BE49-F238E27FC236}">
                <a16:creationId xmlns:a16="http://schemas.microsoft.com/office/drawing/2014/main" id="{5322910A-F0E4-F81B-DAE4-B687FACA24D3}"/>
              </a:ext>
            </a:extLst>
          </p:cNvPr>
          <p:cNvPicPr>
            <a:picLocks noChangeAspect="1"/>
          </p:cNvPicPr>
          <p:nvPr/>
        </p:nvPicPr>
        <p:blipFill rotWithShape="1">
          <a:blip r:embed="rId3"/>
          <a:srcRect l="6122" t="23182" r="5977" b="44792"/>
          <a:stretch/>
        </p:blipFill>
        <p:spPr>
          <a:xfrm>
            <a:off x="828136" y="1708858"/>
            <a:ext cx="10536088" cy="2157816"/>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dirty="0" smtClean="0"/>
              <a:t>25</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5376832"/>
            <a:ext cx="11240834" cy="81450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5 launch sites starting the name with "CCA" </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10" name="Picture 10" descr="Table&#10;&#10;Description automatically generated">
            <a:extLst>
              <a:ext uri="{FF2B5EF4-FFF2-40B4-BE49-F238E27FC236}">
                <a16:creationId xmlns:a16="http://schemas.microsoft.com/office/drawing/2014/main" id="{8A2705D5-6CC0-3243-0E98-EB041C97F5EF}"/>
              </a:ext>
            </a:extLst>
          </p:cNvPr>
          <p:cNvPicPr>
            <a:picLocks noChangeAspect="1"/>
          </p:cNvPicPr>
          <p:nvPr/>
        </p:nvPicPr>
        <p:blipFill rotWithShape="1">
          <a:blip r:embed="rId3"/>
          <a:srcRect l="5761" t="22738" r="5487" b="26406"/>
          <a:stretch/>
        </p:blipFill>
        <p:spPr>
          <a:xfrm>
            <a:off x="1331344" y="1377890"/>
            <a:ext cx="10103122" cy="3251669"/>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dirty="0" smtClean="0"/>
              <a:t>26</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4471059"/>
            <a:ext cx="11140192" cy="173465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Total mass carried by boosters of NASA CRS</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pic>
        <p:nvPicPr>
          <p:cNvPr id="2" name="Picture 5" descr="Graphical user interface, text, email&#10;&#10;Description automatically generated">
            <a:extLst>
              <a:ext uri="{FF2B5EF4-FFF2-40B4-BE49-F238E27FC236}">
                <a16:creationId xmlns:a16="http://schemas.microsoft.com/office/drawing/2014/main" id="{0875B012-9DBD-D98D-4A72-A0F0A2C3FEDF}"/>
              </a:ext>
            </a:extLst>
          </p:cNvPr>
          <p:cNvPicPr>
            <a:picLocks noChangeAspect="1"/>
          </p:cNvPicPr>
          <p:nvPr/>
        </p:nvPicPr>
        <p:blipFill rotWithShape="1">
          <a:blip r:embed="rId3"/>
          <a:srcRect l="6037" t="22558" r="5774" b="55349"/>
          <a:stretch/>
        </p:blipFill>
        <p:spPr>
          <a:xfrm>
            <a:off x="684362" y="1521664"/>
            <a:ext cx="11023214" cy="1999491"/>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5290568"/>
            <a:ext cx="11111438" cy="900772"/>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Average payload mass carried by </a:t>
            </a:r>
            <a:r>
              <a:rPr lang="en-US" sz="2200" dirty="0" err="1">
                <a:solidFill>
                  <a:schemeClr val="accent3">
                    <a:lumMod val="25000"/>
                  </a:schemeClr>
                </a:solidFill>
                <a:latin typeface="Abadi"/>
              </a:rPr>
              <a:t>bosster</a:t>
            </a:r>
            <a:r>
              <a:rPr lang="en-US" sz="2200" dirty="0">
                <a:solidFill>
                  <a:schemeClr val="accent3">
                    <a:lumMod val="25000"/>
                  </a:schemeClr>
                </a:solidFill>
                <a:latin typeface="Abadi"/>
              </a:rPr>
              <a:t> version F(9 v1.1</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Average Payload Mass by F9 v1.1</a:t>
            </a:r>
          </a:p>
        </p:txBody>
      </p:sp>
      <p:pic>
        <p:nvPicPr>
          <p:cNvPr id="2" name="Picture 5" descr="Graphical user interface, text, email&#10;&#10;Description automatically generated">
            <a:extLst>
              <a:ext uri="{FF2B5EF4-FFF2-40B4-BE49-F238E27FC236}">
                <a16:creationId xmlns:a16="http://schemas.microsoft.com/office/drawing/2014/main" id="{B8BC0C21-63E2-5FDE-45B7-5450D5D74F20}"/>
              </a:ext>
            </a:extLst>
          </p:cNvPr>
          <p:cNvPicPr>
            <a:picLocks noChangeAspect="1"/>
          </p:cNvPicPr>
          <p:nvPr/>
        </p:nvPicPr>
        <p:blipFill rotWithShape="1">
          <a:blip r:embed="rId3"/>
          <a:srcRect l="6424" t="23077" r="5586" b="53712"/>
          <a:stretch/>
        </p:blipFill>
        <p:spPr>
          <a:xfrm>
            <a:off x="770627" y="1996116"/>
            <a:ext cx="10793158" cy="1791669"/>
          </a:xfrm>
          <a:prstGeom prst="rect">
            <a:avLst/>
          </a:prstGeom>
        </p:spPr>
      </p:pic>
    </p:spTree>
    <p:extLst>
      <p:ext uri="{BB962C8B-B14F-4D97-AF65-F5344CB8AC3E}">
        <p14:creationId xmlns:p14="http://schemas.microsoft.com/office/powerpoint/2010/main" val="273556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5290568"/>
            <a:ext cx="11010796" cy="900772"/>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Date of the first successful landing outcome in ground was achieved</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First Successful Ground Landing Date</a:t>
            </a:r>
          </a:p>
        </p:txBody>
      </p:sp>
      <p:pic>
        <p:nvPicPr>
          <p:cNvPr id="2" name="Picture 5" descr="Graphical user interface, text, email&#10;&#10;Description automatically generated">
            <a:extLst>
              <a:ext uri="{FF2B5EF4-FFF2-40B4-BE49-F238E27FC236}">
                <a16:creationId xmlns:a16="http://schemas.microsoft.com/office/drawing/2014/main" id="{A0DDDE8A-F74B-B2D6-A08F-49235298814E}"/>
              </a:ext>
            </a:extLst>
          </p:cNvPr>
          <p:cNvPicPr>
            <a:picLocks noChangeAspect="1"/>
          </p:cNvPicPr>
          <p:nvPr/>
        </p:nvPicPr>
        <p:blipFill rotWithShape="1">
          <a:blip r:embed="rId3"/>
          <a:srcRect l="6461" t="23044" r="5520" b="53598"/>
          <a:stretch/>
        </p:blipFill>
        <p:spPr>
          <a:xfrm>
            <a:off x="770628" y="1721065"/>
            <a:ext cx="10975749" cy="1670750"/>
          </a:xfrm>
          <a:prstGeom prst="rect">
            <a:avLst/>
          </a:prstGeom>
        </p:spPr>
      </p:pic>
    </p:spTree>
    <p:extLst>
      <p:ext uri="{BB962C8B-B14F-4D97-AF65-F5344CB8AC3E}">
        <p14:creationId xmlns:p14="http://schemas.microsoft.com/office/powerpoint/2010/main" val="1434679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5319323"/>
            <a:ext cx="10895777" cy="872017"/>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Boosters which were successful in drop ship and had payload mass greater than 4000 but less than 6000</a:t>
            </a: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Successful Drone Ship Landing with Payload between 4000 and 6000</a:t>
            </a:r>
          </a:p>
        </p:txBody>
      </p:sp>
      <p:pic>
        <p:nvPicPr>
          <p:cNvPr id="2" name="Picture 2" descr="Graphical user interface, text, application, email&#10;&#10;Description automatically generated">
            <a:extLst>
              <a:ext uri="{FF2B5EF4-FFF2-40B4-BE49-F238E27FC236}">
                <a16:creationId xmlns:a16="http://schemas.microsoft.com/office/drawing/2014/main" id="{8B37B266-58F3-2D49-81DB-0DF8A5B7070A}"/>
              </a:ext>
            </a:extLst>
          </p:cNvPr>
          <p:cNvPicPr>
            <a:picLocks noChangeAspect="1"/>
          </p:cNvPicPr>
          <p:nvPr/>
        </p:nvPicPr>
        <p:blipFill rotWithShape="1">
          <a:blip r:embed="rId3"/>
          <a:srcRect l="6217" t="26921" r="5861" b="38170"/>
          <a:stretch/>
        </p:blipFill>
        <p:spPr>
          <a:xfrm>
            <a:off x="770628" y="1598451"/>
            <a:ext cx="10678125" cy="2383379"/>
          </a:xfrm>
          <a:prstGeom prst="rect">
            <a:avLst/>
          </a:prstGeom>
        </p:spPr>
      </p:pic>
    </p:spTree>
    <p:extLst>
      <p:ext uri="{BB962C8B-B14F-4D97-AF65-F5344CB8AC3E}">
        <p14:creationId xmlns:p14="http://schemas.microsoft.com/office/powerpoint/2010/main" val="63939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2" name="Picture 21">
            <a:extLst>
              <a:ext uri="{FF2B5EF4-FFF2-40B4-BE49-F238E27FC236}">
                <a16:creationId xmlns:a16="http://schemas.microsoft.com/office/drawing/2014/main" id="{2540B06E-EC6D-7B58-4C79-6059BEF9B9B2}"/>
              </a:ext>
            </a:extLst>
          </p:cNvPr>
          <p:cNvPicPr>
            <a:picLocks noChangeAspect="1"/>
          </p:cNvPicPr>
          <p:nvPr/>
        </p:nvPicPr>
        <p:blipFill rotWithShape="1">
          <a:blip r:embed="rId2"/>
          <a:srcRect l="34026" r="26147" b="-2"/>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28"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5827048" y="407987"/>
            <a:ext cx="57214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a:solidFill>
                  <a:schemeClr val="tx1"/>
                </a:solidFill>
                <a:latin typeface="+mj-lt"/>
                <a:ea typeface="+mj-ea"/>
                <a:cs typeface="+mj-cs"/>
              </a:rPr>
              <a:t>Executive Summary</a:t>
            </a:r>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10047382" y="6356350"/>
            <a:ext cx="1306417" cy="365125"/>
          </a:xfrm>
        </p:spPr>
        <p:txBody>
          <a:bodyPr vert="horz" lIns="91440" tIns="45720" rIns="91440" bIns="45720" rtlCol="0" anchor="ctr">
            <a:normAutofit/>
          </a:bodyPr>
          <a:lstStyle/>
          <a:p>
            <a:pPr>
              <a:spcAft>
                <a:spcPts val="600"/>
              </a:spcAft>
              <a:defRPr/>
            </a:pPr>
            <a:fld id="{5075537C-CA84-1446-933C-8E9D027F9201}" type="slidenum">
              <a:rPr lang="en-US" sz="1200" smtClean="0">
                <a:solidFill>
                  <a:prstClr val="black">
                    <a:tint val="75000"/>
                  </a:prstClr>
                </a:solidFill>
                <a:latin typeface="Calibri" panose="020F0502020204030204"/>
              </a:rPr>
              <a:pPr>
                <a:spcAft>
                  <a:spcPts val="600"/>
                </a:spcAft>
                <a:defRPr/>
              </a:pPr>
              <a:t>3</a:t>
            </a:fld>
            <a:endParaRPr lang="en-US" sz="1200">
              <a:solidFill>
                <a:prstClr val="black">
                  <a:tint val="75000"/>
                </a:prstClr>
              </a:solidFill>
              <a:latin typeface="Calibri" panose="020F0502020204030204"/>
            </a:endParaRPr>
          </a:p>
        </p:txBody>
      </p:sp>
      <p:graphicFrame>
        <p:nvGraphicFramePr>
          <p:cNvPr id="21" name="Content Placeholder 2">
            <a:extLst>
              <a:ext uri="{FF2B5EF4-FFF2-40B4-BE49-F238E27FC236}">
                <a16:creationId xmlns:a16="http://schemas.microsoft.com/office/drawing/2014/main" id="{9E3FF8FA-1578-FA8B-6C18-1EC8D91883A4}"/>
              </a:ext>
            </a:extLst>
          </p:cNvPr>
          <p:cNvGraphicFramePr/>
          <p:nvPr>
            <p:extLst>
              <p:ext uri="{D42A27DB-BD31-4B8C-83A1-F6EECF244321}">
                <p14:modId xmlns:p14="http://schemas.microsoft.com/office/powerpoint/2010/main" val="3514557080"/>
              </p:ext>
            </p:extLst>
          </p:nvPr>
        </p:nvGraphicFramePr>
        <p:xfrm>
          <a:off x="5827048" y="1868487"/>
          <a:ext cx="572148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5419964"/>
            <a:ext cx="11010796" cy="771376"/>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Total number of successful and failure mission</a:t>
            </a:r>
            <a:endParaRPr lang="en-US" dirty="0">
              <a:solidFill>
                <a:schemeClr val="accent3">
                  <a:lumMod val="25000"/>
                </a:schemeClr>
              </a:solidFill>
            </a:endParaRPr>
          </a:p>
        </p:txBody>
      </p:sp>
      <p:sp>
        <p:nvSpPr>
          <p:cNvPr id="3" name="Title 1">
            <a:extLst>
              <a:ext uri="{FF2B5EF4-FFF2-40B4-BE49-F238E27FC236}">
                <a16:creationId xmlns:a16="http://schemas.microsoft.com/office/drawing/2014/main" id="{79B32320-42D4-49FA-8047-C080B444B3A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Number of Successful and Failure Mission Outcomes</a:t>
            </a:r>
          </a:p>
        </p:txBody>
      </p:sp>
      <p:pic>
        <p:nvPicPr>
          <p:cNvPr id="2" name="Picture 5" descr="Graphical user interface, text&#10;&#10;Description automatically generated">
            <a:extLst>
              <a:ext uri="{FF2B5EF4-FFF2-40B4-BE49-F238E27FC236}">
                <a16:creationId xmlns:a16="http://schemas.microsoft.com/office/drawing/2014/main" id="{D3576F9E-433F-AF40-E328-FCC0449D2604}"/>
              </a:ext>
            </a:extLst>
          </p:cNvPr>
          <p:cNvPicPr>
            <a:picLocks noChangeAspect="1"/>
          </p:cNvPicPr>
          <p:nvPr/>
        </p:nvPicPr>
        <p:blipFill rotWithShape="1">
          <a:blip r:embed="rId3"/>
          <a:srcRect l="5962" t="32024" r="5962" b="37462"/>
          <a:stretch/>
        </p:blipFill>
        <p:spPr>
          <a:xfrm>
            <a:off x="770627" y="1507287"/>
            <a:ext cx="11023191" cy="2158035"/>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31</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5319323"/>
            <a:ext cx="10982041" cy="872017"/>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List of the boosters which carried maximum payload mass</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Boosters Carried Maximum Payload</a:t>
            </a:r>
          </a:p>
        </p:txBody>
      </p:sp>
      <p:pic>
        <p:nvPicPr>
          <p:cNvPr id="2" name="Picture 5" descr="Graphical user interface, text, application, email&#10;&#10;Description automatically generated">
            <a:extLst>
              <a:ext uri="{FF2B5EF4-FFF2-40B4-BE49-F238E27FC236}">
                <a16:creationId xmlns:a16="http://schemas.microsoft.com/office/drawing/2014/main" id="{9FE329B1-979B-34A7-28A4-C622844BA48B}"/>
              </a:ext>
            </a:extLst>
          </p:cNvPr>
          <p:cNvPicPr>
            <a:picLocks noChangeAspect="1"/>
          </p:cNvPicPr>
          <p:nvPr/>
        </p:nvPicPr>
        <p:blipFill rotWithShape="1">
          <a:blip r:embed="rId3"/>
          <a:srcRect l="7085" t="22857" r="5636" b="26571"/>
          <a:stretch/>
        </p:blipFill>
        <p:spPr>
          <a:xfrm>
            <a:off x="928778" y="1521664"/>
            <a:ext cx="10189219" cy="3323537"/>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dirty="0" smtClean="0"/>
              <a:t>32</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5261813"/>
            <a:ext cx="11111438" cy="929527"/>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List of failed landing in drone ship, their booster versions and launch sites for the year 2015</a:t>
            </a: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2" name="Picture 5" descr="Text&#10;&#10;Description automatically generated">
            <a:extLst>
              <a:ext uri="{FF2B5EF4-FFF2-40B4-BE49-F238E27FC236}">
                <a16:creationId xmlns:a16="http://schemas.microsoft.com/office/drawing/2014/main" id="{0B4BE016-37FF-9769-0795-64753EFADC97}"/>
              </a:ext>
            </a:extLst>
          </p:cNvPr>
          <p:cNvPicPr>
            <a:picLocks noChangeAspect="1"/>
          </p:cNvPicPr>
          <p:nvPr/>
        </p:nvPicPr>
        <p:blipFill rotWithShape="1">
          <a:blip r:embed="rId3"/>
          <a:srcRect l="6259" t="22481" r="6259" b="50264"/>
          <a:stretch/>
        </p:blipFill>
        <p:spPr>
          <a:xfrm>
            <a:off x="770627" y="1478233"/>
            <a:ext cx="10807461" cy="1928146"/>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dirty="0" smtClean="0"/>
              <a:t>33</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5348077"/>
            <a:ext cx="10982041" cy="843263"/>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Rank of the count of failed and success landing </a:t>
            </a:r>
            <a:r>
              <a:rPr lang="en-US" sz="2200" dirty="0" err="1">
                <a:solidFill>
                  <a:schemeClr val="accent3">
                    <a:lumMod val="25000"/>
                  </a:schemeClr>
                </a:solidFill>
                <a:latin typeface="Abadi"/>
              </a:rPr>
              <a:t>outcomesbetween</a:t>
            </a:r>
            <a:r>
              <a:rPr lang="en-US" sz="2200" dirty="0">
                <a:solidFill>
                  <a:schemeClr val="accent3">
                    <a:lumMod val="25000"/>
                  </a:schemeClr>
                </a:solidFill>
                <a:latin typeface="Abadi"/>
              </a:rPr>
              <a:t> 4/6/2010 to 20/3/2017 in descending order</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04523243-E4D6-45EC-97C8-D44398FB741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Rank Landing Outcomes Between 2010-06-04 and 2017-03-20</a:t>
            </a:r>
          </a:p>
        </p:txBody>
      </p:sp>
      <p:pic>
        <p:nvPicPr>
          <p:cNvPr id="2" name="Picture 5" descr="Graphical user interface, text, application, email&#10;&#10;Description automatically generated">
            <a:extLst>
              <a:ext uri="{FF2B5EF4-FFF2-40B4-BE49-F238E27FC236}">
                <a16:creationId xmlns:a16="http://schemas.microsoft.com/office/drawing/2014/main" id="{D2407AE0-444E-15A4-E1C1-8F8FDF3AC7DE}"/>
              </a:ext>
            </a:extLst>
          </p:cNvPr>
          <p:cNvPicPr>
            <a:picLocks noChangeAspect="1"/>
          </p:cNvPicPr>
          <p:nvPr/>
        </p:nvPicPr>
        <p:blipFill rotWithShape="1">
          <a:blip r:embed="rId3"/>
          <a:srcRect l="6593" t="23398" r="6907" b="27019"/>
          <a:stretch/>
        </p:blipFill>
        <p:spPr>
          <a:xfrm>
            <a:off x="928778" y="1449777"/>
            <a:ext cx="10332900" cy="3337871"/>
          </a:xfrm>
          <a:prstGeom prst="rect">
            <a:avLst/>
          </a:prstGeom>
        </p:spPr>
      </p:pic>
    </p:spTree>
    <p:extLst>
      <p:ext uri="{BB962C8B-B14F-4D97-AF65-F5344CB8AC3E}">
        <p14:creationId xmlns:p14="http://schemas.microsoft.com/office/powerpoint/2010/main" val="3975168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25EC16-0638-FF41-B7CF-E42224EF7FA1}"/>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3</a:t>
            </a:r>
          </a:p>
        </p:txBody>
      </p:sp>
    </p:spTree>
    <p:extLst>
      <p:ext uri="{BB962C8B-B14F-4D97-AF65-F5344CB8AC3E}">
        <p14:creationId xmlns:p14="http://schemas.microsoft.com/office/powerpoint/2010/main" val="1023352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35</a:t>
            </a:fld>
            <a:endParaRPr lang="en-US"/>
          </a:p>
        </p:txBody>
      </p:sp>
      <p:pic>
        <p:nvPicPr>
          <p:cNvPr id="4" name="Picture 5" descr="Map&#10;&#10;Description automatically generated">
            <a:extLst>
              <a:ext uri="{FF2B5EF4-FFF2-40B4-BE49-F238E27FC236}">
                <a16:creationId xmlns:a16="http://schemas.microsoft.com/office/drawing/2014/main" id="{3A1B6AB8-7F4F-5D48-2C46-ED0A97C94533}"/>
              </a:ext>
            </a:extLst>
          </p:cNvPr>
          <p:cNvPicPr>
            <a:picLocks noGrp="1" noChangeAspect="1"/>
          </p:cNvPicPr>
          <p:nvPr>
            <p:ph idx="4294967295"/>
          </p:nvPr>
        </p:nvPicPr>
        <p:blipFill rotWithShape="1">
          <a:blip r:embed="rId3"/>
          <a:srcRect l="49368" t="22923" r="6560" b="10029"/>
          <a:stretch/>
        </p:blipFill>
        <p:spPr>
          <a:xfrm>
            <a:off x="3499471" y="1379928"/>
            <a:ext cx="3892909" cy="3360952"/>
          </a:xfrm>
          <a:prstGeom prst="rect">
            <a:avLst/>
          </a:prstGeom>
        </p:spPr>
      </p:pic>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sites are marked on global map</a:t>
            </a:r>
          </a:p>
        </p:txBody>
      </p:sp>
      <p:sp>
        <p:nvSpPr>
          <p:cNvPr id="6" name="TextBox 5">
            <a:extLst>
              <a:ext uri="{FF2B5EF4-FFF2-40B4-BE49-F238E27FC236}">
                <a16:creationId xmlns:a16="http://schemas.microsoft.com/office/drawing/2014/main" id="{A8F1BC53-8080-2428-1549-9E249DF51BFF}"/>
              </a:ext>
            </a:extLst>
          </p:cNvPr>
          <p:cNvSpPr txBox="1"/>
          <p:nvPr/>
        </p:nvSpPr>
        <p:spPr>
          <a:xfrm>
            <a:off x="920750" y="5011109"/>
            <a:ext cx="105236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endParaRPr lang="en-GB">
              <a:cs typeface="Calibri" panose="020F0502020204030204"/>
            </a:endParaRPr>
          </a:p>
        </p:txBody>
      </p:sp>
      <p:sp>
        <p:nvSpPr>
          <p:cNvPr id="7" name="TextBox 6">
            <a:extLst>
              <a:ext uri="{FF2B5EF4-FFF2-40B4-BE49-F238E27FC236}">
                <a16:creationId xmlns:a16="http://schemas.microsoft.com/office/drawing/2014/main" id="{AF1CF8FD-27F0-FFB1-0B6E-49550685F8E9}"/>
              </a:ext>
            </a:extLst>
          </p:cNvPr>
          <p:cNvSpPr txBox="1"/>
          <p:nvPr/>
        </p:nvSpPr>
        <p:spPr>
          <a:xfrm>
            <a:off x="154557" y="5009911"/>
            <a:ext cx="1127244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cs typeface="Calibri"/>
              </a:rPr>
              <a:t>Launches are in proximity to the equator line.  because earth moves faster near equator line so, this movement help rockets to orbit around earth once launched. Moreover, all sites are near ocean for the safety purposes. </a:t>
            </a:r>
          </a:p>
        </p:txBody>
      </p:sp>
    </p:spTree>
    <p:extLst>
      <p:ext uri="{BB962C8B-B14F-4D97-AF65-F5344CB8AC3E}">
        <p14:creationId xmlns:p14="http://schemas.microsoft.com/office/powerpoint/2010/main" val="981671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36</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424955" y="4672342"/>
            <a:ext cx="11514002" cy="1547752"/>
          </a:xfrm>
          <a:prstGeom prst="rect">
            <a:avLst/>
          </a:prstGeom>
        </p:spPr>
        <p:txBody>
          <a:bodyPr lIns="91440" tIns="45720" rIns="91440" bIns="45720" anchor="t">
            <a:normAutofit/>
          </a:bodyPr>
          <a:lstStyle/>
          <a:p>
            <a:pPr>
              <a:lnSpc>
                <a:spcPct val="100000"/>
              </a:lnSpc>
              <a:spcBef>
                <a:spcPts val="1400"/>
              </a:spcBef>
            </a:pPr>
            <a:r>
              <a:rPr lang="en-US" sz="2200" dirty="0" err="1">
                <a:solidFill>
                  <a:schemeClr val="accent3">
                    <a:lumMod val="25000"/>
                  </a:schemeClr>
                </a:solidFill>
                <a:latin typeface="Abadi"/>
              </a:rPr>
              <a:t>Colour</a:t>
            </a:r>
            <a:r>
              <a:rPr lang="en-US" sz="2200" dirty="0">
                <a:solidFill>
                  <a:schemeClr val="accent3">
                    <a:lumMod val="25000"/>
                  </a:schemeClr>
                </a:solidFill>
                <a:latin typeface="Abadi"/>
              </a:rPr>
              <a:t> label </a:t>
            </a:r>
            <a:r>
              <a:rPr lang="en-US" sz="2200" dirty="0" err="1">
                <a:solidFill>
                  <a:schemeClr val="accent3">
                    <a:lumMod val="25000"/>
                  </a:schemeClr>
                </a:solidFill>
                <a:latin typeface="Abadi"/>
              </a:rPr>
              <a:t>indentifies</a:t>
            </a:r>
            <a:r>
              <a:rPr lang="en-US" sz="2200" dirty="0">
                <a:solidFill>
                  <a:schemeClr val="accent3">
                    <a:lumMod val="25000"/>
                  </a:schemeClr>
                </a:solidFill>
                <a:latin typeface="Abadi"/>
              </a:rPr>
              <a:t> which launch sites have relatively high success rates. </a:t>
            </a:r>
          </a:p>
          <a:p>
            <a:pPr>
              <a:lnSpc>
                <a:spcPct val="100000"/>
              </a:lnSpc>
              <a:spcBef>
                <a:spcPts val="1400"/>
              </a:spcBef>
            </a:pPr>
            <a:r>
              <a:rPr lang="en-US" sz="2200" dirty="0">
                <a:solidFill>
                  <a:schemeClr val="accent3">
                    <a:lumMod val="25000"/>
                  </a:schemeClr>
                </a:solidFill>
                <a:latin typeface="Abadi"/>
              </a:rPr>
              <a:t>Green is for successful and red for failed. </a:t>
            </a:r>
          </a:p>
        </p:txBody>
      </p:sp>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Color-labels launch sites on global map</a:t>
            </a:r>
          </a:p>
        </p:txBody>
      </p:sp>
      <p:pic>
        <p:nvPicPr>
          <p:cNvPr id="4" name="Picture 5" descr="Diagram&#10;&#10;Description automatically generated">
            <a:extLst>
              <a:ext uri="{FF2B5EF4-FFF2-40B4-BE49-F238E27FC236}">
                <a16:creationId xmlns:a16="http://schemas.microsoft.com/office/drawing/2014/main" id="{89685B2A-F333-76AE-4A52-C8398B022333}"/>
              </a:ext>
            </a:extLst>
          </p:cNvPr>
          <p:cNvPicPr>
            <a:picLocks noChangeAspect="1"/>
          </p:cNvPicPr>
          <p:nvPr/>
        </p:nvPicPr>
        <p:blipFill rotWithShape="1">
          <a:blip r:embed="rId3"/>
          <a:srcRect l="55497" t="23551" r="6457" b="9597"/>
          <a:stretch/>
        </p:blipFill>
        <p:spPr>
          <a:xfrm>
            <a:off x="3617344" y="1378912"/>
            <a:ext cx="3138651" cy="3107614"/>
          </a:xfrm>
          <a:prstGeom prst="rect">
            <a:avLst/>
          </a:prstGeom>
        </p:spPr>
      </p:pic>
    </p:spTree>
    <p:extLst>
      <p:ext uri="{BB962C8B-B14F-4D97-AF65-F5344CB8AC3E}">
        <p14:creationId xmlns:p14="http://schemas.microsoft.com/office/powerpoint/2010/main" val="239597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4939971"/>
            <a:ext cx="10093071" cy="1252447"/>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We can see that KSC LC-39A is relatively closer to railway, highway, coastline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a:rPr>
              <a:t>But, this is closer to city and it can be dangerous also</a:t>
            </a: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&lt;Folium Map Screenshot 3&gt;</a:t>
            </a:r>
          </a:p>
        </p:txBody>
      </p:sp>
      <p:pic>
        <p:nvPicPr>
          <p:cNvPr id="2" name="Picture 3">
            <a:extLst>
              <a:ext uri="{FF2B5EF4-FFF2-40B4-BE49-F238E27FC236}">
                <a16:creationId xmlns:a16="http://schemas.microsoft.com/office/drawing/2014/main" id="{7B143DF4-BB9C-4DB4-7AC9-FA8CC72C692D}"/>
              </a:ext>
            </a:extLst>
          </p:cNvPr>
          <p:cNvPicPr>
            <a:picLocks noChangeAspect="1"/>
          </p:cNvPicPr>
          <p:nvPr/>
        </p:nvPicPr>
        <p:blipFill rotWithShape="1">
          <a:blip r:embed="rId3"/>
          <a:srcRect l="42982" t="31773" r="5921" b="6641"/>
          <a:stretch/>
        </p:blipFill>
        <p:spPr>
          <a:xfrm>
            <a:off x="3042249" y="1354028"/>
            <a:ext cx="4944349" cy="3339058"/>
          </a:xfrm>
          <a:prstGeom prst="rect">
            <a:avLst/>
          </a:prstGeom>
        </p:spPr>
      </p:pic>
    </p:spTree>
    <p:extLst>
      <p:ext uri="{BB962C8B-B14F-4D97-AF65-F5344CB8AC3E}">
        <p14:creationId xmlns:p14="http://schemas.microsoft.com/office/powerpoint/2010/main" val="23249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BBD4D-F87B-2648-91EB-CF6A4BF6870A}"/>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4</a:t>
            </a:r>
          </a:p>
        </p:txBody>
      </p:sp>
    </p:spTree>
    <p:extLst>
      <p:ext uri="{BB962C8B-B14F-4D97-AF65-F5344CB8AC3E}">
        <p14:creationId xmlns:p14="http://schemas.microsoft.com/office/powerpoint/2010/main" val="733461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39</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238048" y="5434341"/>
            <a:ext cx="10277551" cy="771376"/>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Chart shows </a:t>
            </a:r>
            <a:r>
              <a:rPr lang="en-US" sz="2200" dirty="0" err="1">
                <a:solidFill>
                  <a:schemeClr val="accent3">
                    <a:lumMod val="25000"/>
                  </a:schemeClr>
                </a:solidFill>
                <a:latin typeface="Abadi"/>
              </a:rPr>
              <a:t>thatKSC</a:t>
            </a:r>
            <a:r>
              <a:rPr lang="en-US" sz="2200" dirty="0">
                <a:solidFill>
                  <a:schemeClr val="accent3">
                    <a:lumMod val="25000"/>
                  </a:schemeClr>
                </a:solidFill>
                <a:latin typeface="Abadi"/>
              </a:rPr>
              <a:t> LC-39A has the most successful launches</a:t>
            </a: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Successful launch for all sies</a:t>
            </a:r>
          </a:p>
        </p:txBody>
      </p:sp>
      <p:pic>
        <p:nvPicPr>
          <p:cNvPr id="2" name="Picture 3" descr="Chart, pie chart&#10;&#10;Description automatically generated">
            <a:extLst>
              <a:ext uri="{FF2B5EF4-FFF2-40B4-BE49-F238E27FC236}">
                <a16:creationId xmlns:a16="http://schemas.microsoft.com/office/drawing/2014/main" id="{573AB3A4-DD26-3CE6-CB65-1FE7664BC22D}"/>
              </a:ext>
            </a:extLst>
          </p:cNvPr>
          <p:cNvPicPr>
            <a:picLocks noChangeAspect="1"/>
          </p:cNvPicPr>
          <p:nvPr/>
        </p:nvPicPr>
        <p:blipFill rotWithShape="1">
          <a:blip r:embed="rId3"/>
          <a:srcRect l="8620" t="23372" r="6466" b="30651"/>
          <a:stretch/>
        </p:blipFill>
        <p:spPr>
          <a:xfrm>
            <a:off x="1374445" y="1507287"/>
            <a:ext cx="8451479" cy="2569089"/>
          </a:xfrm>
          <a:prstGeom prst="rect">
            <a:avLst/>
          </a:prstGeom>
        </p:spPr>
      </p:pic>
    </p:spTree>
    <p:extLst>
      <p:ext uri="{BB962C8B-B14F-4D97-AF65-F5344CB8AC3E}">
        <p14:creationId xmlns:p14="http://schemas.microsoft.com/office/powerpoint/2010/main" val="70013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descr="The futuristic interface of a planet">
            <a:extLst>
              <a:ext uri="{FF2B5EF4-FFF2-40B4-BE49-F238E27FC236}">
                <a16:creationId xmlns:a16="http://schemas.microsoft.com/office/drawing/2014/main" id="{1082CBCE-1FAE-336A-A460-3975B5045948}"/>
              </a:ext>
            </a:extLst>
          </p:cNvPr>
          <p:cNvPicPr>
            <a:picLocks noChangeAspect="1"/>
          </p:cNvPicPr>
          <p:nvPr/>
        </p:nvPicPr>
        <p:blipFill rotWithShape="1">
          <a:blip r:embed="rId2">
            <a:alphaModFix amt="55000"/>
          </a:blip>
          <a:srcRect t="7672" r="-2" b="898"/>
          <a:stretch/>
        </p:blipFill>
        <p:spPr>
          <a:xfrm>
            <a:off x="20" y="-9107"/>
            <a:ext cx="12191980" cy="6858000"/>
          </a:xfrm>
          <a:prstGeom prst="rect">
            <a:avLst/>
          </a:prstGeom>
        </p:spPr>
      </p:pic>
      <p:sp>
        <p:nvSpPr>
          <p:cNvPr id="19" name="Title 1">
            <a:extLst>
              <a:ext uri="{FF2B5EF4-FFF2-40B4-BE49-F238E27FC236}">
                <a16:creationId xmlns:a16="http://schemas.microsoft.com/office/drawing/2014/main" id="{6CA66F18-AF00-434A-AB3C-61097BEAE5FA}"/>
              </a:ext>
            </a:extLst>
          </p:cNvPr>
          <p:cNvSpPr txBox="1">
            <a:spLocks/>
          </p:cNvSpPr>
          <p:nvPr/>
        </p:nvSpPr>
        <p:spPr>
          <a:xfrm>
            <a:off x="686834" y="591344"/>
            <a:ext cx="3200400" cy="55856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a:solidFill>
                  <a:srgbClr val="FFFFFF"/>
                </a:solidFill>
                <a:latin typeface="+mj-lt"/>
                <a:ea typeface="+mj-ea"/>
                <a:cs typeface="+mj-cs"/>
              </a:rPr>
              <a:t>Introduction</a:t>
            </a:r>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4447308" y="591344"/>
            <a:ext cx="6906491"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buFont typeface="Arial" panose="020B0604020202020204" pitchFamily="34" charset="0"/>
              <a:buChar char="•"/>
            </a:pPr>
            <a:r>
              <a:rPr lang="en-US" sz="1500">
                <a:solidFill>
                  <a:srgbClr val="FFFFFF"/>
                </a:solidFill>
                <a:latin typeface="+mn-lt"/>
              </a:rPr>
              <a:t>Project background and context</a:t>
            </a:r>
          </a:p>
          <a:p>
            <a:pPr lvl="1">
              <a:spcBef>
                <a:spcPts val="1400"/>
              </a:spcBef>
              <a:buFont typeface="Arial" panose="020B0604020202020204" pitchFamily="34" charset="0"/>
              <a:buChar char="•"/>
            </a:pPr>
            <a:r>
              <a:rPr lang="en-US" sz="1500">
                <a:solidFill>
                  <a:srgbClr val="FFFFFF"/>
                </a:solidFill>
                <a:latin typeface="+mn-lt"/>
              </a:rPr>
              <a:t>SpaceX is the most successful company of the commercial space and it makes space travel affordable. It advertises Falcon 9 on website, with a cost of 62 million dollars. Based on public information and machine learning models, we are going to predict if spaceX will reuses the first stage. </a:t>
            </a:r>
          </a:p>
          <a:p>
            <a:pPr>
              <a:spcBef>
                <a:spcPts val="1400"/>
              </a:spcBef>
              <a:buFont typeface="Arial" panose="020B0604020202020204" pitchFamily="34" charset="0"/>
              <a:buChar char="•"/>
            </a:pPr>
            <a:r>
              <a:rPr lang="en-US" sz="1500">
                <a:solidFill>
                  <a:srgbClr val="FFFFFF"/>
                </a:solidFill>
                <a:latin typeface="+mn-lt"/>
              </a:rPr>
              <a:t>Problems you want to find answers</a:t>
            </a:r>
          </a:p>
          <a:p>
            <a:pPr lvl="1">
              <a:spcBef>
                <a:spcPts val="1400"/>
              </a:spcBef>
              <a:buFont typeface="Arial" panose="020B0604020202020204" pitchFamily="34" charset="0"/>
              <a:buChar char="•"/>
            </a:pPr>
            <a:r>
              <a:rPr lang="en-US" sz="1500">
                <a:solidFill>
                  <a:srgbClr val="FFFFFF"/>
                </a:solidFill>
                <a:latin typeface="+mn-lt"/>
              </a:rPr>
              <a:t>How variables such as payload mass, launch site, number of flights, and orbits affect the success of the first stage landing</a:t>
            </a:r>
          </a:p>
          <a:p>
            <a:pPr lvl="1">
              <a:spcBef>
                <a:spcPts val="1400"/>
              </a:spcBef>
              <a:buFont typeface="Arial" panose="020B0604020202020204" pitchFamily="34" charset="0"/>
              <a:buChar char="•"/>
            </a:pPr>
            <a:r>
              <a:rPr lang="en-US" sz="1500">
                <a:solidFill>
                  <a:srgbClr val="FFFFFF"/>
                </a:solidFill>
                <a:latin typeface="+mn-lt"/>
              </a:rPr>
              <a:t>Will the rate of successful landings increase in the future</a:t>
            </a:r>
          </a:p>
          <a:p>
            <a:pPr lvl="1">
              <a:spcBef>
                <a:spcPts val="1400"/>
              </a:spcBef>
              <a:buFont typeface="Arial" panose="020B0604020202020204" pitchFamily="34" charset="0"/>
              <a:buChar char="•"/>
            </a:pPr>
            <a:r>
              <a:rPr lang="en-US" sz="1500">
                <a:solidFill>
                  <a:srgbClr val="FFFFFF"/>
                </a:solidFill>
                <a:latin typeface="+mn-lt"/>
              </a:rPr>
              <a:t>Finding the best algorithm that can be used for binary classification in this case</a:t>
            </a:r>
          </a:p>
          <a:p>
            <a:pPr lvl="1">
              <a:spcBef>
                <a:spcPts val="1400"/>
              </a:spcBef>
              <a:buFont typeface="Arial" panose="020B0604020202020204" pitchFamily="34" charset="0"/>
              <a:buChar char="•"/>
            </a:pPr>
            <a:endParaRPr lang="en-US" sz="1500">
              <a:solidFill>
                <a:srgbClr val="FFFFFF"/>
              </a:solidFill>
              <a:latin typeface="+mn-lt"/>
            </a:endParaRPr>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9819860" y="6356350"/>
            <a:ext cx="1533939" cy="365125"/>
          </a:xfrm>
        </p:spPr>
        <p:txBody>
          <a:bodyPr vert="horz" lIns="91440" tIns="45720" rIns="91440" bIns="45720" rtlCol="0" anchor="ctr">
            <a:normAutofit/>
          </a:bodyPr>
          <a:lstStyle/>
          <a:p>
            <a:pPr>
              <a:spcAft>
                <a:spcPts val="600"/>
              </a:spcAft>
              <a:defRPr/>
            </a:pPr>
            <a:fld id="{5075537C-CA84-1446-933C-8E9D027F9201}" type="slidenum">
              <a:rPr lang="en-US" sz="1200">
                <a:solidFill>
                  <a:srgbClr val="FFFFFF"/>
                </a:solidFill>
                <a:latin typeface="Calibri" panose="020F0502020204030204"/>
              </a:rPr>
              <a:pPr>
                <a:spcAft>
                  <a:spcPts val="600"/>
                </a:spcAft>
                <a:defRPr/>
              </a:pPr>
              <a:t>4</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446480" y="5218681"/>
            <a:ext cx="10839130" cy="987036"/>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KSC LC-39A has highest launch successful of 76.9 percent for 13 launches. </a:t>
            </a:r>
          </a:p>
          <a:p>
            <a:pPr>
              <a:lnSpc>
                <a:spcPct val="100000"/>
              </a:lnSpc>
              <a:spcBef>
                <a:spcPts val="1400"/>
              </a:spcBef>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endParaRPr lang="en-US"/>
          </a:p>
        </p:txBody>
      </p:sp>
      <p:sp>
        <p:nvSpPr>
          <p:cNvPr id="8" name="Title 1">
            <a:extLst>
              <a:ext uri="{FF2B5EF4-FFF2-40B4-BE49-F238E27FC236}">
                <a16:creationId xmlns:a16="http://schemas.microsoft.com/office/drawing/2014/main" id="{4EF94599-779E-457E-B57B-6063EBF7A84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with highest launch successful</a:t>
            </a:r>
          </a:p>
        </p:txBody>
      </p:sp>
      <p:pic>
        <p:nvPicPr>
          <p:cNvPr id="2" name="Picture 3" descr="Chart, pie chart&#10;&#10;Description automatically generated">
            <a:extLst>
              <a:ext uri="{FF2B5EF4-FFF2-40B4-BE49-F238E27FC236}">
                <a16:creationId xmlns:a16="http://schemas.microsoft.com/office/drawing/2014/main" id="{42AF7FD8-9CB8-D1F2-F8DC-A2B10E1402D9}"/>
              </a:ext>
            </a:extLst>
          </p:cNvPr>
          <p:cNvPicPr>
            <a:picLocks noChangeAspect="1"/>
          </p:cNvPicPr>
          <p:nvPr/>
        </p:nvPicPr>
        <p:blipFill rotWithShape="1">
          <a:blip r:embed="rId3"/>
          <a:srcRect l="7819" t="23749" r="6337" b="28070"/>
          <a:stretch/>
        </p:blipFill>
        <p:spPr>
          <a:xfrm>
            <a:off x="863897" y="1459642"/>
            <a:ext cx="10399740" cy="3292256"/>
          </a:xfrm>
          <a:prstGeom prst="rect">
            <a:avLst/>
          </a:prstGeom>
        </p:spPr>
      </p:pic>
    </p:spTree>
    <p:extLst>
      <p:ext uri="{BB962C8B-B14F-4D97-AF65-F5344CB8AC3E}">
        <p14:creationId xmlns:p14="http://schemas.microsoft.com/office/powerpoint/2010/main" val="1866160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41256" y="5175549"/>
            <a:ext cx="10443417" cy="1360846"/>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Chart shows that payload between 2000 and 5500 kg have the highest success rate. </a:t>
            </a: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p:txBody>
      </p:sp>
      <p:sp>
        <p:nvSpPr>
          <p:cNvPr id="12" name="Title 1">
            <a:extLst>
              <a:ext uri="{FF2B5EF4-FFF2-40B4-BE49-F238E27FC236}">
                <a16:creationId xmlns:a16="http://schemas.microsoft.com/office/drawing/2014/main" id="{4D271BF5-BAA1-4CEB-A575-76A097FABB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mass vs. Launch outcome</a:t>
            </a:r>
          </a:p>
        </p:txBody>
      </p:sp>
      <p:pic>
        <p:nvPicPr>
          <p:cNvPr id="2" name="Picture 3" descr="Graphical user interface, application&#10;&#10;Description automatically generated">
            <a:extLst>
              <a:ext uri="{FF2B5EF4-FFF2-40B4-BE49-F238E27FC236}">
                <a16:creationId xmlns:a16="http://schemas.microsoft.com/office/drawing/2014/main" id="{26A9D9C2-7E71-7BE4-0ABD-D4FB16D83E6F}"/>
              </a:ext>
            </a:extLst>
          </p:cNvPr>
          <p:cNvPicPr>
            <a:picLocks noChangeAspect="1"/>
          </p:cNvPicPr>
          <p:nvPr/>
        </p:nvPicPr>
        <p:blipFill rotWithShape="1">
          <a:blip r:embed="rId3"/>
          <a:srcRect l="40074" t="21959" r="6864" b="7261"/>
          <a:stretch/>
        </p:blipFill>
        <p:spPr>
          <a:xfrm>
            <a:off x="3171646" y="1356818"/>
            <a:ext cx="4822524" cy="3589967"/>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37DFD2-2B76-8445-A1BD-6628DC42C398}"/>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5</a:t>
            </a:r>
          </a:p>
        </p:txBody>
      </p:sp>
    </p:spTree>
    <p:extLst>
      <p:ext uri="{BB962C8B-B14F-4D97-AF65-F5344CB8AC3E}">
        <p14:creationId xmlns:p14="http://schemas.microsoft.com/office/powerpoint/2010/main" val="1290394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660041" y="2767106"/>
            <a:ext cx="2880828" cy="307190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dirty="0">
                <a:solidFill>
                  <a:srgbClr val="FFFFFF"/>
                </a:solidFill>
                <a:latin typeface="+mj-lt"/>
                <a:ea typeface="+mj-ea"/>
                <a:cs typeface="+mj-cs"/>
              </a:rPr>
              <a:t>Classification Accuracy</a:t>
            </a:r>
          </a:p>
        </p:txBody>
      </p:sp>
      <p:pic>
        <p:nvPicPr>
          <p:cNvPr id="2" name="Picture 2" descr="Text&#10;&#10;Description automatically generated">
            <a:extLst>
              <a:ext uri="{FF2B5EF4-FFF2-40B4-BE49-F238E27FC236}">
                <a16:creationId xmlns:a16="http://schemas.microsoft.com/office/drawing/2014/main" id="{B7B6BD2E-283C-3276-8C81-2B669B26761E}"/>
              </a:ext>
            </a:extLst>
          </p:cNvPr>
          <p:cNvPicPr>
            <a:picLocks noChangeAspect="1"/>
          </p:cNvPicPr>
          <p:nvPr/>
        </p:nvPicPr>
        <p:blipFill rotWithShape="1">
          <a:blip r:embed="rId2"/>
          <a:srcRect l="46986" t="21136" r="177" b="315"/>
          <a:stretch/>
        </p:blipFill>
        <p:spPr>
          <a:xfrm>
            <a:off x="4573456" y="467208"/>
            <a:ext cx="7083691" cy="5923584"/>
          </a:xfrm>
          <a:prstGeom prst="rect">
            <a:avLst/>
          </a:prstGeom>
        </p:spPr>
      </p:pic>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5075537C-CA84-1446-933C-8E9D027F9201}" type="slidenum">
              <a:rPr lang="en-US" sz="1100" dirty="0">
                <a:solidFill>
                  <a:schemeClr val="tx1">
                    <a:lumMod val="50000"/>
                    <a:lumOff val="50000"/>
                  </a:schemeClr>
                </a:solidFill>
                <a:latin typeface="+mn-lt"/>
              </a:rPr>
              <a:pPr>
                <a:spcAft>
                  <a:spcPts val="600"/>
                </a:spcAft>
              </a:pPr>
              <a:t>43</a:t>
            </a:fld>
            <a:endParaRPr lang="en-US" sz="1100" dirty="0">
              <a:solidFill>
                <a:schemeClr val="tx1">
                  <a:lumMod val="50000"/>
                  <a:lumOff val="50000"/>
                </a:schemeClr>
              </a:solidFill>
              <a:latin typeface="+mn-lt"/>
            </a:endParaRPr>
          </a:p>
        </p:txBody>
      </p:sp>
    </p:spTree>
    <p:extLst>
      <p:ext uri="{BB962C8B-B14F-4D97-AF65-F5344CB8AC3E}">
        <p14:creationId xmlns:p14="http://schemas.microsoft.com/office/powerpoint/2010/main" val="2459446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44</a:t>
            </a:fld>
            <a:endParaRPr lang="en-US"/>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2" name="Picture 2">
            <a:extLst>
              <a:ext uri="{FF2B5EF4-FFF2-40B4-BE49-F238E27FC236}">
                <a16:creationId xmlns:a16="http://schemas.microsoft.com/office/drawing/2014/main" id="{15DBC60E-ACC0-AE63-97FA-B0F97D7885F1}"/>
              </a:ext>
            </a:extLst>
          </p:cNvPr>
          <p:cNvPicPr>
            <a:picLocks noChangeAspect="1"/>
          </p:cNvPicPr>
          <p:nvPr/>
        </p:nvPicPr>
        <p:blipFill rotWithShape="1">
          <a:blip r:embed="rId3"/>
          <a:srcRect l="50962" t="22785" r="6410" b="19318"/>
          <a:stretch/>
        </p:blipFill>
        <p:spPr>
          <a:xfrm>
            <a:off x="3444815" y="1280157"/>
            <a:ext cx="4901462" cy="3758347"/>
          </a:xfrm>
          <a:prstGeom prst="rect">
            <a:avLst/>
          </a:prstGeom>
        </p:spPr>
      </p:pic>
      <p:sp>
        <p:nvSpPr>
          <p:cNvPr id="3" name="TextBox 2">
            <a:extLst>
              <a:ext uri="{FF2B5EF4-FFF2-40B4-BE49-F238E27FC236}">
                <a16:creationId xmlns:a16="http://schemas.microsoft.com/office/drawing/2014/main" id="{4D6ED4AB-3B65-89B4-B3C6-71005CC577E4}"/>
              </a:ext>
            </a:extLst>
          </p:cNvPr>
          <p:cNvSpPr txBox="1"/>
          <p:nvPr/>
        </p:nvSpPr>
        <p:spPr>
          <a:xfrm>
            <a:off x="1025216" y="5572885"/>
            <a:ext cx="99939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Major problem is false positive</a:t>
            </a:r>
            <a:endParaRPr lang="en-GB" dirty="0"/>
          </a:p>
        </p:txBody>
      </p:sp>
    </p:spTree>
    <p:extLst>
      <p:ext uri="{BB962C8B-B14F-4D97-AF65-F5344CB8AC3E}">
        <p14:creationId xmlns:p14="http://schemas.microsoft.com/office/powerpoint/2010/main" val="3645034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466722" y="586855"/>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r">
              <a:spcAft>
                <a:spcPts val="600"/>
              </a:spcAft>
            </a:pPr>
            <a:r>
              <a:rPr lang="en-US" kern="1200">
                <a:solidFill>
                  <a:srgbClr val="FFFFFF"/>
                </a:solidFill>
                <a:latin typeface="+mj-lt"/>
                <a:ea typeface="+mj-ea"/>
                <a:cs typeface="+mj-cs"/>
              </a:rPr>
              <a:t>Conclusions</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4810259" y="649480"/>
            <a:ext cx="6555347" cy="5546047"/>
          </a:xfrm>
          <a:prstGeom prst="rect">
            <a:avLst/>
          </a:prstGeom>
        </p:spPr>
        <p:txBody>
          <a:bodyPr vert="horz" lIns="91440" tIns="45720" rIns="91440" bIns="45720" rtlCol="0" anchor="ctr">
            <a:normAutofit/>
          </a:bodyPr>
          <a:lstStyle/>
          <a:p>
            <a:pPr>
              <a:spcBef>
                <a:spcPts val="1400"/>
              </a:spcBef>
            </a:pPr>
            <a:r>
              <a:rPr lang="en-US" sz="2000"/>
              <a:t>Decision Tree Model is the best.</a:t>
            </a:r>
          </a:p>
          <a:p>
            <a:pPr>
              <a:spcBef>
                <a:spcPts val="1400"/>
              </a:spcBef>
            </a:pPr>
            <a:r>
              <a:rPr lang="en-US" sz="2000"/>
              <a:t>Launches with a low payload mass show better results than larger mass</a:t>
            </a:r>
          </a:p>
          <a:p>
            <a:pPr>
              <a:spcBef>
                <a:spcPts val="1400"/>
              </a:spcBef>
            </a:pPr>
            <a:r>
              <a:rPr lang="en-US" sz="2000"/>
              <a:t>Launch site are near to equator line and coast.</a:t>
            </a:r>
          </a:p>
          <a:p>
            <a:pPr>
              <a:spcBef>
                <a:spcPts val="1400"/>
              </a:spcBef>
            </a:pPr>
            <a:r>
              <a:rPr lang="en-US" sz="2000"/>
              <a:t>Success rate increase over years</a:t>
            </a:r>
          </a:p>
          <a:p>
            <a:pPr>
              <a:spcBef>
                <a:spcPts val="1400"/>
              </a:spcBef>
            </a:pPr>
            <a:r>
              <a:rPr lang="en-US" sz="2000"/>
              <a:t>KSC LC-39-A has the highest success rate </a:t>
            </a:r>
          </a:p>
          <a:p>
            <a:pPr>
              <a:spcBef>
                <a:spcPts val="1400"/>
              </a:spcBef>
            </a:pPr>
            <a:r>
              <a:rPr lang="en-US" sz="2000"/>
              <a:t>Orbits ES-L1, GEO, HEO and SSO have 100% success rate</a:t>
            </a:r>
          </a:p>
        </p:txBody>
      </p:sp>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5075537C-CA84-1446-933C-8E9D027F9201}" type="slidenum">
              <a:rPr lang="en-US" sz="1100">
                <a:solidFill>
                  <a:schemeClr val="tx1">
                    <a:lumMod val="50000"/>
                    <a:lumOff val="50000"/>
                  </a:schemeClr>
                </a:solidFill>
                <a:latin typeface="+mn-lt"/>
              </a:rPr>
              <a:pPr>
                <a:spcAft>
                  <a:spcPts val="600"/>
                </a:spcAft>
              </a:pPr>
              <a:t>45</a:t>
            </a:fld>
            <a:endParaRPr lang="en-US" sz="1100">
              <a:solidFill>
                <a:schemeClr val="tx1">
                  <a:lumMod val="50000"/>
                  <a:lumOff val="50000"/>
                </a:schemeClr>
              </a:solidFill>
              <a:latin typeface="+mn-lt"/>
            </a:endParaRPr>
          </a:p>
        </p:txBody>
      </p:sp>
    </p:spTree>
    <p:extLst>
      <p:ext uri="{BB962C8B-B14F-4D97-AF65-F5344CB8AC3E}">
        <p14:creationId xmlns:p14="http://schemas.microsoft.com/office/powerpoint/2010/main" val="1630123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686834" y="1153572"/>
            <a:ext cx="3200400" cy="4461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kern="1200">
                <a:solidFill>
                  <a:srgbClr val="FFFFFF"/>
                </a:solidFill>
                <a:latin typeface="+mj-lt"/>
                <a:ea typeface="+mj-ea"/>
                <a:cs typeface="+mj-cs"/>
              </a:rPr>
              <a:t>Appendix</a:t>
            </a: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4447308" y="591344"/>
            <a:ext cx="6906491" cy="5585619"/>
          </a:xfrm>
          <a:prstGeom prst="rect">
            <a:avLst/>
          </a:prstGeom>
        </p:spPr>
        <p:txBody>
          <a:bodyPr vert="horz" lIns="91440" tIns="45720" rIns="91440" bIns="45720" rtlCol="0" anchor="ctr">
            <a:normAutofit/>
          </a:bodyPr>
          <a:lstStyle/>
          <a:p>
            <a:pPr>
              <a:spcBef>
                <a:spcPts val="1400"/>
              </a:spcBef>
            </a:pPr>
            <a:endParaRPr lang="en-US"/>
          </a:p>
          <a:p>
            <a:pPr>
              <a:spcBef>
                <a:spcPts val="1400"/>
              </a:spcBef>
            </a:pPr>
            <a:r>
              <a:rPr lang="en-US">
                <a:hlinkClick r:id="rId3"/>
              </a:rPr>
              <a:t>https://github.com/AttiqueAhmed/python-project-for-data-science-course-final-assignment</a:t>
            </a:r>
          </a:p>
          <a:p>
            <a:pPr>
              <a:spcBef>
                <a:spcPts val="1400"/>
              </a:spcBef>
            </a:pPr>
            <a:endParaRPr lang="en-US"/>
          </a:p>
          <a:p>
            <a:pPr>
              <a:spcBef>
                <a:spcPts val="1400"/>
              </a:spcBef>
            </a:pPr>
            <a:endParaRPr lang="en-US"/>
          </a:p>
          <a:p>
            <a:pPr>
              <a:spcBef>
                <a:spcPts val="1400"/>
              </a:spcBef>
            </a:pPr>
            <a:endParaRPr lang="en-US"/>
          </a:p>
          <a:p>
            <a:pPr>
              <a:spcBef>
                <a:spcPts val="1400"/>
              </a:spcBef>
            </a:pPr>
            <a:r>
              <a:rPr lang="en-US"/>
              <a:t>Thanks to: </a:t>
            </a:r>
          </a:p>
          <a:p>
            <a:pPr>
              <a:spcBef>
                <a:spcPts val="1400"/>
              </a:spcBef>
            </a:pPr>
            <a:r>
              <a:rPr lang="en-US">
                <a:hlinkClick r:id="rId4"/>
              </a:rPr>
              <a:t>Python Tutorials – Real Python</a:t>
            </a:r>
            <a:endParaRPr lang="en-US"/>
          </a:p>
          <a:p>
            <a:pPr>
              <a:spcBef>
                <a:spcPts val="1400"/>
              </a:spcBef>
            </a:pPr>
            <a:endParaRPr lang="en-US"/>
          </a:p>
        </p:txBody>
      </p:sp>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46</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410008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0407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5</a:t>
            </a:fld>
            <a:endParaRPr lang="en-US" dirty="0"/>
          </a:p>
        </p:txBody>
      </p:sp>
      <p:sp>
        <p:nvSpPr>
          <p:cNvPr id="2" name="TextBox 1">
            <a:extLst>
              <a:ext uri="{FF2B5EF4-FFF2-40B4-BE49-F238E27FC236}">
                <a16:creationId xmlns:a16="http://schemas.microsoft.com/office/drawing/2014/main" id="{99393D11-6810-B94E-A01A-A2D00E82E738}"/>
              </a:ext>
            </a:extLst>
          </p:cNvPr>
          <p:cNvSpPr txBox="1"/>
          <p:nvPr/>
        </p:nvSpPr>
        <p:spPr>
          <a:xfrm>
            <a:off x="765313" y="2812774"/>
            <a:ext cx="1058303" cy="369332"/>
          </a:xfrm>
          <a:prstGeom prst="rect">
            <a:avLst/>
          </a:prstGeom>
          <a:solidFill>
            <a:srgbClr val="0948CB"/>
          </a:solidFill>
        </p:spPr>
        <p:txBody>
          <a:bodyPr wrap="none" rtlCol="0">
            <a:spAutoFit/>
          </a:bodyPr>
          <a:lstStyle/>
          <a:p>
            <a:r>
              <a:rPr lang="en-US" dirty="0">
                <a:solidFill>
                  <a:schemeClr val="bg1"/>
                </a:solidFill>
              </a:rPr>
              <a:t>Section 1</a:t>
            </a:r>
          </a:p>
        </p:txBody>
      </p:sp>
    </p:spTree>
    <p:extLst>
      <p:ext uri="{BB962C8B-B14F-4D97-AF65-F5344CB8AC3E}">
        <p14:creationId xmlns:p14="http://schemas.microsoft.com/office/powerpoint/2010/main" val="309319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838200" y="365125"/>
            <a:ext cx="105155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a:solidFill>
                  <a:schemeClr val="tx1"/>
                </a:solidFill>
                <a:latin typeface="+mj-lt"/>
                <a:ea typeface="+mj-ea"/>
                <a:cs typeface="+mj-cs"/>
              </a:rPr>
              <a:t>Methodology</a:t>
            </a:r>
          </a:p>
        </p:txBody>
      </p:sp>
      <p:pic>
        <p:nvPicPr>
          <p:cNvPr id="16" name="Picture 15">
            <a:extLst>
              <a:ext uri="{FF2B5EF4-FFF2-40B4-BE49-F238E27FC236}">
                <a16:creationId xmlns:a16="http://schemas.microsoft.com/office/drawing/2014/main" id="{3FEBA304-BD3B-1F2A-68D6-FAD21148FFF2}"/>
              </a:ext>
            </a:extLst>
          </p:cNvPr>
          <p:cNvPicPr>
            <a:picLocks noChangeAspect="1"/>
          </p:cNvPicPr>
          <p:nvPr/>
        </p:nvPicPr>
        <p:blipFill rotWithShape="1">
          <a:blip r:embed="rId3"/>
          <a:srcRect l="19556" r="12280"/>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a:xfrm>
            <a:off x="8610600" y="6356349"/>
            <a:ext cx="2743200" cy="365125"/>
          </a:xfrm>
        </p:spPr>
        <p:txBody>
          <a:bodyPr vert="horz" lIns="91440" tIns="45720" rIns="91440" bIns="45720" rtlCol="0" anchor="ctr">
            <a:normAutofit/>
          </a:bodyPr>
          <a:lstStyle/>
          <a:p>
            <a:pPr>
              <a:spcAft>
                <a:spcPts val="600"/>
              </a:spcAft>
              <a:defRPr/>
            </a:pPr>
            <a:fld id="{5075537C-CA84-1446-933C-8E9D027F9201}" type="slidenum">
              <a:rPr lang="en-US" sz="1200" smtClean="0">
                <a:solidFill>
                  <a:prstClr val="black">
                    <a:tint val="75000"/>
                  </a:prstClr>
                </a:solidFill>
                <a:latin typeface="Calibri" panose="020F0502020204030204"/>
              </a:rPr>
              <a:pPr>
                <a:spcAft>
                  <a:spcPts val="600"/>
                </a:spcAft>
                <a:defRPr/>
              </a:pPr>
              <a:t>6</a:t>
            </a:fld>
            <a:endParaRPr lang="en-US" sz="1200">
              <a:solidFill>
                <a:prstClr val="black">
                  <a:tint val="75000"/>
                </a:prstClr>
              </a:solidFill>
              <a:latin typeface="Calibri" panose="020F0502020204030204"/>
            </a:endParaRPr>
          </a:p>
        </p:txBody>
      </p:sp>
      <p:sp>
        <p:nvSpPr>
          <p:cNvPr id="2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75C2B075-F3D0-E03B-E845-62B244E5E403}"/>
              </a:ext>
            </a:extLst>
          </p:cNvPr>
          <p:cNvGraphicFramePr/>
          <p:nvPr>
            <p:extLst>
              <p:ext uri="{D42A27DB-BD31-4B8C-83A1-F6EECF244321}">
                <p14:modId xmlns:p14="http://schemas.microsoft.com/office/powerpoint/2010/main" val="3963796020"/>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534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838200" y="365125"/>
            <a:ext cx="55584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kern="1200">
                <a:solidFill>
                  <a:schemeClr val="tx1"/>
                </a:solidFill>
                <a:latin typeface="+mj-lt"/>
                <a:ea typeface="+mj-ea"/>
                <a:cs typeface="+mj-cs"/>
              </a:rPr>
              <a:t>Data Collection</a:t>
            </a:r>
          </a:p>
        </p:txBody>
      </p:sp>
      <p:sp>
        <p:nvSpPr>
          <p:cNvPr id="19" name="Freeform: Shape 1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825625"/>
            <a:ext cx="5558489" cy="4351338"/>
          </a:xfrm>
          <a:prstGeom prst="rect">
            <a:avLst/>
          </a:prstGeom>
        </p:spPr>
        <p:txBody>
          <a:bodyPr vert="horz" lIns="91440" tIns="45720" rIns="91440" bIns="45720" rtlCol="0">
            <a:normAutofit/>
          </a:bodyPr>
          <a:lstStyle/>
          <a:p>
            <a:pPr>
              <a:spcBef>
                <a:spcPts val="1400"/>
              </a:spcBef>
            </a:pPr>
            <a:r>
              <a:rPr lang="en-US"/>
              <a:t>Describe how data sets were collected. </a:t>
            </a:r>
          </a:p>
          <a:p>
            <a:pPr lvl="1">
              <a:spcBef>
                <a:spcPts val="1400"/>
              </a:spcBef>
            </a:pPr>
            <a:r>
              <a:rPr lang="en-US"/>
              <a:t>By the use of SpaceX Rest API</a:t>
            </a:r>
          </a:p>
          <a:p>
            <a:pPr lvl="1">
              <a:spcBef>
                <a:spcPts val="1400"/>
              </a:spcBef>
            </a:pPr>
            <a:r>
              <a:rPr lang="en-US"/>
              <a:t>By the use of Web Scrapping from Wikipedia</a:t>
            </a:r>
          </a:p>
          <a:p>
            <a:pPr marL="0"/>
            <a:endParaRPr lang="en-US"/>
          </a:p>
        </p:txBody>
      </p:sp>
      <p:sp>
        <p:nvSpPr>
          <p:cNvPr id="21" name="Oval 2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Block Arc 2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7" name="Straight Connector 2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a:xfrm>
            <a:off x="9780104" y="6356350"/>
            <a:ext cx="1573696"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7</a:t>
            </a:fld>
            <a:endParaRPr lang="en-US" sz="1200">
              <a:solidFill>
                <a:schemeClr val="tx1">
                  <a:tint val="75000"/>
                </a:schemeClr>
              </a:solidFill>
              <a:latin typeface="+mn-lt"/>
            </a:endParaRPr>
          </a:p>
        </p:txBody>
      </p:sp>
      <p:sp>
        <p:nvSpPr>
          <p:cNvPr id="31" name="Arc 3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a:xfrm>
            <a:off x="8714772" y="5996818"/>
            <a:ext cx="2743200" cy="401638"/>
          </a:xfrm>
        </p:spPr>
        <p:txBody>
          <a:bodyPr/>
          <a:lstStyle/>
          <a:p>
            <a:fld id="{5075537C-CA84-1446-933C-8E9D027F9201}" type="slidenum">
              <a:rPr lang="en-US" dirty="0" smtClean="0"/>
              <a:t>8</a:t>
            </a:fld>
            <a:endParaRPr lang="en-US" dirty="0"/>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4640263" cy="4225925"/>
          </a:xfrm>
          <a:prstGeom prst="rect">
            <a:avLst/>
          </a:prstGeom>
        </p:spPr>
        <p:txBody>
          <a:bodyPr vert="horz" lIns="91440" tIns="45720" rIns="91440" bIns="45720" rtlCol="0" anchor="t">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endParaRPr lang="en-US"/>
          </a:p>
          <a:p>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sp>
        <p:nvSpPr>
          <p:cNvPr id="2" name="TextBox 1">
            <a:extLst>
              <a:ext uri="{FF2B5EF4-FFF2-40B4-BE49-F238E27FC236}">
                <a16:creationId xmlns:a16="http://schemas.microsoft.com/office/drawing/2014/main" id="{6ACE9364-E5C8-872C-F5AF-A6914946C6D8}"/>
              </a:ext>
            </a:extLst>
          </p:cNvPr>
          <p:cNvSpPr txBox="1"/>
          <p:nvPr/>
        </p:nvSpPr>
        <p:spPr>
          <a:xfrm>
            <a:off x="940339" y="2061469"/>
            <a:ext cx="15755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Requesting rocket launch</a:t>
            </a:r>
          </a:p>
        </p:txBody>
      </p:sp>
      <p:sp>
        <p:nvSpPr>
          <p:cNvPr id="7" name="TextBox 6">
            <a:extLst>
              <a:ext uri="{FF2B5EF4-FFF2-40B4-BE49-F238E27FC236}">
                <a16:creationId xmlns:a16="http://schemas.microsoft.com/office/drawing/2014/main" id="{10E6B6DE-D147-E89A-B422-101376B9F08B}"/>
              </a:ext>
            </a:extLst>
          </p:cNvPr>
          <p:cNvSpPr txBox="1"/>
          <p:nvPr/>
        </p:nvSpPr>
        <p:spPr>
          <a:xfrm>
            <a:off x="3492499" y="1905000"/>
            <a:ext cx="25963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p:txBody>
      </p:sp>
      <p:sp>
        <p:nvSpPr>
          <p:cNvPr id="8" name="TextBox 7">
            <a:extLst>
              <a:ext uri="{FF2B5EF4-FFF2-40B4-BE49-F238E27FC236}">
                <a16:creationId xmlns:a16="http://schemas.microsoft.com/office/drawing/2014/main" id="{6ADB4FC0-85C1-6987-4308-BA6B9410B846}"/>
              </a:ext>
            </a:extLst>
          </p:cNvPr>
          <p:cNvSpPr txBox="1"/>
          <p:nvPr/>
        </p:nvSpPr>
        <p:spPr>
          <a:xfrm>
            <a:off x="6833439" y="1925967"/>
            <a:ext cx="2159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9" name="TextBox 8">
            <a:extLst>
              <a:ext uri="{FF2B5EF4-FFF2-40B4-BE49-F238E27FC236}">
                <a16:creationId xmlns:a16="http://schemas.microsoft.com/office/drawing/2014/main" id="{58921F53-7092-26D9-4A34-1F78EE888494}"/>
              </a:ext>
            </a:extLst>
          </p:cNvPr>
          <p:cNvSpPr txBox="1"/>
          <p:nvPr/>
        </p:nvSpPr>
        <p:spPr>
          <a:xfrm>
            <a:off x="9382425" y="1928363"/>
            <a:ext cx="2095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p:txBody>
      </p:sp>
      <p:sp>
        <p:nvSpPr>
          <p:cNvPr id="10" name="TextBox 9">
            <a:extLst>
              <a:ext uri="{FF2B5EF4-FFF2-40B4-BE49-F238E27FC236}">
                <a16:creationId xmlns:a16="http://schemas.microsoft.com/office/drawing/2014/main" id="{E4DE378D-D46E-AE6A-1009-4D570E2D86E2}"/>
              </a:ext>
            </a:extLst>
          </p:cNvPr>
          <p:cNvSpPr txBox="1"/>
          <p:nvPr/>
        </p:nvSpPr>
        <p:spPr>
          <a:xfrm>
            <a:off x="9401594" y="4654670"/>
            <a:ext cx="1270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p:txBody>
      </p:sp>
      <p:sp>
        <p:nvSpPr>
          <p:cNvPr id="11" name="TextBox 10">
            <a:extLst>
              <a:ext uri="{FF2B5EF4-FFF2-40B4-BE49-F238E27FC236}">
                <a16:creationId xmlns:a16="http://schemas.microsoft.com/office/drawing/2014/main" id="{C5485BB3-F50B-C7ED-E10A-C06E0D261092}"/>
              </a:ext>
            </a:extLst>
          </p:cNvPr>
          <p:cNvSpPr txBox="1"/>
          <p:nvPr/>
        </p:nvSpPr>
        <p:spPr>
          <a:xfrm>
            <a:off x="6838830" y="4716373"/>
            <a:ext cx="1111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12" name="TextBox 11">
            <a:extLst>
              <a:ext uri="{FF2B5EF4-FFF2-40B4-BE49-F238E27FC236}">
                <a16:creationId xmlns:a16="http://schemas.microsoft.com/office/drawing/2014/main" id="{71295444-9DDD-3FE3-F7F9-8528D8EE096C}"/>
              </a:ext>
            </a:extLst>
          </p:cNvPr>
          <p:cNvSpPr txBox="1"/>
          <p:nvPr/>
        </p:nvSpPr>
        <p:spPr>
          <a:xfrm>
            <a:off x="3446972" y="5006916"/>
            <a:ext cx="1619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13" name="TextBox 12">
            <a:extLst>
              <a:ext uri="{FF2B5EF4-FFF2-40B4-BE49-F238E27FC236}">
                <a16:creationId xmlns:a16="http://schemas.microsoft.com/office/drawing/2014/main" id="{BA0EE49D-22FA-9460-FE24-4C9918E12CA3}"/>
              </a:ext>
            </a:extLst>
          </p:cNvPr>
          <p:cNvSpPr txBox="1"/>
          <p:nvPr/>
        </p:nvSpPr>
        <p:spPr>
          <a:xfrm>
            <a:off x="1143000" y="5000326"/>
            <a:ext cx="8254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cxnSp>
        <p:nvCxnSpPr>
          <p:cNvPr id="14" name="Straight Arrow Connector 13">
            <a:extLst>
              <a:ext uri="{FF2B5EF4-FFF2-40B4-BE49-F238E27FC236}">
                <a16:creationId xmlns:a16="http://schemas.microsoft.com/office/drawing/2014/main" id="{D925C2E2-AEC6-B3DA-BAF1-D9AF501B69F0}"/>
              </a:ext>
            </a:extLst>
          </p:cNvPr>
          <p:cNvCxnSpPr/>
          <p:nvPr/>
        </p:nvCxnSpPr>
        <p:spPr>
          <a:xfrm flipV="1">
            <a:off x="2511725" y="2326257"/>
            <a:ext cx="928777" cy="20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9AC604-3706-EF1A-B3F3-45B7E2089D51}"/>
              </a:ext>
            </a:extLst>
          </p:cNvPr>
          <p:cNvCxnSpPr>
            <a:cxnSpLocks/>
          </p:cNvCxnSpPr>
          <p:nvPr/>
        </p:nvCxnSpPr>
        <p:spPr>
          <a:xfrm flipV="1">
            <a:off x="5631612" y="2426898"/>
            <a:ext cx="928777" cy="20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C656388-E63E-7848-2AF5-084F35BE2241}"/>
              </a:ext>
            </a:extLst>
          </p:cNvPr>
          <p:cNvCxnSpPr>
            <a:cxnSpLocks/>
          </p:cNvCxnSpPr>
          <p:nvPr/>
        </p:nvCxnSpPr>
        <p:spPr>
          <a:xfrm flipV="1">
            <a:off x="8377687" y="2268747"/>
            <a:ext cx="928777" cy="20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1E47359-F474-5FF8-0004-4AB07C5F382A}"/>
              </a:ext>
            </a:extLst>
          </p:cNvPr>
          <p:cNvCxnSpPr>
            <a:cxnSpLocks/>
          </p:cNvCxnSpPr>
          <p:nvPr/>
        </p:nvCxnSpPr>
        <p:spPr>
          <a:xfrm>
            <a:off x="10347385" y="3122762"/>
            <a:ext cx="8625" cy="11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2D8737C-0DED-34FC-8D26-584DC85E0F10}"/>
              </a:ext>
            </a:extLst>
          </p:cNvPr>
          <p:cNvCxnSpPr>
            <a:cxnSpLocks/>
          </p:cNvCxnSpPr>
          <p:nvPr/>
        </p:nvCxnSpPr>
        <p:spPr>
          <a:xfrm flipH="1" flipV="1">
            <a:off x="8213784" y="5460520"/>
            <a:ext cx="997789" cy="5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33F3978-5CC8-098A-851F-A53F618B8CB9}"/>
              </a:ext>
            </a:extLst>
          </p:cNvPr>
          <p:cNvCxnSpPr>
            <a:cxnSpLocks/>
          </p:cNvCxnSpPr>
          <p:nvPr/>
        </p:nvCxnSpPr>
        <p:spPr>
          <a:xfrm flipH="1" flipV="1">
            <a:off x="5295180" y="5460519"/>
            <a:ext cx="997789" cy="5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2833C6A-473A-3DCB-C57A-8CAEDCD2AEA8}"/>
              </a:ext>
            </a:extLst>
          </p:cNvPr>
          <p:cNvCxnSpPr>
            <a:cxnSpLocks/>
          </p:cNvCxnSpPr>
          <p:nvPr/>
        </p:nvCxnSpPr>
        <p:spPr>
          <a:xfrm flipH="1" flipV="1">
            <a:off x="2132161" y="5532407"/>
            <a:ext cx="997789" cy="5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64EF9C4-3FAB-E0AC-AE4B-AF9BE01E82EE}"/>
              </a:ext>
            </a:extLst>
          </p:cNvPr>
          <p:cNvSpPr/>
          <p:nvPr/>
        </p:nvSpPr>
        <p:spPr>
          <a:xfrm>
            <a:off x="411733" y="1928543"/>
            <a:ext cx="199844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ea typeface="+mn-lt"/>
                <a:cs typeface="+mn-lt"/>
              </a:rPr>
              <a:t>Requesting rocket launch</a:t>
            </a:r>
            <a:endParaRPr lang="en-US" dirty="0">
              <a:ea typeface="+mn-lt"/>
              <a:cs typeface="+mn-lt"/>
            </a:endParaRPr>
          </a:p>
        </p:txBody>
      </p:sp>
      <p:sp>
        <p:nvSpPr>
          <p:cNvPr id="23" name="Rectangle 22">
            <a:extLst>
              <a:ext uri="{FF2B5EF4-FFF2-40B4-BE49-F238E27FC236}">
                <a16:creationId xmlns:a16="http://schemas.microsoft.com/office/drawing/2014/main" id="{86660173-591D-B5AB-E8DF-6CB7C1DBF07A}"/>
              </a:ext>
            </a:extLst>
          </p:cNvPr>
          <p:cNvSpPr/>
          <p:nvPr/>
        </p:nvSpPr>
        <p:spPr>
          <a:xfrm>
            <a:off x="3143431" y="5005297"/>
            <a:ext cx="199844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Replacing missing values with mean</a:t>
            </a:r>
            <a:endParaRPr lang="en-US" dirty="0"/>
          </a:p>
        </p:txBody>
      </p:sp>
      <p:sp>
        <p:nvSpPr>
          <p:cNvPr id="24" name="Rectangle 23">
            <a:extLst>
              <a:ext uri="{FF2B5EF4-FFF2-40B4-BE49-F238E27FC236}">
                <a16:creationId xmlns:a16="http://schemas.microsoft.com/office/drawing/2014/main" id="{EC125171-CA60-310A-08B2-553B1D9F84CD}"/>
              </a:ext>
            </a:extLst>
          </p:cNvPr>
          <p:cNvSpPr/>
          <p:nvPr/>
        </p:nvSpPr>
        <p:spPr>
          <a:xfrm>
            <a:off x="6162676" y="4904656"/>
            <a:ext cx="199844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Filter to include only Falcon ( launches</a:t>
            </a:r>
            <a:endParaRPr lang="en-US" dirty="0"/>
          </a:p>
        </p:txBody>
      </p:sp>
      <p:sp>
        <p:nvSpPr>
          <p:cNvPr id="25" name="Rectangle 24">
            <a:extLst>
              <a:ext uri="{FF2B5EF4-FFF2-40B4-BE49-F238E27FC236}">
                <a16:creationId xmlns:a16="http://schemas.microsoft.com/office/drawing/2014/main" id="{442B2707-5964-0FD4-374E-797C244DAAED}"/>
              </a:ext>
            </a:extLst>
          </p:cNvPr>
          <p:cNvSpPr/>
          <p:nvPr/>
        </p:nvSpPr>
        <p:spPr>
          <a:xfrm>
            <a:off x="9469468" y="4861523"/>
            <a:ext cx="199844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Creating data frame from the dictionary</a:t>
            </a:r>
            <a:endParaRPr lang="en-US" dirty="0" err="1">
              <a:ea typeface="+mn-lt"/>
              <a:cs typeface="+mn-lt"/>
            </a:endParaRPr>
          </a:p>
        </p:txBody>
      </p:sp>
      <p:sp>
        <p:nvSpPr>
          <p:cNvPr id="26" name="Rectangle 25">
            <a:extLst>
              <a:ext uri="{FF2B5EF4-FFF2-40B4-BE49-F238E27FC236}">
                <a16:creationId xmlns:a16="http://schemas.microsoft.com/office/drawing/2014/main" id="{6639EA02-65DF-815D-04E2-7C920498B439}"/>
              </a:ext>
            </a:extLst>
          </p:cNvPr>
          <p:cNvSpPr/>
          <p:nvPr/>
        </p:nvSpPr>
        <p:spPr>
          <a:xfrm>
            <a:off x="9555733" y="1727260"/>
            <a:ext cx="199844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Construct dictionary out of data</a:t>
            </a:r>
            <a:endParaRPr lang="en-US" dirty="0" err="1"/>
          </a:p>
        </p:txBody>
      </p:sp>
      <p:sp>
        <p:nvSpPr>
          <p:cNvPr id="27" name="Rectangle 26">
            <a:extLst>
              <a:ext uri="{FF2B5EF4-FFF2-40B4-BE49-F238E27FC236}">
                <a16:creationId xmlns:a16="http://schemas.microsoft.com/office/drawing/2014/main" id="{8FA7A34D-C481-EEB8-C824-57BC8BD31D5B}"/>
              </a:ext>
            </a:extLst>
          </p:cNvPr>
          <p:cNvSpPr/>
          <p:nvPr/>
        </p:nvSpPr>
        <p:spPr>
          <a:xfrm>
            <a:off x="6651506" y="1827901"/>
            <a:ext cx="199844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Request </a:t>
            </a:r>
            <a:r>
              <a:rPr lang="en-GB" dirty="0" err="1">
                <a:ea typeface="+mn-lt"/>
                <a:cs typeface="+mn-lt"/>
              </a:rPr>
              <a:t>iformation</a:t>
            </a:r>
            <a:r>
              <a:rPr lang="en-GB" dirty="0">
                <a:ea typeface="+mn-lt"/>
                <a:cs typeface="+mn-lt"/>
              </a:rPr>
              <a:t> by custom functions</a:t>
            </a:r>
            <a:endParaRPr lang="en-US" dirty="0"/>
          </a:p>
        </p:txBody>
      </p:sp>
      <p:sp>
        <p:nvSpPr>
          <p:cNvPr id="28" name="Rectangle 27">
            <a:extLst>
              <a:ext uri="{FF2B5EF4-FFF2-40B4-BE49-F238E27FC236}">
                <a16:creationId xmlns:a16="http://schemas.microsoft.com/office/drawing/2014/main" id="{F6C6C5A4-E6C3-CD7A-E5D8-E118C17551FF}"/>
              </a:ext>
            </a:extLst>
          </p:cNvPr>
          <p:cNvSpPr/>
          <p:nvPr/>
        </p:nvSpPr>
        <p:spPr>
          <a:xfrm>
            <a:off x="3574751" y="1856656"/>
            <a:ext cx="199844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Decode the response </a:t>
            </a:r>
            <a:r>
              <a:rPr lang="en-GB" dirty="0" err="1">
                <a:ea typeface="+mn-lt"/>
                <a:cs typeface="+mn-lt"/>
              </a:rPr>
              <a:t>usinfg</a:t>
            </a:r>
            <a:r>
              <a:rPr lang="en-GB" dirty="0">
                <a:ea typeface="+mn-lt"/>
                <a:cs typeface="+mn-lt"/>
              </a:rPr>
              <a:t> .</a:t>
            </a:r>
            <a:r>
              <a:rPr lang="en-GB" dirty="0" err="1">
                <a:ea typeface="+mn-lt"/>
                <a:cs typeface="+mn-lt"/>
              </a:rPr>
              <a:t>json</a:t>
            </a:r>
            <a:r>
              <a:rPr lang="en-GB" dirty="0">
                <a:ea typeface="+mn-lt"/>
                <a:cs typeface="+mn-lt"/>
              </a:rPr>
              <a:t> and .</a:t>
            </a:r>
            <a:r>
              <a:rPr lang="en-GB" dirty="0" err="1">
                <a:ea typeface="+mn-lt"/>
                <a:cs typeface="+mn-lt"/>
              </a:rPr>
              <a:t>json_normalize</a:t>
            </a:r>
            <a:endParaRPr lang="en-US" dirty="0" err="1"/>
          </a:p>
        </p:txBody>
      </p:sp>
      <p:sp>
        <p:nvSpPr>
          <p:cNvPr id="30" name="Rectangle 29">
            <a:extLst>
              <a:ext uri="{FF2B5EF4-FFF2-40B4-BE49-F238E27FC236}">
                <a16:creationId xmlns:a16="http://schemas.microsoft.com/office/drawing/2014/main" id="{9C3649FF-0323-62BF-1166-9CAF361BC19B}"/>
              </a:ext>
            </a:extLst>
          </p:cNvPr>
          <p:cNvSpPr/>
          <p:nvPr/>
        </p:nvSpPr>
        <p:spPr>
          <a:xfrm>
            <a:off x="267958" y="5019674"/>
            <a:ext cx="178278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Export data to CSV</a:t>
            </a:r>
            <a:endParaRPr lang="en-US" dirty="0">
              <a:ea typeface="+mn-lt"/>
              <a:cs typeface="+mn-lt"/>
            </a:endParaRPr>
          </a:p>
        </p:txBody>
      </p:sp>
      <p:sp>
        <p:nvSpPr>
          <p:cNvPr id="31" name="TextBox 30">
            <a:extLst>
              <a:ext uri="{FF2B5EF4-FFF2-40B4-BE49-F238E27FC236}">
                <a16:creationId xmlns:a16="http://schemas.microsoft.com/office/drawing/2014/main" id="{2E97C367-3A94-60A6-62C4-AD0897A6D933}"/>
              </a:ext>
            </a:extLst>
          </p:cNvPr>
          <p:cNvSpPr txBox="1"/>
          <p:nvPr/>
        </p:nvSpPr>
        <p:spPr>
          <a:xfrm>
            <a:off x="1230702" y="3732362"/>
            <a:ext cx="89829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https://github.com/AttiqueAhmed/IBM-capstone/blob/main/week%20data.ipynb</a:t>
            </a:r>
            <a:endParaRPr lang="en-US"/>
          </a:p>
          <a:p>
            <a:endParaRPr lang="en-US" dirty="0">
              <a:cs typeface="Calibri"/>
            </a:endParaRPr>
          </a:p>
        </p:txBody>
      </p:sp>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dirty="0" smtClean="0"/>
              <a:t>9</a:t>
            </a:fld>
            <a:endParaRPr lang="en-US" dirty="0"/>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sp>
        <p:nvSpPr>
          <p:cNvPr id="7" name="Slide Number Placeholder 5">
            <a:extLst>
              <a:ext uri="{FF2B5EF4-FFF2-40B4-BE49-F238E27FC236}">
                <a16:creationId xmlns:a16="http://schemas.microsoft.com/office/drawing/2014/main" id="{DB8AF7DC-E2EF-3A0A-DA8F-CC7EE099CC2D}"/>
              </a:ext>
            </a:extLst>
          </p:cNvPr>
          <p:cNvSpPr txBox="1">
            <a:spLocks/>
          </p:cNvSpPr>
          <p:nvPr/>
        </p:nvSpPr>
        <p:spPr>
          <a:xfrm>
            <a:off x="8714772" y="5996818"/>
            <a:ext cx="2743200" cy="401638"/>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rgbClr val="1C7DDB"/>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5537C-CA84-1446-933C-8E9D027F9201}" type="slidenum">
              <a:rPr lang="en-US" dirty="0" smtClean="0"/>
              <a:pPr/>
              <a:t>9</a:t>
            </a:fld>
            <a:endParaRPr lang="en-US" dirty="0"/>
          </a:p>
        </p:txBody>
      </p:sp>
      <p:sp>
        <p:nvSpPr>
          <p:cNvPr id="9" name="Text Placeholder 2">
            <a:extLst>
              <a:ext uri="{FF2B5EF4-FFF2-40B4-BE49-F238E27FC236}">
                <a16:creationId xmlns:a16="http://schemas.microsoft.com/office/drawing/2014/main" id="{C96E91A7-A894-3B02-1CD5-BD0356EF5D1C}"/>
              </a:ext>
            </a:extLst>
          </p:cNvPr>
          <p:cNvSpPr txBox="1">
            <a:spLocks/>
          </p:cNvSpPr>
          <p:nvPr/>
        </p:nvSpPr>
        <p:spPr>
          <a:xfrm>
            <a:off x="820738" y="1800225"/>
            <a:ext cx="4640263" cy="422592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endParaRPr lang="en-US"/>
          </a:p>
          <a:p>
            <a:endParaRPr lang="en-US"/>
          </a:p>
        </p:txBody>
      </p:sp>
      <p:sp>
        <p:nvSpPr>
          <p:cNvPr id="14" name="TextBox 13">
            <a:extLst>
              <a:ext uri="{FF2B5EF4-FFF2-40B4-BE49-F238E27FC236}">
                <a16:creationId xmlns:a16="http://schemas.microsoft.com/office/drawing/2014/main" id="{047C4BA0-5EF3-38B9-5438-8FDA49334301}"/>
              </a:ext>
            </a:extLst>
          </p:cNvPr>
          <p:cNvSpPr txBox="1"/>
          <p:nvPr/>
        </p:nvSpPr>
        <p:spPr>
          <a:xfrm>
            <a:off x="940339" y="2061469"/>
            <a:ext cx="15755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Requesting rocket launch</a:t>
            </a:r>
          </a:p>
        </p:txBody>
      </p:sp>
      <p:sp>
        <p:nvSpPr>
          <p:cNvPr id="16" name="TextBox 15">
            <a:extLst>
              <a:ext uri="{FF2B5EF4-FFF2-40B4-BE49-F238E27FC236}">
                <a16:creationId xmlns:a16="http://schemas.microsoft.com/office/drawing/2014/main" id="{005B7062-F62E-4B20-D890-368F2F46BC4E}"/>
              </a:ext>
            </a:extLst>
          </p:cNvPr>
          <p:cNvSpPr txBox="1"/>
          <p:nvPr/>
        </p:nvSpPr>
        <p:spPr>
          <a:xfrm>
            <a:off x="3492499" y="1905000"/>
            <a:ext cx="25963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p:txBody>
      </p:sp>
      <p:sp>
        <p:nvSpPr>
          <p:cNvPr id="18" name="TextBox 17">
            <a:extLst>
              <a:ext uri="{FF2B5EF4-FFF2-40B4-BE49-F238E27FC236}">
                <a16:creationId xmlns:a16="http://schemas.microsoft.com/office/drawing/2014/main" id="{B79FEBB1-5A9E-40CE-4A82-DEBEDB40D15C}"/>
              </a:ext>
            </a:extLst>
          </p:cNvPr>
          <p:cNvSpPr txBox="1"/>
          <p:nvPr/>
        </p:nvSpPr>
        <p:spPr>
          <a:xfrm>
            <a:off x="6833439" y="1925967"/>
            <a:ext cx="2159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20" name="TextBox 19">
            <a:extLst>
              <a:ext uri="{FF2B5EF4-FFF2-40B4-BE49-F238E27FC236}">
                <a16:creationId xmlns:a16="http://schemas.microsoft.com/office/drawing/2014/main" id="{21024F8D-D2D9-9721-304B-0280B7F90024}"/>
              </a:ext>
            </a:extLst>
          </p:cNvPr>
          <p:cNvSpPr txBox="1"/>
          <p:nvPr/>
        </p:nvSpPr>
        <p:spPr>
          <a:xfrm>
            <a:off x="9382425" y="1928363"/>
            <a:ext cx="2095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p:txBody>
      </p:sp>
      <p:sp>
        <p:nvSpPr>
          <p:cNvPr id="22" name="TextBox 21">
            <a:extLst>
              <a:ext uri="{FF2B5EF4-FFF2-40B4-BE49-F238E27FC236}">
                <a16:creationId xmlns:a16="http://schemas.microsoft.com/office/drawing/2014/main" id="{B3783CAD-25BB-7827-E610-34B9B7D89FFC}"/>
              </a:ext>
            </a:extLst>
          </p:cNvPr>
          <p:cNvSpPr txBox="1"/>
          <p:nvPr/>
        </p:nvSpPr>
        <p:spPr>
          <a:xfrm>
            <a:off x="9401594" y="4654670"/>
            <a:ext cx="1270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p:txBody>
      </p:sp>
      <p:sp>
        <p:nvSpPr>
          <p:cNvPr id="24" name="TextBox 23">
            <a:extLst>
              <a:ext uri="{FF2B5EF4-FFF2-40B4-BE49-F238E27FC236}">
                <a16:creationId xmlns:a16="http://schemas.microsoft.com/office/drawing/2014/main" id="{89D0E2AC-D5E3-44E9-16FF-5305AF247E32}"/>
              </a:ext>
            </a:extLst>
          </p:cNvPr>
          <p:cNvSpPr txBox="1"/>
          <p:nvPr/>
        </p:nvSpPr>
        <p:spPr>
          <a:xfrm>
            <a:off x="6838830" y="4716373"/>
            <a:ext cx="1111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26" name="TextBox 25">
            <a:extLst>
              <a:ext uri="{FF2B5EF4-FFF2-40B4-BE49-F238E27FC236}">
                <a16:creationId xmlns:a16="http://schemas.microsoft.com/office/drawing/2014/main" id="{8213643D-92C2-E975-5893-F3DDD9B705FE}"/>
              </a:ext>
            </a:extLst>
          </p:cNvPr>
          <p:cNvSpPr txBox="1"/>
          <p:nvPr/>
        </p:nvSpPr>
        <p:spPr>
          <a:xfrm>
            <a:off x="3446972" y="5006916"/>
            <a:ext cx="1619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28" name="TextBox 27">
            <a:extLst>
              <a:ext uri="{FF2B5EF4-FFF2-40B4-BE49-F238E27FC236}">
                <a16:creationId xmlns:a16="http://schemas.microsoft.com/office/drawing/2014/main" id="{D44BD570-4B3F-7DCC-F198-5EAABDAD607A}"/>
              </a:ext>
            </a:extLst>
          </p:cNvPr>
          <p:cNvSpPr txBox="1"/>
          <p:nvPr/>
        </p:nvSpPr>
        <p:spPr>
          <a:xfrm>
            <a:off x="1143000" y="5000326"/>
            <a:ext cx="8254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cxnSp>
        <p:nvCxnSpPr>
          <p:cNvPr id="30" name="Straight Arrow Connector 29">
            <a:extLst>
              <a:ext uri="{FF2B5EF4-FFF2-40B4-BE49-F238E27FC236}">
                <a16:creationId xmlns:a16="http://schemas.microsoft.com/office/drawing/2014/main" id="{DDFCF0DF-946F-58F6-CCD6-9825D0B9FCCB}"/>
              </a:ext>
            </a:extLst>
          </p:cNvPr>
          <p:cNvCxnSpPr/>
          <p:nvPr/>
        </p:nvCxnSpPr>
        <p:spPr>
          <a:xfrm flipV="1">
            <a:off x="2511725" y="2326257"/>
            <a:ext cx="928777" cy="20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2BF3E1-DD1D-BDC4-2757-104E4ED34DBB}"/>
              </a:ext>
            </a:extLst>
          </p:cNvPr>
          <p:cNvCxnSpPr>
            <a:cxnSpLocks/>
          </p:cNvCxnSpPr>
          <p:nvPr/>
        </p:nvCxnSpPr>
        <p:spPr>
          <a:xfrm flipV="1">
            <a:off x="5631612" y="2426898"/>
            <a:ext cx="928777" cy="20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D2F7AB4-A660-C84E-DB1B-EB643404EE29}"/>
              </a:ext>
            </a:extLst>
          </p:cNvPr>
          <p:cNvCxnSpPr>
            <a:cxnSpLocks/>
          </p:cNvCxnSpPr>
          <p:nvPr/>
        </p:nvCxnSpPr>
        <p:spPr>
          <a:xfrm>
            <a:off x="8377687" y="2317629"/>
            <a:ext cx="1417607" cy="813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91A463-240F-C5AF-363B-6CB5750882B3}"/>
              </a:ext>
            </a:extLst>
          </p:cNvPr>
          <p:cNvCxnSpPr>
            <a:cxnSpLocks/>
          </p:cNvCxnSpPr>
          <p:nvPr/>
        </p:nvCxnSpPr>
        <p:spPr>
          <a:xfrm flipH="1">
            <a:off x="8242538" y="5078082"/>
            <a:ext cx="1616015" cy="38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B407B85-F464-4FA9-EBC8-2AC5859BABC0}"/>
              </a:ext>
            </a:extLst>
          </p:cNvPr>
          <p:cNvCxnSpPr>
            <a:cxnSpLocks/>
          </p:cNvCxnSpPr>
          <p:nvPr/>
        </p:nvCxnSpPr>
        <p:spPr>
          <a:xfrm flipH="1" flipV="1">
            <a:off x="5295180" y="5460519"/>
            <a:ext cx="997789" cy="5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8F5846-D49E-D4B0-FC3B-77408B629ED0}"/>
              </a:ext>
            </a:extLst>
          </p:cNvPr>
          <p:cNvCxnSpPr>
            <a:cxnSpLocks/>
          </p:cNvCxnSpPr>
          <p:nvPr/>
        </p:nvCxnSpPr>
        <p:spPr>
          <a:xfrm flipH="1" flipV="1">
            <a:off x="2132161" y="5532407"/>
            <a:ext cx="997789" cy="5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6F7C25D-2ED4-CDEB-9D7A-287C95A57DFC}"/>
              </a:ext>
            </a:extLst>
          </p:cNvPr>
          <p:cNvSpPr/>
          <p:nvPr/>
        </p:nvSpPr>
        <p:spPr>
          <a:xfrm>
            <a:off x="411733" y="1928543"/>
            <a:ext cx="199844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Requesting Falcon 9 launch data from </a:t>
            </a:r>
            <a:r>
              <a:rPr lang="en-GB" dirty="0" err="1">
                <a:ea typeface="+mn-lt"/>
                <a:cs typeface="+mn-lt"/>
              </a:rPr>
              <a:t>wikipedia</a:t>
            </a:r>
          </a:p>
        </p:txBody>
      </p:sp>
      <p:sp>
        <p:nvSpPr>
          <p:cNvPr id="46" name="Rectangle 45">
            <a:extLst>
              <a:ext uri="{FF2B5EF4-FFF2-40B4-BE49-F238E27FC236}">
                <a16:creationId xmlns:a16="http://schemas.microsoft.com/office/drawing/2014/main" id="{7EA34E0F-BD07-3CE9-5F52-ECA793E339F2}"/>
              </a:ext>
            </a:extLst>
          </p:cNvPr>
          <p:cNvSpPr/>
          <p:nvPr/>
        </p:nvSpPr>
        <p:spPr>
          <a:xfrm>
            <a:off x="3143431" y="5005297"/>
            <a:ext cx="199844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Create </a:t>
            </a:r>
            <a:r>
              <a:rPr lang="en-GB" dirty="0" err="1">
                <a:cs typeface="Calibri"/>
              </a:rPr>
              <a:t>dataframe</a:t>
            </a:r>
            <a:r>
              <a:rPr lang="en-GB" dirty="0">
                <a:cs typeface="Calibri"/>
              </a:rPr>
              <a:t> from dictionary</a:t>
            </a:r>
          </a:p>
        </p:txBody>
      </p:sp>
      <p:sp>
        <p:nvSpPr>
          <p:cNvPr id="48" name="Rectangle 47">
            <a:extLst>
              <a:ext uri="{FF2B5EF4-FFF2-40B4-BE49-F238E27FC236}">
                <a16:creationId xmlns:a16="http://schemas.microsoft.com/office/drawing/2014/main" id="{216E5E51-35B5-A0B8-724B-56F53D780B77}"/>
              </a:ext>
            </a:extLst>
          </p:cNvPr>
          <p:cNvSpPr/>
          <p:nvPr/>
        </p:nvSpPr>
        <p:spPr>
          <a:xfrm>
            <a:off x="6162676" y="4904656"/>
            <a:ext cx="199844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Construct data we have obtained into </a:t>
            </a:r>
            <a:r>
              <a:rPr lang="en-GB" dirty="0" err="1">
                <a:ea typeface="+mn-lt"/>
                <a:cs typeface="+mn-lt"/>
              </a:rPr>
              <a:t>ditionary</a:t>
            </a:r>
            <a:endParaRPr lang="en-GB" dirty="0" err="1">
              <a:cs typeface="Calibri"/>
            </a:endParaRPr>
          </a:p>
        </p:txBody>
      </p:sp>
      <p:sp>
        <p:nvSpPr>
          <p:cNvPr id="52" name="Rectangle 51">
            <a:extLst>
              <a:ext uri="{FF2B5EF4-FFF2-40B4-BE49-F238E27FC236}">
                <a16:creationId xmlns:a16="http://schemas.microsoft.com/office/drawing/2014/main" id="{D27C8710-4A6C-D812-9652-A74CB64B166A}"/>
              </a:ext>
            </a:extLst>
          </p:cNvPr>
          <p:cNvSpPr/>
          <p:nvPr/>
        </p:nvSpPr>
        <p:spPr>
          <a:xfrm>
            <a:off x="9426337" y="3481298"/>
            <a:ext cx="199844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Collect data by parsing HTML tables</a:t>
            </a:r>
            <a:endParaRPr lang="en-GB" dirty="0">
              <a:cs typeface="Calibri"/>
            </a:endParaRPr>
          </a:p>
        </p:txBody>
      </p:sp>
      <p:sp>
        <p:nvSpPr>
          <p:cNvPr id="54" name="Rectangle 53">
            <a:extLst>
              <a:ext uri="{FF2B5EF4-FFF2-40B4-BE49-F238E27FC236}">
                <a16:creationId xmlns:a16="http://schemas.microsoft.com/office/drawing/2014/main" id="{E6C1C400-E1FD-F9E8-E515-0018B2335C42}"/>
              </a:ext>
            </a:extLst>
          </p:cNvPr>
          <p:cNvSpPr/>
          <p:nvPr/>
        </p:nvSpPr>
        <p:spPr>
          <a:xfrm>
            <a:off x="6651506" y="1827901"/>
            <a:ext cx="199844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Extract all columns names</a:t>
            </a:r>
            <a:endParaRPr lang="en-GB" dirty="0">
              <a:cs typeface="Calibri"/>
            </a:endParaRPr>
          </a:p>
        </p:txBody>
      </p:sp>
      <p:sp>
        <p:nvSpPr>
          <p:cNvPr id="56" name="Rectangle 55">
            <a:extLst>
              <a:ext uri="{FF2B5EF4-FFF2-40B4-BE49-F238E27FC236}">
                <a16:creationId xmlns:a16="http://schemas.microsoft.com/office/drawing/2014/main" id="{29B75968-8314-AB69-505A-98231D645181}"/>
              </a:ext>
            </a:extLst>
          </p:cNvPr>
          <p:cNvSpPr/>
          <p:nvPr/>
        </p:nvSpPr>
        <p:spPr>
          <a:xfrm>
            <a:off x="3574751" y="1856656"/>
            <a:ext cx="199844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create </a:t>
            </a:r>
            <a:r>
              <a:rPr lang="en-GB" dirty="0" err="1">
                <a:ea typeface="+mn-lt"/>
                <a:cs typeface="+mn-lt"/>
              </a:rPr>
              <a:t>BeautifulSoup</a:t>
            </a:r>
            <a:r>
              <a:rPr lang="en-GB" dirty="0">
                <a:ea typeface="+mn-lt"/>
                <a:cs typeface="+mn-lt"/>
              </a:rPr>
              <a:t> object from HTML response</a:t>
            </a:r>
            <a:endParaRPr lang="en-GB" dirty="0">
              <a:cs typeface="Calibri"/>
            </a:endParaRPr>
          </a:p>
        </p:txBody>
      </p:sp>
      <p:sp>
        <p:nvSpPr>
          <p:cNvPr id="58" name="Rectangle 57">
            <a:extLst>
              <a:ext uri="{FF2B5EF4-FFF2-40B4-BE49-F238E27FC236}">
                <a16:creationId xmlns:a16="http://schemas.microsoft.com/office/drawing/2014/main" id="{34C30DAD-D502-8E8C-03DE-704E3FC6E625}"/>
              </a:ext>
            </a:extLst>
          </p:cNvPr>
          <p:cNvSpPr/>
          <p:nvPr/>
        </p:nvSpPr>
        <p:spPr>
          <a:xfrm>
            <a:off x="267958" y="5019674"/>
            <a:ext cx="1782789" cy="104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Export data to CSV</a:t>
            </a:r>
            <a:endParaRPr lang="en-US" dirty="0">
              <a:ea typeface="+mn-lt"/>
              <a:cs typeface="+mn-lt"/>
            </a:endParaRPr>
          </a:p>
        </p:txBody>
      </p:sp>
      <p:sp>
        <p:nvSpPr>
          <p:cNvPr id="59" name="TextBox 58">
            <a:extLst>
              <a:ext uri="{FF2B5EF4-FFF2-40B4-BE49-F238E27FC236}">
                <a16:creationId xmlns:a16="http://schemas.microsoft.com/office/drawing/2014/main" id="{7439F8DB-B5B2-42CA-A94B-D9C07B1A9339}"/>
              </a:ext>
            </a:extLst>
          </p:cNvPr>
          <p:cNvSpPr txBox="1"/>
          <p:nvPr/>
        </p:nvSpPr>
        <p:spPr>
          <a:xfrm>
            <a:off x="468702" y="3430438"/>
            <a:ext cx="114558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https://github.com/AttiqueAhmed/IBM-capstone/blob/main/week%201%20data%20collection%20web%20scapping.ipynb</a:t>
            </a:r>
            <a:endParaRPr lang="en-US" dirty="0"/>
          </a:p>
          <a:p>
            <a:endParaRPr lang="en-US" dirty="0">
              <a:cs typeface="Calibri"/>
            </a:endParaRPr>
          </a:p>
        </p:txBody>
      </p:sp>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84</TotalTime>
  <Words>1346</Words>
  <Application>Microsoft Office PowerPoint</Application>
  <PresentationFormat>Widescreen</PresentationFormat>
  <Paragraphs>234</Paragraphs>
  <Slides>47</Slides>
  <Notes>4</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YAN Luo</cp:lastModifiedBy>
  <cp:revision>1516</cp:revision>
  <dcterms:created xsi:type="dcterms:W3CDTF">2021-04-29T18:58:34Z</dcterms:created>
  <dcterms:modified xsi:type="dcterms:W3CDTF">2022-11-03T05:15:43Z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