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3" r:id="rId4"/>
    <p:sldId id="276" r:id="rId5"/>
    <p:sldId id="275" r:id="rId6"/>
    <p:sldId id="277" r:id="rId7"/>
    <p:sldId id="274" r:id="rId8"/>
    <p:sldId id="282" r:id="rId9"/>
    <p:sldId id="271" r:id="rId10"/>
    <p:sldId id="259" r:id="rId11"/>
    <p:sldId id="260" r:id="rId12"/>
    <p:sldId id="261" r:id="rId13"/>
    <p:sldId id="258" r:id="rId14"/>
    <p:sldId id="262" r:id="rId15"/>
    <p:sldId id="263" r:id="rId16"/>
    <p:sldId id="264" r:id="rId17"/>
    <p:sldId id="266" r:id="rId18"/>
    <p:sldId id="281" r:id="rId19"/>
    <p:sldId id="268" r:id="rId20"/>
    <p:sldId id="280" r:id="rId21"/>
    <p:sldId id="269" r:id="rId22"/>
    <p:sldId id="279" r:id="rId23"/>
    <p:sldId id="283" r:id="rId24"/>
    <p:sldId id="270" r:id="rId25"/>
    <p:sldId id="272"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115" d="100"/>
          <a:sy n="115"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336348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3FC53BE-B6A8-4615-A50A-B22C3C57C324}" type="datetimeFigureOut">
              <a:rPr lang="tr-TR" smtClean="0"/>
              <a:t>21.10.2018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391515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3815110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smtClean="0"/>
              <a:t>Asıl metin stillerini düzenle</a:t>
            </a:r>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32958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smtClean="0"/>
              <a:t>Asıl metin stillerini düzenle</a:t>
            </a:r>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632646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3082558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6939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573823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230440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173047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3FC53BE-B6A8-4615-A50A-B22C3C57C324}"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72194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3FC53BE-B6A8-4615-A50A-B22C3C57C324}" type="datetimeFigureOut">
              <a:rPr lang="tr-TR" smtClean="0"/>
              <a:t>21.10.2018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362400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3FC53BE-B6A8-4615-A50A-B22C3C57C324}" type="datetimeFigureOut">
              <a:rPr lang="tr-TR" smtClean="0"/>
              <a:t>21.10.2018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18537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3FC53BE-B6A8-4615-A50A-B22C3C57C324}" type="datetimeFigureOut">
              <a:rPr lang="tr-TR" smtClean="0"/>
              <a:t>21.10.2018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427381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C53BE-B6A8-4615-A50A-B22C3C57C324}" type="datetimeFigureOut">
              <a:rPr lang="tr-TR" smtClean="0"/>
              <a:t>21.10.2018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107443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3FC53BE-B6A8-4615-A50A-B22C3C57C324}" type="datetimeFigureOut">
              <a:rPr lang="tr-TR" smtClean="0"/>
              <a:t>21.10.2018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137983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6399212" y="5883275"/>
            <a:ext cx="914400" cy="365125"/>
          </a:xfrm>
        </p:spPr>
        <p:txBody>
          <a:bodyPr/>
          <a:lstStyle/>
          <a:p>
            <a:fld id="{B3FC53BE-B6A8-4615-A50A-B22C3C57C324}" type="datetimeFigureOut">
              <a:rPr lang="tr-TR" smtClean="0"/>
              <a:t>21.10.2018</a:t>
            </a:fld>
            <a:endParaRPr lang="tr-TR"/>
          </a:p>
        </p:txBody>
      </p:sp>
      <p:sp>
        <p:nvSpPr>
          <p:cNvPr id="6" name="Footer Placeholder 5"/>
          <p:cNvSpPr>
            <a:spLocks noGrp="1"/>
          </p:cNvSpPr>
          <p:nvPr>
            <p:ph type="ftr" sz="quarter" idx="11"/>
          </p:nvPr>
        </p:nvSpPr>
        <p:spPr>
          <a:xfrm>
            <a:off x="1141412" y="5883275"/>
            <a:ext cx="5105400" cy="365125"/>
          </a:xfrm>
        </p:spPr>
        <p:txBody>
          <a:bodyPr/>
          <a:lstStyle/>
          <a:p>
            <a:endParaRPr lang="tr-TR"/>
          </a:p>
        </p:txBody>
      </p:sp>
      <p:sp>
        <p:nvSpPr>
          <p:cNvPr id="7" name="Slide Number Placeholder 6"/>
          <p:cNvSpPr>
            <a:spLocks noGrp="1"/>
          </p:cNvSpPr>
          <p:nvPr>
            <p:ph type="sldNum" sz="quarter" idx="12"/>
          </p:nvPr>
        </p:nvSpPr>
        <p:spPr>
          <a:xfrm>
            <a:off x="10742612" y="5883275"/>
            <a:ext cx="322567" cy="365125"/>
          </a:xfrm>
        </p:spPr>
        <p:txBody>
          <a:bodyPr/>
          <a:lstStyle/>
          <a:p>
            <a:fld id="{784DF79F-E772-42F8-BEC8-C6A379A178D4}" type="slidenum">
              <a:rPr lang="tr-TR" smtClean="0"/>
              <a:t>‹#›</a:t>
            </a:fld>
            <a:endParaRPr lang="tr-TR"/>
          </a:p>
        </p:txBody>
      </p:sp>
    </p:spTree>
    <p:extLst>
      <p:ext uri="{BB962C8B-B14F-4D97-AF65-F5344CB8AC3E}">
        <p14:creationId xmlns:p14="http://schemas.microsoft.com/office/powerpoint/2010/main" val="379967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3FC53BE-B6A8-4615-A50A-B22C3C57C324}" type="datetimeFigureOut">
              <a:rPr lang="tr-TR" smtClean="0"/>
              <a:t>21.10.2018</a:t>
            </a:fld>
            <a:endParaRPr lang="tr-T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tr-T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84DF79F-E772-42F8-BEC8-C6A379A178D4}" type="slidenum">
              <a:rPr lang="tr-TR" smtClean="0"/>
              <a:t>‹#›</a:t>
            </a:fld>
            <a:endParaRPr lang="tr-TR"/>
          </a:p>
        </p:txBody>
      </p:sp>
    </p:spTree>
    <p:extLst>
      <p:ext uri="{BB962C8B-B14F-4D97-AF65-F5344CB8AC3E}">
        <p14:creationId xmlns:p14="http://schemas.microsoft.com/office/powerpoint/2010/main" val="222636489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kaggle.com/kanncaa1/data-sciencetutorial-for-beginners" TargetMode="External"/><Relationship Id="rId7" Type="http://schemas.openxmlformats.org/officeDocument/2006/relationships/image" Target="../media/image3.png"/><Relationship Id="rId2" Type="http://schemas.openxmlformats.org/officeDocument/2006/relationships/hyperlink" Target="http://www.github.com/uzay00/KaVe" TargetMode="External"/><Relationship Id="rId1" Type="http://schemas.openxmlformats.org/officeDocument/2006/relationships/slideLayout" Target="../slideLayouts/slideLayout2.xml"/><Relationship Id="rId6" Type="http://schemas.openxmlformats.org/officeDocument/2006/relationships/hyperlink" Target="http://www.bilgisayarkavramlari.sadievrenseker.com/" TargetMode="External"/><Relationship Id="rId5" Type="http://schemas.openxmlformats.org/officeDocument/2006/relationships/hyperlink" Target="http://www.medium.com/@hakkikaansimsek" TargetMode="External"/><Relationship Id="rId4" Type="http://schemas.openxmlformats.org/officeDocument/2006/relationships/hyperlink" Target="http://www.python.tc/python-nedi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9497" y="1003556"/>
            <a:ext cx="9144000" cy="2387600"/>
          </a:xfrm>
        </p:spPr>
        <p:txBody>
          <a:bodyPr/>
          <a:lstStyle/>
          <a:p>
            <a:r>
              <a:rPr lang="tr-TR" dirty="0" err="1" smtClean="0"/>
              <a:t>Python</a:t>
            </a:r>
            <a:r>
              <a:rPr lang="tr-TR" dirty="0" smtClean="0"/>
              <a:t> ile Metin İşleme</a:t>
            </a:r>
            <a:endParaRPr lang="tr-TR" dirty="0"/>
          </a:p>
        </p:txBody>
      </p:sp>
      <p:sp>
        <p:nvSpPr>
          <p:cNvPr id="3" name="Alt Başlık 2"/>
          <p:cNvSpPr>
            <a:spLocks noGrp="1"/>
          </p:cNvSpPr>
          <p:nvPr>
            <p:ph type="subTitle" idx="1"/>
          </p:nvPr>
        </p:nvSpPr>
        <p:spPr>
          <a:xfrm>
            <a:off x="1524000" y="4734153"/>
            <a:ext cx="9144000" cy="1655762"/>
          </a:xfrm>
        </p:spPr>
        <p:txBody>
          <a:bodyPr>
            <a:normAutofit fontScale="92500"/>
          </a:bodyPr>
          <a:lstStyle/>
          <a:p>
            <a:r>
              <a:rPr lang="tr-TR" dirty="0" smtClean="0"/>
              <a:t>Yunus Emre Gündoğmuş</a:t>
            </a:r>
          </a:p>
          <a:p>
            <a:r>
              <a:rPr lang="tr-TR" dirty="0" smtClean="0"/>
              <a:t>Marmara Üniversitesi</a:t>
            </a:r>
          </a:p>
          <a:p>
            <a:r>
              <a:rPr lang="tr-TR" dirty="0" smtClean="0"/>
              <a:t>Fen Edebiyat Fakültesi</a:t>
            </a:r>
          </a:p>
          <a:p>
            <a:r>
              <a:rPr lang="tr-TR" dirty="0" smtClean="0"/>
              <a:t>İstatistik Bölümü</a:t>
            </a:r>
            <a:endParaRPr lang="tr-TR" dirty="0"/>
          </a:p>
        </p:txBody>
      </p:sp>
      <p:pic>
        <p:nvPicPr>
          <p:cNvPr id="1028" name="Picture 4" descr="Image result for 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4574" y="165463"/>
            <a:ext cx="2137846" cy="10689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Marmara Ãniversites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754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 y="217715"/>
            <a:ext cx="9466217" cy="722811"/>
          </a:xfrm>
        </p:spPr>
        <p:txBody>
          <a:bodyPr>
            <a:normAutofit/>
          </a:bodyPr>
          <a:lstStyle/>
          <a:p>
            <a:r>
              <a:rPr lang="tr-TR" dirty="0" smtClean="0"/>
              <a:t>Verileri(dataları) Nasıl topladım?</a:t>
            </a:r>
            <a:endParaRPr lang="tr-TR" dirty="0"/>
          </a:p>
        </p:txBody>
      </p:sp>
      <p:sp>
        <p:nvSpPr>
          <p:cNvPr id="3" name="İçerik Yer Tutucusu 2"/>
          <p:cNvSpPr>
            <a:spLocks noGrp="1"/>
          </p:cNvSpPr>
          <p:nvPr>
            <p:ph idx="1"/>
          </p:nvPr>
        </p:nvSpPr>
        <p:spPr>
          <a:xfrm>
            <a:off x="252549" y="1092927"/>
            <a:ext cx="11861074" cy="5765073"/>
          </a:xfrm>
        </p:spPr>
        <p:txBody>
          <a:bodyPr/>
          <a:lstStyle/>
          <a:p>
            <a:pPr marL="0" indent="0" algn="ctr">
              <a:buNone/>
            </a:pPr>
            <a:r>
              <a:rPr lang="tr-TR" dirty="0" smtClean="0"/>
              <a:t>veriler için Google-</a:t>
            </a:r>
            <a:r>
              <a:rPr lang="tr-TR" dirty="0" err="1" smtClean="0"/>
              <a:t>docsta</a:t>
            </a:r>
            <a:r>
              <a:rPr lang="tr-TR" dirty="0" smtClean="0"/>
              <a:t> form oluşturarak </a:t>
            </a:r>
            <a:r>
              <a:rPr lang="tr-TR" dirty="0" err="1" smtClean="0"/>
              <a:t>facebook</a:t>
            </a:r>
            <a:r>
              <a:rPr lang="tr-TR" dirty="0" smtClean="0"/>
              <a:t> gruplarında paylaşımlar yaptım insanların düşüncelerini belirtmesi için açtığım form ise :</a:t>
            </a:r>
          </a:p>
          <a:p>
            <a:pPr marL="0" indent="0" algn="ctr">
              <a:buNone/>
            </a:pPr>
            <a:endParaRPr lang="tr-TR" dirty="0"/>
          </a:p>
          <a:p>
            <a:pPr marL="0" indent="0" algn="ctr">
              <a:buNone/>
            </a:pPr>
            <a:endParaRPr lang="tr-TR" dirty="0" smtClean="0"/>
          </a:p>
          <a:p>
            <a:pPr marL="0" indent="0" algn="ctr">
              <a:buNone/>
            </a:pPr>
            <a:endParaRPr lang="tr-TR" dirty="0"/>
          </a:p>
          <a:p>
            <a:pPr marL="0" indent="0" algn="ctr">
              <a:buNone/>
            </a:pPr>
            <a:endParaRPr lang="tr-TR" dirty="0" smtClean="0"/>
          </a:p>
          <a:p>
            <a:pPr marL="0" indent="0" algn="ctr">
              <a:buNone/>
            </a:pPr>
            <a:endParaRPr lang="tr-TR" dirty="0"/>
          </a:p>
          <a:p>
            <a:pPr marL="0" indent="0" algn="ctr">
              <a:buNone/>
            </a:pPr>
            <a:endParaRPr lang="tr-TR" dirty="0" smtClean="0"/>
          </a:p>
          <a:p>
            <a:pPr marL="0" indent="0" algn="ctr">
              <a:buNone/>
            </a:pPr>
            <a:endParaRPr lang="tr-TR" dirty="0"/>
          </a:p>
          <a:p>
            <a:pPr marL="0" indent="0" algn="ctr">
              <a:buNone/>
            </a:pPr>
            <a:endParaRPr lang="tr-TR" dirty="0" smtClean="0"/>
          </a:p>
          <a:p>
            <a:pPr marL="0" indent="0" algn="ctr">
              <a:buNone/>
            </a:pPr>
            <a:endParaRPr lang="tr-TR" dirty="0"/>
          </a:p>
          <a:p>
            <a:pPr marL="0" indent="0" algn="ctr">
              <a:buNone/>
            </a:pPr>
            <a:r>
              <a:rPr lang="tr-TR" dirty="0" smtClean="0"/>
              <a:t/>
            </a:r>
            <a:br>
              <a:rPr lang="tr-TR" dirty="0" smtClean="0"/>
            </a:b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02" y="2063932"/>
            <a:ext cx="5128184" cy="450643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048" y="2063932"/>
            <a:ext cx="5346072" cy="4592417"/>
          </a:xfrm>
          <a:prstGeom prst="rect">
            <a:avLst/>
          </a:prstGeom>
        </p:spPr>
      </p:pic>
      <p:pic>
        <p:nvPicPr>
          <p:cNvPr id="7" name="Picture 2" descr="Image result for Marmara Ãniversitesi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140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5722" y="182880"/>
            <a:ext cx="5982198" cy="644434"/>
          </a:xfrm>
        </p:spPr>
        <p:txBody>
          <a:bodyPr/>
          <a:lstStyle/>
          <a:p>
            <a:r>
              <a:rPr lang="tr-TR" dirty="0" smtClean="0"/>
              <a:t>verileri nasıl topladım?</a:t>
            </a:r>
            <a:endParaRPr lang="tr-TR" dirty="0"/>
          </a:p>
        </p:txBody>
      </p:sp>
      <p:sp>
        <p:nvSpPr>
          <p:cNvPr id="3" name="İçerik Yer Tutucusu 2"/>
          <p:cNvSpPr>
            <a:spLocks noGrp="1"/>
          </p:cNvSpPr>
          <p:nvPr>
            <p:ph idx="1"/>
          </p:nvPr>
        </p:nvSpPr>
        <p:spPr>
          <a:xfrm>
            <a:off x="235722" y="984069"/>
            <a:ext cx="11738564" cy="5547360"/>
          </a:xfrm>
        </p:spPr>
        <p:txBody>
          <a:bodyPr/>
          <a:lstStyle/>
          <a:p>
            <a:r>
              <a:rPr lang="tr-TR" dirty="0" smtClean="0"/>
              <a:t>Ardından elimdeki bu 4 girdili veriyi ;</a:t>
            </a:r>
          </a:p>
          <a:p>
            <a:r>
              <a:rPr lang="tr-TR" dirty="0" err="1" smtClean="0"/>
              <a:t>Maindata</a:t>
            </a:r>
            <a:r>
              <a:rPr lang="tr-TR" dirty="0" smtClean="0"/>
              <a:t> – </a:t>
            </a:r>
            <a:r>
              <a:rPr lang="tr-TR" dirty="0" err="1" smtClean="0"/>
              <a:t>dataword</a:t>
            </a:r>
            <a:r>
              <a:rPr lang="tr-TR" dirty="0" smtClean="0"/>
              <a:t> olmak üzere 2 parçaya ayırdım</a:t>
            </a:r>
          </a:p>
          <a:p>
            <a:r>
              <a:rPr lang="tr-TR" dirty="0" err="1" smtClean="0"/>
              <a:t>Dataword</a:t>
            </a:r>
            <a:r>
              <a:rPr lang="tr-TR" dirty="0" smtClean="0"/>
              <a:t> : kullanıcıların son soruda yazdığı yorumlar</a:t>
            </a:r>
          </a:p>
          <a:p>
            <a:r>
              <a:rPr lang="tr-TR" dirty="0" err="1" smtClean="0"/>
              <a:t>Maindata</a:t>
            </a:r>
            <a:r>
              <a:rPr lang="tr-TR" dirty="0" smtClean="0"/>
              <a:t> : yaş – seçmeli halde verilen sorulara verilen cevaplar</a:t>
            </a:r>
          </a:p>
          <a:p>
            <a:r>
              <a:rPr lang="tr-TR" dirty="0" smtClean="0"/>
              <a:t>Cinsiyet değişkenini kaldırdım.</a:t>
            </a:r>
          </a:p>
          <a:p>
            <a:r>
              <a:rPr lang="tr-TR" dirty="0" smtClean="0"/>
              <a:t>Ardından </a:t>
            </a:r>
            <a:r>
              <a:rPr lang="tr-TR" dirty="0" err="1" smtClean="0"/>
              <a:t>dataword’un</a:t>
            </a:r>
            <a:r>
              <a:rPr lang="tr-TR" dirty="0" smtClean="0"/>
              <a:t> yanına bir </a:t>
            </a:r>
            <a:r>
              <a:rPr lang="tr-TR" dirty="0" err="1" smtClean="0"/>
              <a:t>sutün</a:t>
            </a:r>
            <a:r>
              <a:rPr lang="tr-TR" dirty="0" smtClean="0"/>
              <a:t> ekleyip bu </a:t>
            </a:r>
            <a:r>
              <a:rPr lang="tr-TR" dirty="0" err="1" smtClean="0"/>
              <a:t>sutüna</a:t>
            </a:r>
            <a:r>
              <a:rPr lang="tr-TR" dirty="0" smtClean="0"/>
              <a:t> insanların sinirli olup olmadıklarını 1:evet 0:hayır şeklinde kodladım</a:t>
            </a:r>
          </a:p>
          <a:p>
            <a:r>
              <a:rPr lang="tr-TR" dirty="0" smtClean="0"/>
              <a:t>Elimde ne kadar yeterli veri </a:t>
            </a:r>
            <a:r>
              <a:rPr lang="tr-TR" dirty="0" err="1" smtClean="0"/>
              <a:t>olsada</a:t>
            </a:r>
            <a:r>
              <a:rPr lang="tr-TR" dirty="0" smtClean="0"/>
              <a:t> merak ettiğim konu bir konu daha bu olayın </a:t>
            </a:r>
            <a:r>
              <a:rPr lang="tr-TR" dirty="0" err="1" smtClean="0"/>
              <a:t>facebook’un</a:t>
            </a:r>
            <a:r>
              <a:rPr lang="tr-TR" dirty="0" smtClean="0"/>
              <a:t> popülaritesini nasıl etkilediği oldu. Bunun içinde Google </a:t>
            </a:r>
            <a:r>
              <a:rPr lang="tr-TR" dirty="0" err="1" smtClean="0"/>
              <a:t>trends</a:t>
            </a:r>
            <a:r>
              <a:rPr lang="tr-TR" dirty="0" smtClean="0"/>
              <a:t> üzerinden gidip «</a:t>
            </a:r>
            <a:r>
              <a:rPr lang="tr-TR" dirty="0" err="1" smtClean="0"/>
              <a:t>facebook</a:t>
            </a:r>
            <a:r>
              <a:rPr lang="tr-TR" dirty="0" smtClean="0"/>
              <a:t> data </a:t>
            </a:r>
            <a:r>
              <a:rPr lang="tr-TR" dirty="0" err="1" smtClean="0"/>
              <a:t>leak</a:t>
            </a:r>
            <a:r>
              <a:rPr lang="tr-TR" dirty="0" smtClean="0"/>
              <a:t>» konusu ile alakalı yapılan </a:t>
            </a:r>
            <a:r>
              <a:rPr lang="tr-TR" dirty="0" err="1" smtClean="0"/>
              <a:t>aramalar’ın</a:t>
            </a:r>
            <a:r>
              <a:rPr lang="tr-TR" dirty="0" smtClean="0"/>
              <a:t> verilerini aldım. </a:t>
            </a:r>
          </a:p>
          <a:p>
            <a:pPr marL="0" indent="0">
              <a:buNone/>
            </a:pPr>
            <a:endParaRPr lang="tr-TR" dirty="0"/>
          </a:p>
        </p:txBody>
      </p:sp>
      <p:pic>
        <p:nvPicPr>
          <p:cNvPr id="5"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49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1848" y="235131"/>
            <a:ext cx="6400210" cy="548640"/>
          </a:xfrm>
        </p:spPr>
        <p:txBody>
          <a:bodyPr>
            <a:normAutofit fontScale="90000"/>
          </a:bodyPr>
          <a:lstStyle/>
          <a:p>
            <a:r>
              <a:rPr lang="tr-TR" dirty="0" smtClean="0"/>
              <a:t>verileri nasıl topladım?</a:t>
            </a:r>
            <a:endParaRPr lang="tr-TR" dirty="0"/>
          </a:p>
        </p:txBody>
      </p:sp>
      <p:sp>
        <p:nvSpPr>
          <p:cNvPr id="3" name="İçerik Yer Tutucusu 2"/>
          <p:cNvSpPr>
            <a:spLocks noGrp="1"/>
          </p:cNvSpPr>
          <p:nvPr>
            <p:ph idx="1"/>
          </p:nvPr>
        </p:nvSpPr>
        <p:spPr>
          <a:xfrm>
            <a:off x="261848" y="931817"/>
            <a:ext cx="11738563" cy="5773783"/>
          </a:xfrm>
        </p:spPr>
        <p:txBody>
          <a:bodyPr/>
          <a:lstStyle/>
          <a:p>
            <a:r>
              <a:rPr lang="tr-TR" dirty="0" smtClean="0"/>
              <a:t>Google </a:t>
            </a:r>
            <a:r>
              <a:rPr lang="tr-TR" dirty="0" err="1" smtClean="0"/>
              <a:t>trends</a:t>
            </a:r>
            <a:r>
              <a:rPr lang="tr-TR" dirty="0" smtClean="0"/>
              <a:t> hizmeti : bu hizmet size istediğiniz anahtar </a:t>
            </a:r>
            <a:r>
              <a:rPr lang="tr-TR" dirty="0" err="1" smtClean="0"/>
              <a:t>kelime’nin</a:t>
            </a:r>
            <a:r>
              <a:rPr lang="tr-TR" dirty="0" smtClean="0"/>
              <a:t> istediğiniz zaman </a:t>
            </a:r>
            <a:r>
              <a:rPr lang="tr-TR" dirty="0" smtClean="0">
                <a:solidFill>
                  <a:schemeClr val="tx1">
                    <a:lumMod val="85000"/>
                  </a:schemeClr>
                </a:solidFill>
              </a:rPr>
              <a:t>aralığında ne </a:t>
            </a:r>
            <a:r>
              <a:rPr lang="tr-TR" dirty="0" smtClean="0"/>
              <a:t>kadar arama yapıldığını 100 puan üzerinden puanlıyor hem bu anahtar kelimeyi </a:t>
            </a:r>
            <a:r>
              <a:rPr lang="tr-TR" dirty="0" err="1" smtClean="0"/>
              <a:t>grafikselleştiriyor</a:t>
            </a:r>
            <a:r>
              <a:rPr lang="tr-TR" dirty="0" smtClean="0"/>
              <a:t> ve size bu veriyi indirme olanağı sağlıyor </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r>
              <a:rPr lang="tr-TR" dirty="0" smtClean="0"/>
              <a:t>11 mart 2018 – 9 nisan 2018 arasındaki «</a:t>
            </a:r>
            <a:r>
              <a:rPr lang="tr-TR" dirty="0" err="1" smtClean="0"/>
              <a:t>facebook</a:t>
            </a:r>
            <a:r>
              <a:rPr lang="tr-TR" dirty="0" smtClean="0"/>
              <a:t> data </a:t>
            </a:r>
            <a:r>
              <a:rPr lang="tr-TR" dirty="0" err="1" smtClean="0"/>
              <a:t>leak</a:t>
            </a:r>
            <a:r>
              <a:rPr lang="tr-TR" dirty="0" smtClean="0"/>
              <a:t>» anahtar kelimesinin aranma grafiği</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77" y="2421906"/>
            <a:ext cx="10058400" cy="3479888"/>
          </a:xfrm>
          <a:prstGeom prst="rect">
            <a:avLst/>
          </a:prstGeom>
        </p:spPr>
      </p:pic>
      <p:pic>
        <p:nvPicPr>
          <p:cNvPr id="6" name="Picture 2" descr="Image result for Marmara Ãniversites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819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9927" y="139337"/>
            <a:ext cx="9352416" cy="653143"/>
          </a:xfrm>
        </p:spPr>
        <p:txBody>
          <a:bodyPr/>
          <a:lstStyle/>
          <a:p>
            <a:r>
              <a:rPr lang="tr-TR" dirty="0" smtClean="0"/>
              <a:t> veriler </a:t>
            </a:r>
            <a:r>
              <a:rPr lang="tr-TR" dirty="0"/>
              <a:t>Hakkında Bilgilendirme</a:t>
            </a:r>
          </a:p>
        </p:txBody>
      </p:sp>
      <p:sp>
        <p:nvSpPr>
          <p:cNvPr id="3" name="İçerik Yer Tutucusu 2"/>
          <p:cNvSpPr>
            <a:spLocks noGrp="1"/>
          </p:cNvSpPr>
          <p:nvPr>
            <p:ph idx="1"/>
          </p:nvPr>
        </p:nvSpPr>
        <p:spPr>
          <a:xfrm>
            <a:off x="235131" y="940526"/>
            <a:ext cx="11791406" cy="5704113"/>
          </a:xfrm>
        </p:spPr>
        <p:txBody>
          <a:bodyPr>
            <a:normAutofit/>
          </a:bodyPr>
          <a:lstStyle/>
          <a:p>
            <a:r>
              <a:rPr lang="tr-TR" dirty="0" smtClean="0"/>
              <a:t>Elimizde 3 adet dosya var bunlar ;</a:t>
            </a:r>
          </a:p>
          <a:p>
            <a:pPr marL="0" indent="0">
              <a:buNone/>
            </a:pPr>
            <a:r>
              <a:rPr lang="tr-TR" dirty="0" smtClean="0"/>
              <a:t> </a:t>
            </a:r>
          </a:p>
          <a:p>
            <a:pPr marL="0" indent="0">
              <a:buNone/>
            </a:pPr>
            <a:endParaRPr lang="tr-TR" dirty="0"/>
          </a:p>
          <a:p>
            <a:pPr marL="0" indent="0">
              <a:buNone/>
            </a:pPr>
            <a:endParaRPr lang="tr-TR" dirty="0"/>
          </a:p>
          <a:p>
            <a:pPr marL="0" indent="0">
              <a:buNone/>
            </a:pPr>
            <a:r>
              <a:rPr lang="tr-TR" dirty="0" smtClean="0"/>
              <a:t>    1 – </a:t>
            </a:r>
            <a:r>
              <a:rPr lang="tr-TR" dirty="0" err="1" smtClean="0"/>
              <a:t>maindata</a:t>
            </a:r>
            <a:r>
              <a:rPr lang="tr-TR" dirty="0" smtClean="0"/>
              <a:t> :                                   2-data </a:t>
            </a:r>
            <a:r>
              <a:rPr lang="tr-TR" dirty="0" err="1" smtClean="0"/>
              <a:t>word</a:t>
            </a:r>
            <a:r>
              <a:rPr lang="tr-TR" dirty="0" smtClean="0"/>
              <a:t> :                                   3- Google </a:t>
            </a:r>
            <a:r>
              <a:rPr lang="tr-TR" dirty="0" err="1" smtClean="0"/>
              <a:t>trends</a:t>
            </a:r>
            <a:r>
              <a:rPr lang="tr-TR" dirty="0" smtClean="0"/>
              <a:t> data: </a:t>
            </a:r>
          </a:p>
          <a:p>
            <a:pPr marL="0" indent="0">
              <a:buNone/>
            </a:pPr>
            <a:endParaRPr lang="tr-TR" dirty="0"/>
          </a:p>
          <a:p>
            <a:endParaRPr lang="tr-TR" dirty="0" smtClean="0"/>
          </a:p>
          <a:p>
            <a:endParaRPr lang="tr-TR" dirty="0"/>
          </a:p>
          <a:p>
            <a:pPr marL="0" indent="0">
              <a:buNone/>
            </a:pPr>
            <a:endParaRPr lang="tr-TR" dirty="0"/>
          </a:p>
          <a:p>
            <a:endParaRPr lang="tr-TR" dirty="0" smtClean="0"/>
          </a:p>
          <a:p>
            <a:endParaRPr lang="tr-TR" dirty="0" smtClean="0"/>
          </a:p>
          <a:p>
            <a:pPr marL="0" indent="0">
              <a:buNone/>
            </a:pPr>
            <a:endParaRPr lang="tr-TR" dirty="0" smtClean="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68" y="3165475"/>
            <a:ext cx="2423370" cy="204233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165475"/>
            <a:ext cx="3292125" cy="2034716"/>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1502" y="3165475"/>
            <a:ext cx="2781541" cy="2011854"/>
          </a:xfrm>
          <a:prstGeom prst="rect">
            <a:avLst/>
          </a:prstGeom>
        </p:spPr>
      </p:pic>
      <p:pic>
        <p:nvPicPr>
          <p:cNvPr id="8" name="Picture 2" descr="Image result for Marmara Ãniversitesi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32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635" y="139337"/>
            <a:ext cx="11789009" cy="905692"/>
          </a:xfrm>
        </p:spPr>
        <p:txBody>
          <a:bodyPr>
            <a:normAutofit/>
          </a:bodyPr>
          <a:lstStyle/>
          <a:p>
            <a:r>
              <a:rPr lang="tr-TR" sz="2800" dirty="0" smtClean="0"/>
              <a:t>verilerin ve gerekli </a:t>
            </a:r>
            <a:r>
              <a:rPr lang="tr-TR" sz="2800" dirty="0" err="1" smtClean="0"/>
              <a:t>kütüphaneler’in</a:t>
            </a:r>
            <a:r>
              <a:rPr lang="tr-TR" sz="2800" dirty="0" smtClean="0"/>
              <a:t> </a:t>
            </a:r>
            <a:r>
              <a:rPr lang="tr-TR" sz="2800" dirty="0" err="1" smtClean="0"/>
              <a:t>ımport</a:t>
            </a:r>
            <a:r>
              <a:rPr lang="tr-TR" sz="2800" dirty="0" smtClean="0"/>
              <a:t> edilmesi</a:t>
            </a:r>
            <a:endParaRPr lang="tr-TR" sz="2800" dirty="0"/>
          </a:p>
        </p:txBody>
      </p:sp>
      <p:sp>
        <p:nvSpPr>
          <p:cNvPr id="3" name="İçerik Yer Tutucusu 2"/>
          <p:cNvSpPr>
            <a:spLocks noGrp="1"/>
          </p:cNvSpPr>
          <p:nvPr>
            <p:ph idx="1"/>
          </p:nvPr>
        </p:nvSpPr>
        <p:spPr/>
        <p:txBody>
          <a:bodyPr/>
          <a:lstStyle/>
          <a:p>
            <a:r>
              <a:rPr lang="tr-TR" dirty="0" smtClean="0"/>
              <a:t>i</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80" y="1436915"/>
            <a:ext cx="11449744" cy="4127862"/>
          </a:xfrm>
          <a:prstGeom prst="rect">
            <a:avLst/>
          </a:prstGeom>
        </p:spPr>
      </p:pic>
      <p:pic>
        <p:nvPicPr>
          <p:cNvPr id="7" name="Picture 2" descr="Image result for Marmara Ãniversites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240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0887" y="69668"/>
            <a:ext cx="6792096" cy="940526"/>
          </a:xfrm>
        </p:spPr>
        <p:txBody>
          <a:bodyPr/>
          <a:lstStyle/>
          <a:p>
            <a:r>
              <a:rPr lang="tr-TR" dirty="0" err="1" smtClean="0"/>
              <a:t>Veriler’in</a:t>
            </a:r>
            <a:r>
              <a:rPr lang="tr-TR" dirty="0" smtClean="0"/>
              <a:t> görselleştirilmesi</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87" y="1010194"/>
            <a:ext cx="4099775" cy="5463883"/>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327" y="1010194"/>
            <a:ext cx="5777182" cy="5410577"/>
          </a:xfrm>
          <a:prstGeom prst="rect">
            <a:avLst/>
          </a:prstGeom>
        </p:spPr>
      </p:pic>
      <p:pic>
        <p:nvPicPr>
          <p:cNvPr id="6" name="Picture 2" descr="Image result for Marmara Ãniversitesi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65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3802" y="156755"/>
            <a:ext cx="4937170" cy="1175657"/>
          </a:xfrm>
        </p:spPr>
        <p:txBody>
          <a:bodyPr/>
          <a:lstStyle/>
          <a:p>
            <a:r>
              <a:rPr lang="tr-TR" dirty="0" smtClean="0"/>
              <a:t>Verilerin incelenmesi</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082" y="1604554"/>
            <a:ext cx="8082643" cy="4252398"/>
          </a:xfrm>
        </p:spPr>
      </p:pic>
      <p:pic>
        <p:nvPicPr>
          <p:cNvPr id="6" name="Picture 2" descr="Image result for Marmara Ãniversites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516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7987" y="209006"/>
            <a:ext cx="1905910" cy="3944983"/>
          </a:xfrm>
        </p:spPr>
        <p:txBody>
          <a:bodyPr>
            <a:normAutofit/>
          </a:bodyPr>
          <a:lstStyle/>
          <a:p>
            <a:r>
              <a:rPr lang="tr-TR" dirty="0" smtClean="0"/>
              <a:t>Metin işlemesi(</a:t>
            </a:r>
            <a:r>
              <a:rPr lang="tr-TR" dirty="0" err="1" smtClean="0"/>
              <a:t>text</a:t>
            </a:r>
            <a:r>
              <a:rPr lang="tr-TR" dirty="0" smtClean="0"/>
              <a:t> </a:t>
            </a:r>
            <a:r>
              <a:rPr lang="tr-TR" dirty="0" err="1" smtClean="0"/>
              <a:t>mining</a:t>
            </a:r>
            <a:r>
              <a:rPr lang="tr-TR" dirty="0" smtClean="0"/>
              <a:t>)</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7758" y="114664"/>
            <a:ext cx="6740643" cy="6582228"/>
          </a:xfrm>
        </p:spPr>
      </p:pic>
      <p:pic>
        <p:nvPicPr>
          <p:cNvPr id="5" name="Resim 4"/>
          <p:cNvPicPr>
            <a:picLocks noChangeAspect="1"/>
          </p:cNvPicPr>
          <p:nvPr/>
        </p:nvPicPr>
        <p:blipFill>
          <a:blip r:embed="rId3"/>
          <a:stretch>
            <a:fillRect/>
          </a:stretch>
        </p:blipFill>
        <p:spPr>
          <a:xfrm>
            <a:off x="9845013" y="5732403"/>
            <a:ext cx="1894142" cy="947071"/>
          </a:xfrm>
          <a:prstGeom prst="rect">
            <a:avLst/>
          </a:prstGeom>
        </p:spPr>
      </p:pic>
      <p:pic>
        <p:nvPicPr>
          <p:cNvPr id="7" name="Picture 2" descr="Image result for Marmara Ãniversitesi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51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1847" y="174172"/>
            <a:ext cx="6304416" cy="888274"/>
          </a:xfrm>
        </p:spPr>
        <p:txBody>
          <a:bodyPr/>
          <a:lstStyle/>
          <a:p>
            <a:r>
              <a:rPr lang="tr-TR" dirty="0" smtClean="0"/>
              <a:t>Aşama </a:t>
            </a:r>
            <a:r>
              <a:rPr lang="tr-TR" dirty="0" err="1" smtClean="0"/>
              <a:t>aşama</a:t>
            </a:r>
            <a:r>
              <a:rPr lang="tr-TR" dirty="0" smtClean="0"/>
              <a:t> metin işlemesi</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97" y="1324089"/>
            <a:ext cx="4496190" cy="3635055"/>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109" y="1324089"/>
            <a:ext cx="6058425" cy="2392887"/>
          </a:xfrm>
          <a:prstGeom prst="rect">
            <a:avLst/>
          </a:prstGeom>
        </p:spPr>
      </p:pic>
      <p:pic>
        <p:nvPicPr>
          <p:cNvPr id="6" name="Picture 2" descr="Image result for Marmara Ãniversitesi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852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11675"/>
            <a:ext cx="11463220" cy="891896"/>
          </a:xfrm>
        </p:spPr>
        <p:txBody>
          <a:bodyPr>
            <a:normAutofit fontScale="90000"/>
          </a:bodyPr>
          <a:lstStyle/>
          <a:p>
            <a:pPr algn="ctr"/>
            <a:r>
              <a:rPr lang="tr-TR" dirty="0" smtClean="0"/>
              <a:t>Metin işlenmesi için kullanılan modeldeki değişkenlerin </a:t>
            </a:r>
            <a:r>
              <a:rPr lang="tr-TR" dirty="0"/>
              <a:t>DOĞRULUK SKORU(</a:t>
            </a:r>
            <a:r>
              <a:rPr lang="tr-TR" dirty="0" err="1"/>
              <a:t>accuracy</a:t>
            </a:r>
            <a:r>
              <a:rPr lang="tr-TR" dirty="0"/>
              <a:t> </a:t>
            </a:r>
            <a:r>
              <a:rPr lang="tr-TR" dirty="0" err="1"/>
              <a:t>score</a:t>
            </a:r>
            <a:r>
              <a:rPr lang="tr-TR" dirty="0"/>
              <a:t>)’a etkisi</a:t>
            </a:r>
          </a:p>
        </p:txBody>
      </p:sp>
      <p:pic>
        <p:nvPicPr>
          <p:cNvPr id="6"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pic>
        <p:nvPicPr>
          <p:cNvPr id="9" name="İçerik Yer Tutucusu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0676" y="1194482"/>
            <a:ext cx="5053162" cy="4897682"/>
          </a:xfrm>
        </p:spPr>
      </p:pic>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4998" y="1194482"/>
            <a:ext cx="4846743" cy="4900341"/>
          </a:xfrm>
          <a:prstGeom prst="rect">
            <a:avLst/>
          </a:prstGeom>
        </p:spPr>
      </p:pic>
    </p:spTree>
    <p:extLst>
      <p:ext uri="{BB962C8B-B14F-4D97-AF65-F5344CB8AC3E}">
        <p14:creationId xmlns:p14="http://schemas.microsoft.com/office/powerpoint/2010/main" val="3662308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4097" y="95794"/>
            <a:ext cx="11442473" cy="2490651"/>
          </a:xfrm>
        </p:spPr>
        <p:txBody>
          <a:bodyPr>
            <a:normAutofit/>
          </a:bodyPr>
          <a:lstStyle/>
          <a:p>
            <a:r>
              <a:rPr lang="tr-TR" sz="4800" b="1" dirty="0" smtClean="0"/>
              <a:t> İçerik</a:t>
            </a:r>
            <a:r>
              <a:rPr lang="tr-TR" dirty="0"/>
              <a:t/>
            </a:r>
            <a:br>
              <a:rPr lang="tr-TR" dirty="0"/>
            </a:br>
            <a:endParaRPr lang="tr-TR" dirty="0"/>
          </a:p>
        </p:txBody>
      </p:sp>
      <p:sp>
        <p:nvSpPr>
          <p:cNvPr id="3" name="İçerik Yer Tutucusu 2"/>
          <p:cNvSpPr>
            <a:spLocks noGrp="1"/>
          </p:cNvSpPr>
          <p:nvPr>
            <p:ph idx="1"/>
          </p:nvPr>
        </p:nvSpPr>
        <p:spPr/>
        <p:txBody>
          <a:bodyPr>
            <a:normAutofit fontScale="92500" lnSpcReduction="10000"/>
          </a:bodyPr>
          <a:lstStyle/>
          <a:p>
            <a:pPr marL="457200" indent="-457200">
              <a:buFont typeface="+mj-lt"/>
              <a:buAutoNum type="arabicPeriod"/>
            </a:pPr>
            <a:r>
              <a:rPr lang="tr-TR" b="1" dirty="0" err="1" smtClean="0">
                <a:effectLst>
                  <a:glow rad="38100">
                    <a:schemeClr val="bg1">
                      <a:lumMod val="50000"/>
                      <a:lumOff val="50000"/>
                      <a:alpha val="20000"/>
                    </a:schemeClr>
                  </a:glow>
                  <a:outerShdw blurRad="38100" dist="38100" dir="2700000" algn="tl">
                    <a:srgbClr val="000000">
                      <a:alpha val="43137"/>
                    </a:srgbClr>
                  </a:outerShdw>
                </a:effectLst>
              </a:rPr>
              <a:t>Python</a:t>
            </a:r>
            <a:r>
              <a:rPr lang="tr-TR" b="1" dirty="0" smtClean="0">
                <a:effectLst>
                  <a:glow rad="38100">
                    <a:schemeClr val="bg1">
                      <a:lumMod val="50000"/>
                      <a:lumOff val="50000"/>
                      <a:alpha val="20000"/>
                    </a:schemeClr>
                  </a:glow>
                  <a:outerShdw blurRad="38100" dist="38100" dir="2700000" algn="tl">
                    <a:srgbClr val="000000">
                      <a:alpha val="43137"/>
                    </a:srgbClr>
                  </a:outerShdw>
                </a:effectLst>
              </a:rPr>
              <a:t> Nedir?</a:t>
            </a:r>
          </a:p>
          <a:p>
            <a:pPr marL="457200" indent="-457200">
              <a:buFont typeface="+mj-lt"/>
              <a:buAutoNum type="arabicPeriod"/>
            </a:pPr>
            <a:r>
              <a:rPr lang="tr-TR" b="1" dirty="0" smtClean="0">
                <a:effectLst>
                  <a:glow rad="38100">
                    <a:schemeClr val="bg1">
                      <a:lumMod val="50000"/>
                      <a:lumOff val="50000"/>
                      <a:alpha val="20000"/>
                    </a:schemeClr>
                  </a:glow>
                  <a:outerShdw blurRad="38100" dist="38100" dir="2700000" algn="tl">
                    <a:srgbClr val="000000">
                      <a:alpha val="43137"/>
                    </a:srgbClr>
                  </a:outerShdw>
                </a:effectLst>
              </a:rPr>
              <a:t>Metin işlemesi(</a:t>
            </a:r>
            <a:r>
              <a:rPr lang="tr-TR" b="1" dirty="0" err="1" smtClean="0">
                <a:effectLst>
                  <a:glow rad="38100">
                    <a:schemeClr val="bg1">
                      <a:lumMod val="50000"/>
                      <a:lumOff val="50000"/>
                      <a:alpha val="20000"/>
                    </a:schemeClr>
                  </a:glow>
                  <a:outerShdw blurRad="38100" dist="38100" dir="2700000" algn="tl">
                    <a:srgbClr val="000000">
                      <a:alpha val="43137"/>
                    </a:srgbClr>
                  </a:outerShdw>
                </a:effectLst>
              </a:rPr>
              <a:t>text</a:t>
            </a:r>
            <a:r>
              <a:rPr lang="tr-TR" b="1" dirty="0" smtClean="0">
                <a:effectLst>
                  <a:glow rad="38100">
                    <a:schemeClr val="bg1">
                      <a:lumMod val="50000"/>
                      <a:lumOff val="50000"/>
                      <a:alpha val="20000"/>
                    </a:schemeClr>
                  </a:glow>
                  <a:outerShdw blurRad="38100" dist="38100" dir="2700000" algn="tl">
                    <a:srgbClr val="000000">
                      <a:alpha val="43137"/>
                    </a:srgbClr>
                  </a:outerShdw>
                </a:effectLst>
              </a:rPr>
              <a:t> </a:t>
            </a:r>
            <a:r>
              <a:rPr lang="tr-TR" b="1" dirty="0" err="1" smtClean="0">
                <a:effectLst>
                  <a:glow rad="38100">
                    <a:schemeClr val="bg1">
                      <a:lumMod val="50000"/>
                      <a:lumOff val="50000"/>
                      <a:alpha val="20000"/>
                    </a:schemeClr>
                  </a:glow>
                  <a:outerShdw blurRad="38100" dist="38100" dir="2700000" algn="tl">
                    <a:srgbClr val="000000">
                      <a:alpha val="43137"/>
                    </a:srgbClr>
                  </a:outerShdw>
                </a:effectLst>
              </a:rPr>
              <a:t>mining</a:t>
            </a:r>
            <a:r>
              <a:rPr lang="tr-TR" b="1" dirty="0" smtClean="0">
                <a:effectLst>
                  <a:glow rad="38100">
                    <a:schemeClr val="bg1">
                      <a:lumMod val="50000"/>
                      <a:lumOff val="50000"/>
                      <a:alpha val="20000"/>
                    </a:schemeClr>
                  </a:glow>
                  <a:outerShdw blurRad="38100" dist="38100" dir="2700000" algn="tl">
                    <a:srgbClr val="000000">
                      <a:alpha val="43137"/>
                    </a:srgbClr>
                  </a:outerShdw>
                </a:effectLst>
              </a:rPr>
              <a:t>) nedir?</a:t>
            </a:r>
            <a:endParaRPr lang="tr-TR" b="1" dirty="0">
              <a:effectLst>
                <a:glow rad="38100">
                  <a:schemeClr val="bg1">
                    <a:lumMod val="50000"/>
                    <a:lumOff val="50000"/>
                    <a:alpha val="20000"/>
                  </a:schemeClr>
                </a:glow>
                <a:outerShdw blurRad="38100" dist="38100" dir="2700000" algn="tl">
                  <a:srgbClr val="000000">
                    <a:alpha val="43137"/>
                  </a:srgbClr>
                </a:outerShdw>
              </a:effectLst>
            </a:endParaRPr>
          </a:p>
          <a:p>
            <a:pPr marL="457200" indent="-457200">
              <a:buFont typeface="+mj-lt"/>
              <a:buAutoNum type="arabicPeriod"/>
            </a:pPr>
            <a:r>
              <a:rPr lang="tr-TR" b="1" dirty="0" smtClean="0">
                <a:effectLst>
                  <a:glow rad="38100">
                    <a:schemeClr val="bg1">
                      <a:lumMod val="50000"/>
                      <a:lumOff val="50000"/>
                      <a:alpha val="20000"/>
                    </a:schemeClr>
                  </a:glow>
                  <a:outerShdw blurRad="38100" dist="38100" dir="2700000" algn="tl">
                    <a:srgbClr val="000000">
                      <a:alpha val="43137"/>
                    </a:srgbClr>
                  </a:outerShdw>
                </a:effectLst>
              </a:rPr>
              <a:t>veriler </a:t>
            </a:r>
            <a:r>
              <a:rPr lang="tr-TR" b="1" dirty="0">
                <a:effectLst>
                  <a:glow rad="38100">
                    <a:schemeClr val="bg1">
                      <a:lumMod val="50000"/>
                      <a:lumOff val="50000"/>
                      <a:alpha val="20000"/>
                    </a:schemeClr>
                  </a:glow>
                  <a:outerShdw blurRad="38100" dist="38100" dir="2700000" algn="tl">
                    <a:srgbClr val="000000">
                      <a:alpha val="43137"/>
                    </a:srgbClr>
                  </a:outerShdw>
                </a:effectLst>
              </a:rPr>
              <a:t>Hakkında Bilgilendirme</a:t>
            </a:r>
          </a:p>
          <a:p>
            <a:pPr marL="457200" indent="-457200">
              <a:buFont typeface="+mj-lt"/>
              <a:buAutoNum type="arabicPeriod"/>
            </a:pPr>
            <a:r>
              <a:rPr lang="tr-TR" b="1" dirty="0" smtClean="0">
                <a:effectLst>
                  <a:glow rad="38100">
                    <a:schemeClr val="bg1">
                      <a:lumMod val="50000"/>
                      <a:lumOff val="50000"/>
                      <a:alpha val="20000"/>
                    </a:schemeClr>
                  </a:glow>
                  <a:outerShdw blurRad="38100" dist="38100" dir="2700000" algn="tl">
                    <a:srgbClr val="000000">
                      <a:alpha val="43137"/>
                    </a:srgbClr>
                  </a:outerShdw>
                </a:effectLst>
              </a:rPr>
              <a:t>verilere </a:t>
            </a:r>
            <a:r>
              <a:rPr lang="tr-TR" b="1" dirty="0">
                <a:effectLst>
                  <a:glow rad="38100">
                    <a:schemeClr val="bg1">
                      <a:lumMod val="50000"/>
                      <a:lumOff val="50000"/>
                      <a:alpha val="20000"/>
                    </a:schemeClr>
                  </a:glow>
                  <a:outerShdw blurRad="38100" dist="38100" dir="2700000" algn="tl">
                    <a:srgbClr val="000000">
                      <a:alpha val="43137"/>
                    </a:srgbClr>
                  </a:outerShdw>
                </a:effectLst>
              </a:rPr>
              <a:t>Göz Atış</a:t>
            </a:r>
          </a:p>
          <a:p>
            <a:pPr marL="457200" indent="-457200">
              <a:buFont typeface="+mj-lt"/>
              <a:buAutoNum type="arabicPeriod"/>
            </a:pPr>
            <a:r>
              <a:rPr lang="tr-TR" b="1" dirty="0" smtClean="0">
                <a:effectLst>
                  <a:glow rad="38100">
                    <a:schemeClr val="bg1">
                      <a:lumMod val="50000"/>
                      <a:lumOff val="50000"/>
                      <a:alpha val="20000"/>
                    </a:schemeClr>
                  </a:glow>
                  <a:outerShdw blurRad="38100" dist="38100" dir="2700000" algn="tl">
                    <a:srgbClr val="000000">
                      <a:alpha val="43137"/>
                    </a:srgbClr>
                  </a:outerShdw>
                </a:effectLst>
              </a:rPr>
              <a:t>Strateji </a:t>
            </a:r>
            <a:r>
              <a:rPr lang="tr-TR" b="1" dirty="0">
                <a:effectLst>
                  <a:glow rad="38100">
                    <a:schemeClr val="bg1">
                      <a:lumMod val="50000"/>
                      <a:lumOff val="50000"/>
                      <a:alpha val="20000"/>
                    </a:schemeClr>
                  </a:glow>
                  <a:outerShdw blurRad="38100" dist="38100" dir="2700000" algn="tl">
                    <a:srgbClr val="000000">
                      <a:alpha val="43137"/>
                    </a:srgbClr>
                  </a:outerShdw>
                </a:effectLst>
              </a:rPr>
              <a:t>Belirlenmesi</a:t>
            </a:r>
          </a:p>
          <a:p>
            <a:pPr marL="457200" indent="-457200">
              <a:buFont typeface="+mj-lt"/>
              <a:buAutoNum type="arabicPeriod"/>
            </a:pPr>
            <a:r>
              <a:rPr lang="tr-TR" b="1" dirty="0" smtClean="0">
                <a:effectLst>
                  <a:glow rad="38100">
                    <a:schemeClr val="bg1">
                      <a:lumMod val="50000"/>
                      <a:lumOff val="50000"/>
                      <a:alpha val="20000"/>
                    </a:schemeClr>
                  </a:glow>
                  <a:outerShdw blurRad="38100" dist="38100" dir="2700000" algn="tl">
                    <a:srgbClr val="000000">
                      <a:alpha val="43137"/>
                    </a:srgbClr>
                  </a:outerShdw>
                </a:effectLst>
              </a:rPr>
              <a:t>Eldeki </a:t>
            </a:r>
            <a:r>
              <a:rPr lang="tr-TR" b="1" dirty="0">
                <a:effectLst>
                  <a:glow rad="38100">
                    <a:schemeClr val="bg1">
                      <a:lumMod val="50000"/>
                      <a:lumOff val="50000"/>
                      <a:alpha val="20000"/>
                    </a:schemeClr>
                  </a:glow>
                  <a:outerShdw blurRad="38100" dist="38100" dir="2700000" algn="tl">
                    <a:srgbClr val="000000">
                      <a:alpha val="43137"/>
                    </a:srgbClr>
                  </a:outerShdw>
                </a:effectLst>
              </a:rPr>
              <a:t>Verilerin Bar Grafiği ile </a:t>
            </a:r>
            <a:r>
              <a:rPr lang="tr-TR" b="1" dirty="0" smtClean="0">
                <a:effectLst>
                  <a:glow rad="38100">
                    <a:schemeClr val="bg1">
                      <a:lumMod val="50000"/>
                      <a:lumOff val="50000"/>
                      <a:alpha val="20000"/>
                    </a:schemeClr>
                  </a:glow>
                  <a:outerShdw blurRad="38100" dist="38100" dir="2700000" algn="tl">
                    <a:srgbClr val="000000">
                      <a:alpha val="43137"/>
                    </a:srgbClr>
                  </a:outerShdw>
                </a:effectLst>
              </a:rPr>
              <a:t>Görselleştirilmesi</a:t>
            </a:r>
          </a:p>
          <a:p>
            <a:pPr marL="457200" indent="-457200">
              <a:buFont typeface="+mj-lt"/>
              <a:buAutoNum type="arabicPeriod"/>
            </a:pPr>
            <a:r>
              <a:rPr lang="tr-TR" b="1" dirty="0" smtClean="0">
                <a:effectLst>
                  <a:glow rad="38100">
                    <a:schemeClr val="bg1">
                      <a:lumMod val="50000"/>
                      <a:lumOff val="50000"/>
                      <a:alpha val="20000"/>
                    </a:schemeClr>
                  </a:glow>
                  <a:outerShdw blurRad="38100" dist="38100" dir="2700000" algn="tl">
                    <a:srgbClr val="000000">
                      <a:alpha val="43137"/>
                    </a:srgbClr>
                  </a:outerShdw>
                </a:effectLst>
              </a:rPr>
              <a:t>Metin işlemesi kısmı</a:t>
            </a:r>
            <a:endParaRPr lang="tr-TR" b="1" dirty="0">
              <a:effectLst>
                <a:glow rad="38100">
                  <a:schemeClr val="bg1">
                    <a:lumMod val="50000"/>
                    <a:lumOff val="50000"/>
                    <a:alpha val="20000"/>
                  </a:schemeClr>
                </a:glow>
                <a:outerShdw blurRad="38100" dist="38100" dir="2700000" algn="tl">
                  <a:srgbClr val="000000">
                    <a:alpha val="43137"/>
                  </a:srgbClr>
                </a:outerShdw>
              </a:effectLst>
            </a:endParaRPr>
          </a:p>
          <a:p>
            <a:pPr marL="457200" indent="-457200">
              <a:buFont typeface="+mj-lt"/>
              <a:buAutoNum type="arabicPeriod"/>
            </a:pPr>
            <a:r>
              <a:rPr lang="tr-TR" b="1" dirty="0" smtClean="0">
                <a:effectLst>
                  <a:glow rad="38100">
                    <a:schemeClr val="bg1">
                      <a:lumMod val="50000"/>
                      <a:lumOff val="50000"/>
                      <a:alpha val="20000"/>
                    </a:schemeClr>
                  </a:glow>
                  <a:outerShdw blurRad="38100" dist="38100" dir="2700000" algn="tl">
                    <a:srgbClr val="000000">
                      <a:alpha val="43137"/>
                    </a:srgbClr>
                  </a:outerShdw>
                </a:effectLst>
              </a:rPr>
              <a:t>Metin işlemesi </a:t>
            </a:r>
            <a:r>
              <a:rPr lang="tr-TR" b="1" dirty="0">
                <a:effectLst>
                  <a:glow rad="38100">
                    <a:schemeClr val="bg1">
                      <a:lumMod val="50000"/>
                      <a:lumOff val="50000"/>
                      <a:alpha val="20000"/>
                    </a:schemeClr>
                  </a:glow>
                  <a:outerShdw blurRad="38100" dist="38100" dir="2700000" algn="tl">
                    <a:srgbClr val="000000">
                      <a:alpha val="43137"/>
                    </a:srgbClr>
                  </a:outerShdw>
                </a:effectLst>
              </a:rPr>
              <a:t>Sonuçlarının İncelenmesi</a:t>
            </a:r>
          </a:p>
        </p:txBody>
      </p:sp>
      <p:pic>
        <p:nvPicPr>
          <p:cNvPr id="5"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33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37" y="689788"/>
            <a:ext cx="10058400" cy="5657850"/>
          </a:xfrm>
          <a:prstGeom prst="rect">
            <a:avLst/>
          </a:prstGeom>
        </p:spPr>
      </p:pic>
    </p:spTree>
    <p:extLst>
      <p:ext uri="{BB962C8B-B14F-4D97-AF65-F5344CB8AC3E}">
        <p14:creationId xmlns:p14="http://schemas.microsoft.com/office/powerpoint/2010/main" val="162692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
        <p:nvSpPr>
          <p:cNvPr id="2" name="Unvan 1"/>
          <p:cNvSpPr>
            <a:spLocks noGrp="1"/>
          </p:cNvSpPr>
          <p:nvPr>
            <p:ph type="title"/>
          </p:nvPr>
        </p:nvSpPr>
        <p:spPr>
          <a:xfrm>
            <a:off x="83146" y="0"/>
            <a:ext cx="11068950" cy="1524000"/>
          </a:xfrm>
        </p:spPr>
        <p:txBody>
          <a:bodyPr>
            <a:normAutofit/>
          </a:bodyPr>
          <a:lstStyle/>
          <a:p>
            <a:pPr algn="ctr"/>
            <a:r>
              <a:rPr lang="tr-TR" sz="2800" dirty="0"/>
              <a:t>Metin işlenmesi için kullanılan modeldeki değişkenlerin </a:t>
            </a:r>
            <a:r>
              <a:rPr lang="tr-TR" sz="2800" dirty="0" smtClean="0"/>
              <a:t>DOĞRULUK SKORU(</a:t>
            </a:r>
            <a:r>
              <a:rPr lang="tr-TR" sz="2800" dirty="0" err="1" smtClean="0"/>
              <a:t>accuracy</a:t>
            </a:r>
            <a:r>
              <a:rPr lang="tr-TR" sz="2800" dirty="0" smtClean="0"/>
              <a:t> </a:t>
            </a:r>
            <a:r>
              <a:rPr lang="tr-TR" sz="2800" dirty="0" err="1" smtClean="0"/>
              <a:t>score</a:t>
            </a:r>
            <a:r>
              <a:rPr lang="tr-TR" sz="2800" dirty="0" smtClean="0"/>
              <a:t>)’a </a:t>
            </a:r>
            <a:r>
              <a:rPr lang="tr-TR" sz="2800" dirty="0"/>
              <a:t>etkisi</a:t>
            </a: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23" y="1506071"/>
            <a:ext cx="4820795" cy="4897682"/>
          </a:xfrm>
          <a:prstGeom prst="rect">
            <a:avLst/>
          </a:prstGeom>
        </p:spPr>
      </p:pic>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165" y="1506071"/>
            <a:ext cx="4834891" cy="4897682"/>
          </a:xfrm>
          <a:prstGeom prst="rect">
            <a:avLst/>
          </a:prstGeom>
        </p:spPr>
      </p:pic>
    </p:spTree>
    <p:extLst>
      <p:ext uri="{BB962C8B-B14F-4D97-AF65-F5344CB8AC3E}">
        <p14:creationId xmlns:p14="http://schemas.microsoft.com/office/powerpoint/2010/main" val="657030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8059" y="-1"/>
            <a:ext cx="10928195" cy="1489165"/>
          </a:xfrm>
        </p:spPr>
        <p:txBody>
          <a:bodyPr>
            <a:normAutofit/>
          </a:bodyPr>
          <a:lstStyle/>
          <a:p>
            <a:pPr algn="ctr"/>
            <a:r>
              <a:rPr lang="tr-TR" sz="2800" dirty="0"/>
              <a:t>Metin işlenmesi için kullanılan modeldeki değişkenlerin DOĞRULUK SKORU(</a:t>
            </a:r>
            <a:r>
              <a:rPr lang="tr-TR" sz="2800" dirty="0" err="1"/>
              <a:t>accuracy</a:t>
            </a:r>
            <a:r>
              <a:rPr lang="tr-TR" sz="2800" dirty="0"/>
              <a:t> </a:t>
            </a:r>
            <a:r>
              <a:rPr lang="tr-TR" sz="2800" dirty="0" err="1"/>
              <a:t>score</a:t>
            </a:r>
            <a:r>
              <a:rPr lang="tr-TR" sz="2800" dirty="0"/>
              <a:t>)’a </a:t>
            </a:r>
            <a:r>
              <a:rPr lang="tr-TR" sz="2800" dirty="0" smtClean="0"/>
              <a:t>   etkisi</a:t>
            </a:r>
            <a:endParaRPr lang="tr-TR" sz="2800" dirty="0"/>
          </a:p>
        </p:txBody>
      </p:sp>
      <p:pic>
        <p:nvPicPr>
          <p:cNvPr id="4"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091" y="1349827"/>
            <a:ext cx="4863443" cy="5075238"/>
          </a:xfrm>
          <a:prstGeom prst="rect">
            <a:avLst/>
          </a:prstGeom>
        </p:spPr>
      </p:pic>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340" y="1349827"/>
            <a:ext cx="5035212" cy="5075238"/>
          </a:xfrm>
          <a:prstGeom prst="rect">
            <a:avLst/>
          </a:prstGeom>
        </p:spPr>
      </p:pic>
    </p:spTree>
    <p:extLst>
      <p:ext uri="{BB962C8B-B14F-4D97-AF65-F5344CB8AC3E}">
        <p14:creationId xmlns:p14="http://schemas.microsoft.com/office/powerpoint/2010/main" val="1972287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29704" y="705394"/>
            <a:ext cx="9905998" cy="1905000"/>
          </a:xfrm>
        </p:spPr>
        <p:txBody>
          <a:bodyPr/>
          <a:lstStyle/>
          <a:p>
            <a:r>
              <a:rPr lang="tr-TR" dirty="0" smtClean="0"/>
              <a:t>TOPLAM MODEL SKORLARI</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950" y="2314303"/>
            <a:ext cx="5783932" cy="3340332"/>
          </a:xfrm>
        </p:spPr>
      </p:pic>
      <p:pic>
        <p:nvPicPr>
          <p:cNvPr id="7" name="Picture 2" descr="Image result for Marmara Ãniversites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37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lstStyle/>
          <a:p>
            <a:r>
              <a:rPr lang="tr-TR" dirty="0" smtClean="0">
                <a:hlinkClick r:id="rId2"/>
              </a:rPr>
              <a:t>www.github.com/uzay00/KaVe</a:t>
            </a:r>
            <a:endParaRPr lang="tr-TR" dirty="0" smtClean="0"/>
          </a:p>
          <a:p>
            <a:r>
              <a:rPr lang="tr-TR" dirty="0" smtClean="0">
                <a:hlinkClick r:id="rId3"/>
              </a:rPr>
              <a:t>www.kaggle.com/kanncaa1/data-sciencetutorial-for-beginners</a:t>
            </a:r>
            <a:endParaRPr lang="tr-TR" dirty="0" smtClean="0"/>
          </a:p>
          <a:p>
            <a:r>
              <a:rPr lang="tr-TR" dirty="0">
                <a:hlinkClick r:id="rId4"/>
              </a:rPr>
              <a:t>www.python.tc/python-nedir</a:t>
            </a:r>
            <a:r>
              <a:rPr lang="tr-TR" dirty="0" smtClean="0">
                <a:hlinkClick r:id="rId4"/>
              </a:rPr>
              <a:t>/</a:t>
            </a:r>
            <a:endParaRPr lang="tr-TR" dirty="0" smtClean="0"/>
          </a:p>
          <a:p>
            <a:r>
              <a:rPr lang="tr-TR" dirty="0" smtClean="0">
                <a:hlinkClick r:id="rId5"/>
              </a:rPr>
              <a:t>www.medium.com</a:t>
            </a:r>
            <a:r>
              <a:rPr lang="tr-TR" dirty="0">
                <a:hlinkClick r:id="rId5"/>
              </a:rPr>
              <a:t>/@</a:t>
            </a:r>
            <a:r>
              <a:rPr lang="tr-TR" dirty="0" smtClean="0">
                <a:hlinkClick r:id="rId5"/>
              </a:rPr>
              <a:t>hakkikaansimsek</a:t>
            </a:r>
            <a:endParaRPr lang="tr-TR" dirty="0" smtClean="0"/>
          </a:p>
          <a:p>
            <a:r>
              <a:rPr lang="tr-TR" dirty="0" smtClean="0">
                <a:hlinkClick r:id="rId6"/>
              </a:rPr>
              <a:t>www.bilgisayarkavramlari.sadievrenseker.com</a:t>
            </a:r>
            <a:endParaRPr lang="tr-TR" dirty="0" smtClean="0"/>
          </a:p>
          <a:p>
            <a:endParaRPr lang="tr-TR" dirty="0"/>
          </a:p>
        </p:txBody>
      </p:sp>
      <p:pic>
        <p:nvPicPr>
          <p:cNvPr id="5" name="Picture 2" descr="Image result for Marmara Ãniversites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566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56407" y="195745"/>
            <a:ext cx="7392987" cy="1493718"/>
          </a:xfrm>
        </p:spPr>
        <p:txBody>
          <a:bodyPr>
            <a:normAutofit/>
          </a:bodyPr>
          <a:lstStyle/>
          <a:p>
            <a:r>
              <a:rPr lang="tr-TR" sz="4800" b="1" dirty="0" smtClean="0">
                <a:solidFill>
                  <a:srgbClr val="FF0000"/>
                </a:solidFill>
              </a:rPr>
              <a:t>İletişimde kalalım</a:t>
            </a:r>
            <a:endParaRPr lang="tr-TR" sz="4800" b="1" dirty="0">
              <a:solidFill>
                <a:srgbClr val="FF0000"/>
              </a:solidFill>
            </a:endParaRPr>
          </a:p>
        </p:txBody>
      </p:sp>
      <p:pic>
        <p:nvPicPr>
          <p:cNvPr id="1026" name="Picture 2" descr="Image result for linkedin logo"/>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913120" y="1636918"/>
            <a:ext cx="1484811" cy="1484811"/>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5564775" y="3403296"/>
            <a:ext cx="8778241" cy="923330"/>
          </a:xfrm>
          <a:prstGeom prst="rect">
            <a:avLst/>
          </a:prstGeom>
          <a:noFill/>
        </p:spPr>
        <p:txBody>
          <a:bodyPr wrap="square" rtlCol="0">
            <a:spAutoFit/>
          </a:bodyPr>
          <a:lstStyle/>
          <a:p>
            <a:r>
              <a:rPr lang="tr-TR" sz="5400" dirty="0" err="1"/>
              <a:t>Y</a:t>
            </a:r>
            <a:r>
              <a:rPr lang="tr-TR" sz="5400" dirty="0" err="1" smtClean="0"/>
              <a:t>emregundogmus</a:t>
            </a:r>
            <a:endParaRPr lang="tr-TR" sz="5400" dirty="0"/>
          </a:p>
        </p:txBody>
      </p:sp>
      <p:pic>
        <p:nvPicPr>
          <p:cNvPr id="1028" name="Picture 4" descr="Image result for gmai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4938" y="1901775"/>
            <a:ext cx="2019798" cy="15310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kaggl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5467" y="1770733"/>
            <a:ext cx="3327854" cy="1285309"/>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345296" y="3572573"/>
            <a:ext cx="5015597" cy="584775"/>
          </a:xfrm>
          <a:prstGeom prst="rect">
            <a:avLst/>
          </a:prstGeom>
          <a:noFill/>
        </p:spPr>
        <p:txBody>
          <a:bodyPr wrap="square" rtlCol="0">
            <a:spAutoFit/>
          </a:bodyPr>
          <a:lstStyle/>
          <a:p>
            <a:r>
              <a:rPr lang="tr-TR" sz="3200" dirty="0" smtClean="0"/>
              <a:t>Yemregun@gmail.com</a:t>
            </a:r>
          </a:p>
        </p:txBody>
      </p:sp>
      <p:pic>
        <p:nvPicPr>
          <p:cNvPr id="9" name="Picture 2" descr="Image result for Marmara Ãniversitesi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856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5722" y="278674"/>
            <a:ext cx="5346473" cy="505097"/>
          </a:xfrm>
        </p:spPr>
        <p:txBody>
          <a:bodyPr>
            <a:normAutofit fontScale="90000"/>
          </a:bodyPr>
          <a:lstStyle/>
          <a:p>
            <a:r>
              <a:rPr lang="tr-TR" dirty="0" err="1" smtClean="0"/>
              <a:t>Python</a:t>
            </a:r>
            <a:r>
              <a:rPr lang="tr-TR" dirty="0" smtClean="0"/>
              <a:t> nedir?</a:t>
            </a:r>
            <a:endParaRPr lang="tr-TR" dirty="0"/>
          </a:p>
        </p:txBody>
      </p:sp>
      <p:sp>
        <p:nvSpPr>
          <p:cNvPr id="3" name="İçerik Yer Tutucusu 2"/>
          <p:cNvSpPr>
            <a:spLocks noGrp="1"/>
          </p:cNvSpPr>
          <p:nvPr>
            <p:ph idx="1"/>
          </p:nvPr>
        </p:nvSpPr>
        <p:spPr>
          <a:xfrm>
            <a:off x="397342" y="783771"/>
            <a:ext cx="10396164" cy="5823218"/>
          </a:xfrm>
        </p:spPr>
        <p:txBody>
          <a:bodyPr/>
          <a:lstStyle/>
          <a:p>
            <a:pPr marL="0" indent="0">
              <a:buNone/>
            </a:pPr>
            <a:r>
              <a:rPr lang="tr-TR" b="1" dirty="0" smtClean="0">
                <a:effectLst/>
              </a:rPr>
              <a:t>  </a:t>
            </a:r>
            <a:r>
              <a:rPr lang="tr-TR" b="1" dirty="0" err="1" smtClean="0">
                <a:effectLst/>
              </a:rPr>
              <a:t>Python</a:t>
            </a:r>
            <a:r>
              <a:rPr lang="tr-TR" b="1" dirty="0">
                <a:effectLst/>
              </a:rPr>
              <a:t>, </a:t>
            </a:r>
            <a:r>
              <a:rPr lang="tr-TR" b="1" dirty="0" err="1">
                <a:effectLst/>
              </a:rPr>
              <a:t>Guido</a:t>
            </a:r>
            <a:r>
              <a:rPr lang="tr-TR" b="1" dirty="0">
                <a:effectLst/>
              </a:rPr>
              <a:t> Van </a:t>
            </a:r>
            <a:r>
              <a:rPr lang="tr-TR" b="1" dirty="0" err="1">
                <a:effectLst/>
              </a:rPr>
              <a:t>rossum</a:t>
            </a:r>
            <a:r>
              <a:rPr lang="tr-TR" b="1" dirty="0">
                <a:effectLst/>
              </a:rPr>
              <a:t> adlı </a:t>
            </a:r>
            <a:r>
              <a:rPr lang="tr-TR" b="1" dirty="0" err="1">
                <a:effectLst/>
              </a:rPr>
              <a:t>hollandalı</a:t>
            </a:r>
            <a:r>
              <a:rPr lang="tr-TR" b="1" dirty="0">
                <a:effectLst/>
              </a:rPr>
              <a:t> bir programcı tarafından yazılmış bir programlama </a:t>
            </a:r>
            <a:r>
              <a:rPr lang="tr-TR" b="1" dirty="0" smtClean="0">
                <a:effectLst/>
              </a:rPr>
              <a:t>dilidir</a:t>
            </a:r>
          </a:p>
          <a:p>
            <a:pPr marL="0" indent="0">
              <a:buNone/>
            </a:pPr>
            <a:r>
              <a:rPr lang="tr-TR" b="1" dirty="0" smtClean="0">
                <a:effectLst/>
              </a:rPr>
              <a:t>dünya </a:t>
            </a:r>
            <a:r>
              <a:rPr lang="tr-TR" b="1" dirty="0">
                <a:effectLst/>
              </a:rPr>
              <a:t>çapında ün sahibi büyük kuruluşlar ( Google, </a:t>
            </a:r>
            <a:r>
              <a:rPr lang="tr-TR" b="1" dirty="0" err="1">
                <a:effectLst/>
              </a:rPr>
              <a:t>Yahoo</a:t>
            </a:r>
            <a:r>
              <a:rPr lang="tr-TR" b="1" dirty="0">
                <a:effectLst/>
              </a:rPr>
              <a:t>! ve </a:t>
            </a:r>
            <a:r>
              <a:rPr lang="tr-TR" b="1" dirty="0" err="1">
                <a:effectLst/>
              </a:rPr>
              <a:t>Dropbox</a:t>
            </a:r>
            <a:r>
              <a:rPr lang="tr-TR" b="1" dirty="0">
                <a:effectLst/>
              </a:rPr>
              <a:t> gibi) bünyelerinde </a:t>
            </a:r>
            <a:r>
              <a:rPr lang="tr-TR" b="1" dirty="0" err="1">
                <a:effectLst/>
              </a:rPr>
              <a:t>herzaman</a:t>
            </a:r>
            <a:r>
              <a:rPr lang="tr-TR" b="1" dirty="0">
                <a:effectLst/>
              </a:rPr>
              <a:t> </a:t>
            </a:r>
            <a:r>
              <a:rPr lang="tr-TR" b="1" dirty="0" err="1">
                <a:effectLst/>
              </a:rPr>
              <a:t>Python</a:t>
            </a:r>
            <a:r>
              <a:rPr lang="tr-TR" b="1" dirty="0">
                <a:effectLst/>
              </a:rPr>
              <a:t> programcılarına ihtiyaç duyuyor</a:t>
            </a:r>
            <a:r>
              <a:rPr lang="tr-TR" b="1" dirty="0" smtClean="0">
                <a:effectLst/>
              </a:rPr>
              <a:t>.</a:t>
            </a:r>
          </a:p>
          <a:p>
            <a:pPr marL="0" indent="0" fontAlgn="base">
              <a:buNone/>
            </a:pPr>
            <a:r>
              <a:rPr lang="tr-TR" b="1" dirty="0" smtClean="0">
                <a:effectLst/>
              </a:rPr>
              <a:t>  Mesela </a:t>
            </a:r>
            <a:r>
              <a:rPr lang="tr-TR" b="1" dirty="0">
                <a:effectLst/>
              </a:rPr>
              <a:t>pek çok büyük şirketin </a:t>
            </a:r>
            <a:r>
              <a:rPr lang="tr-TR" b="1" dirty="0" err="1">
                <a:effectLst/>
              </a:rPr>
              <a:t>Python</a:t>
            </a:r>
            <a:r>
              <a:rPr lang="tr-TR" b="1" dirty="0">
                <a:effectLst/>
              </a:rPr>
              <a:t> bilen programcılara iş olanağı sunduğu, </a:t>
            </a:r>
            <a:r>
              <a:rPr lang="tr-TR" b="1" dirty="0" err="1">
                <a:effectLst/>
              </a:rPr>
              <a:t>Python’un</a:t>
            </a:r>
            <a:r>
              <a:rPr lang="tr-TR" b="1" dirty="0">
                <a:effectLst/>
              </a:rPr>
              <a:t> baş geliştiricisi </a:t>
            </a:r>
            <a:r>
              <a:rPr lang="tr-TR" b="1" i="1" dirty="0" err="1">
                <a:effectLst/>
              </a:rPr>
              <a:t>Guido</a:t>
            </a:r>
            <a:r>
              <a:rPr lang="tr-TR" b="1" i="1" dirty="0">
                <a:effectLst/>
              </a:rPr>
              <a:t> Van </a:t>
            </a:r>
            <a:r>
              <a:rPr lang="tr-TR" b="1" i="1" dirty="0" err="1">
                <a:effectLst/>
              </a:rPr>
              <a:t>Rossum</a:t>
            </a:r>
            <a:r>
              <a:rPr lang="tr-TR" b="1" dirty="0" err="1">
                <a:effectLst/>
              </a:rPr>
              <a:t>‘un</a:t>
            </a:r>
            <a:r>
              <a:rPr lang="tr-TR" b="1" dirty="0">
                <a:effectLst/>
              </a:rPr>
              <a:t> 2005 ile 2012 yılları arasında </a:t>
            </a:r>
            <a:r>
              <a:rPr lang="tr-TR" b="1" dirty="0" err="1">
                <a:effectLst/>
              </a:rPr>
              <a:t>Google’de</a:t>
            </a:r>
            <a:r>
              <a:rPr lang="tr-TR" b="1" dirty="0">
                <a:effectLst/>
              </a:rPr>
              <a:t> </a:t>
            </a:r>
            <a:r>
              <a:rPr lang="tr-TR" b="1" dirty="0" err="1">
                <a:effectLst/>
              </a:rPr>
              <a:t>çaliştığını</a:t>
            </a:r>
            <a:r>
              <a:rPr lang="tr-TR" b="1" dirty="0">
                <a:effectLst/>
              </a:rPr>
              <a:t>, 2012 yılının sonlarında doğru ise </a:t>
            </a:r>
            <a:r>
              <a:rPr lang="tr-TR" b="1" dirty="0" err="1">
                <a:effectLst/>
              </a:rPr>
              <a:t>Dropbox</a:t>
            </a:r>
            <a:r>
              <a:rPr lang="tr-TR" b="1" dirty="0">
                <a:effectLst/>
              </a:rPr>
              <a:t> şirketine geçtiğini söylersek, bu programlama dilinin önemi ve geçerliliğini herhalde daha belirgin bir şekilde ortaya çıkaracaktır.</a:t>
            </a:r>
          </a:p>
          <a:p>
            <a:pPr marL="0" indent="0" fontAlgn="base">
              <a:buNone/>
            </a:pPr>
            <a:r>
              <a:rPr lang="tr-TR" b="1" dirty="0" smtClean="0">
                <a:effectLst/>
              </a:rPr>
              <a:t>  Bu </a:t>
            </a:r>
            <a:r>
              <a:rPr lang="tr-TR" b="1" dirty="0">
                <a:effectLst/>
              </a:rPr>
              <a:t>arada </a:t>
            </a:r>
            <a:r>
              <a:rPr lang="tr-TR" b="1" dirty="0" err="1">
                <a:effectLst/>
              </a:rPr>
              <a:t>Python</a:t>
            </a:r>
            <a:r>
              <a:rPr lang="tr-TR" b="1" dirty="0">
                <a:effectLst/>
              </a:rPr>
              <a:t> dilinin, her </a:t>
            </a:r>
            <a:r>
              <a:rPr lang="tr-TR" b="1" dirty="0" err="1">
                <a:effectLst/>
              </a:rPr>
              <a:t>nekadar</a:t>
            </a:r>
            <a:r>
              <a:rPr lang="tr-TR" b="1" dirty="0">
                <a:effectLst/>
              </a:rPr>
              <a:t> </a:t>
            </a:r>
            <a:r>
              <a:rPr lang="tr-TR" b="1" dirty="0" err="1">
                <a:effectLst/>
              </a:rPr>
              <a:t>Python</a:t>
            </a:r>
            <a:r>
              <a:rPr lang="tr-TR" b="1" dirty="0">
                <a:effectLst/>
              </a:rPr>
              <a:t> Programlama dili ile ilgili çoğu görsel </a:t>
            </a:r>
            <a:r>
              <a:rPr lang="tr-TR" b="1" dirty="0" err="1">
                <a:effectLst/>
              </a:rPr>
              <a:t>malzemeninn</a:t>
            </a:r>
            <a:r>
              <a:rPr lang="tr-TR" b="1" dirty="0">
                <a:effectLst/>
              </a:rPr>
              <a:t> üzerine yılan resmi olarak görsek de, </a:t>
            </a:r>
            <a:r>
              <a:rPr lang="tr-TR" b="1" dirty="0" err="1">
                <a:effectLst/>
              </a:rPr>
              <a:t>Python</a:t>
            </a:r>
            <a:r>
              <a:rPr lang="tr-TR" b="1" dirty="0">
                <a:effectLst/>
              </a:rPr>
              <a:t> kelimesi aslında çoğu kişinin </a:t>
            </a:r>
            <a:r>
              <a:rPr lang="tr-TR" b="1" dirty="0" err="1">
                <a:effectLst/>
              </a:rPr>
              <a:t>zannetiği</a:t>
            </a:r>
            <a:r>
              <a:rPr lang="tr-TR" b="1" dirty="0">
                <a:effectLst/>
              </a:rPr>
              <a:t> aksine Piton anlamına gelmiyor. </a:t>
            </a:r>
            <a:r>
              <a:rPr lang="tr-TR" b="1" dirty="0" err="1">
                <a:effectLst/>
              </a:rPr>
              <a:t>Python</a:t>
            </a:r>
            <a:r>
              <a:rPr lang="tr-TR" b="1" dirty="0">
                <a:effectLst/>
              </a:rPr>
              <a:t> programlama dili ismini, </a:t>
            </a:r>
            <a:r>
              <a:rPr lang="tr-TR" b="1" dirty="0" err="1">
                <a:effectLst/>
              </a:rPr>
              <a:t>Guido</a:t>
            </a:r>
            <a:r>
              <a:rPr lang="tr-TR" b="1" dirty="0">
                <a:effectLst/>
              </a:rPr>
              <a:t> Van </a:t>
            </a:r>
            <a:r>
              <a:rPr lang="tr-TR" b="1" dirty="0" err="1">
                <a:effectLst/>
              </a:rPr>
              <a:t>Rossum’un</a:t>
            </a:r>
            <a:r>
              <a:rPr lang="tr-TR" b="1" dirty="0">
                <a:effectLst/>
              </a:rPr>
              <a:t> çok sevdiği </a:t>
            </a:r>
            <a:r>
              <a:rPr lang="tr-TR" b="1" dirty="0" err="1">
                <a:effectLst/>
              </a:rPr>
              <a:t>Monty</a:t>
            </a:r>
            <a:r>
              <a:rPr lang="tr-TR" b="1" dirty="0">
                <a:effectLst/>
              </a:rPr>
              <a:t> </a:t>
            </a:r>
            <a:r>
              <a:rPr lang="tr-TR" b="1" dirty="0" err="1">
                <a:effectLst/>
              </a:rPr>
              <a:t>Python</a:t>
            </a:r>
            <a:r>
              <a:rPr lang="tr-TR" b="1" dirty="0">
                <a:effectLst/>
              </a:rPr>
              <a:t> adlı altı kişilik bir </a:t>
            </a:r>
            <a:r>
              <a:rPr lang="tr-TR" b="1" dirty="0" err="1">
                <a:effectLst/>
              </a:rPr>
              <a:t>ingiliz</a:t>
            </a:r>
            <a:r>
              <a:rPr lang="tr-TR" b="1" dirty="0">
                <a:effectLst/>
              </a:rPr>
              <a:t> komedi grubun </a:t>
            </a:r>
            <a:r>
              <a:rPr lang="tr-TR" b="1" dirty="0" err="1">
                <a:effectLst/>
              </a:rPr>
              <a:t>Monty</a:t>
            </a:r>
            <a:r>
              <a:rPr lang="tr-TR" b="1" dirty="0">
                <a:effectLst/>
              </a:rPr>
              <a:t> </a:t>
            </a:r>
            <a:r>
              <a:rPr lang="tr-TR" b="1" dirty="0" err="1">
                <a:effectLst/>
              </a:rPr>
              <a:t>Python’s</a:t>
            </a:r>
            <a:r>
              <a:rPr lang="tr-TR" b="1" dirty="0">
                <a:effectLst/>
              </a:rPr>
              <a:t> </a:t>
            </a:r>
            <a:r>
              <a:rPr lang="tr-TR" b="1" dirty="0" err="1">
                <a:effectLst/>
              </a:rPr>
              <a:t>Flying</a:t>
            </a:r>
            <a:r>
              <a:rPr lang="tr-TR" b="1" dirty="0">
                <a:effectLst/>
              </a:rPr>
              <a:t> Circus adlı gösterisinden gelmektedir.</a:t>
            </a:r>
          </a:p>
          <a:p>
            <a:pPr marL="0" indent="0">
              <a:buNone/>
            </a:pPr>
            <a:endParaRPr lang="tr-TR" dirty="0"/>
          </a:p>
        </p:txBody>
      </p:sp>
      <p:pic>
        <p:nvPicPr>
          <p:cNvPr id="4" name="Picture 4" descr="Image result for 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094" y="1371964"/>
            <a:ext cx="3016536" cy="15082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Marmara Ãniversites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02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6054" y="95795"/>
            <a:ext cx="10049100" cy="1445622"/>
          </a:xfrm>
        </p:spPr>
        <p:txBody>
          <a:bodyPr/>
          <a:lstStyle/>
          <a:p>
            <a:r>
              <a:rPr lang="tr-TR" dirty="0" err="1" smtClean="0"/>
              <a:t>Python’u</a:t>
            </a:r>
            <a:r>
              <a:rPr lang="tr-TR" dirty="0" smtClean="0"/>
              <a:t> hangi ortamlarda kullanabiliriz?</a:t>
            </a:r>
            <a:endParaRPr lang="tr-TR" dirty="0"/>
          </a:p>
        </p:txBody>
      </p:sp>
      <p:sp>
        <p:nvSpPr>
          <p:cNvPr id="3" name="İçerik Yer Tutucusu 2"/>
          <p:cNvSpPr>
            <a:spLocks noGrp="1"/>
          </p:cNvSpPr>
          <p:nvPr>
            <p:ph idx="1"/>
          </p:nvPr>
        </p:nvSpPr>
        <p:spPr>
          <a:xfrm>
            <a:off x="166054" y="751114"/>
            <a:ext cx="9905998" cy="3124201"/>
          </a:xfrm>
        </p:spPr>
        <p:txBody>
          <a:bodyPr/>
          <a:lstStyle/>
          <a:p>
            <a:r>
              <a:rPr lang="tr-TR" dirty="0" smtClean="0"/>
              <a:t>Windows , Linux/Unix, </a:t>
            </a:r>
            <a:r>
              <a:rPr lang="tr-TR" dirty="0" err="1" smtClean="0"/>
              <a:t>mac-os</a:t>
            </a:r>
            <a:r>
              <a:rPr lang="tr-TR" dirty="0" smtClean="0"/>
              <a:t> üzerinde çalışmasının yanında </a:t>
            </a:r>
            <a:r>
              <a:rPr lang="tr-TR" dirty="0" err="1" smtClean="0"/>
              <a:t>java</a:t>
            </a:r>
            <a:r>
              <a:rPr lang="tr-TR" dirty="0" smtClean="0"/>
              <a:t> ve .net sanal makinelerine de port edilmiş durumdadır.</a:t>
            </a:r>
            <a:endParaRPr lang="tr-TR" dirty="0"/>
          </a:p>
        </p:txBody>
      </p:sp>
      <p:pic>
        <p:nvPicPr>
          <p:cNvPr id="5"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python coding cart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859" y="2969627"/>
            <a:ext cx="5139236" cy="337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657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8305" y="200297"/>
            <a:ext cx="6626633" cy="1053737"/>
          </a:xfrm>
        </p:spPr>
        <p:txBody>
          <a:bodyPr/>
          <a:lstStyle/>
          <a:p>
            <a:r>
              <a:rPr lang="tr-TR" dirty="0" err="1" smtClean="0"/>
              <a:t>Python</a:t>
            </a:r>
            <a:r>
              <a:rPr lang="tr-TR" dirty="0" smtClean="0"/>
              <a:t> ile neler yapabiliriz?</a:t>
            </a:r>
            <a:endParaRPr lang="tr-TR" dirty="0"/>
          </a:p>
        </p:txBody>
      </p:sp>
      <p:sp>
        <p:nvSpPr>
          <p:cNvPr id="3" name="İçerik Yer Tutucusu 2"/>
          <p:cNvSpPr>
            <a:spLocks noGrp="1"/>
          </p:cNvSpPr>
          <p:nvPr>
            <p:ph idx="1"/>
          </p:nvPr>
        </p:nvSpPr>
        <p:spPr>
          <a:xfrm>
            <a:off x="296091" y="1254034"/>
            <a:ext cx="11643360" cy="5294811"/>
          </a:xfrm>
        </p:spPr>
        <p:txBody>
          <a:bodyPr/>
          <a:lstStyle/>
          <a:p>
            <a:pPr marL="0" indent="0">
              <a:buNone/>
            </a:pPr>
            <a:r>
              <a:rPr lang="tr-TR" dirty="0" err="1" smtClean="0"/>
              <a:t>Python</a:t>
            </a:r>
            <a:r>
              <a:rPr lang="tr-TR" dirty="0" smtClean="0"/>
              <a:t> ile şu alanlarda projeler yapabilirsiniz ;</a:t>
            </a:r>
          </a:p>
          <a:p>
            <a:pPr marL="0" indent="0">
              <a:buNone/>
            </a:pPr>
            <a:endParaRPr lang="tr-TR" dirty="0" smtClean="0"/>
          </a:p>
          <a:p>
            <a:pPr marL="457200" indent="-457200">
              <a:buFont typeface="+mj-lt"/>
              <a:buAutoNum type="arabicPeriod"/>
            </a:pPr>
            <a:r>
              <a:rPr lang="tr-TR" dirty="0" smtClean="0"/>
              <a:t>Web siteleri (</a:t>
            </a:r>
            <a:r>
              <a:rPr lang="tr-TR" dirty="0" err="1" smtClean="0"/>
              <a:t>flask,django</a:t>
            </a:r>
            <a:r>
              <a:rPr lang="tr-TR" dirty="0" smtClean="0"/>
              <a:t>)</a:t>
            </a:r>
          </a:p>
          <a:p>
            <a:pPr marL="457200" indent="-457200">
              <a:buFont typeface="+mj-lt"/>
              <a:buAutoNum type="arabicPeriod"/>
            </a:pPr>
            <a:r>
              <a:rPr lang="tr-TR" dirty="0" smtClean="0"/>
              <a:t>Veri analizleri (</a:t>
            </a:r>
            <a:r>
              <a:rPr lang="tr-TR" dirty="0" err="1" smtClean="0"/>
              <a:t>matplotlib,pandas</a:t>
            </a:r>
            <a:r>
              <a:rPr lang="tr-TR" dirty="0" smtClean="0"/>
              <a:t>)</a:t>
            </a:r>
          </a:p>
          <a:p>
            <a:pPr marL="457200" indent="-457200">
              <a:buFont typeface="+mj-lt"/>
              <a:buAutoNum type="arabicPeriod"/>
            </a:pPr>
            <a:r>
              <a:rPr lang="tr-TR" dirty="0" smtClean="0"/>
              <a:t>Yapay zekalar (</a:t>
            </a:r>
            <a:r>
              <a:rPr lang="tr-TR" dirty="0" err="1" smtClean="0"/>
              <a:t>pandas,nltk</a:t>
            </a:r>
            <a:r>
              <a:rPr lang="tr-TR" dirty="0" smtClean="0"/>
              <a:t>)</a:t>
            </a:r>
          </a:p>
          <a:p>
            <a:pPr marL="457200" indent="-457200">
              <a:buFont typeface="+mj-lt"/>
              <a:buAutoNum type="arabicPeriod"/>
            </a:pPr>
            <a:r>
              <a:rPr lang="tr-TR" dirty="0" smtClean="0"/>
              <a:t>Makine öğrenmesi (</a:t>
            </a:r>
            <a:r>
              <a:rPr lang="tr-TR" dirty="0" err="1" smtClean="0"/>
              <a:t>sckit-learn,numpy</a:t>
            </a:r>
            <a:r>
              <a:rPr lang="tr-TR" dirty="0" smtClean="0"/>
              <a:t>)</a:t>
            </a:r>
          </a:p>
          <a:p>
            <a:pPr marL="457200" indent="-457200">
              <a:buFont typeface="+mj-lt"/>
              <a:buAutoNum type="arabicPeriod"/>
            </a:pPr>
            <a:r>
              <a:rPr lang="tr-TR" dirty="0" err="1" smtClean="0"/>
              <a:t>Arayüz</a:t>
            </a:r>
            <a:r>
              <a:rPr lang="tr-TR" dirty="0" smtClean="0"/>
              <a:t> geliştirme (</a:t>
            </a:r>
            <a:r>
              <a:rPr lang="tr-TR" dirty="0" err="1" smtClean="0"/>
              <a:t>tkinter</a:t>
            </a:r>
            <a:r>
              <a:rPr lang="tr-TR" dirty="0" smtClean="0"/>
              <a:t>)</a:t>
            </a:r>
          </a:p>
          <a:p>
            <a:endParaRPr lang="tr-TR" dirty="0" smtClean="0"/>
          </a:p>
        </p:txBody>
      </p:sp>
      <p:pic>
        <p:nvPicPr>
          <p:cNvPr id="4"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078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8305" y="0"/>
            <a:ext cx="9343706" cy="1132114"/>
          </a:xfrm>
        </p:spPr>
        <p:txBody>
          <a:bodyPr/>
          <a:lstStyle/>
          <a:p>
            <a:r>
              <a:rPr lang="tr-TR" dirty="0" smtClean="0"/>
              <a:t>İçinde </a:t>
            </a:r>
            <a:r>
              <a:rPr lang="tr-TR" dirty="0" err="1" smtClean="0"/>
              <a:t>python</a:t>
            </a:r>
            <a:r>
              <a:rPr lang="tr-TR" dirty="0" smtClean="0"/>
              <a:t> kullanılmış büyük projeler</a:t>
            </a:r>
            <a:endParaRPr lang="tr-TR" dirty="0"/>
          </a:p>
        </p:txBody>
      </p:sp>
      <p:sp>
        <p:nvSpPr>
          <p:cNvPr id="3" name="İçerik Yer Tutucusu 2"/>
          <p:cNvSpPr>
            <a:spLocks noGrp="1"/>
          </p:cNvSpPr>
          <p:nvPr>
            <p:ph idx="1"/>
          </p:nvPr>
        </p:nvSpPr>
        <p:spPr>
          <a:xfrm>
            <a:off x="314099" y="1132114"/>
            <a:ext cx="11529558" cy="5294812"/>
          </a:xfrm>
        </p:spPr>
        <p:txBody>
          <a:bodyPr/>
          <a:lstStyle/>
          <a:p>
            <a:r>
              <a:rPr lang="tr-TR" dirty="0" err="1" smtClean="0"/>
              <a:t>Reddit</a:t>
            </a:r>
            <a:r>
              <a:rPr lang="tr-TR" dirty="0" smtClean="0"/>
              <a:t> (sosyal ağ)</a:t>
            </a:r>
          </a:p>
          <a:p>
            <a:r>
              <a:rPr lang="tr-TR" dirty="0" smtClean="0"/>
              <a:t>Facebook (sosyal </a:t>
            </a:r>
            <a:r>
              <a:rPr lang="tr-TR" dirty="0"/>
              <a:t>ağ)</a:t>
            </a:r>
            <a:endParaRPr lang="tr-TR" dirty="0" smtClean="0"/>
          </a:p>
          <a:p>
            <a:r>
              <a:rPr lang="tr-TR" dirty="0" smtClean="0"/>
              <a:t>Battlefield 2 (oyun)</a:t>
            </a:r>
          </a:p>
          <a:p>
            <a:r>
              <a:rPr lang="tr-TR" dirty="0" err="1" smtClean="0"/>
              <a:t>Civilization</a:t>
            </a:r>
            <a:r>
              <a:rPr lang="tr-TR" dirty="0" smtClean="0"/>
              <a:t> </a:t>
            </a:r>
            <a:r>
              <a:rPr lang="tr-TR" dirty="0" err="1" smtClean="0"/>
              <a:t>ıv</a:t>
            </a:r>
            <a:r>
              <a:rPr lang="tr-TR" dirty="0" smtClean="0"/>
              <a:t> (oyun)</a:t>
            </a:r>
          </a:p>
          <a:p>
            <a:r>
              <a:rPr lang="tr-TR" dirty="0" err="1" smtClean="0"/>
              <a:t>Gnu</a:t>
            </a:r>
            <a:r>
              <a:rPr lang="tr-TR" dirty="0" smtClean="0"/>
              <a:t> </a:t>
            </a:r>
            <a:r>
              <a:rPr lang="tr-TR" dirty="0" err="1" smtClean="0"/>
              <a:t>mailman</a:t>
            </a:r>
            <a:r>
              <a:rPr lang="tr-TR" dirty="0" smtClean="0"/>
              <a:t> (mail)</a:t>
            </a:r>
          </a:p>
          <a:p>
            <a:r>
              <a:rPr lang="tr-TR" dirty="0" err="1" smtClean="0"/>
              <a:t>Etracoin</a:t>
            </a:r>
            <a:r>
              <a:rPr lang="tr-TR" dirty="0" smtClean="0"/>
              <a:t> (kripto para)</a:t>
            </a:r>
          </a:p>
        </p:txBody>
      </p:sp>
      <p:pic>
        <p:nvPicPr>
          <p:cNvPr id="4"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f2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717" y="1132114"/>
            <a:ext cx="3048000" cy="18478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aceb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604" y="1057359"/>
            <a:ext cx="1922606" cy="192260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reddit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97916" y="2617775"/>
            <a:ext cx="2817142" cy="232349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Civilization Ä±v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717" y="4998443"/>
            <a:ext cx="6071053" cy="142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161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3470" y="165463"/>
            <a:ext cx="7819707" cy="870857"/>
          </a:xfrm>
        </p:spPr>
        <p:txBody>
          <a:bodyPr/>
          <a:lstStyle/>
          <a:p>
            <a:r>
              <a:rPr lang="tr-TR" dirty="0" smtClean="0"/>
              <a:t>Metin işlemesi (</a:t>
            </a:r>
            <a:r>
              <a:rPr lang="tr-TR" dirty="0" err="1" smtClean="0"/>
              <a:t>text</a:t>
            </a:r>
            <a:r>
              <a:rPr lang="tr-TR" dirty="0" smtClean="0"/>
              <a:t> </a:t>
            </a:r>
            <a:r>
              <a:rPr lang="tr-TR" dirty="0" err="1" smtClean="0"/>
              <a:t>mining</a:t>
            </a:r>
            <a:r>
              <a:rPr lang="tr-TR" dirty="0" smtClean="0"/>
              <a:t>) nedir?</a:t>
            </a:r>
            <a:endParaRPr lang="tr-TR" dirty="0"/>
          </a:p>
        </p:txBody>
      </p:sp>
      <p:sp>
        <p:nvSpPr>
          <p:cNvPr id="3" name="İçerik Yer Tutucusu 2"/>
          <p:cNvSpPr>
            <a:spLocks noGrp="1"/>
          </p:cNvSpPr>
          <p:nvPr>
            <p:ph idx="1"/>
          </p:nvPr>
        </p:nvSpPr>
        <p:spPr>
          <a:xfrm>
            <a:off x="0" y="-253319"/>
            <a:ext cx="10317019" cy="5570668"/>
          </a:xfrm>
        </p:spPr>
        <p:txBody>
          <a:bodyPr>
            <a:normAutofit/>
          </a:bodyPr>
          <a:lstStyle/>
          <a:p>
            <a:endParaRPr lang="tr-TR" dirty="0" smtClean="0">
              <a:effectLst/>
            </a:endParaRPr>
          </a:p>
          <a:p>
            <a:r>
              <a:rPr lang="tr-TR" dirty="0" smtClean="0">
                <a:effectLst/>
              </a:rPr>
              <a:t>En </a:t>
            </a:r>
            <a:r>
              <a:rPr lang="tr-TR" dirty="0">
                <a:effectLst/>
              </a:rPr>
              <a:t>basit anlamda, metin madenciliği çalışmaları metni veri kaynağı olarak kabul eden veri madenciliği (data </a:t>
            </a:r>
            <a:r>
              <a:rPr lang="tr-TR" dirty="0" err="1">
                <a:effectLst/>
              </a:rPr>
              <a:t>mining</a:t>
            </a:r>
            <a:r>
              <a:rPr lang="tr-TR" dirty="0">
                <a:effectLst/>
              </a:rPr>
              <a:t>) çalışmasıdır diğer bir tanımla metin üzerinden </a:t>
            </a:r>
            <a:r>
              <a:rPr lang="tr-TR" dirty="0" err="1">
                <a:effectLst/>
              </a:rPr>
              <a:t>yapısallaştırılmış</a:t>
            </a:r>
            <a:r>
              <a:rPr lang="tr-TR" dirty="0">
                <a:effectLst/>
              </a:rPr>
              <a:t> (</a:t>
            </a:r>
            <a:r>
              <a:rPr lang="tr-TR" dirty="0" err="1">
                <a:effectLst/>
              </a:rPr>
              <a:t>structured</a:t>
            </a:r>
            <a:r>
              <a:rPr lang="tr-TR" dirty="0">
                <a:effectLst/>
              </a:rPr>
              <a:t>) veri elde etmeyi amaçlar. Örneğin metinlerin sınıflandırılması, </a:t>
            </a:r>
            <a:r>
              <a:rPr lang="tr-TR" dirty="0" err="1">
                <a:effectLst/>
              </a:rPr>
              <a:t>bölütlenmesi</a:t>
            </a:r>
            <a:r>
              <a:rPr lang="tr-TR" dirty="0">
                <a:effectLst/>
              </a:rPr>
              <a:t> (</a:t>
            </a:r>
            <a:r>
              <a:rPr lang="tr-TR" dirty="0" err="1">
                <a:effectLst/>
              </a:rPr>
              <a:t>clustering</a:t>
            </a:r>
            <a:r>
              <a:rPr lang="tr-TR" dirty="0">
                <a:effectLst/>
              </a:rPr>
              <a:t>), metinlerden konu çıkarılması (</a:t>
            </a:r>
            <a:r>
              <a:rPr lang="tr-TR" dirty="0" err="1">
                <a:effectLst/>
              </a:rPr>
              <a:t>concept</a:t>
            </a:r>
            <a:r>
              <a:rPr lang="tr-TR" dirty="0">
                <a:effectLst/>
              </a:rPr>
              <a:t>/</a:t>
            </a:r>
            <a:r>
              <a:rPr lang="tr-TR" dirty="0" err="1">
                <a:effectLst/>
              </a:rPr>
              <a:t>entity</a:t>
            </a:r>
            <a:r>
              <a:rPr lang="tr-TR" dirty="0">
                <a:effectLst/>
              </a:rPr>
              <a:t> </a:t>
            </a:r>
            <a:r>
              <a:rPr lang="tr-TR" dirty="0" err="1">
                <a:effectLst/>
              </a:rPr>
              <a:t>extraction</a:t>
            </a:r>
            <a:r>
              <a:rPr lang="tr-TR" dirty="0">
                <a:effectLst/>
              </a:rPr>
              <a:t>), sınıf taneciklerinin üretilmesi (</a:t>
            </a:r>
            <a:r>
              <a:rPr lang="tr-TR" dirty="0" err="1">
                <a:effectLst/>
              </a:rPr>
              <a:t>production</a:t>
            </a:r>
            <a:r>
              <a:rPr lang="tr-TR" dirty="0">
                <a:effectLst/>
              </a:rPr>
              <a:t> of </a:t>
            </a:r>
            <a:r>
              <a:rPr lang="tr-TR" dirty="0" err="1">
                <a:effectLst/>
              </a:rPr>
              <a:t>granular</a:t>
            </a:r>
            <a:r>
              <a:rPr lang="tr-TR" dirty="0">
                <a:effectLst/>
              </a:rPr>
              <a:t> </a:t>
            </a:r>
            <a:r>
              <a:rPr lang="tr-TR" dirty="0" err="1">
                <a:effectLst/>
              </a:rPr>
              <a:t>taxonomy</a:t>
            </a:r>
            <a:r>
              <a:rPr lang="tr-TR" dirty="0">
                <a:effectLst/>
              </a:rPr>
              <a:t>), duygusal analiz (</a:t>
            </a:r>
            <a:r>
              <a:rPr lang="tr-TR" dirty="0" err="1">
                <a:effectLst/>
              </a:rPr>
              <a:t>sentimental</a:t>
            </a:r>
            <a:r>
              <a:rPr lang="tr-TR" dirty="0">
                <a:effectLst/>
              </a:rPr>
              <a:t> </a:t>
            </a:r>
            <a:r>
              <a:rPr lang="tr-TR" dirty="0" err="1">
                <a:effectLst/>
              </a:rPr>
              <a:t>analysis</a:t>
            </a:r>
            <a:r>
              <a:rPr lang="tr-TR" dirty="0">
                <a:effectLst/>
              </a:rPr>
              <a:t>), metin özetleme (</a:t>
            </a:r>
            <a:r>
              <a:rPr lang="tr-TR" dirty="0" err="1">
                <a:effectLst/>
              </a:rPr>
              <a:t>document</a:t>
            </a:r>
            <a:r>
              <a:rPr lang="tr-TR" dirty="0">
                <a:effectLst/>
              </a:rPr>
              <a:t> </a:t>
            </a:r>
            <a:r>
              <a:rPr lang="tr-TR" dirty="0" err="1">
                <a:effectLst/>
              </a:rPr>
              <a:t>summarization</a:t>
            </a:r>
            <a:r>
              <a:rPr lang="tr-TR" dirty="0">
                <a:effectLst/>
              </a:rPr>
              <a:t>), varlık ilişki modellemesi (</a:t>
            </a:r>
            <a:r>
              <a:rPr lang="tr-TR" dirty="0" err="1">
                <a:effectLst/>
              </a:rPr>
              <a:t>entity</a:t>
            </a:r>
            <a:r>
              <a:rPr lang="tr-TR" dirty="0">
                <a:effectLst/>
              </a:rPr>
              <a:t> </a:t>
            </a:r>
            <a:r>
              <a:rPr lang="tr-TR" dirty="0" err="1">
                <a:effectLst/>
              </a:rPr>
              <a:t>relationship</a:t>
            </a:r>
            <a:r>
              <a:rPr lang="tr-TR" dirty="0">
                <a:effectLst/>
              </a:rPr>
              <a:t> </a:t>
            </a:r>
            <a:r>
              <a:rPr lang="tr-TR" dirty="0" err="1">
                <a:effectLst/>
              </a:rPr>
              <a:t>modelling</a:t>
            </a:r>
            <a:r>
              <a:rPr lang="tr-TR" dirty="0">
                <a:effectLst/>
              </a:rPr>
              <a:t>) gibi çalışmaları hedefler.</a:t>
            </a:r>
            <a:endParaRPr lang="tr-TR" b="1" dirty="0" smtClean="0">
              <a:effectLst/>
            </a:endParaRPr>
          </a:p>
          <a:p>
            <a:endParaRPr lang="tr-TR" dirty="0"/>
          </a:p>
          <a:p>
            <a:endParaRPr lang="tr-TR" dirty="0">
              <a:effectLst/>
            </a:endParaRPr>
          </a:p>
        </p:txBody>
      </p:sp>
      <p:pic>
        <p:nvPicPr>
          <p:cNvPr id="4"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etin_madenciligi_text_mi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782" y="3439885"/>
            <a:ext cx="467677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36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6422" y="-243840"/>
            <a:ext cx="9905998" cy="1905000"/>
          </a:xfrm>
        </p:spPr>
        <p:txBody>
          <a:bodyPr/>
          <a:lstStyle/>
          <a:p>
            <a:r>
              <a:rPr lang="tr-TR" b="1" dirty="0">
                <a:effectLst/>
              </a:rPr>
              <a:t>Duygu analizi (</a:t>
            </a:r>
            <a:r>
              <a:rPr lang="tr-TR" b="1" dirty="0" err="1">
                <a:effectLst/>
              </a:rPr>
              <a:t>sentimental</a:t>
            </a:r>
            <a:r>
              <a:rPr lang="tr-TR" b="1" dirty="0">
                <a:effectLst/>
              </a:rPr>
              <a:t> Analysis) :</a:t>
            </a:r>
            <a:r>
              <a:rPr lang="tr-TR" dirty="0">
                <a:effectLst/>
              </a:rPr>
              <a:t> </a:t>
            </a:r>
            <a:endParaRPr lang="tr-TR" dirty="0"/>
          </a:p>
        </p:txBody>
      </p:sp>
      <p:sp>
        <p:nvSpPr>
          <p:cNvPr id="3" name="İçerik Yer Tutucusu 2"/>
          <p:cNvSpPr>
            <a:spLocks noGrp="1"/>
          </p:cNvSpPr>
          <p:nvPr>
            <p:ph idx="1"/>
          </p:nvPr>
        </p:nvSpPr>
        <p:spPr>
          <a:xfrm>
            <a:off x="0" y="792480"/>
            <a:ext cx="12296503" cy="2272937"/>
          </a:xfrm>
        </p:spPr>
        <p:txBody>
          <a:bodyPr/>
          <a:lstStyle/>
          <a:p>
            <a:r>
              <a:rPr lang="tr-TR" dirty="0" smtClean="0">
                <a:effectLst/>
              </a:rPr>
              <a:t>Metinlerde </a:t>
            </a:r>
            <a:r>
              <a:rPr lang="tr-TR" dirty="0">
                <a:effectLst/>
              </a:rPr>
              <a:t>geçen duygusal ifadelerin çıkarılmasını amaçlar. En sık kullanılanı duygusal </a:t>
            </a:r>
            <a:r>
              <a:rPr lang="tr-TR" dirty="0" err="1">
                <a:effectLst/>
              </a:rPr>
              <a:t>kutupsallıktır</a:t>
            </a:r>
            <a:r>
              <a:rPr lang="tr-TR" dirty="0">
                <a:effectLst/>
              </a:rPr>
              <a:t> (</a:t>
            </a:r>
            <a:r>
              <a:rPr lang="tr-TR" dirty="0" err="1">
                <a:effectLst/>
              </a:rPr>
              <a:t>sentimental</a:t>
            </a:r>
            <a:r>
              <a:rPr lang="tr-TR" dirty="0">
                <a:effectLst/>
              </a:rPr>
              <a:t> </a:t>
            </a:r>
            <a:r>
              <a:rPr lang="tr-TR" dirty="0" err="1">
                <a:effectLst/>
              </a:rPr>
              <a:t>polarity</a:t>
            </a:r>
            <a:r>
              <a:rPr lang="tr-TR" dirty="0">
                <a:effectLst/>
              </a:rPr>
              <a:t>). Buna göre bir konu hakkında geçen mesajların veya yazıların olumlu veya olumsuz olmasına göre iki sınıfa ayrılması hedeflenir. Ancak duygu analizi bunun dışında, metinlerdeki ruh hali, kanaat ve daha karmaşık duyguların çıkarılması üzerinde de çalışmaktadır.</a:t>
            </a:r>
            <a:endParaRPr lang="tr-TR" dirty="0"/>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49" y="2926489"/>
            <a:ext cx="3343275" cy="33432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sentiment Analysis"/>
          <p:cNvSpPr>
            <a:spLocks noChangeAspect="1" noChangeArrowheads="1"/>
          </p:cNvSpPr>
          <p:nvPr/>
        </p:nvSpPr>
        <p:spPr bwMode="auto">
          <a:xfrm>
            <a:off x="5241380" y="2958532"/>
            <a:ext cx="2413453" cy="24134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6" descr="Image result for sentiment Analys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6" name="AutoShape 8" descr="Image result for sentiment Analysi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2058" name="Picture 10" descr="Image result for sentiment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453" y="2926488"/>
            <a:ext cx="5308302" cy="3343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Marmara Ãniversitesi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139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0000"/>
                </a:solidFill>
              </a:rPr>
              <a:t>Önemli bilgilendirme : </a:t>
            </a:r>
            <a:endParaRPr lang="tr-TR" b="1" dirty="0">
              <a:solidFill>
                <a:srgbClr val="FF0000"/>
              </a:solidFill>
            </a:endParaRPr>
          </a:p>
        </p:txBody>
      </p:sp>
      <p:sp>
        <p:nvSpPr>
          <p:cNvPr id="3" name="İçerik Yer Tutucusu 2"/>
          <p:cNvSpPr>
            <a:spLocks noGrp="1"/>
          </p:cNvSpPr>
          <p:nvPr>
            <p:ph idx="1"/>
          </p:nvPr>
        </p:nvSpPr>
        <p:spPr>
          <a:xfrm>
            <a:off x="304800" y="2029097"/>
            <a:ext cx="12017829" cy="4319452"/>
          </a:xfrm>
        </p:spPr>
        <p:txBody>
          <a:bodyPr>
            <a:normAutofit/>
          </a:bodyPr>
          <a:lstStyle/>
          <a:p>
            <a:r>
              <a:rPr lang="tr-TR" sz="3200" b="1" dirty="0" smtClean="0"/>
              <a:t>Bütün sunum </a:t>
            </a:r>
            <a:r>
              <a:rPr lang="tr-TR" sz="3200" b="1" dirty="0" err="1" smtClean="0"/>
              <a:t>kaggle</a:t>
            </a:r>
            <a:r>
              <a:rPr lang="tr-TR" sz="3200" b="1" dirty="0" smtClean="0"/>
              <a:t> üzerinden kendi kurduğum </a:t>
            </a:r>
            <a:r>
              <a:rPr lang="tr-TR" sz="3200" b="1" dirty="0" err="1" smtClean="0"/>
              <a:t>notebook’tan</a:t>
            </a:r>
            <a:r>
              <a:rPr lang="tr-TR" sz="3200" b="1" dirty="0" smtClean="0"/>
              <a:t> alınan ekran görüntüleri ile desteklenmiştir.</a:t>
            </a:r>
            <a:endParaRPr lang="tr-TR" sz="3200" b="1" dirty="0"/>
          </a:p>
        </p:txBody>
      </p:sp>
      <p:pic>
        <p:nvPicPr>
          <p:cNvPr id="5" name="Picture 2" descr="Image result for Marmara Ãniversites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095" y="165463"/>
            <a:ext cx="896879" cy="8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809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TM03457485[[fn=Örgü]]</Template>
  <TotalTime>424</TotalTime>
  <Words>583</Words>
  <Application>Microsoft Office PowerPoint</Application>
  <PresentationFormat>Geniş ekran</PresentationFormat>
  <Paragraphs>106</Paragraphs>
  <Slides>25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25</vt:i4>
      </vt:variant>
    </vt:vector>
  </HeadingPairs>
  <TitlesOfParts>
    <vt:vector size="28" baseType="lpstr">
      <vt:lpstr>Arial</vt:lpstr>
      <vt:lpstr>Century Gothic</vt:lpstr>
      <vt:lpstr>Ağ Gözü</vt:lpstr>
      <vt:lpstr>Python ile Metin İşleme</vt:lpstr>
      <vt:lpstr> İçerik </vt:lpstr>
      <vt:lpstr>Python nedir?</vt:lpstr>
      <vt:lpstr>Python’u hangi ortamlarda kullanabiliriz?</vt:lpstr>
      <vt:lpstr>Python ile neler yapabiliriz?</vt:lpstr>
      <vt:lpstr>İçinde python kullanılmış büyük projeler</vt:lpstr>
      <vt:lpstr>Metin işlemesi (text mining) nedir?</vt:lpstr>
      <vt:lpstr>Duygu analizi (sentimental Analysis) : </vt:lpstr>
      <vt:lpstr>Önemli bilgilendirme : </vt:lpstr>
      <vt:lpstr>Verileri(dataları) Nasıl topladım?</vt:lpstr>
      <vt:lpstr>verileri nasıl topladım?</vt:lpstr>
      <vt:lpstr>verileri nasıl topladım?</vt:lpstr>
      <vt:lpstr> veriler Hakkında Bilgilendirme</vt:lpstr>
      <vt:lpstr>verilerin ve gerekli kütüphaneler’in ımport edilmesi</vt:lpstr>
      <vt:lpstr>Veriler’in görselleştirilmesi</vt:lpstr>
      <vt:lpstr>Verilerin incelenmesi</vt:lpstr>
      <vt:lpstr>Metin işlemesi(text mining)</vt:lpstr>
      <vt:lpstr>Aşama aşama metin işlemesi</vt:lpstr>
      <vt:lpstr>Metin işlenmesi için kullanılan modeldeki değişkenlerin DOĞRULUK SKORU(accuracy score)’a etkisi</vt:lpstr>
      <vt:lpstr>PowerPoint Sunusu</vt:lpstr>
      <vt:lpstr>Metin işlenmesi için kullanılan modeldeki değişkenlerin DOĞRULUK SKORU(accuracy score)’a etkisi</vt:lpstr>
      <vt:lpstr>Metin işlenmesi için kullanılan modeldeki değişkenlerin DOĞRULUK SKORU(accuracy score)’a    etkisi</vt:lpstr>
      <vt:lpstr>TOPLAM MODEL SKORLARI</vt:lpstr>
      <vt:lpstr>Kaynakça</vt:lpstr>
      <vt:lpstr>İletişimde kalalım</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Metin İşleme</dc:title>
  <dc:creator>user</dc:creator>
  <cp:lastModifiedBy>Yunus Emre Gündoğmuş</cp:lastModifiedBy>
  <cp:revision>35</cp:revision>
  <dcterms:created xsi:type="dcterms:W3CDTF">2018-04-18T21:47:59Z</dcterms:created>
  <dcterms:modified xsi:type="dcterms:W3CDTF">2018-10-21T15:04:14Z</dcterms:modified>
</cp:coreProperties>
</file>