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58" r:id="rId7"/>
    <p:sldId id="259" r:id="rId8"/>
    <p:sldId id="261" r:id="rId9"/>
    <p:sldId id="260" r:id="rId10"/>
    <p:sldId id="262" r:id="rId11"/>
    <p:sldId id="263" r:id="rId12"/>
    <p:sldId id="264" r:id="rId13"/>
    <p:sldId id="265" r:id="rId14"/>
    <p:sldId id="266" r:id="rId15"/>
    <p:sldId id="267" r:id="rId16"/>
    <p:sldId id="273" r:id="rId17"/>
    <p:sldId id="275" r:id="rId18"/>
    <p:sldId id="274"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BDA5-A5A2-FBA0-83C4-5C2E1AD03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0F5CAE-575A-FE4D-8720-F941AEB322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023A54-30C9-DCC3-7235-5EC8D298D331}"/>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5" name="Footer Placeholder 4">
            <a:extLst>
              <a:ext uri="{FF2B5EF4-FFF2-40B4-BE49-F238E27FC236}">
                <a16:creationId xmlns:a16="http://schemas.microsoft.com/office/drawing/2014/main" id="{3A2D5AF4-EC3E-2E7A-5998-281A4A5DA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91A26-BC3C-7189-1D28-22A7E0928FE0}"/>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116328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AEBA-DF16-DE1A-B84A-8C9106FA5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46C308-86AC-56DB-C9F5-0841CF5FC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E4C22-E688-85F5-8569-4BCC038F98C3}"/>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5" name="Footer Placeholder 4">
            <a:extLst>
              <a:ext uri="{FF2B5EF4-FFF2-40B4-BE49-F238E27FC236}">
                <a16:creationId xmlns:a16="http://schemas.microsoft.com/office/drawing/2014/main" id="{63814CAD-8634-D8B0-0950-CFDD324AC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F6486-0DEB-80B4-EC48-0DCFA7A0F111}"/>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233285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DB901-C512-2391-6B68-36CFE0605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002570-C41A-6FBA-A14A-8B640EE3B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E7A54-81B8-8D4B-7DA8-9E052672CAF9}"/>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5" name="Footer Placeholder 4">
            <a:extLst>
              <a:ext uri="{FF2B5EF4-FFF2-40B4-BE49-F238E27FC236}">
                <a16:creationId xmlns:a16="http://schemas.microsoft.com/office/drawing/2014/main" id="{6577414A-6D1D-6388-AB24-85E61E1FF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95853-7AA8-ED19-E522-B4B791663043}"/>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148411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50DF-2574-B6B2-2545-AB8524049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8FD6F-7FD1-3FEF-6212-C2F6533E2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C179D-FD1F-DEDF-A4B2-9B544319DF64}"/>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5" name="Footer Placeholder 4">
            <a:extLst>
              <a:ext uri="{FF2B5EF4-FFF2-40B4-BE49-F238E27FC236}">
                <a16:creationId xmlns:a16="http://schemas.microsoft.com/office/drawing/2014/main" id="{F90DC1A0-E060-B4C0-61A9-68012D10E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B0C0B-C2F6-CEAE-305B-A09B22FEAFEF}"/>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342459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6EA-8347-16B4-92F2-2B644DD43A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EE39AA-5853-532D-FEC1-090F70EA7F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67149-530D-ED29-DF07-7F07075F8B87}"/>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5" name="Footer Placeholder 4">
            <a:extLst>
              <a:ext uri="{FF2B5EF4-FFF2-40B4-BE49-F238E27FC236}">
                <a16:creationId xmlns:a16="http://schemas.microsoft.com/office/drawing/2014/main" id="{228A536D-34EC-7A79-5E71-DE735D4F6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46A3A-6264-654E-11D0-6C8E775315B6}"/>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202600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C78-D310-7FF5-5FC0-D1D7A9249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78488-9D80-7F32-0919-96D391DF43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F4165-0DE4-D8B3-F036-AB9D2D778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33494D-98B2-44E6-6519-571D611CB08F}"/>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6" name="Footer Placeholder 5">
            <a:extLst>
              <a:ext uri="{FF2B5EF4-FFF2-40B4-BE49-F238E27FC236}">
                <a16:creationId xmlns:a16="http://schemas.microsoft.com/office/drawing/2014/main" id="{AFBC99A4-2595-538C-AD7A-672E9BD87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5BA11E-AB96-9AE7-6EB5-09CEE9614B72}"/>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426840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4F59-EA3D-75CB-D74A-37DCD03B1D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095DA-AA7F-245A-8E53-8636A657C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87D7C-3F70-1814-ADE2-2F3C8F3B0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3628F5-E98B-F678-A14D-41CC65DC7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B3DF60-81A0-4230-44B2-75959F795E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B5A16D-E4E2-86F1-EDE3-56B7AB5B1725}"/>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8" name="Footer Placeholder 7">
            <a:extLst>
              <a:ext uri="{FF2B5EF4-FFF2-40B4-BE49-F238E27FC236}">
                <a16:creationId xmlns:a16="http://schemas.microsoft.com/office/drawing/2014/main" id="{7C6770CA-7433-E0EF-7224-4B04F12FC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880EF3-C78A-A5CB-EC41-90198A5F9E2D}"/>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12328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379D-BFD4-802C-4C37-A14D0FF45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DF8476-82C2-F5CC-7FDF-0582B3610D0C}"/>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4" name="Footer Placeholder 3">
            <a:extLst>
              <a:ext uri="{FF2B5EF4-FFF2-40B4-BE49-F238E27FC236}">
                <a16:creationId xmlns:a16="http://schemas.microsoft.com/office/drawing/2014/main" id="{29FC5CE4-BBE0-57C5-68C3-91307C4F18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CBF5D6-B066-ACBF-8204-4428044C0E9B}"/>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265424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DA7B2B-67DD-58C4-7D95-EFCBC11AA129}"/>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3" name="Footer Placeholder 2">
            <a:extLst>
              <a:ext uri="{FF2B5EF4-FFF2-40B4-BE49-F238E27FC236}">
                <a16:creationId xmlns:a16="http://schemas.microsoft.com/office/drawing/2014/main" id="{DFF4A4AE-ED0D-6957-7BC5-E52EFA009D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27EE38-279F-A833-D812-4CDB869231CF}"/>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55846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B576-D69A-3CCF-F735-BDEB14F25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67B5FE-AFDD-134F-8BB7-1D6F684E4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CAF4D2-9350-8A34-FD89-55298A62D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F0D00-21C7-2251-A98B-FAC6AFEBE1C6}"/>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6" name="Footer Placeholder 5">
            <a:extLst>
              <a:ext uri="{FF2B5EF4-FFF2-40B4-BE49-F238E27FC236}">
                <a16:creationId xmlns:a16="http://schemas.microsoft.com/office/drawing/2014/main" id="{09748033-9A41-2283-0B7F-CB1067EBB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7D132-0C2B-D72F-D57F-73EE0BC40876}"/>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337141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7FFF-FDDD-99C7-E4CB-9C6EFE24D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08EFC4-6F50-8C8C-881B-4D72654E6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F9A213-372A-2F11-D845-FDD201E8F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8DB6E-0C27-450C-ADE5-A95B7CC2A2A2}"/>
              </a:ext>
            </a:extLst>
          </p:cNvPr>
          <p:cNvSpPr>
            <a:spLocks noGrp="1"/>
          </p:cNvSpPr>
          <p:nvPr>
            <p:ph type="dt" sz="half" idx="10"/>
          </p:nvPr>
        </p:nvSpPr>
        <p:spPr/>
        <p:txBody>
          <a:bodyPr/>
          <a:lstStyle/>
          <a:p>
            <a:fld id="{77DA8EF7-8AF8-4568-899E-2DE0777AA15F}" type="datetimeFigureOut">
              <a:rPr lang="en-US" smtClean="0"/>
              <a:t>11/27/2022</a:t>
            </a:fld>
            <a:endParaRPr lang="en-US"/>
          </a:p>
        </p:txBody>
      </p:sp>
      <p:sp>
        <p:nvSpPr>
          <p:cNvPr id="6" name="Footer Placeholder 5">
            <a:extLst>
              <a:ext uri="{FF2B5EF4-FFF2-40B4-BE49-F238E27FC236}">
                <a16:creationId xmlns:a16="http://schemas.microsoft.com/office/drawing/2014/main" id="{EAA7410B-335A-F67B-DFA9-5D486DC8E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B88FA-468E-8E1E-163D-A055E38C2283}"/>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20286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1A1DF-C261-B408-6AEA-2D579F0AA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0B39B-88A9-2014-DEC1-1A2D1B33C8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3BE7E-3199-408E-74ED-605F50B54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8EF7-8AF8-4568-899E-2DE0777AA15F}" type="datetimeFigureOut">
              <a:rPr lang="en-US" smtClean="0"/>
              <a:t>11/27/2022</a:t>
            </a:fld>
            <a:endParaRPr lang="en-US"/>
          </a:p>
        </p:txBody>
      </p:sp>
      <p:sp>
        <p:nvSpPr>
          <p:cNvPr id="5" name="Footer Placeholder 4">
            <a:extLst>
              <a:ext uri="{FF2B5EF4-FFF2-40B4-BE49-F238E27FC236}">
                <a16:creationId xmlns:a16="http://schemas.microsoft.com/office/drawing/2014/main" id="{12F9025D-4FFC-B5BE-1826-5AEE77E8B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7297B-469B-F55B-9F80-C11B7DBB4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72F53-73D1-44CB-82EF-1CAC84F81047}" type="slidenum">
              <a:rPr lang="en-US" smtClean="0"/>
              <a:t>‹#›</a:t>
            </a:fld>
            <a:endParaRPr lang="en-US"/>
          </a:p>
        </p:txBody>
      </p:sp>
    </p:spTree>
    <p:extLst>
      <p:ext uri="{BB962C8B-B14F-4D97-AF65-F5344CB8AC3E}">
        <p14:creationId xmlns:p14="http://schemas.microsoft.com/office/powerpoint/2010/main" val="110627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6DEA-8AA5-AAE5-7C71-868EBD18E0A7}"/>
              </a:ext>
            </a:extLst>
          </p:cNvPr>
          <p:cNvSpPr>
            <a:spLocks noGrp="1"/>
          </p:cNvSpPr>
          <p:nvPr>
            <p:ph type="ctrTitle"/>
          </p:nvPr>
        </p:nvSpPr>
        <p:spPr>
          <a:xfrm>
            <a:off x="1524000" y="1608138"/>
            <a:ext cx="9144000" cy="2387600"/>
          </a:xfrm>
        </p:spPr>
        <p:txBody>
          <a:bodyPr/>
          <a:lstStyle/>
          <a:p>
            <a:pPr algn="ctr"/>
            <a:r>
              <a:rPr lang="en-US" sz="6000" b="1" i="1" spc="300" dirty="0">
                <a:solidFill>
                  <a:schemeClr val="bg2">
                    <a:lumMod val="10000"/>
                  </a:schemeClr>
                </a:solidFill>
                <a:latin typeface="Montserrat" panose="00000500000000000000" pitchFamily="2" charset="0"/>
                <a:ea typeface="Segoe UI Black" panose="020B0A02040204020203" pitchFamily="34" charset="0"/>
              </a:rPr>
              <a:t>Formulae</a:t>
            </a:r>
            <a:r>
              <a:rPr lang="en-US" sz="6000" b="1" spc="300" dirty="0">
                <a:solidFill>
                  <a:schemeClr val="bg2">
                    <a:lumMod val="10000"/>
                  </a:schemeClr>
                </a:solidFill>
                <a:latin typeface="Montserrat" panose="00000500000000000000" pitchFamily="2" charset="0"/>
                <a:ea typeface="Segoe UI Black" panose="020B0A02040204020203" pitchFamily="34" charset="0"/>
              </a:rPr>
              <a:t> </a:t>
            </a:r>
            <a:br>
              <a:rPr lang="en-US" sz="6000" b="1" spc="300" dirty="0">
                <a:solidFill>
                  <a:schemeClr val="bg2">
                    <a:lumMod val="10000"/>
                  </a:schemeClr>
                </a:solidFill>
                <a:latin typeface="Montserrat" panose="00000500000000000000" pitchFamily="2" charset="0"/>
                <a:ea typeface="Segoe UI Black" panose="020B0A02040204020203" pitchFamily="34" charset="0"/>
              </a:rPr>
            </a:br>
            <a:r>
              <a:rPr lang="en-US" sz="6000" b="1" i="1" spc="300" dirty="0">
                <a:solidFill>
                  <a:schemeClr val="bg2">
                    <a:lumMod val="10000"/>
                  </a:schemeClr>
                </a:solidFill>
                <a:latin typeface="Montserrat" panose="00000500000000000000" pitchFamily="2" charset="0"/>
                <a:ea typeface="Segoe UI Black" panose="020B0A02040204020203" pitchFamily="34" charset="0"/>
              </a:rPr>
              <a:t>Encyclopedia 2.0 </a:t>
            </a:r>
            <a:endParaRPr lang="x-none" sz="6000" b="1" i="1" spc="300" dirty="0">
              <a:solidFill>
                <a:schemeClr val="bg2">
                  <a:lumMod val="10000"/>
                </a:schemeClr>
              </a:solidFill>
              <a:latin typeface="Montserrat" panose="00000500000000000000" pitchFamily="2" charset="0"/>
              <a:ea typeface="Segoe UI Black" panose="020B0A02040204020203" pitchFamily="34" charset="0"/>
            </a:endParaRPr>
          </a:p>
        </p:txBody>
      </p:sp>
    </p:spTree>
    <p:extLst>
      <p:ext uri="{BB962C8B-B14F-4D97-AF65-F5344CB8AC3E}">
        <p14:creationId xmlns:p14="http://schemas.microsoft.com/office/powerpoint/2010/main" val="45381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E49A-D3A0-2103-07F2-D6BB48E0741E}"/>
              </a:ext>
            </a:extLst>
          </p:cNvPr>
          <p:cNvSpPr>
            <a:spLocks noGrp="1"/>
          </p:cNvSpPr>
          <p:nvPr>
            <p:ph type="title"/>
          </p:nvPr>
        </p:nvSpPr>
        <p:spPr>
          <a:xfrm>
            <a:off x="838200" y="306132"/>
            <a:ext cx="10515600" cy="1325563"/>
          </a:xfrm>
        </p:spPr>
        <p:txBody>
          <a:bodyPr/>
          <a:lstStyle/>
          <a:p>
            <a:pPr algn="ctr"/>
            <a:r>
              <a:rPr lang="en-US" sz="4400" b="1" i="0" dirty="0">
                <a:solidFill>
                  <a:srgbClr val="404040"/>
                </a:solidFill>
                <a:effectLst/>
                <a:latin typeface="Montserrat" panose="00000500000000000000" pitchFamily="2" charset="0"/>
              </a:rPr>
              <a:t> </a:t>
            </a:r>
            <a:r>
              <a:rPr lang="en-US" sz="3200" b="1" i="0" dirty="0">
                <a:solidFill>
                  <a:srgbClr val="404040"/>
                </a:solidFill>
                <a:effectLst/>
                <a:latin typeface="Montserrat" panose="00000500000000000000" pitchFamily="2" charset="0"/>
              </a:rPr>
              <a:t>Methodology</a:t>
            </a:r>
            <a:endParaRPr lang="en-US" sz="3200" dirty="0"/>
          </a:p>
        </p:txBody>
      </p:sp>
      <p:pic>
        <p:nvPicPr>
          <p:cNvPr id="4" name="Picture 3">
            <a:extLst>
              <a:ext uri="{FF2B5EF4-FFF2-40B4-BE49-F238E27FC236}">
                <a16:creationId xmlns:a16="http://schemas.microsoft.com/office/drawing/2014/main" id="{FDD74AB8-F93A-2E83-2993-9CC73A06E3BD}"/>
              </a:ext>
            </a:extLst>
          </p:cNvPr>
          <p:cNvPicPr>
            <a:picLocks noChangeAspect="1"/>
          </p:cNvPicPr>
          <p:nvPr/>
        </p:nvPicPr>
        <p:blipFill>
          <a:blip r:embed="rId2"/>
          <a:stretch>
            <a:fillRect/>
          </a:stretch>
        </p:blipFill>
        <p:spPr>
          <a:xfrm>
            <a:off x="3049905" y="1711007"/>
            <a:ext cx="5273040" cy="4312285"/>
          </a:xfrm>
          <a:prstGeom prst="rect">
            <a:avLst/>
          </a:prstGeom>
        </p:spPr>
      </p:pic>
    </p:spTree>
    <p:extLst>
      <p:ext uri="{BB962C8B-B14F-4D97-AF65-F5344CB8AC3E}">
        <p14:creationId xmlns:p14="http://schemas.microsoft.com/office/powerpoint/2010/main" val="425594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AB4753-FB16-41DA-0591-149DCA7A7A10}"/>
              </a:ext>
            </a:extLst>
          </p:cNvPr>
          <p:cNvSpPr>
            <a:spLocks noGrp="1"/>
          </p:cNvSpPr>
          <p:nvPr>
            <p:ph type="title"/>
          </p:nvPr>
        </p:nvSpPr>
        <p:spPr/>
        <p:txBody>
          <a:bodyPr>
            <a:normAutofit/>
          </a:bodyPr>
          <a:lstStyle/>
          <a:p>
            <a:pPr algn="ctr"/>
            <a:r>
              <a:rPr lang="en-US" sz="3200" b="1" dirty="0">
                <a:latin typeface="Montserrat" panose="00000500000000000000" pitchFamily="2" charset="0"/>
              </a:rPr>
              <a:t>Home Screen</a:t>
            </a:r>
            <a:endParaRPr lang="en-US" sz="3200" dirty="0"/>
          </a:p>
        </p:txBody>
      </p:sp>
      <p:pic>
        <p:nvPicPr>
          <p:cNvPr id="10" name="Content Placeholder 9">
            <a:extLst>
              <a:ext uri="{FF2B5EF4-FFF2-40B4-BE49-F238E27FC236}">
                <a16:creationId xmlns:a16="http://schemas.microsoft.com/office/drawing/2014/main" id="{E5C67BE5-97FD-25B5-81CE-9268447BC01E}"/>
              </a:ext>
            </a:extLst>
          </p:cNvPr>
          <p:cNvPicPr>
            <a:picLocks noGrp="1" noChangeAspect="1"/>
          </p:cNvPicPr>
          <p:nvPr>
            <p:ph idx="1"/>
          </p:nvPr>
        </p:nvPicPr>
        <p:blipFill>
          <a:blip r:embed="rId2"/>
          <a:stretch>
            <a:fillRect/>
          </a:stretch>
        </p:blipFill>
        <p:spPr>
          <a:xfrm>
            <a:off x="2195448" y="1825625"/>
            <a:ext cx="7801103" cy="4351338"/>
          </a:xfrm>
        </p:spPr>
      </p:pic>
    </p:spTree>
    <p:extLst>
      <p:ext uri="{BB962C8B-B14F-4D97-AF65-F5344CB8AC3E}">
        <p14:creationId xmlns:p14="http://schemas.microsoft.com/office/powerpoint/2010/main" val="3979853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1816-F571-F164-3126-7153A34C7655}"/>
              </a:ext>
            </a:extLst>
          </p:cNvPr>
          <p:cNvSpPr>
            <a:spLocks noGrp="1"/>
          </p:cNvSpPr>
          <p:nvPr>
            <p:ph type="title"/>
          </p:nvPr>
        </p:nvSpPr>
        <p:spPr/>
        <p:txBody>
          <a:bodyPr>
            <a:normAutofit/>
          </a:bodyPr>
          <a:lstStyle/>
          <a:p>
            <a:pPr algn="ctr"/>
            <a:r>
              <a:rPr lang="en-US" sz="3200" b="1" dirty="0">
                <a:latin typeface="Montserrat" panose="00000500000000000000" pitchFamily="2" charset="0"/>
              </a:rPr>
              <a:t>Login Page</a:t>
            </a:r>
            <a:endParaRPr lang="en-US" sz="3200" dirty="0">
              <a:latin typeface="Monotype Corsiva" panose="03010101010201010101" pitchFamily="66" charset="0"/>
            </a:endParaRPr>
          </a:p>
        </p:txBody>
      </p:sp>
      <p:pic>
        <p:nvPicPr>
          <p:cNvPr id="5" name="Content Placeholder 4">
            <a:extLst>
              <a:ext uri="{FF2B5EF4-FFF2-40B4-BE49-F238E27FC236}">
                <a16:creationId xmlns:a16="http://schemas.microsoft.com/office/drawing/2014/main" id="{EA7DA5BE-55CA-DE9D-2EA5-E106ADB0BBF1}"/>
              </a:ext>
            </a:extLst>
          </p:cNvPr>
          <p:cNvPicPr>
            <a:picLocks noGrp="1" noChangeAspect="1"/>
          </p:cNvPicPr>
          <p:nvPr>
            <p:ph idx="1"/>
          </p:nvPr>
        </p:nvPicPr>
        <p:blipFill>
          <a:blip r:embed="rId2"/>
          <a:stretch>
            <a:fillRect/>
          </a:stretch>
        </p:blipFill>
        <p:spPr>
          <a:xfrm>
            <a:off x="3025277" y="1825625"/>
            <a:ext cx="6141445" cy="4351338"/>
          </a:xfrm>
        </p:spPr>
      </p:pic>
    </p:spTree>
    <p:extLst>
      <p:ext uri="{BB962C8B-B14F-4D97-AF65-F5344CB8AC3E}">
        <p14:creationId xmlns:p14="http://schemas.microsoft.com/office/powerpoint/2010/main" val="3226094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10C8-E296-764E-1EE6-0C3EA4786F5A}"/>
              </a:ext>
            </a:extLst>
          </p:cNvPr>
          <p:cNvSpPr>
            <a:spLocks noGrp="1"/>
          </p:cNvSpPr>
          <p:nvPr>
            <p:ph type="title"/>
          </p:nvPr>
        </p:nvSpPr>
        <p:spPr/>
        <p:txBody>
          <a:bodyPr>
            <a:normAutofit/>
          </a:bodyPr>
          <a:lstStyle/>
          <a:p>
            <a:pPr algn="ctr"/>
            <a:r>
              <a:rPr lang="en-US" sz="3200" b="1" dirty="0">
                <a:latin typeface="Montserrat" panose="00000500000000000000" pitchFamily="2" charset="0"/>
              </a:rPr>
              <a:t>Mode1 : Admin Mode</a:t>
            </a:r>
            <a:endParaRPr lang="en-US" sz="3200" dirty="0"/>
          </a:p>
        </p:txBody>
      </p:sp>
      <p:pic>
        <p:nvPicPr>
          <p:cNvPr id="5" name="Content Placeholder 4">
            <a:extLst>
              <a:ext uri="{FF2B5EF4-FFF2-40B4-BE49-F238E27FC236}">
                <a16:creationId xmlns:a16="http://schemas.microsoft.com/office/drawing/2014/main" id="{DE63632B-5356-3893-F241-A2CA6D11FEE5}"/>
              </a:ext>
            </a:extLst>
          </p:cNvPr>
          <p:cNvPicPr>
            <a:picLocks noGrp="1" noChangeAspect="1"/>
          </p:cNvPicPr>
          <p:nvPr>
            <p:ph idx="1"/>
          </p:nvPr>
        </p:nvPicPr>
        <p:blipFill>
          <a:blip r:embed="rId2"/>
          <a:stretch>
            <a:fillRect/>
          </a:stretch>
        </p:blipFill>
        <p:spPr>
          <a:xfrm>
            <a:off x="1710812" y="1690688"/>
            <a:ext cx="8898194" cy="4486275"/>
          </a:xfrm>
        </p:spPr>
      </p:pic>
    </p:spTree>
    <p:extLst>
      <p:ext uri="{BB962C8B-B14F-4D97-AF65-F5344CB8AC3E}">
        <p14:creationId xmlns:p14="http://schemas.microsoft.com/office/powerpoint/2010/main" val="281526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BD81-0D16-68CB-156A-678F6102AC84}"/>
              </a:ext>
            </a:extLst>
          </p:cNvPr>
          <p:cNvSpPr>
            <a:spLocks noGrp="1"/>
          </p:cNvSpPr>
          <p:nvPr>
            <p:ph type="title"/>
          </p:nvPr>
        </p:nvSpPr>
        <p:spPr/>
        <p:txBody>
          <a:bodyPr>
            <a:normAutofit/>
          </a:bodyPr>
          <a:lstStyle/>
          <a:p>
            <a:pPr algn="ctr"/>
            <a:r>
              <a:rPr lang="en-US" sz="3200" b="1" dirty="0">
                <a:latin typeface="Montserrat" panose="00000500000000000000" pitchFamily="2" charset="0"/>
              </a:rPr>
              <a:t>Mode 2:  User Mode</a:t>
            </a:r>
            <a:endParaRPr lang="en-US" sz="3200" dirty="0"/>
          </a:p>
        </p:txBody>
      </p:sp>
      <p:pic>
        <p:nvPicPr>
          <p:cNvPr id="5" name="Content Placeholder 4">
            <a:extLst>
              <a:ext uri="{FF2B5EF4-FFF2-40B4-BE49-F238E27FC236}">
                <a16:creationId xmlns:a16="http://schemas.microsoft.com/office/drawing/2014/main" id="{79EFE04B-0E94-845A-F545-841949E5646A}"/>
              </a:ext>
            </a:extLst>
          </p:cNvPr>
          <p:cNvPicPr>
            <a:picLocks noGrp="1" noChangeAspect="1"/>
          </p:cNvPicPr>
          <p:nvPr>
            <p:ph idx="1"/>
          </p:nvPr>
        </p:nvPicPr>
        <p:blipFill>
          <a:blip r:embed="rId2"/>
          <a:stretch>
            <a:fillRect/>
          </a:stretch>
        </p:blipFill>
        <p:spPr>
          <a:xfrm>
            <a:off x="1684560" y="1825625"/>
            <a:ext cx="8822879" cy="4351338"/>
          </a:xfrm>
        </p:spPr>
      </p:pic>
    </p:spTree>
    <p:extLst>
      <p:ext uri="{BB962C8B-B14F-4D97-AF65-F5344CB8AC3E}">
        <p14:creationId xmlns:p14="http://schemas.microsoft.com/office/powerpoint/2010/main" val="86634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3B17-BEC7-0545-528C-E95A640C3CD8}"/>
              </a:ext>
            </a:extLst>
          </p:cNvPr>
          <p:cNvSpPr>
            <a:spLocks noGrp="1"/>
          </p:cNvSpPr>
          <p:nvPr>
            <p:ph type="title"/>
          </p:nvPr>
        </p:nvSpPr>
        <p:spPr/>
        <p:txBody>
          <a:bodyPr>
            <a:normAutofit/>
          </a:bodyPr>
          <a:lstStyle/>
          <a:p>
            <a:pPr algn="ctr"/>
            <a:r>
              <a:rPr lang="en-US" sz="3200" b="1" dirty="0">
                <a:latin typeface="Montserrat" panose="00000500000000000000" pitchFamily="2" charset="0"/>
              </a:rPr>
              <a:t>Mode 3 : Guest mode</a:t>
            </a:r>
            <a:endParaRPr lang="en-US" sz="3200" dirty="0"/>
          </a:p>
        </p:txBody>
      </p:sp>
      <p:pic>
        <p:nvPicPr>
          <p:cNvPr id="5" name="Content Placeholder 4">
            <a:extLst>
              <a:ext uri="{FF2B5EF4-FFF2-40B4-BE49-F238E27FC236}">
                <a16:creationId xmlns:a16="http://schemas.microsoft.com/office/drawing/2014/main" id="{939237ED-AC81-9B14-D85A-81D17E716BE4}"/>
              </a:ext>
            </a:extLst>
          </p:cNvPr>
          <p:cNvPicPr>
            <a:picLocks noGrp="1" noChangeAspect="1"/>
          </p:cNvPicPr>
          <p:nvPr>
            <p:ph idx="1"/>
          </p:nvPr>
        </p:nvPicPr>
        <p:blipFill>
          <a:blip r:embed="rId2"/>
          <a:stretch>
            <a:fillRect/>
          </a:stretch>
        </p:blipFill>
        <p:spPr>
          <a:xfrm>
            <a:off x="1662378" y="1825625"/>
            <a:ext cx="8867243" cy="4351338"/>
          </a:xfrm>
        </p:spPr>
      </p:pic>
    </p:spTree>
    <p:extLst>
      <p:ext uri="{BB962C8B-B14F-4D97-AF65-F5344CB8AC3E}">
        <p14:creationId xmlns:p14="http://schemas.microsoft.com/office/powerpoint/2010/main" val="969364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3B17-BEC7-0545-528C-E95A640C3CD8}"/>
              </a:ext>
            </a:extLst>
          </p:cNvPr>
          <p:cNvSpPr>
            <a:spLocks noGrp="1"/>
          </p:cNvSpPr>
          <p:nvPr>
            <p:ph type="title"/>
          </p:nvPr>
        </p:nvSpPr>
        <p:spPr/>
        <p:txBody>
          <a:bodyPr>
            <a:normAutofit/>
          </a:bodyPr>
          <a:lstStyle/>
          <a:p>
            <a:pPr algn="ctr"/>
            <a:r>
              <a:rPr lang="en-US" sz="3200" b="1" dirty="0">
                <a:latin typeface="Montserrat" panose="00000500000000000000" pitchFamily="2" charset="0"/>
              </a:rPr>
              <a:t>Limitations</a:t>
            </a:r>
            <a:endParaRPr lang="en-US" sz="3200" dirty="0"/>
          </a:p>
        </p:txBody>
      </p:sp>
      <p:sp>
        <p:nvSpPr>
          <p:cNvPr id="4" name="Content Placeholder 3">
            <a:extLst>
              <a:ext uri="{FF2B5EF4-FFF2-40B4-BE49-F238E27FC236}">
                <a16:creationId xmlns:a16="http://schemas.microsoft.com/office/drawing/2014/main" id="{1ABF2B43-B250-1D0D-CA2C-C05B56BF93C7}"/>
              </a:ext>
            </a:extLst>
          </p:cNvPr>
          <p:cNvSpPr>
            <a:spLocks noGrp="1"/>
          </p:cNvSpPr>
          <p:nvPr>
            <p:ph idx="1"/>
          </p:nvPr>
        </p:nvSpPr>
        <p:spPr/>
        <p:txBody>
          <a:bodyPr>
            <a:normAutofit/>
          </a:bodyPr>
          <a:lstStyle/>
          <a:p>
            <a:r>
              <a:rPr lang="en-US" dirty="0">
                <a:latin typeface="Montserrat" panose="00000500000000000000" pitchFamily="2" charset="0"/>
              </a:rPr>
              <a:t>The application window is not resolution adaptive.</a:t>
            </a:r>
          </a:p>
          <a:p>
            <a:endParaRPr lang="en-US" dirty="0">
              <a:latin typeface="Montserrat" panose="00000500000000000000" pitchFamily="2" charset="0"/>
            </a:endParaRPr>
          </a:p>
          <a:p>
            <a:r>
              <a:rPr lang="en-US" dirty="0">
                <a:latin typeface="Montserrat" panose="00000500000000000000" pitchFamily="2" charset="0"/>
              </a:rPr>
              <a:t>Searching by keyword is not possible</a:t>
            </a:r>
          </a:p>
          <a:p>
            <a:endParaRPr lang="en-US" dirty="0">
              <a:latin typeface="Montserrat" panose="00000500000000000000" pitchFamily="2" charset="0"/>
            </a:endParaRPr>
          </a:p>
          <a:p>
            <a:r>
              <a:rPr lang="en-US" dirty="0">
                <a:latin typeface="Montserrat" panose="00000500000000000000" pitchFamily="2" charset="0"/>
              </a:rPr>
              <a:t>Formulas and subjects cannot be dynamically managed.</a:t>
            </a:r>
          </a:p>
          <a:p>
            <a:endParaRPr lang="en-US" dirty="0">
              <a:latin typeface="Montserrat" panose="00000500000000000000" pitchFamily="2" charset="0"/>
            </a:endParaRPr>
          </a:p>
          <a:p>
            <a:r>
              <a:rPr lang="en-US" dirty="0">
                <a:latin typeface="Montserrat" panose="00000500000000000000" pitchFamily="2" charset="0"/>
              </a:rPr>
              <a:t>Databases are not hosted online.</a:t>
            </a:r>
          </a:p>
        </p:txBody>
      </p:sp>
    </p:spTree>
    <p:extLst>
      <p:ext uri="{BB962C8B-B14F-4D97-AF65-F5344CB8AC3E}">
        <p14:creationId xmlns:p14="http://schemas.microsoft.com/office/powerpoint/2010/main" val="436678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3B17-BEC7-0545-528C-E95A640C3CD8}"/>
              </a:ext>
            </a:extLst>
          </p:cNvPr>
          <p:cNvSpPr>
            <a:spLocks noGrp="1"/>
          </p:cNvSpPr>
          <p:nvPr>
            <p:ph type="title"/>
          </p:nvPr>
        </p:nvSpPr>
        <p:spPr/>
        <p:txBody>
          <a:bodyPr>
            <a:normAutofit/>
          </a:bodyPr>
          <a:lstStyle/>
          <a:p>
            <a:pPr algn="ctr"/>
            <a:r>
              <a:rPr lang="en-US" sz="3200" b="1" dirty="0">
                <a:latin typeface="Montserrat" panose="00000500000000000000" pitchFamily="2" charset="0"/>
              </a:rPr>
              <a:t>Future Enhancements</a:t>
            </a:r>
            <a:endParaRPr lang="en-US" sz="3200" dirty="0"/>
          </a:p>
        </p:txBody>
      </p:sp>
      <p:sp>
        <p:nvSpPr>
          <p:cNvPr id="4" name="Content Placeholder 3">
            <a:extLst>
              <a:ext uri="{FF2B5EF4-FFF2-40B4-BE49-F238E27FC236}">
                <a16:creationId xmlns:a16="http://schemas.microsoft.com/office/drawing/2014/main" id="{1ABF2B43-B250-1D0D-CA2C-C05B56BF93C7}"/>
              </a:ext>
            </a:extLst>
          </p:cNvPr>
          <p:cNvSpPr>
            <a:spLocks noGrp="1"/>
          </p:cNvSpPr>
          <p:nvPr>
            <p:ph idx="1"/>
          </p:nvPr>
        </p:nvSpPr>
        <p:spPr/>
        <p:txBody>
          <a:bodyPr>
            <a:normAutofit/>
          </a:bodyPr>
          <a:lstStyle/>
          <a:p>
            <a:r>
              <a:rPr lang="en-US" dirty="0">
                <a:latin typeface="Montserrat" panose="00000500000000000000" pitchFamily="2" charset="0"/>
              </a:rPr>
              <a:t>Application can be made auto adaptive as per the resolution of the device.</a:t>
            </a:r>
          </a:p>
          <a:p>
            <a:endParaRPr lang="en-US" dirty="0">
              <a:latin typeface="Montserrat" panose="00000500000000000000" pitchFamily="2" charset="0"/>
            </a:endParaRPr>
          </a:p>
          <a:p>
            <a:r>
              <a:rPr lang="en-US" dirty="0">
                <a:latin typeface="Montserrat" panose="00000500000000000000" pitchFamily="2" charset="0"/>
              </a:rPr>
              <a:t>Search functionality can be added for easier navigation.</a:t>
            </a:r>
          </a:p>
          <a:p>
            <a:endParaRPr lang="en-US" dirty="0">
              <a:latin typeface="Montserrat" panose="00000500000000000000" pitchFamily="2" charset="0"/>
            </a:endParaRPr>
          </a:p>
          <a:p>
            <a:r>
              <a:rPr lang="en-US" dirty="0">
                <a:latin typeface="Montserrat" panose="00000500000000000000" pitchFamily="2" charset="0"/>
              </a:rPr>
              <a:t>Formulas and subjects can be made dynamically managed.</a:t>
            </a:r>
          </a:p>
          <a:p>
            <a:endParaRPr lang="en-US" dirty="0">
              <a:latin typeface="Montserrat" panose="00000500000000000000" pitchFamily="2" charset="0"/>
            </a:endParaRPr>
          </a:p>
          <a:p>
            <a:r>
              <a:rPr lang="en-US" dirty="0">
                <a:latin typeface="Montserrat" panose="00000500000000000000" pitchFamily="2" charset="0"/>
              </a:rPr>
              <a:t>Databases could be hosted online.</a:t>
            </a:r>
          </a:p>
        </p:txBody>
      </p:sp>
    </p:spTree>
    <p:extLst>
      <p:ext uri="{BB962C8B-B14F-4D97-AF65-F5344CB8AC3E}">
        <p14:creationId xmlns:p14="http://schemas.microsoft.com/office/powerpoint/2010/main" val="1507908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3B17-BEC7-0545-528C-E95A640C3CD8}"/>
              </a:ext>
            </a:extLst>
          </p:cNvPr>
          <p:cNvSpPr>
            <a:spLocks noGrp="1"/>
          </p:cNvSpPr>
          <p:nvPr>
            <p:ph type="title"/>
          </p:nvPr>
        </p:nvSpPr>
        <p:spPr/>
        <p:txBody>
          <a:bodyPr>
            <a:normAutofit/>
          </a:bodyPr>
          <a:lstStyle/>
          <a:p>
            <a:pPr algn="ctr"/>
            <a:r>
              <a:rPr lang="en-US" sz="3200" b="1" dirty="0">
                <a:latin typeface="Montserrat" panose="00000500000000000000" pitchFamily="2" charset="0"/>
              </a:rPr>
              <a:t>Conclusion</a:t>
            </a:r>
            <a:endParaRPr lang="en-US" sz="3200" dirty="0"/>
          </a:p>
        </p:txBody>
      </p:sp>
      <p:sp>
        <p:nvSpPr>
          <p:cNvPr id="4" name="Content Placeholder 3">
            <a:extLst>
              <a:ext uri="{FF2B5EF4-FFF2-40B4-BE49-F238E27FC236}">
                <a16:creationId xmlns:a16="http://schemas.microsoft.com/office/drawing/2014/main" id="{1ABF2B43-B250-1D0D-CA2C-C05B56BF93C7}"/>
              </a:ext>
            </a:extLst>
          </p:cNvPr>
          <p:cNvSpPr>
            <a:spLocks noGrp="1"/>
          </p:cNvSpPr>
          <p:nvPr>
            <p:ph idx="1"/>
          </p:nvPr>
        </p:nvSpPr>
        <p:spPr/>
        <p:txBody>
          <a:bodyPr>
            <a:normAutofit fontScale="92500" lnSpcReduction="10000"/>
          </a:bodyPr>
          <a:lstStyle/>
          <a:p>
            <a:r>
              <a:rPr lang="en-US" dirty="0">
                <a:latin typeface="Montserrat" panose="00000500000000000000" pitchFamily="2" charset="0"/>
              </a:rPr>
              <a:t>An easy to use GUI application was developed using C++.</a:t>
            </a:r>
          </a:p>
          <a:p>
            <a:endParaRPr lang="en-US" dirty="0">
              <a:latin typeface="Montserrat" panose="00000500000000000000" pitchFamily="2" charset="0"/>
            </a:endParaRPr>
          </a:p>
          <a:p>
            <a:r>
              <a:rPr lang="en-US" dirty="0">
                <a:latin typeface="Montserrat" panose="00000500000000000000" pitchFamily="2" charset="0"/>
              </a:rPr>
              <a:t>Makes it easier for students to lookup formulas</a:t>
            </a:r>
          </a:p>
          <a:p>
            <a:endParaRPr lang="en-US" dirty="0">
              <a:latin typeface="Montserrat" panose="00000500000000000000" pitchFamily="2" charset="0"/>
            </a:endParaRPr>
          </a:p>
          <a:p>
            <a:r>
              <a:rPr lang="en-US" dirty="0">
                <a:latin typeface="Montserrat" panose="00000500000000000000" pitchFamily="2" charset="0"/>
              </a:rPr>
              <a:t>As a Developer we got a chance to learn about the basics of Qt Libraries, DBMS and to collaborate with other team members.</a:t>
            </a:r>
          </a:p>
          <a:p>
            <a:endParaRPr lang="en-US" dirty="0">
              <a:latin typeface="Montserrat" panose="00000500000000000000" pitchFamily="2" charset="0"/>
            </a:endParaRPr>
          </a:p>
          <a:p>
            <a:r>
              <a:rPr lang="en-US" dirty="0">
                <a:latin typeface="Montserrat" panose="00000500000000000000" pitchFamily="2" charset="0"/>
              </a:rPr>
              <a:t>We also learned about version control system using Git and GitHub for easy collaboration and tracking of project progress.</a:t>
            </a:r>
          </a:p>
        </p:txBody>
      </p:sp>
    </p:spTree>
    <p:extLst>
      <p:ext uri="{BB962C8B-B14F-4D97-AF65-F5344CB8AC3E}">
        <p14:creationId xmlns:p14="http://schemas.microsoft.com/office/powerpoint/2010/main" val="1659542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CFFB1-95DF-0912-3434-AFBFBFD3AA56}"/>
              </a:ext>
            </a:extLst>
          </p:cNvPr>
          <p:cNvSpPr>
            <a:spLocks noGrp="1"/>
          </p:cNvSpPr>
          <p:nvPr>
            <p:ph sz="half" idx="1"/>
          </p:nvPr>
        </p:nvSpPr>
        <p:spPr>
          <a:xfrm>
            <a:off x="638174" y="1729862"/>
            <a:ext cx="11058833" cy="3214279"/>
          </a:xfrm>
        </p:spPr>
        <p:txBody>
          <a:bodyPr>
            <a:normAutofit fontScale="85000" lnSpcReduction="20000"/>
          </a:bodyPr>
          <a:lstStyle/>
          <a:p>
            <a:pPr marL="0" indent="0" algn="ctr">
              <a:buNone/>
            </a:pPr>
            <a:endParaRPr lang="en-US" sz="7200" dirty="0">
              <a:latin typeface="Montserrat" panose="00000500000000000000" pitchFamily="2" charset="0"/>
            </a:endParaRPr>
          </a:p>
          <a:p>
            <a:pPr marL="0" indent="0" algn="ctr">
              <a:buNone/>
            </a:pPr>
            <a:r>
              <a:rPr lang="en-US" sz="7200" dirty="0">
                <a:latin typeface="Montserrat" panose="00000500000000000000" pitchFamily="2" charset="0"/>
              </a:rPr>
              <a:t>THANK YOU !!</a:t>
            </a:r>
          </a:p>
          <a:p>
            <a:pPr marL="0" indent="0">
              <a:buNone/>
            </a:pPr>
            <a:endParaRPr lang="en-US" dirty="0">
              <a:latin typeface="Montserrat" panose="00000500000000000000" pitchFamily="2" charset="0"/>
            </a:endParaRPr>
          </a:p>
        </p:txBody>
      </p:sp>
      <p:sp>
        <p:nvSpPr>
          <p:cNvPr id="5" name="Content Placeholder 4">
            <a:extLst>
              <a:ext uri="{FF2B5EF4-FFF2-40B4-BE49-F238E27FC236}">
                <a16:creationId xmlns:a16="http://schemas.microsoft.com/office/drawing/2014/main" id="{56D7BB61-0298-DF11-69E7-6DD358BC3D13}"/>
              </a:ext>
            </a:extLst>
          </p:cNvPr>
          <p:cNvSpPr>
            <a:spLocks noGrp="1"/>
          </p:cNvSpPr>
          <p:nvPr>
            <p:ph sz="half" idx="2"/>
          </p:nvPr>
        </p:nvSpPr>
        <p:spPr>
          <a:xfrm>
            <a:off x="871384" y="4187927"/>
            <a:ext cx="4443566" cy="2008086"/>
          </a:xfrm>
        </p:spPr>
        <p:txBody>
          <a:bodyPr>
            <a:normAutofit fontScale="85000" lnSpcReduction="20000"/>
          </a:bodyPr>
          <a:lstStyle/>
          <a:p>
            <a:pPr marL="0" indent="0">
              <a:buNone/>
            </a:pPr>
            <a:r>
              <a:rPr lang="en-US" b="1" dirty="0">
                <a:latin typeface="Montserrat" panose="00000500000000000000" pitchFamily="2" charset="0"/>
              </a:rPr>
              <a:t>Team</a:t>
            </a:r>
            <a:r>
              <a:rPr lang="en-US" dirty="0">
                <a:latin typeface="Montserrat" panose="00000500000000000000" pitchFamily="2" charset="0"/>
              </a:rPr>
              <a:t> </a:t>
            </a:r>
          </a:p>
          <a:p>
            <a:r>
              <a:rPr lang="en-US" dirty="0">
                <a:latin typeface="Montserrat" panose="00000500000000000000" pitchFamily="2" charset="0"/>
              </a:rPr>
              <a:t>Atul Shreewastav</a:t>
            </a:r>
          </a:p>
          <a:p>
            <a:r>
              <a:rPr lang="en-US" dirty="0">
                <a:latin typeface="Montserrat" panose="00000500000000000000" pitchFamily="2" charset="0"/>
              </a:rPr>
              <a:t>Bidhan Acharya</a:t>
            </a:r>
          </a:p>
          <a:p>
            <a:r>
              <a:rPr lang="en-US" dirty="0">
                <a:latin typeface="Montserrat" panose="00000500000000000000" pitchFamily="2" charset="0"/>
              </a:rPr>
              <a:t>Nischal Paudel</a:t>
            </a:r>
          </a:p>
          <a:p>
            <a:r>
              <a:rPr lang="en-US" dirty="0">
                <a:latin typeface="Montserrat" panose="00000500000000000000" pitchFamily="2" charset="0"/>
              </a:rPr>
              <a:t>Yugratna Humagain</a:t>
            </a:r>
          </a:p>
          <a:p>
            <a:endParaRPr lang="en-US" dirty="0">
              <a:latin typeface="Montserrat" panose="00000500000000000000" pitchFamily="2" charset="0"/>
            </a:endParaRPr>
          </a:p>
        </p:txBody>
      </p:sp>
    </p:spTree>
    <p:extLst>
      <p:ext uri="{BB962C8B-B14F-4D97-AF65-F5344CB8AC3E}">
        <p14:creationId xmlns:p14="http://schemas.microsoft.com/office/powerpoint/2010/main" val="348679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3DAC-5BF1-0474-4A25-8313E886FE03}"/>
              </a:ext>
            </a:extLst>
          </p:cNvPr>
          <p:cNvSpPr>
            <a:spLocks noGrp="1"/>
          </p:cNvSpPr>
          <p:nvPr>
            <p:ph type="title"/>
          </p:nvPr>
        </p:nvSpPr>
        <p:spPr/>
        <p:txBody>
          <a:bodyPr>
            <a:normAutofit/>
          </a:bodyPr>
          <a:lstStyle/>
          <a:p>
            <a:pPr algn="ctr"/>
            <a:r>
              <a:rPr lang="en-US" sz="3200" b="1" spc="300" dirty="0">
                <a:solidFill>
                  <a:schemeClr val="tx1">
                    <a:lumMod val="75000"/>
                    <a:lumOff val="25000"/>
                  </a:schemeClr>
                </a:solidFill>
                <a:latin typeface="Montserrat" pitchFamily="2" charset="77"/>
              </a:rPr>
              <a:t>Acknowledgement</a:t>
            </a:r>
            <a:endParaRPr lang="en-US" sz="3200" dirty="0"/>
          </a:p>
        </p:txBody>
      </p:sp>
      <p:sp>
        <p:nvSpPr>
          <p:cNvPr id="3" name="Content Placeholder 2">
            <a:extLst>
              <a:ext uri="{FF2B5EF4-FFF2-40B4-BE49-F238E27FC236}">
                <a16:creationId xmlns:a16="http://schemas.microsoft.com/office/drawing/2014/main" id="{1454EE46-F54E-7424-AB49-D2F428FE805A}"/>
              </a:ext>
            </a:extLst>
          </p:cNvPr>
          <p:cNvSpPr>
            <a:spLocks noGrp="1"/>
          </p:cNvSpPr>
          <p:nvPr>
            <p:ph idx="1"/>
          </p:nvPr>
        </p:nvSpPr>
        <p:spPr>
          <a:xfrm>
            <a:off x="838200" y="1939925"/>
            <a:ext cx="10515600" cy="4351338"/>
          </a:xfrm>
        </p:spPr>
        <p:txBody>
          <a:bodyPr/>
          <a:lstStyle/>
          <a:p>
            <a:pPr marL="0" indent="0" algn="just">
              <a:buNone/>
            </a:pPr>
            <a:r>
              <a:rPr lang="en-US" sz="2400" dirty="0">
                <a:latin typeface="Montserrat" panose="00000500000000000000" pitchFamily="2" charset="0"/>
              </a:rPr>
              <a:t>Our team would like to express a deep sense of thanks and gratitude to our </a:t>
            </a:r>
            <a:r>
              <a:rPr lang="en-US" sz="2400" b="1" dirty="0">
                <a:latin typeface="Montserrat" panose="00000500000000000000" pitchFamily="2" charset="0"/>
              </a:rPr>
              <a:t>Department of Electronics and Computer Engineering </a:t>
            </a:r>
            <a:r>
              <a:rPr lang="en-US" sz="2400" dirty="0">
                <a:latin typeface="Montserrat" panose="00000500000000000000" pitchFamily="2" charset="0"/>
              </a:rPr>
              <a:t>of </a:t>
            </a:r>
            <a:r>
              <a:rPr lang="en-US" sz="2400" b="1" dirty="0">
                <a:latin typeface="Montserrat" panose="00000500000000000000" pitchFamily="2" charset="0"/>
              </a:rPr>
              <a:t>Thapathali</a:t>
            </a:r>
            <a:r>
              <a:rPr lang="en-US" sz="2400" dirty="0">
                <a:latin typeface="Montserrat" panose="00000500000000000000" pitchFamily="2" charset="0"/>
              </a:rPr>
              <a:t> </a:t>
            </a:r>
            <a:r>
              <a:rPr lang="en-US" sz="2400" b="1" dirty="0">
                <a:latin typeface="Montserrat" panose="00000500000000000000" pitchFamily="2" charset="0"/>
              </a:rPr>
              <a:t>Campus</a:t>
            </a:r>
            <a:r>
              <a:rPr lang="en-US" sz="2400" dirty="0">
                <a:latin typeface="Montserrat" panose="00000500000000000000" pitchFamily="2" charset="0"/>
              </a:rPr>
              <a:t> for this great opportunity to present our ideas. We would also like to thank Er. Saroj Shakya Sir for guiding us immensely throughout the project. His constructive advice and constant motivation have been responsible for the successful completion of this project . </a:t>
            </a:r>
          </a:p>
          <a:p>
            <a:pPr marL="0" indent="0">
              <a:buNone/>
            </a:pPr>
            <a:endParaRPr lang="en-US" dirty="0">
              <a:latin typeface="Montserrat" panose="00000500000000000000" pitchFamily="2" charset="0"/>
            </a:endParaRPr>
          </a:p>
        </p:txBody>
      </p:sp>
    </p:spTree>
    <p:extLst>
      <p:ext uri="{BB962C8B-B14F-4D97-AF65-F5344CB8AC3E}">
        <p14:creationId xmlns:p14="http://schemas.microsoft.com/office/powerpoint/2010/main" val="20127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3B73-8AC6-D246-BCFD-D837E529819C}"/>
              </a:ext>
            </a:extLst>
          </p:cNvPr>
          <p:cNvSpPr>
            <a:spLocks noGrp="1"/>
          </p:cNvSpPr>
          <p:nvPr>
            <p:ph type="title"/>
          </p:nvPr>
        </p:nvSpPr>
        <p:spPr/>
        <p:txBody>
          <a:bodyPr>
            <a:normAutofit/>
          </a:bodyPr>
          <a:lstStyle/>
          <a:p>
            <a:pPr algn="ctr"/>
            <a:r>
              <a:rPr lang="en-US" sz="3200" b="1" dirty="0">
                <a:latin typeface="Montserrat" panose="00000500000000000000" pitchFamily="2" charset="0"/>
              </a:rPr>
              <a:t>Recap of Formula Encyclopedia 1.0</a:t>
            </a:r>
          </a:p>
        </p:txBody>
      </p:sp>
      <p:sp>
        <p:nvSpPr>
          <p:cNvPr id="3" name="Content Placeholder 2">
            <a:extLst>
              <a:ext uri="{FF2B5EF4-FFF2-40B4-BE49-F238E27FC236}">
                <a16:creationId xmlns:a16="http://schemas.microsoft.com/office/drawing/2014/main" id="{6495CD0E-E2D4-A7D1-8BF9-356535863C45}"/>
              </a:ext>
            </a:extLst>
          </p:cNvPr>
          <p:cNvSpPr>
            <a:spLocks noGrp="1"/>
          </p:cNvSpPr>
          <p:nvPr>
            <p:ph idx="1"/>
          </p:nvPr>
        </p:nvSpPr>
        <p:spPr>
          <a:xfrm>
            <a:off x="838200" y="1844675"/>
            <a:ext cx="10515600" cy="4351338"/>
          </a:xfrm>
        </p:spPr>
        <p:txBody>
          <a:bodyPr>
            <a:normAutofit/>
          </a:bodyPr>
          <a:lstStyle/>
          <a:p>
            <a:r>
              <a:rPr lang="en-US" sz="2600" dirty="0">
                <a:latin typeface="Montserrat" panose="00000500000000000000" pitchFamily="2" charset="0"/>
              </a:rPr>
              <a:t>CLI-based app</a:t>
            </a:r>
          </a:p>
          <a:p>
            <a:pPr marL="0" indent="0">
              <a:buNone/>
            </a:pPr>
            <a:endParaRPr lang="en-US" sz="2600" dirty="0">
              <a:latin typeface="Montserrat" panose="00000500000000000000" pitchFamily="2" charset="0"/>
            </a:endParaRPr>
          </a:p>
          <a:p>
            <a:r>
              <a:rPr lang="en-US" sz="2600" dirty="0">
                <a:latin typeface="Montserrat" panose="00000500000000000000" pitchFamily="2" charset="0"/>
              </a:rPr>
              <a:t>Formulas stored as .txt files</a:t>
            </a:r>
          </a:p>
          <a:p>
            <a:endParaRPr lang="en-US" sz="2600" dirty="0">
              <a:latin typeface="Montserrat" panose="00000500000000000000" pitchFamily="2" charset="0"/>
            </a:endParaRPr>
          </a:p>
          <a:p>
            <a:r>
              <a:rPr lang="en-US" sz="2600" dirty="0">
                <a:latin typeface="Montserrat" panose="00000500000000000000" pitchFamily="2" charset="0"/>
              </a:rPr>
              <a:t>Use of file handling to add, remove and display formulas</a:t>
            </a:r>
          </a:p>
          <a:p>
            <a:endParaRPr lang="en-US" sz="2600" dirty="0">
              <a:latin typeface="Montserrat" panose="00000500000000000000" pitchFamily="2" charset="0"/>
            </a:endParaRPr>
          </a:p>
          <a:p>
            <a:r>
              <a:rPr lang="en-US" sz="2600" dirty="0">
                <a:latin typeface="Montserrat" panose="00000500000000000000" pitchFamily="2" charset="0"/>
              </a:rPr>
              <a:t>Hard to use, non-aesthetic</a:t>
            </a:r>
          </a:p>
        </p:txBody>
      </p:sp>
    </p:spTree>
    <p:extLst>
      <p:ext uri="{BB962C8B-B14F-4D97-AF65-F5344CB8AC3E}">
        <p14:creationId xmlns:p14="http://schemas.microsoft.com/office/powerpoint/2010/main" val="426359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3B73-8AC6-D246-BCFD-D837E529819C}"/>
              </a:ext>
            </a:extLst>
          </p:cNvPr>
          <p:cNvSpPr>
            <a:spLocks noGrp="1"/>
          </p:cNvSpPr>
          <p:nvPr>
            <p:ph type="title"/>
          </p:nvPr>
        </p:nvSpPr>
        <p:spPr/>
        <p:txBody>
          <a:bodyPr>
            <a:normAutofit/>
          </a:bodyPr>
          <a:lstStyle/>
          <a:p>
            <a:pPr algn="ctr"/>
            <a:r>
              <a:rPr lang="en-US" sz="3200" b="1" dirty="0">
                <a:latin typeface="Montserrat" panose="00000500000000000000" pitchFamily="2" charset="0"/>
              </a:rPr>
              <a:t>Recap of Formula Encyclopedia 1.0</a:t>
            </a:r>
          </a:p>
        </p:txBody>
      </p:sp>
      <p:pic>
        <p:nvPicPr>
          <p:cNvPr id="5" name="Content Placeholder 4">
            <a:extLst>
              <a:ext uri="{FF2B5EF4-FFF2-40B4-BE49-F238E27FC236}">
                <a16:creationId xmlns:a16="http://schemas.microsoft.com/office/drawing/2014/main" id="{491FA404-725D-2AEA-1C2E-E7CD2523C425}"/>
              </a:ext>
            </a:extLst>
          </p:cNvPr>
          <p:cNvPicPr>
            <a:picLocks noGrp="1" noChangeAspect="1"/>
          </p:cNvPicPr>
          <p:nvPr>
            <p:ph idx="1"/>
          </p:nvPr>
        </p:nvPicPr>
        <p:blipFill>
          <a:blip r:embed="rId2"/>
          <a:stretch>
            <a:fillRect/>
          </a:stretch>
        </p:blipFill>
        <p:spPr>
          <a:xfrm>
            <a:off x="1818618" y="2635837"/>
            <a:ext cx="8106431" cy="3857038"/>
          </a:xfrm>
        </p:spPr>
      </p:pic>
      <p:sp>
        <p:nvSpPr>
          <p:cNvPr id="7" name="TextBox 6">
            <a:extLst>
              <a:ext uri="{FF2B5EF4-FFF2-40B4-BE49-F238E27FC236}">
                <a16:creationId xmlns:a16="http://schemas.microsoft.com/office/drawing/2014/main" id="{DE189F9F-7C4B-D00B-90AE-587EE2958974}"/>
              </a:ext>
            </a:extLst>
          </p:cNvPr>
          <p:cNvSpPr txBox="1"/>
          <p:nvPr/>
        </p:nvSpPr>
        <p:spPr>
          <a:xfrm>
            <a:off x="1818618" y="2112617"/>
            <a:ext cx="3057525" cy="523220"/>
          </a:xfrm>
          <a:prstGeom prst="rect">
            <a:avLst/>
          </a:prstGeom>
          <a:noFill/>
        </p:spPr>
        <p:txBody>
          <a:bodyPr wrap="square" rtlCol="0">
            <a:spAutoFit/>
          </a:bodyPr>
          <a:lstStyle/>
          <a:p>
            <a:r>
              <a:rPr lang="en-US" sz="2800" dirty="0">
                <a:latin typeface="Montserrat" panose="00000500000000000000" pitchFamily="2" charset="0"/>
              </a:rPr>
              <a:t>Home Screen</a:t>
            </a:r>
          </a:p>
        </p:txBody>
      </p:sp>
    </p:spTree>
    <p:extLst>
      <p:ext uri="{BB962C8B-B14F-4D97-AF65-F5344CB8AC3E}">
        <p14:creationId xmlns:p14="http://schemas.microsoft.com/office/powerpoint/2010/main" val="121534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3B73-8AC6-D246-BCFD-D837E529819C}"/>
              </a:ext>
            </a:extLst>
          </p:cNvPr>
          <p:cNvSpPr>
            <a:spLocks noGrp="1"/>
          </p:cNvSpPr>
          <p:nvPr>
            <p:ph type="title"/>
          </p:nvPr>
        </p:nvSpPr>
        <p:spPr/>
        <p:txBody>
          <a:bodyPr>
            <a:normAutofit/>
          </a:bodyPr>
          <a:lstStyle/>
          <a:p>
            <a:pPr algn="ctr"/>
            <a:r>
              <a:rPr lang="en-US" sz="3200" b="1" dirty="0">
                <a:latin typeface="Montserrat" panose="00000500000000000000" pitchFamily="2" charset="0"/>
              </a:rPr>
              <a:t>Recap of Formula Encyclopedia 1.0</a:t>
            </a:r>
          </a:p>
        </p:txBody>
      </p:sp>
      <p:pic>
        <p:nvPicPr>
          <p:cNvPr id="8" name="Picture 7">
            <a:extLst>
              <a:ext uri="{FF2B5EF4-FFF2-40B4-BE49-F238E27FC236}">
                <a16:creationId xmlns:a16="http://schemas.microsoft.com/office/drawing/2014/main" id="{BDEAFCA8-4D72-28D3-F6F8-757FF0FFF95B}"/>
              </a:ext>
            </a:extLst>
          </p:cNvPr>
          <p:cNvPicPr>
            <a:picLocks noChangeAspect="1"/>
          </p:cNvPicPr>
          <p:nvPr/>
        </p:nvPicPr>
        <p:blipFill>
          <a:blip r:embed="rId2"/>
          <a:stretch>
            <a:fillRect/>
          </a:stretch>
        </p:blipFill>
        <p:spPr>
          <a:xfrm>
            <a:off x="1905000" y="2284274"/>
            <a:ext cx="7581900" cy="4327916"/>
          </a:xfrm>
          <a:prstGeom prst="rect">
            <a:avLst/>
          </a:prstGeom>
        </p:spPr>
      </p:pic>
      <p:sp>
        <p:nvSpPr>
          <p:cNvPr id="9" name="TextBox 8">
            <a:extLst>
              <a:ext uri="{FF2B5EF4-FFF2-40B4-BE49-F238E27FC236}">
                <a16:creationId xmlns:a16="http://schemas.microsoft.com/office/drawing/2014/main" id="{D7428736-90DB-D58E-3765-C41AC53F71FD}"/>
              </a:ext>
            </a:extLst>
          </p:cNvPr>
          <p:cNvSpPr txBox="1"/>
          <p:nvPr/>
        </p:nvSpPr>
        <p:spPr>
          <a:xfrm>
            <a:off x="1905000" y="1725871"/>
            <a:ext cx="3749454" cy="523220"/>
          </a:xfrm>
          <a:prstGeom prst="rect">
            <a:avLst/>
          </a:prstGeom>
          <a:noFill/>
        </p:spPr>
        <p:txBody>
          <a:bodyPr wrap="square" rtlCol="0">
            <a:spAutoFit/>
          </a:bodyPr>
          <a:lstStyle/>
          <a:p>
            <a:r>
              <a:rPr lang="en-US" sz="2800" dirty="0"/>
              <a:t>Displaying Formulas :</a:t>
            </a:r>
          </a:p>
        </p:txBody>
      </p:sp>
    </p:spTree>
    <p:extLst>
      <p:ext uri="{BB962C8B-B14F-4D97-AF65-F5344CB8AC3E}">
        <p14:creationId xmlns:p14="http://schemas.microsoft.com/office/powerpoint/2010/main" val="247673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336C-BB71-5EE8-F0C6-5DA61B707D52}"/>
              </a:ext>
            </a:extLst>
          </p:cNvPr>
          <p:cNvSpPr>
            <a:spLocks noGrp="1"/>
          </p:cNvSpPr>
          <p:nvPr>
            <p:ph type="title"/>
          </p:nvPr>
        </p:nvSpPr>
        <p:spPr/>
        <p:txBody>
          <a:bodyPr>
            <a:noAutofit/>
          </a:bodyPr>
          <a:lstStyle/>
          <a:p>
            <a:pPr algn="ctr"/>
            <a:r>
              <a:rPr lang="en-US" sz="3200" b="1" spc="300" dirty="0">
                <a:solidFill>
                  <a:schemeClr val="tx1">
                    <a:lumMod val="75000"/>
                    <a:lumOff val="25000"/>
                  </a:schemeClr>
                </a:solidFill>
                <a:latin typeface="Montserrat" pitchFamily="2" charset="77"/>
              </a:rPr>
              <a:t>Introduction To Formulae Encyclopedia 2.0</a:t>
            </a:r>
            <a:br>
              <a:rPr lang="x-none" sz="3200" b="1" spc="300" dirty="0">
                <a:solidFill>
                  <a:schemeClr val="tx1">
                    <a:lumMod val="75000"/>
                    <a:lumOff val="25000"/>
                  </a:schemeClr>
                </a:solidFill>
                <a:latin typeface="Montserrat" pitchFamily="2" charset="77"/>
              </a:rPr>
            </a:br>
            <a:endParaRPr lang="en-US" sz="3200" dirty="0"/>
          </a:p>
        </p:txBody>
      </p:sp>
      <p:sp>
        <p:nvSpPr>
          <p:cNvPr id="3" name="Content Placeholder 2">
            <a:extLst>
              <a:ext uri="{FF2B5EF4-FFF2-40B4-BE49-F238E27FC236}">
                <a16:creationId xmlns:a16="http://schemas.microsoft.com/office/drawing/2014/main" id="{D5C7B790-4849-58AD-8141-6EE1D875CD09}"/>
              </a:ext>
            </a:extLst>
          </p:cNvPr>
          <p:cNvSpPr>
            <a:spLocks noGrp="1"/>
          </p:cNvSpPr>
          <p:nvPr>
            <p:ph idx="1"/>
          </p:nvPr>
        </p:nvSpPr>
        <p:spPr>
          <a:xfrm>
            <a:off x="838200" y="1816100"/>
            <a:ext cx="10515600" cy="4351338"/>
          </a:xfrm>
        </p:spPr>
        <p:txBody>
          <a:bodyPr>
            <a:normAutofit/>
          </a:bodyPr>
          <a:lstStyle/>
          <a:p>
            <a:pPr algn="just"/>
            <a:r>
              <a:rPr lang="en-US" sz="2600" dirty="0">
                <a:solidFill>
                  <a:srgbClr val="000000"/>
                </a:solidFill>
                <a:effectLst/>
                <a:latin typeface="Montserrat" panose="00000500000000000000" pitchFamily="2" charset="0"/>
                <a:ea typeface="Times New Roman" panose="02020603050405020304" pitchFamily="18" charset="0"/>
              </a:rPr>
              <a:t>Improved version of CLI-based Formula Encyclopedia</a:t>
            </a:r>
          </a:p>
          <a:p>
            <a:pPr marL="0" indent="0" algn="just">
              <a:buNone/>
            </a:pPr>
            <a:endParaRPr lang="en-US" sz="2600" dirty="0">
              <a:solidFill>
                <a:srgbClr val="000000"/>
              </a:solidFill>
              <a:effectLst/>
              <a:latin typeface="Montserrat" panose="00000500000000000000" pitchFamily="2" charset="0"/>
              <a:ea typeface="Times New Roman" panose="02020603050405020304" pitchFamily="18" charset="0"/>
            </a:endParaRPr>
          </a:p>
          <a:p>
            <a:pPr algn="just"/>
            <a:r>
              <a:rPr lang="en-US" sz="2600" dirty="0">
                <a:solidFill>
                  <a:srgbClr val="000000"/>
                </a:solidFill>
                <a:effectLst/>
                <a:latin typeface="Montserrat" panose="00000500000000000000" pitchFamily="2" charset="0"/>
                <a:ea typeface="Times New Roman" panose="02020603050405020304" pitchFamily="18" charset="0"/>
              </a:rPr>
              <a:t>Use of MySQL and QT libraries for development.</a:t>
            </a:r>
          </a:p>
          <a:p>
            <a:pPr marL="0" indent="0" algn="just">
              <a:buNone/>
            </a:pPr>
            <a:endParaRPr lang="en-US" sz="2600" dirty="0">
              <a:solidFill>
                <a:srgbClr val="000000"/>
              </a:solidFill>
              <a:effectLst/>
              <a:latin typeface="Montserrat" panose="00000500000000000000" pitchFamily="2" charset="0"/>
              <a:ea typeface="Times New Roman" panose="02020603050405020304" pitchFamily="18" charset="0"/>
            </a:endParaRPr>
          </a:p>
          <a:p>
            <a:pPr algn="just"/>
            <a:r>
              <a:rPr lang="en-US" sz="2600" dirty="0">
                <a:latin typeface="Montserrat" panose="00000500000000000000" pitchFamily="2" charset="0"/>
              </a:rPr>
              <a:t>Compiles formulae used in our engineering journey</a:t>
            </a:r>
          </a:p>
          <a:p>
            <a:pPr algn="just"/>
            <a:endParaRPr lang="en-US" sz="2600" dirty="0">
              <a:latin typeface="Montserrat" panose="00000500000000000000" pitchFamily="2" charset="0"/>
            </a:endParaRPr>
          </a:p>
          <a:p>
            <a:pPr algn="just"/>
            <a:r>
              <a:rPr lang="en-US" sz="2600" dirty="0">
                <a:latin typeface="Montserrat" panose="00000500000000000000" pitchFamily="2" charset="0"/>
              </a:rPr>
              <a:t>Helps student focus on actual problem rather than wasting time to lookup formulas</a:t>
            </a:r>
          </a:p>
          <a:p>
            <a:pPr algn="just"/>
            <a:endParaRPr lang="en-US" sz="2600" dirty="0">
              <a:latin typeface="Montserrat" panose="00000500000000000000" pitchFamily="2" charset="0"/>
            </a:endParaRPr>
          </a:p>
          <a:p>
            <a:pPr marL="0" indent="0">
              <a:buNone/>
            </a:pPr>
            <a:endParaRPr lang="en-US" sz="2600" dirty="0">
              <a:latin typeface="Montserrat" panose="00000500000000000000" pitchFamily="2" charset="0"/>
            </a:endParaRPr>
          </a:p>
          <a:p>
            <a:endParaRPr lang="en-US" sz="2600" dirty="0">
              <a:latin typeface="Montserrat" panose="00000500000000000000" pitchFamily="2" charset="0"/>
            </a:endParaRPr>
          </a:p>
        </p:txBody>
      </p:sp>
    </p:spTree>
    <p:extLst>
      <p:ext uri="{BB962C8B-B14F-4D97-AF65-F5344CB8AC3E}">
        <p14:creationId xmlns:p14="http://schemas.microsoft.com/office/powerpoint/2010/main" val="307744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460D-A4DD-B58D-73AD-0FE5DBFE6469}"/>
              </a:ext>
            </a:extLst>
          </p:cNvPr>
          <p:cNvSpPr>
            <a:spLocks noGrp="1"/>
          </p:cNvSpPr>
          <p:nvPr>
            <p:ph type="title"/>
          </p:nvPr>
        </p:nvSpPr>
        <p:spPr/>
        <p:txBody>
          <a:bodyPr>
            <a:normAutofit/>
          </a:bodyPr>
          <a:lstStyle/>
          <a:p>
            <a:pPr algn="ctr"/>
            <a:r>
              <a:rPr lang="en-US" sz="3200" b="1" spc="300" dirty="0">
                <a:latin typeface="Montserrat" pitchFamily="2" charset="77"/>
              </a:rPr>
              <a:t>Why Formulae Encyclopedia 2.0?</a:t>
            </a:r>
            <a:br>
              <a:rPr lang="x-none" sz="3200" b="1" spc="300" dirty="0">
                <a:latin typeface="Montserrat" pitchFamily="2" charset="77"/>
              </a:rPr>
            </a:br>
            <a:endParaRPr lang="en-US" sz="3200" dirty="0"/>
          </a:p>
        </p:txBody>
      </p:sp>
      <p:sp>
        <p:nvSpPr>
          <p:cNvPr id="3" name="Content Placeholder 2">
            <a:extLst>
              <a:ext uri="{FF2B5EF4-FFF2-40B4-BE49-F238E27FC236}">
                <a16:creationId xmlns:a16="http://schemas.microsoft.com/office/drawing/2014/main" id="{2AD628C7-6944-3C23-91AC-EA4E032F17CF}"/>
              </a:ext>
            </a:extLst>
          </p:cNvPr>
          <p:cNvSpPr>
            <a:spLocks noGrp="1"/>
          </p:cNvSpPr>
          <p:nvPr>
            <p:ph idx="1"/>
          </p:nvPr>
        </p:nvSpPr>
        <p:spPr/>
        <p:txBody>
          <a:bodyPr>
            <a:normAutofit/>
          </a:bodyPr>
          <a:lstStyle/>
          <a:p>
            <a:pPr algn="just"/>
            <a:r>
              <a:rPr lang="en-US" sz="2600" dirty="0">
                <a:latin typeface="Montserrat" panose="00000500000000000000" pitchFamily="2" charset="0"/>
              </a:rPr>
              <a:t>Easy to eye, user friendly UI</a:t>
            </a:r>
          </a:p>
          <a:p>
            <a:pPr algn="just"/>
            <a:endParaRPr lang="en-US" sz="2600" dirty="0">
              <a:latin typeface="Montserrat" panose="00000500000000000000" pitchFamily="2" charset="0"/>
            </a:endParaRPr>
          </a:p>
          <a:p>
            <a:pPr algn="just"/>
            <a:r>
              <a:rPr lang="en-US" sz="2600" dirty="0">
                <a:latin typeface="Montserrat" panose="00000500000000000000" pitchFamily="2" charset="0"/>
              </a:rPr>
              <a:t>Straight forward navigation</a:t>
            </a:r>
          </a:p>
          <a:p>
            <a:pPr algn="just"/>
            <a:endParaRPr lang="en-US" sz="2600" dirty="0">
              <a:latin typeface="Montserrat" panose="00000500000000000000" pitchFamily="2" charset="0"/>
            </a:endParaRPr>
          </a:p>
          <a:p>
            <a:pPr algn="just"/>
            <a:r>
              <a:rPr lang="en-US" sz="2600" dirty="0">
                <a:latin typeface="Montserrat" panose="00000500000000000000" pitchFamily="2" charset="0"/>
              </a:rPr>
              <a:t>Subject-wise categorization</a:t>
            </a:r>
          </a:p>
          <a:p>
            <a:pPr algn="just"/>
            <a:endParaRPr lang="en-US" sz="2600" dirty="0">
              <a:latin typeface="Montserrat" panose="00000500000000000000" pitchFamily="2" charset="0"/>
            </a:endParaRPr>
          </a:p>
          <a:p>
            <a:pPr algn="just"/>
            <a:r>
              <a:rPr lang="en-US" sz="2600" dirty="0">
                <a:latin typeface="Montserrat" panose="00000500000000000000" pitchFamily="2" charset="0"/>
              </a:rPr>
              <a:t>Fast, memory efficient, requires very less resource </a:t>
            </a:r>
          </a:p>
          <a:p>
            <a:pPr marL="0" indent="0">
              <a:buNone/>
            </a:pPr>
            <a:endParaRPr lang="en-US" sz="2600" dirty="0">
              <a:latin typeface="Montserrat" panose="00000500000000000000" pitchFamily="2" charset="0"/>
            </a:endParaRPr>
          </a:p>
        </p:txBody>
      </p:sp>
    </p:spTree>
    <p:extLst>
      <p:ext uri="{BB962C8B-B14F-4D97-AF65-F5344CB8AC3E}">
        <p14:creationId xmlns:p14="http://schemas.microsoft.com/office/powerpoint/2010/main" val="19181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1233-F1E0-50FC-CF49-D9EA2A560735}"/>
              </a:ext>
            </a:extLst>
          </p:cNvPr>
          <p:cNvSpPr>
            <a:spLocks noGrp="1"/>
          </p:cNvSpPr>
          <p:nvPr>
            <p:ph type="title"/>
          </p:nvPr>
        </p:nvSpPr>
        <p:spPr/>
        <p:txBody>
          <a:bodyPr>
            <a:normAutofit/>
          </a:bodyPr>
          <a:lstStyle/>
          <a:p>
            <a:pPr algn="ctr"/>
            <a:r>
              <a:rPr lang="en-US" sz="3200" b="1" i="0" dirty="0">
                <a:solidFill>
                  <a:srgbClr val="404040"/>
                </a:solidFill>
                <a:effectLst/>
                <a:latin typeface="Montserrat" panose="00000500000000000000" pitchFamily="2" charset="0"/>
              </a:rPr>
              <a:t>Methodology</a:t>
            </a:r>
            <a:endParaRPr lang="en-US" sz="3200" dirty="0"/>
          </a:p>
        </p:txBody>
      </p:sp>
      <p:sp>
        <p:nvSpPr>
          <p:cNvPr id="5" name="Content Placeholder 4">
            <a:extLst>
              <a:ext uri="{FF2B5EF4-FFF2-40B4-BE49-F238E27FC236}">
                <a16:creationId xmlns:a16="http://schemas.microsoft.com/office/drawing/2014/main" id="{8D2433A4-C4AD-F8BF-0176-09E5943F2C05}"/>
              </a:ext>
            </a:extLst>
          </p:cNvPr>
          <p:cNvSpPr>
            <a:spLocks noGrp="1"/>
          </p:cNvSpPr>
          <p:nvPr>
            <p:ph sz="half" idx="2"/>
          </p:nvPr>
        </p:nvSpPr>
        <p:spPr/>
        <p:txBody>
          <a:bodyPr>
            <a:normAutofit fontScale="85000" lnSpcReduction="20000"/>
          </a:bodyPr>
          <a:lstStyle/>
          <a:p>
            <a:pPr marL="285750" indent="-285750">
              <a:lnSpc>
                <a:spcPct val="150000"/>
              </a:lnSpc>
              <a:buFont typeface="Arial"/>
              <a:buChar char="•"/>
            </a:pPr>
            <a:r>
              <a:rPr lang="en-US" dirty="0">
                <a:latin typeface="Montserrat" panose="00000500000000000000" pitchFamily="2" charset="0"/>
                <a:cs typeface="Calibri"/>
              </a:rPr>
              <a:t>GUI based Application</a:t>
            </a:r>
          </a:p>
          <a:p>
            <a:pPr marL="285750" indent="-285750">
              <a:lnSpc>
                <a:spcPct val="150000"/>
              </a:lnSpc>
              <a:buFont typeface="Arial"/>
              <a:buChar char="•"/>
            </a:pPr>
            <a:r>
              <a:rPr lang="en-US" dirty="0">
                <a:latin typeface="Montserrat" panose="00000500000000000000" pitchFamily="2" charset="0"/>
                <a:cs typeface="Calibri"/>
              </a:rPr>
              <a:t>Has 3 different modes to log in</a:t>
            </a:r>
          </a:p>
          <a:p>
            <a:pPr marL="914400" lvl="1" indent="-457200">
              <a:lnSpc>
                <a:spcPct val="150000"/>
              </a:lnSpc>
              <a:buFont typeface="+mj-lt"/>
              <a:buAutoNum type="arabicPeriod"/>
            </a:pPr>
            <a:r>
              <a:rPr lang="en-US" dirty="0">
                <a:latin typeface="Montserrat" panose="00000500000000000000" pitchFamily="2" charset="0"/>
                <a:cs typeface="Calibri"/>
              </a:rPr>
              <a:t>Admin</a:t>
            </a:r>
          </a:p>
          <a:p>
            <a:pPr lvl="2">
              <a:lnSpc>
                <a:spcPct val="150000"/>
              </a:lnSpc>
              <a:buFont typeface="Wingdings" panose="05000000000000000000" pitchFamily="2" charset="2"/>
              <a:buChar char="Ø"/>
            </a:pPr>
            <a:r>
              <a:rPr lang="en-US" sz="1800" dirty="0">
                <a:solidFill>
                  <a:srgbClr val="000000"/>
                </a:solidFill>
                <a:latin typeface="Montserrat" panose="00000500000000000000" pitchFamily="2" charset="0"/>
                <a:ea typeface="Times New Roman" panose="02020603050405020304" pitchFamily="18" charset="0"/>
              </a:rPr>
              <a:t>To</a:t>
            </a:r>
            <a:r>
              <a:rPr lang="en-US" sz="1800" dirty="0">
                <a:solidFill>
                  <a:srgbClr val="000000"/>
                </a:solidFill>
                <a:effectLst/>
                <a:latin typeface="Montserrat" panose="00000500000000000000" pitchFamily="2" charset="0"/>
                <a:ea typeface="Times New Roman" panose="02020603050405020304" pitchFamily="18" charset="0"/>
              </a:rPr>
              <a:t> register, delete, view users</a:t>
            </a:r>
            <a:endParaRPr lang="en-US" dirty="0">
              <a:latin typeface="Montserrat" panose="00000500000000000000" pitchFamily="2" charset="0"/>
              <a:cs typeface="Calibri"/>
            </a:endParaRPr>
          </a:p>
          <a:p>
            <a:pPr marL="914400" lvl="1" indent="-457200">
              <a:lnSpc>
                <a:spcPct val="150000"/>
              </a:lnSpc>
              <a:buFont typeface="+mj-lt"/>
              <a:buAutoNum type="arabicPeriod"/>
            </a:pPr>
            <a:r>
              <a:rPr lang="en-US" dirty="0">
                <a:latin typeface="Montserrat" panose="00000500000000000000" pitchFamily="2" charset="0"/>
                <a:cs typeface="Calibri"/>
              </a:rPr>
              <a:t>User</a:t>
            </a:r>
          </a:p>
          <a:p>
            <a:pPr lvl="2">
              <a:lnSpc>
                <a:spcPct val="150000"/>
              </a:lnSpc>
              <a:buFont typeface="Wingdings" panose="05000000000000000000" pitchFamily="2" charset="2"/>
              <a:buChar char="Ø"/>
            </a:pPr>
            <a:r>
              <a:rPr lang="en-US" dirty="0">
                <a:latin typeface="Montserrat" panose="00000500000000000000" pitchFamily="2" charset="0"/>
                <a:cs typeface="Calibri"/>
              </a:rPr>
              <a:t> Look for a formula</a:t>
            </a:r>
          </a:p>
          <a:p>
            <a:pPr lvl="2">
              <a:lnSpc>
                <a:spcPct val="150000"/>
              </a:lnSpc>
              <a:buFont typeface="Wingdings" panose="05000000000000000000" pitchFamily="2" charset="2"/>
              <a:buChar char="Ø"/>
            </a:pPr>
            <a:r>
              <a:rPr lang="en-US" dirty="0">
                <a:latin typeface="Montserrat" panose="00000500000000000000" pitchFamily="2" charset="0"/>
                <a:cs typeface="Calibri"/>
              </a:rPr>
              <a:t>View formula sorted by subjects</a:t>
            </a:r>
          </a:p>
          <a:p>
            <a:pPr marL="914400" lvl="1" indent="-457200">
              <a:lnSpc>
                <a:spcPct val="150000"/>
              </a:lnSpc>
              <a:buFont typeface="+mj-lt"/>
              <a:buAutoNum type="arabicPeriod"/>
            </a:pPr>
            <a:r>
              <a:rPr lang="en-US" dirty="0">
                <a:latin typeface="Montserrat" panose="00000500000000000000" pitchFamily="2" charset="0"/>
                <a:cs typeface="Calibri"/>
              </a:rPr>
              <a:t>Guest</a:t>
            </a:r>
          </a:p>
          <a:p>
            <a:pPr lvl="2">
              <a:lnSpc>
                <a:spcPct val="150000"/>
              </a:lnSpc>
              <a:buFont typeface="Wingdings" panose="05000000000000000000" pitchFamily="2" charset="2"/>
              <a:buChar char="Ø"/>
            </a:pPr>
            <a:r>
              <a:rPr lang="en-US" dirty="0">
                <a:latin typeface="Montserrat" panose="00000500000000000000" pitchFamily="2" charset="0"/>
                <a:cs typeface="Calibri"/>
              </a:rPr>
              <a:t>View limited formulas</a:t>
            </a:r>
          </a:p>
          <a:p>
            <a:pPr marL="0" indent="0">
              <a:buNone/>
            </a:pPr>
            <a:endParaRPr lang="en-US" dirty="0">
              <a:latin typeface="Montserrat" panose="00000500000000000000" pitchFamily="2" charset="0"/>
            </a:endParaRPr>
          </a:p>
        </p:txBody>
      </p:sp>
      <p:pic>
        <p:nvPicPr>
          <p:cNvPr id="8" name="Content Placeholder 7">
            <a:extLst>
              <a:ext uri="{FF2B5EF4-FFF2-40B4-BE49-F238E27FC236}">
                <a16:creationId xmlns:a16="http://schemas.microsoft.com/office/drawing/2014/main" id="{45ECB910-3B0E-0CBA-8F7B-31F797A1C4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5677" y="1825625"/>
            <a:ext cx="4178709" cy="4351338"/>
          </a:xfrm>
        </p:spPr>
      </p:pic>
    </p:spTree>
    <p:extLst>
      <p:ext uri="{BB962C8B-B14F-4D97-AF65-F5344CB8AC3E}">
        <p14:creationId xmlns:p14="http://schemas.microsoft.com/office/powerpoint/2010/main" val="378344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AED5-711E-12EE-0488-052F10908149}"/>
              </a:ext>
            </a:extLst>
          </p:cNvPr>
          <p:cNvSpPr>
            <a:spLocks noGrp="1"/>
          </p:cNvSpPr>
          <p:nvPr>
            <p:ph type="title"/>
          </p:nvPr>
        </p:nvSpPr>
        <p:spPr/>
        <p:txBody>
          <a:bodyPr>
            <a:normAutofit/>
          </a:bodyPr>
          <a:lstStyle/>
          <a:p>
            <a:pPr algn="ctr"/>
            <a:r>
              <a:rPr lang="en-US" sz="3200" b="1" i="0" dirty="0">
                <a:solidFill>
                  <a:srgbClr val="404040"/>
                </a:solidFill>
                <a:effectLst/>
                <a:latin typeface="Montserrat" panose="00000500000000000000" pitchFamily="2" charset="0"/>
              </a:rPr>
              <a:t>Methodology</a:t>
            </a:r>
            <a:endParaRPr lang="en-US" sz="3200" dirty="0"/>
          </a:p>
        </p:txBody>
      </p:sp>
      <p:sp>
        <p:nvSpPr>
          <p:cNvPr id="3" name="Content Placeholder 2">
            <a:extLst>
              <a:ext uri="{FF2B5EF4-FFF2-40B4-BE49-F238E27FC236}">
                <a16:creationId xmlns:a16="http://schemas.microsoft.com/office/drawing/2014/main" id="{451D4E24-37EF-592A-138D-1499B8718E5A}"/>
              </a:ext>
            </a:extLst>
          </p:cNvPr>
          <p:cNvSpPr>
            <a:spLocks noGrp="1"/>
          </p:cNvSpPr>
          <p:nvPr>
            <p:ph idx="1"/>
          </p:nvPr>
        </p:nvSpPr>
        <p:spPr/>
        <p:txBody>
          <a:bodyPr>
            <a:normAutofit fontScale="92500"/>
          </a:bodyPr>
          <a:lstStyle/>
          <a:p>
            <a:pPr algn="just"/>
            <a:r>
              <a:rPr lang="en-US" sz="2800" dirty="0">
                <a:latin typeface="Montserrat" panose="00000500000000000000" pitchFamily="2" charset="0"/>
              </a:rPr>
              <a:t>The core programming of this project has been </a:t>
            </a:r>
            <a:r>
              <a:rPr lang="en-US" dirty="0">
                <a:latin typeface="Montserrat" panose="00000500000000000000" pitchFamily="2" charset="0"/>
              </a:rPr>
              <a:t>done</a:t>
            </a:r>
            <a:r>
              <a:rPr lang="en-US" sz="2800" dirty="0">
                <a:latin typeface="Montserrat" panose="00000500000000000000" pitchFamily="2" charset="0"/>
              </a:rPr>
              <a:t> using Qt 6.4.0 libraries and C++ .</a:t>
            </a:r>
            <a:endParaRPr lang="en-US" dirty="0">
              <a:latin typeface="Montserrat" panose="00000500000000000000" pitchFamily="2" charset="0"/>
            </a:endParaRPr>
          </a:p>
          <a:p>
            <a:pPr marL="0" indent="0" algn="just">
              <a:buNone/>
            </a:pPr>
            <a:endParaRPr lang="en-US" sz="2800" dirty="0">
              <a:latin typeface="Montserrat" panose="00000500000000000000" pitchFamily="2" charset="0"/>
            </a:endParaRPr>
          </a:p>
          <a:p>
            <a:pPr algn="just"/>
            <a:r>
              <a:rPr lang="en-US" dirty="0">
                <a:latin typeface="Montserrat" panose="00000500000000000000" pitchFamily="2" charset="0"/>
              </a:rPr>
              <a:t>Use of D</a:t>
            </a:r>
            <a:r>
              <a:rPr lang="en-US" sz="2800" dirty="0">
                <a:latin typeface="Montserrat" panose="00000500000000000000" pitchFamily="2" charset="0"/>
              </a:rPr>
              <a:t>atabase management system(MySQL) to </a:t>
            </a:r>
            <a:r>
              <a:rPr lang="en-US" dirty="0">
                <a:latin typeface="Montserrat" panose="00000500000000000000" pitchFamily="2" charset="0"/>
              </a:rPr>
              <a:t>organize</a:t>
            </a:r>
            <a:r>
              <a:rPr lang="en-US" sz="2800" dirty="0">
                <a:latin typeface="Montserrat" panose="00000500000000000000" pitchFamily="2" charset="0"/>
              </a:rPr>
              <a:t> the formulae and login credentials.</a:t>
            </a:r>
          </a:p>
          <a:p>
            <a:pPr marL="0" indent="0" algn="just">
              <a:buNone/>
            </a:pPr>
            <a:endParaRPr lang="en-US" sz="2800" dirty="0">
              <a:latin typeface="Montserrat" panose="00000500000000000000" pitchFamily="2" charset="0"/>
            </a:endParaRPr>
          </a:p>
          <a:p>
            <a:pPr algn="just"/>
            <a:r>
              <a:rPr lang="en-US" dirty="0">
                <a:latin typeface="Montserrat" panose="00000500000000000000" pitchFamily="2" charset="0"/>
              </a:rPr>
              <a:t>Formulas are stored as image (.</a:t>
            </a:r>
            <a:r>
              <a:rPr lang="en-US" dirty="0" err="1">
                <a:latin typeface="Montserrat" panose="00000500000000000000" pitchFamily="2" charset="0"/>
              </a:rPr>
              <a:t>png</a:t>
            </a:r>
            <a:r>
              <a:rPr lang="en-US" dirty="0">
                <a:latin typeface="Montserrat" panose="00000500000000000000" pitchFamily="2" charset="0"/>
              </a:rPr>
              <a:t>) as resource files in Qt</a:t>
            </a:r>
          </a:p>
          <a:p>
            <a:pPr algn="just"/>
            <a:endParaRPr lang="en-US" dirty="0">
              <a:latin typeface="Montserrat" panose="00000500000000000000" pitchFamily="2" charset="0"/>
            </a:endParaRPr>
          </a:p>
          <a:p>
            <a:pPr algn="just"/>
            <a:r>
              <a:rPr lang="en-US" dirty="0">
                <a:latin typeface="Montserrat" panose="00000500000000000000" pitchFamily="2" charset="0"/>
              </a:rPr>
              <a:t>The title and paths of formulas are stored in the database.</a:t>
            </a:r>
          </a:p>
          <a:p>
            <a:pPr algn="just"/>
            <a:endParaRPr lang="en-US" sz="2800" dirty="0">
              <a:latin typeface="Montserrat" panose="00000500000000000000" pitchFamily="2" charset="0"/>
            </a:endParaRPr>
          </a:p>
          <a:p>
            <a:pPr algn="just"/>
            <a:endParaRPr lang="en-US" sz="2800" dirty="0">
              <a:latin typeface="Montserrat" panose="00000500000000000000" pitchFamily="2" charset="0"/>
            </a:endParaRPr>
          </a:p>
        </p:txBody>
      </p:sp>
    </p:spTree>
    <p:extLst>
      <p:ext uri="{BB962C8B-B14F-4D97-AF65-F5344CB8AC3E}">
        <p14:creationId xmlns:p14="http://schemas.microsoft.com/office/powerpoint/2010/main" val="3861016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445</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Monotype Corsiva</vt:lpstr>
      <vt:lpstr>Montserrat</vt:lpstr>
      <vt:lpstr>Wingdings</vt:lpstr>
      <vt:lpstr>Office Theme</vt:lpstr>
      <vt:lpstr>Formulae  Encyclopedia 2.0 </vt:lpstr>
      <vt:lpstr>Acknowledgement</vt:lpstr>
      <vt:lpstr>Recap of Formula Encyclopedia 1.0</vt:lpstr>
      <vt:lpstr>Recap of Formula Encyclopedia 1.0</vt:lpstr>
      <vt:lpstr>Recap of Formula Encyclopedia 1.0</vt:lpstr>
      <vt:lpstr>Introduction To Formulae Encyclopedia 2.0 </vt:lpstr>
      <vt:lpstr>Why Formulae Encyclopedia 2.0? </vt:lpstr>
      <vt:lpstr>Methodology</vt:lpstr>
      <vt:lpstr>Methodology</vt:lpstr>
      <vt:lpstr> Methodology</vt:lpstr>
      <vt:lpstr>Home Screen</vt:lpstr>
      <vt:lpstr>Login Page</vt:lpstr>
      <vt:lpstr>Mode1 : Admin Mode</vt:lpstr>
      <vt:lpstr>Mode 2:  User Mode</vt:lpstr>
      <vt:lpstr>Mode 3 : Guest mode</vt:lpstr>
      <vt:lpstr>Limitations</vt:lpstr>
      <vt:lpstr>Future Enhancements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Formulae  Encyclopedia 2.0 </dc:title>
  <dc:creator>yugratna humagain</dc:creator>
  <cp:lastModifiedBy>Atul Shreewastav</cp:lastModifiedBy>
  <cp:revision>9</cp:revision>
  <dcterms:created xsi:type="dcterms:W3CDTF">2022-11-25T08:00:28Z</dcterms:created>
  <dcterms:modified xsi:type="dcterms:W3CDTF">2022-11-27T08:47:14Z</dcterms:modified>
</cp:coreProperties>
</file>