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98BDA5-A5A2-FBA0-83C4-5C2E1AD03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0F5CAE-575A-FE4D-8720-F941AEB322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023A54-30C9-DCC3-7235-5EC8D298D331}"/>
              </a:ext>
            </a:extLst>
          </p:cNvPr>
          <p:cNvSpPr>
            <a:spLocks noGrp="1"/>
          </p:cNvSpPr>
          <p:nvPr>
            <p:ph type="dt" sz="half" idx="10"/>
          </p:nvPr>
        </p:nvSpPr>
        <p:spPr/>
        <p:txBody>
          <a:bodyPr/>
          <a:lstStyle/>
          <a:p>
            <a:fld id="{77DA8EF7-8AF8-4568-899E-2DE0777AA15F}" type="datetimeFigureOut">
              <a:rPr lang="en-US" smtClean="0"/>
              <a:t>11/25/2022</a:t>
            </a:fld>
            <a:endParaRPr lang="en-US"/>
          </a:p>
        </p:txBody>
      </p:sp>
      <p:sp>
        <p:nvSpPr>
          <p:cNvPr id="5" name="Footer Placeholder 4">
            <a:extLst>
              <a:ext uri="{FF2B5EF4-FFF2-40B4-BE49-F238E27FC236}">
                <a16:creationId xmlns:a16="http://schemas.microsoft.com/office/drawing/2014/main" id="{3A2D5AF4-EC3E-2E7A-5998-281A4A5DA0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191A26-BC3C-7189-1D28-22A7E0928FE0}"/>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1163286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E6AEBA-DF16-DE1A-B84A-8C9106FA53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46C308-86AC-56DB-C9F5-0841CF5FC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0E4C22-E688-85F5-8569-4BCC038F98C3}"/>
              </a:ext>
            </a:extLst>
          </p:cNvPr>
          <p:cNvSpPr>
            <a:spLocks noGrp="1"/>
          </p:cNvSpPr>
          <p:nvPr>
            <p:ph type="dt" sz="half" idx="10"/>
          </p:nvPr>
        </p:nvSpPr>
        <p:spPr/>
        <p:txBody>
          <a:bodyPr/>
          <a:lstStyle/>
          <a:p>
            <a:fld id="{77DA8EF7-8AF8-4568-899E-2DE0777AA15F}" type="datetimeFigureOut">
              <a:rPr lang="en-US" smtClean="0"/>
              <a:t>11/25/2022</a:t>
            </a:fld>
            <a:endParaRPr lang="en-US"/>
          </a:p>
        </p:txBody>
      </p:sp>
      <p:sp>
        <p:nvSpPr>
          <p:cNvPr id="5" name="Footer Placeholder 4">
            <a:extLst>
              <a:ext uri="{FF2B5EF4-FFF2-40B4-BE49-F238E27FC236}">
                <a16:creationId xmlns:a16="http://schemas.microsoft.com/office/drawing/2014/main" id="{63814CAD-8634-D8B0-0950-CFDD324AC9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AF6486-0DEB-80B4-EC48-0DCFA7A0F111}"/>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23328539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8DB901-C512-2391-6B68-36CFE06055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A002570-C41A-6FBA-A14A-8B640EE3BD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4E7A54-81B8-8D4B-7DA8-9E052672CAF9}"/>
              </a:ext>
            </a:extLst>
          </p:cNvPr>
          <p:cNvSpPr>
            <a:spLocks noGrp="1"/>
          </p:cNvSpPr>
          <p:nvPr>
            <p:ph type="dt" sz="half" idx="10"/>
          </p:nvPr>
        </p:nvSpPr>
        <p:spPr/>
        <p:txBody>
          <a:bodyPr/>
          <a:lstStyle/>
          <a:p>
            <a:fld id="{77DA8EF7-8AF8-4568-899E-2DE0777AA15F}" type="datetimeFigureOut">
              <a:rPr lang="en-US" smtClean="0"/>
              <a:t>11/25/2022</a:t>
            </a:fld>
            <a:endParaRPr lang="en-US"/>
          </a:p>
        </p:txBody>
      </p:sp>
      <p:sp>
        <p:nvSpPr>
          <p:cNvPr id="5" name="Footer Placeholder 4">
            <a:extLst>
              <a:ext uri="{FF2B5EF4-FFF2-40B4-BE49-F238E27FC236}">
                <a16:creationId xmlns:a16="http://schemas.microsoft.com/office/drawing/2014/main" id="{6577414A-6D1D-6388-AB24-85E61E1FF3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295853-7AA8-ED19-E522-B4B791663043}"/>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14841148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50DF-2574-B6B2-2545-AB85240495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6F8FD6F-7FD1-3FEF-6212-C2F6533E225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7C179D-FD1F-DEDF-A4B2-9B544319DF64}"/>
              </a:ext>
            </a:extLst>
          </p:cNvPr>
          <p:cNvSpPr>
            <a:spLocks noGrp="1"/>
          </p:cNvSpPr>
          <p:nvPr>
            <p:ph type="dt" sz="half" idx="10"/>
          </p:nvPr>
        </p:nvSpPr>
        <p:spPr/>
        <p:txBody>
          <a:bodyPr/>
          <a:lstStyle/>
          <a:p>
            <a:fld id="{77DA8EF7-8AF8-4568-899E-2DE0777AA15F}" type="datetimeFigureOut">
              <a:rPr lang="en-US" smtClean="0"/>
              <a:t>11/25/2022</a:t>
            </a:fld>
            <a:endParaRPr lang="en-US"/>
          </a:p>
        </p:txBody>
      </p:sp>
      <p:sp>
        <p:nvSpPr>
          <p:cNvPr id="5" name="Footer Placeholder 4">
            <a:extLst>
              <a:ext uri="{FF2B5EF4-FFF2-40B4-BE49-F238E27FC236}">
                <a16:creationId xmlns:a16="http://schemas.microsoft.com/office/drawing/2014/main" id="{F90DC1A0-E060-B4C0-61A9-68012D10EB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B0C0B-C2F6-CEAE-305B-A09B22FEAFEF}"/>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3424596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5E6EA-8347-16B4-92F2-2B644DD43A6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0EE39AA-5853-532D-FEC1-090F70EA7F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E767149-530D-ED29-DF07-7F07075F8B87}"/>
              </a:ext>
            </a:extLst>
          </p:cNvPr>
          <p:cNvSpPr>
            <a:spLocks noGrp="1"/>
          </p:cNvSpPr>
          <p:nvPr>
            <p:ph type="dt" sz="half" idx="10"/>
          </p:nvPr>
        </p:nvSpPr>
        <p:spPr/>
        <p:txBody>
          <a:bodyPr/>
          <a:lstStyle/>
          <a:p>
            <a:fld id="{77DA8EF7-8AF8-4568-899E-2DE0777AA15F}" type="datetimeFigureOut">
              <a:rPr lang="en-US" smtClean="0"/>
              <a:t>11/25/2022</a:t>
            </a:fld>
            <a:endParaRPr lang="en-US"/>
          </a:p>
        </p:txBody>
      </p:sp>
      <p:sp>
        <p:nvSpPr>
          <p:cNvPr id="5" name="Footer Placeholder 4">
            <a:extLst>
              <a:ext uri="{FF2B5EF4-FFF2-40B4-BE49-F238E27FC236}">
                <a16:creationId xmlns:a16="http://schemas.microsoft.com/office/drawing/2014/main" id="{228A536D-34EC-7A79-5E71-DE735D4F60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946A3A-6264-654E-11D0-6C8E775315B6}"/>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2026000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24C78-D310-7FF5-5FC0-D1D7A924922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9A78488-9D80-7F32-0919-96D391DF432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DEF4165-0DE4-D8B3-F036-AB9D2D7787C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33494D-98B2-44E6-6519-571D611CB08F}"/>
              </a:ext>
            </a:extLst>
          </p:cNvPr>
          <p:cNvSpPr>
            <a:spLocks noGrp="1"/>
          </p:cNvSpPr>
          <p:nvPr>
            <p:ph type="dt" sz="half" idx="10"/>
          </p:nvPr>
        </p:nvSpPr>
        <p:spPr/>
        <p:txBody>
          <a:bodyPr/>
          <a:lstStyle/>
          <a:p>
            <a:fld id="{77DA8EF7-8AF8-4568-899E-2DE0777AA15F}" type="datetimeFigureOut">
              <a:rPr lang="en-US" smtClean="0"/>
              <a:t>11/25/2022</a:t>
            </a:fld>
            <a:endParaRPr lang="en-US"/>
          </a:p>
        </p:txBody>
      </p:sp>
      <p:sp>
        <p:nvSpPr>
          <p:cNvPr id="6" name="Footer Placeholder 5">
            <a:extLst>
              <a:ext uri="{FF2B5EF4-FFF2-40B4-BE49-F238E27FC236}">
                <a16:creationId xmlns:a16="http://schemas.microsoft.com/office/drawing/2014/main" id="{AFBC99A4-2595-538C-AD7A-672E9BD87A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5BA11E-AB96-9AE7-6EB5-09CEE9614B72}"/>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4268404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D4F59-EA3D-75CB-D74A-37DCD03B1D8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01095DA-AA7F-245A-8E53-8636A657C0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787D7C-3F70-1814-ADE2-2F3C8F3B06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03628F5-E98B-F678-A14D-41CC65DC77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0B3DF60-81A0-4230-44B2-75959F795E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CB5A16D-E4E2-86F1-EDE3-56B7AB5B1725}"/>
              </a:ext>
            </a:extLst>
          </p:cNvPr>
          <p:cNvSpPr>
            <a:spLocks noGrp="1"/>
          </p:cNvSpPr>
          <p:nvPr>
            <p:ph type="dt" sz="half" idx="10"/>
          </p:nvPr>
        </p:nvSpPr>
        <p:spPr/>
        <p:txBody>
          <a:bodyPr/>
          <a:lstStyle/>
          <a:p>
            <a:fld id="{77DA8EF7-8AF8-4568-899E-2DE0777AA15F}" type="datetimeFigureOut">
              <a:rPr lang="en-US" smtClean="0"/>
              <a:t>11/25/2022</a:t>
            </a:fld>
            <a:endParaRPr lang="en-US"/>
          </a:p>
        </p:txBody>
      </p:sp>
      <p:sp>
        <p:nvSpPr>
          <p:cNvPr id="8" name="Footer Placeholder 7">
            <a:extLst>
              <a:ext uri="{FF2B5EF4-FFF2-40B4-BE49-F238E27FC236}">
                <a16:creationId xmlns:a16="http://schemas.microsoft.com/office/drawing/2014/main" id="{7C6770CA-7433-E0EF-7224-4B04F12FC3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C880EF3-C78A-A5CB-EC41-90198A5F9E2D}"/>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123282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4A379D-BFD4-802C-4C37-A14D0FF4539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DF8476-82C2-F5CC-7FDF-0582B3610D0C}"/>
              </a:ext>
            </a:extLst>
          </p:cNvPr>
          <p:cNvSpPr>
            <a:spLocks noGrp="1"/>
          </p:cNvSpPr>
          <p:nvPr>
            <p:ph type="dt" sz="half" idx="10"/>
          </p:nvPr>
        </p:nvSpPr>
        <p:spPr/>
        <p:txBody>
          <a:bodyPr/>
          <a:lstStyle/>
          <a:p>
            <a:fld id="{77DA8EF7-8AF8-4568-899E-2DE0777AA15F}" type="datetimeFigureOut">
              <a:rPr lang="en-US" smtClean="0"/>
              <a:t>11/25/2022</a:t>
            </a:fld>
            <a:endParaRPr lang="en-US"/>
          </a:p>
        </p:txBody>
      </p:sp>
      <p:sp>
        <p:nvSpPr>
          <p:cNvPr id="4" name="Footer Placeholder 3">
            <a:extLst>
              <a:ext uri="{FF2B5EF4-FFF2-40B4-BE49-F238E27FC236}">
                <a16:creationId xmlns:a16="http://schemas.microsoft.com/office/drawing/2014/main" id="{29FC5CE4-BBE0-57C5-68C3-91307C4F18B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3CBF5D6-B066-ACBF-8204-4428044C0E9B}"/>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2654241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DA7B2B-67DD-58C4-7D95-EFCBC11AA129}"/>
              </a:ext>
            </a:extLst>
          </p:cNvPr>
          <p:cNvSpPr>
            <a:spLocks noGrp="1"/>
          </p:cNvSpPr>
          <p:nvPr>
            <p:ph type="dt" sz="half" idx="10"/>
          </p:nvPr>
        </p:nvSpPr>
        <p:spPr/>
        <p:txBody>
          <a:bodyPr/>
          <a:lstStyle/>
          <a:p>
            <a:fld id="{77DA8EF7-8AF8-4568-899E-2DE0777AA15F}" type="datetimeFigureOut">
              <a:rPr lang="en-US" smtClean="0"/>
              <a:t>11/25/2022</a:t>
            </a:fld>
            <a:endParaRPr lang="en-US"/>
          </a:p>
        </p:txBody>
      </p:sp>
      <p:sp>
        <p:nvSpPr>
          <p:cNvPr id="3" name="Footer Placeholder 2">
            <a:extLst>
              <a:ext uri="{FF2B5EF4-FFF2-40B4-BE49-F238E27FC236}">
                <a16:creationId xmlns:a16="http://schemas.microsoft.com/office/drawing/2014/main" id="{DFF4A4AE-ED0D-6957-7BC5-E52EFA009DC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27EE38-279F-A833-D812-4CDB869231CF}"/>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5584647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AB576-D69A-3CCF-F735-BDEB14F25D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767B5FE-AFDD-134F-8BB7-1D6F684E4E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3CAF4D2-9350-8A34-FD89-55298A62DD7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AF0D00-21C7-2251-A98B-FAC6AFEBE1C6}"/>
              </a:ext>
            </a:extLst>
          </p:cNvPr>
          <p:cNvSpPr>
            <a:spLocks noGrp="1"/>
          </p:cNvSpPr>
          <p:nvPr>
            <p:ph type="dt" sz="half" idx="10"/>
          </p:nvPr>
        </p:nvSpPr>
        <p:spPr/>
        <p:txBody>
          <a:bodyPr/>
          <a:lstStyle/>
          <a:p>
            <a:fld id="{77DA8EF7-8AF8-4568-899E-2DE0777AA15F}" type="datetimeFigureOut">
              <a:rPr lang="en-US" smtClean="0"/>
              <a:t>11/25/2022</a:t>
            </a:fld>
            <a:endParaRPr lang="en-US"/>
          </a:p>
        </p:txBody>
      </p:sp>
      <p:sp>
        <p:nvSpPr>
          <p:cNvPr id="6" name="Footer Placeholder 5">
            <a:extLst>
              <a:ext uri="{FF2B5EF4-FFF2-40B4-BE49-F238E27FC236}">
                <a16:creationId xmlns:a16="http://schemas.microsoft.com/office/drawing/2014/main" id="{09748033-9A41-2283-0B7F-CB1067EBBF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37D132-0C2B-D72F-D57F-73EE0BC40876}"/>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3371415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27FFF-FDDD-99C7-E4CB-9C6EFE24DF4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508EFC4-6F50-8C8C-881B-4D72654E68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F9A213-372A-2F11-D845-FDD201E8F9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A98DB6E-0C27-450C-ADE5-A95B7CC2A2A2}"/>
              </a:ext>
            </a:extLst>
          </p:cNvPr>
          <p:cNvSpPr>
            <a:spLocks noGrp="1"/>
          </p:cNvSpPr>
          <p:nvPr>
            <p:ph type="dt" sz="half" idx="10"/>
          </p:nvPr>
        </p:nvSpPr>
        <p:spPr/>
        <p:txBody>
          <a:bodyPr/>
          <a:lstStyle/>
          <a:p>
            <a:fld id="{77DA8EF7-8AF8-4568-899E-2DE0777AA15F}" type="datetimeFigureOut">
              <a:rPr lang="en-US" smtClean="0"/>
              <a:t>11/25/2022</a:t>
            </a:fld>
            <a:endParaRPr lang="en-US"/>
          </a:p>
        </p:txBody>
      </p:sp>
      <p:sp>
        <p:nvSpPr>
          <p:cNvPr id="6" name="Footer Placeholder 5">
            <a:extLst>
              <a:ext uri="{FF2B5EF4-FFF2-40B4-BE49-F238E27FC236}">
                <a16:creationId xmlns:a16="http://schemas.microsoft.com/office/drawing/2014/main" id="{EAA7410B-335A-F67B-DFA9-5D486DC8EF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6B88FA-468E-8E1E-163D-A055E38C2283}"/>
              </a:ext>
            </a:extLst>
          </p:cNvPr>
          <p:cNvSpPr>
            <a:spLocks noGrp="1"/>
          </p:cNvSpPr>
          <p:nvPr>
            <p:ph type="sldNum" sz="quarter" idx="12"/>
          </p:nvPr>
        </p:nvSpPr>
        <p:spPr/>
        <p:txBody>
          <a:bodyPr/>
          <a:lstStyle/>
          <a:p>
            <a:fld id="{A1372F53-73D1-44CB-82EF-1CAC84F81047}" type="slidenum">
              <a:rPr lang="en-US" smtClean="0"/>
              <a:t>‹#›</a:t>
            </a:fld>
            <a:endParaRPr lang="en-US"/>
          </a:p>
        </p:txBody>
      </p:sp>
    </p:spTree>
    <p:extLst>
      <p:ext uri="{BB962C8B-B14F-4D97-AF65-F5344CB8AC3E}">
        <p14:creationId xmlns:p14="http://schemas.microsoft.com/office/powerpoint/2010/main" val="2028610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E71A1DF-C261-B408-6AEA-2D579F0AAD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30B39B-88A9-2014-DEC1-1A2D1B33C8C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3BE7E-3199-408E-74ED-605F50B547D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DA8EF7-8AF8-4568-899E-2DE0777AA15F}" type="datetimeFigureOut">
              <a:rPr lang="en-US" smtClean="0"/>
              <a:t>11/25/2022</a:t>
            </a:fld>
            <a:endParaRPr lang="en-US"/>
          </a:p>
        </p:txBody>
      </p:sp>
      <p:sp>
        <p:nvSpPr>
          <p:cNvPr id="5" name="Footer Placeholder 4">
            <a:extLst>
              <a:ext uri="{FF2B5EF4-FFF2-40B4-BE49-F238E27FC236}">
                <a16:creationId xmlns:a16="http://schemas.microsoft.com/office/drawing/2014/main" id="{12F9025D-4FFC-B5BE-1826-5AEE77E8B0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F07297B-469B-F55B-9F80-C11B7DBB44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372F53-73D1-44CB-82EF-1CAC84F81047}" type="slidenum">
              <a:rPr lang="en-US" smtClean="0"/>
              <a:t>‹#›</a:t>
            </a:fld>
            <a:endParaRPr lang="en-US"/>
          </a:p>
        </p:txBody>
      </p:sp>
    </p:spTree>
    <p:extLst>
      <p:ext uri="{BB962C8B-B14F-4D97-AF65-F5344CB8AC3E}">
        <p14:creationId xmlns:p14="http://schemas.microsoft.com/office/powerpoint/2010/main" val="11062757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6DEA-8AA5-AAE5-7C71-868EBD18E0A7}"/>
              </a:ext>
            </a:extLst>
          </p:cNvPr>
          <p:cNvSpPr>
            <a:spLocks noGrp="1"/>
          </p:cNvSpPr>
          <p:nvPr>
            <p:ph type="ctrTitle"/>
          </p:nvPr>
        </p:nvSpPr>
        <p:spPr/>
        <p:txBody>
          <a:bodyPr/>
          <a:lstStyle/>
          <a:p>
            <a:pPr algn="ctr"/>
            <a:r>
              <a:rPr lang="en-US" sz="6000" b="1" i="1" spc="300" dirty="0">
                <a:solidFill>
                  <a:schemeClr val="bg2">
                    <a:lumMod val="10000"/>
                  </a:schemeClr>
                </a:solidFill>
                <a:latin typeface="Sitka Text" panose="02000505000000020004" pitchFamily="2" charset="0"/>
                <a:ea typeface="Segoe UI Black" panose="020B0A02040204020203" pitchFamily="34" charset="0"/>
              </a:rPr>
              <a:t>Formulae</a:t>
            </a:r>
            <a:r>
              <a:rPr lang="en-US" sz="6000" b="1" spc="300" dirty="0">
                <a:solidFill>
                  <a:schemeClr val="bg2">
                    <a:lumMod val="10000"/>
                  </a:schemeClr>
                </a:solidFill>
                <a:latin typeface="Sitka Text" panose="02000505000000020004" pitchFamily="2" charset="0"/>
                <a:ea typeface="Segoe UI Black" panose="020B0A02040204020203" pitchFamily="34" charset="0"/>
              </a:rPr>
              <a:t> </a:t>
            </a:r>
            <a:br>
              <a:rPr lang="en-US" sz="6000" b="1" spc="300" dirty="0">
                <a:solidFill>
                  <a:schemeClr val="bg2">
                    <a:lumMod val="10000"/>
                  </a:schemeClr>
                </a:solidFill>
                <a:latin typeface="Sitka Text" panose="02000505000000020004" pitchFamily="2" charset="0"/>
                <a:ea typeface="Segoe UI Black" panose="020B0A02040204020203" pitchFamily="34" charset="0"/>
              </a:rPr>
            </a:br>
            <a:r>
              <a:rPr lang="en-US" sz="6000" b="1" i="1" spc="300" dirty="0">
                <a:solidFill>
                  <a:schemeClr val="bg2">
                    <a:lumMod val="10000"/>
                  </a:schemeClr>
                </a:solidFill>
                <a:latin typeface="Sitka Text" panose="02000505000000020004" pitchFamily="2" charset="0"/>
                <a:ea typeface="Segoe UI Black" panose="020B0A02040204020203" pitchFamily="34" charset="0"/>
              </a:rPr>
              <a:t>Encyclopedia 2.0 </a:t>
            </a:r>
            <a:endParaRPr lang="x-none" sz="6000" b="1" i="1" spc="300" dirty="0">
              <a:solidFill>
                <a:schemeClr val="bg2">
                  <a:lumMod val="10000"/>
                </a:schemeClr>
              </a:solidFill>
              <a:latin typeface="Sitka Text" panose="02000505000000020004" pitchFamily="2" charset="0"/>
              <a:ea typeface="Segoe UI Black" panose="020B0A02040204020203" pitchFamily="34" charset="0"/>
            </a:endParaRPr>
          </a:p>
        </p:txBody>
      </p:sp>
    </p:spTree>
    <p:extLst>
      <p:ext uri="{BB962C8B-B14F-4D97-AF65-F5344CB8AC3E}">
        <p14:creationId xmlns:p14="http://schemas.microsoft.com/office/powerpoint/2010/main" val="4538132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710C8-E296-764E-1EE6-0C3EA4786F5A}"/>
              </a:ext>
            </a:extLst>
          </p:cNvPr>
          <p:cNvSpPr>
            <a:spLocks noGrp="1"/>
          </p:cNvSpPr>
          <p:nvPr>
            <p:ph type="title"/>
          </p:nvPr>
        </p:nvSpPr>
        <p:spPr/>
        <p:txBody>
          <a:bodyPr>
            <a:normAutofit/>
          </a:bodyPr>
          <a:lstStyle/>
          <a:p>
            <a:pPr algn="ctr"/>
            <a:r>
              <a:rPr lang="en-US" sz="3200" b="1" dirty="0">
                <a:latin typeface="Montserrat" panose="00000500000000000000" pitchFamily="2" charset="0"/>
              </a:rPr>
              <a:t>Mode1 : Admin Mode</a:t>
            </a:r>
            <a:endParaRPr lang="en-US" sz="3200" dirty="0"/>
          </a:p>
        </p:txBody>
      </p:sp>
      <p:pic>
        <p:nvPicPr>
          <p:cNvPr id="5" name="Content Placeholder 4">
            <a:extLst>
              <a:ext uri="{FF2B5EF4-FFF2-40B4-BE49-F238E27FC236}">
                <a16:creationId xmlns:a16="http://schemas.microsoft.com/office/drawing/2014/main" id="{DE63632B-5356-3893-F241-A2CA6D11FEE5}"/>
              </a:ext>
            </a:extLst>
          </p:cNvPr>
          <p:cNvPicPr>
            <a:picLocks noGrp="1" noChangeAspect="1"/>
          </p:cNvPicPr>
          <p:nvPr>
            <p:ph idx="1"/>
          </p:nvPr>
        </p:nvPicPr>
        <p:blipFill>
          <a:blip r:embed="rId2"/>
          <a:stretch>
            <a:fillRect/>
          </a:stretch>
        </p:blipFill>
        <p:spPr>
          <a:xfrm>
            <a:off x="1710812" y="1690688"/>
            <a:ext cx="8898194" cy="4486275"/>
          </a:xfrm>
        </p:spPr>
      </p:pic>
    </p:spTree>
    <p:extLst>
      <p:ext uri="{BB962C8B-B14F-4D97-AF65-F5344CB8AC3E}">
        <p14:creationId xmlns:p14="http://schemas.microsoft.com/office/powerpoint/2010/main" val="2815267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9BD81-0D16-68CB-156A-678F6102AC84}"/>
              </a:ext>
            </a:extLst>
          </p:cNvPr>
          <p:cNvSpPr>
            <a:spLocks noGrp="1"/>
          </p:cNvSpPr>
          <p:nvPr>
            <p:ph type="title"/>
          </p:nvPr>
        </p:nvSpPr>
        <p:spPr/>
        <p:txBody>
          <a:bodyPr>
            <a:normAutofit/>
          </a:bodyPr>
          <a:lstStyle/>
          <a:p>
            <a:pPr algn="ctr"/>
            <a:r>
              <a:rPr lang="en-US" sz="3200" b="1" dirty="0">
                <a:latin typeface="Montserrat" panose="00000500000000000000" pitchFamily="2" charset="0"/>
              </a:rPr>
              <a:t>Mode 2:  User Mode</a:t>
            </a:r>
            <a:endParaRPr lang="en-US" sz="3200" dirty="0"/>
          </a:p>
        </p:txBody>
      </p:sp>
      <p:pic>
        <p:nvPicPr>
          <p:cNvPr id="5" name="Content Placeholder 4">
            <a:extLst>
              <a:ext uri="{FF2B5EF4-FFF2-40B4-BE49-F238E27FC236}">
                <a16:creationId xmlns:a16="http://schemas.microsoft.com/office/drawing/2014/main" id="{79EFE04B-0E94-845A-F545-841949E5646A}"/>
              </a:ext>
            </a:extLst>
          </p:cNvPr>
          <p:cNvPicPr>
            <a:picLocks noGrp="1" noChangeAspect="1"/>
          </p:cNvPicPr>
          <p:nvPr>
            <p:ph idx="1"/>
          </p:nvPr>
        </p:nvPicPr>
        <p:blipFill>
          <a:blip r:embed="rId2"/>
          <a:stretch>
            <a:fillRect/>
          </a:stretch>
        </p:blipFill>
        <p:spPr>
          <a:xfrm>
            <a:off x="1684560" y="1825625"/>
            <a:ext cx="8822879" cy="4351338"/>
          </a:xfrm>
        </p:spPr>
      </p:pic>
    </p:spTree>
    <p:extLst>
      <p:ext uri="{BB962C8B-B14F-4D97-AF65-F5344CB8AC3E}">
        <p14:creationId xmlns:p14="http://schemas.microsoft.com/office/powerpoint/2010/main" val="8663498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53B17-BEC7-0545-528C-E95A640C3CD8}"/>
              </a:ext>
            </a:extLst>
          </p:cNvPr>
          <p:cNvSpPr>
            <a:spLocks noGrp="1"/>
          </p:cNvSpPr>
          <p:nvPr>
            <p:ph type="title"/>
          </p:nvPr>
        </p:nvSpPr>
        <p:spPr/>
        <p:txBody>
          <a:bodyPr>
            <a:normAutofit/>
          </a:bodyPr>
          <a:lstStyle/>
          <a:p>
            <a:pPr algn="ctr"/>
            <a:r>
              <a:rPr lang="en-US" sz="3200" b="1" dirty="0">
                <a:latin typeface="Montserrat" panose="00000500000000000000" pitchFamily="2" charset="0"/>
              </a:rPr>
              <a:t>Mode 3 : Guest mode</a:t>
            </a:r>
            <a:endParaRPr lang="en-US" sz="3200" dirty="0"/>
          </a:p>
        </p:txBody>
      </p:sp>
      <p:pic>
        <p:nvPicPr>
          <p:cNvPr id="5" name="Content Placeholder 4">
            <a:extLst>
              <a:ext uri="{FF2B5EF4-FFF2-40B4-BE49-F238E27FC236}">
                <a16:creationId xmlns:a16="http://schemas.microsoft.com/office/drawing/2014/main" id="{939237ED-AC81-9B14-D85A-81D17E716BE4}"/>
              </a:ext>
            </a:extLst>
          </p:cNvPr>
          <p:cNvPicPr>
            <a:picLocks noGrp="1" noChangeAspect="1"/>
          </p:cNvPicPr>
          <p:nvPr>
            <p:ph idx="1"/>
          </p:nvPr>
        </p:nvPicPr>
        <p:blipFill>
          <a:blip r:embed="rId2"/>
          <a:stretch>
            <a:fillRect/>
          </a:stretch>
        </p:blipFill>
        <p:spPr>
          <a:xfrm>
            <a:off x="1662378" y="1825625"/>
            <a:ext cx="8867243" cy="4351338"/>
          </a:xfrm>
        </p:spPr>
      </p:pic>
    </p:spTree>
    <p:extLst>
      <p:ext uri="{BB962C8B-B14F-4D97-AF65-F5344CB8AC3E}">
        <p14:creationId xmlns:p14="http://schemas.microsoft.com/office/powerpoint/2010/main" val="969364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3CFFB1-95DF-0912-3434-AFBFBFD3AA56}"/>
              </a:ext>
            </a:extLst>
          </p:cNvPr>
          <p:cNvSpPr>
            <a:spLocks noGrp="1"/>
          </p:cNvSpPr>
          <p:nvPr>
            <p:ph sz="half" idx="1"/>
          </p:nvPr>
        </p:nvSpPr>
        <p:spPr>
          <a:xfrm>
            <a:off x="838199" y="1101212"/>
            <a:ext cx="11058833" cy="3214279"/>
          </a:xfrm>
        </p:spPr>
        <p:txBody>
          <a:bodyPr>
            <a:normAutofit fontScale="92500" lnSpcReduction="20000"/>
          </a:bodyPr>
          <a:lstStyle/>
          <a:p>
            <a:pPr marL="0" indent="0" algn="ctr">
              <a:buNone/>
            </a:pPr>
            <a:endParaRPr lang="en-US" sz="7200" dirty="0">
              <a:latin typeface="Montserrat" panose="00000500000000000000" pitchFamily="2" charset="0"/>
            </a:endParaRPr>
          </a:p>
          <a:p>
            <a:pPr marL="0" indent="0" algn="ctr">
              <a:buNone/>
            </a:pPr>
            <a:r>
              <a:rPr lang="en-US" sz="7200" dirty="0">
                <a:latin typeface="Montserrat" panose="00000500000000000000" pitchFamily="2" charset="0"/>
              </a:rPr>
              <a:t>THANK </a:t>
            </a:r>
          </a:p>
          <a:p>
            <a:pPr marL="0" indent="0" algn="ctr">
              <a:buNone/>
            </a:pPr>
            <a:r>
              <a:rPr lang="en-US" sz="7200" dirty="0">
                <a:latin typeface="Montserrat" panose="00000500000000000000" pitchFamily="2" charset="0"/>
              </a:rPr>
              <a:t>YOU !!</a:t>
            </a:r>
          </a:p>
          <a:p>
            <a:pPr marL="0" indent="0">
              <a:buNone/>
            </a:pPr>
            <a:endParaRPr lang="en-US" dirty="0"/>
          </a:p>
        </p:txBody>
      </p:sp>
      <p:sp>
        <p:nvSpPr>
          <p:cNvPr id="5" name="Content Placeholder 4">
            <a:extLst>
              <a:ext uri="{FF2B5EF4-FFF2-40B4-BE49-F238E27FC236}">
                <a16:creationId xmlns:a16="http://schemas.microsoft.com/office/drawing/2014/main" id="{56D7BB61-0298-DF11-69E7-6DD358BC3D13}"/>
              </a:ext>
            </a:extLst>
          </p:cNvPr>
          <p:cNvSpPr>
            <a:spLocks noGrp="1"/>
          </p:cNvSpPr>
          <p:nvPr>
            <p:ph sz="half" idx="2"/>
          </p:nvPr>
        </p:nvSpPr>
        <p:spPr>
          <a:xfrm>
            <a:off x="8072284" y="4168877"/>
            <a:ext cx="3281515" cy="2008086"/>
          </a:xfrm>
        </p:spPr>
        <p:txBody>
          <a:bodyPr>
            <a:normAutofit fontScale="92500" lnSpcReduction="20000"/>
          </a:bodyPr>
          <a:lstStyle/>
          <a:p>
            <a:pPr marL="0" indent="0">
              <a:buNone/>
            </a:pPr>
            <a:r>
              <a:rPr lang="en-US" dirty="0"/>
              <a:t>Team </a:t>
            </a:r>
          </a:p>
          <a:p>
            <a:r>
              <a:rPr lang="en-US" dirty="0"/>
              <a:t>Atul Shreewastav</a:t>
            </a:r>
          </a:p>
          <a:p>
            <a:r>
              <a:rPr lang="en-US" dirty="0"/>
              <a:t>Bidhan Acharya</a:t>
            </a:r>
          </a:p>
          <a:p>
            <a:r>
              <a:rPr lang="en-US" dirty="0"/>
              <a:t>Nischal Paudel</a:t>
            </a:r>
          </a:p>
          <a:p>
            <a:r>
              <a:rPr lang="en-US" dirty="0"/>
              <a:t>Yugratna Humagain</a:t>
            </a:r>
          </a:p>
          <a:p>
            <a:endParaRPr lang="en-US" dirty="0"/>
          </a:p>
        </p:txBody>
      </p:sp>
    </p:spTree>
    <p:extLst>
      <p:ext uri="{BB962C8B-B14F-4D97-AF65-F5344CB8AC3E}">
        <p14:creationId xmlns:p14="http://schemas.microsoft.com/office/powerpoint/2010/main" val="3486798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D3DAC-5BF1-0474-4A25-8313E886FE03}"/>
              </a:ext>
            </a:extLst>
          </p:cNvPr>
          <p:cNvSpPr>
            <a:spLocks noGrp="1"/>
          </p:cNvSpPr>
          <p:nvPr>
            <p:ph type="title"/>
          </p:nvPr>
        </p:nvSpPr>
        <p:spPr/>
        <p:txBody>
          <a:bodyPr>
            <a:normAutofit/>
          </a:bodyPr>
          <a:lstStyle/>
          <a:p>
            <a:pPr algn="ctr"/>
            <a:r>
              <a:rPr lang="en-US" sz="3200" b="1" spc="300" dirty="0">
                <a:solidFill>
                  <a:schemeClr val="tx1">
                    <a:lumMod val="75000"/>
                    <a:lumOff val="25000"/>
                  </a:schemeClr>
                </a:solidFill>
                <a:latin typeface="Montserrat" pitchFamily="2" charset="77"/>
              </a:rPr>
              <a:t>Acknowledgement</a:t>
            </a:r>
            <a:endParaRPr lang="en-US" sz="3200" dirty="0"/>
          </a:p>
        </p:txBody>
      </p:sp>
      <p:sp>
        <p:nvSpPr>
          <p:cNvPr id="3" name="Content Placeholder 2">
            <a:extLst>
              <a:ext uri="{FF2B5EF4-FFF2-40B4-BE49-F238E27FC236}">
                <a16:creationId xmlns:a16="http://schemas.microsoft.com/office/drawing/2014/main" id="{1454EE46-F54E-7424-AB49-D2F428FE805A}"/>
              </a:ext>
            </a:extLst>
          </p:cNvPr>
          <p:cNvSpPr>
            <a:spLocks noGrp="1"/>
          </p:cNvSpPr>
          <p:nvPr>
            <p:ph idx="1"/>
          </p:nvPr>
        </p:nvSpPr>
        <p:spPr/>
        <p:txBody>
          <a:bodyPr/>
          <a:lstStyle/>
          <a:p>
            <a:pPr marL="0" indent="0" algn="just">
              <a:buNone/>
            </a:pPr>
            <a:r>
              <a:rPr lang="en-US" sz="2400" dirty="0"/>
              <a:t>Our team would like to express a deep sense of thanks and gratitude to our </a:t>
            </a:r>
            <a:r>
              <a:rPr lang="en-US" sz="2400" b="1" dirty="0"/>
              <a:t>Department of Electronics and Computer Engineering </a:t>
            </a:r>
            <a:r>
              <a:rPr lang="en-US" sz="2400" dirty="0"/>
              <a:t>of </a:t>
            </a:r>
            <a:r>
              <a:rPr lang="en-US" sz="2400" b="1" dirty="0"/>
              <a:t>Thapathali</a:t>
            </a:r>
            <a:r>
              <a:rPr lang="en-US" sz="2400" dirty="0"/>
              <a:t> </a:t>
            </a:r>
            <a:r>
              <a:rPr lang="en-US" sz="2400" b="1" dirty="0"/>
              <a:t>Campus</a:t>
            </a:r>
            <a:r>
              <a:rPr lang="en-US" sz="2400" dirty="0"/>
              <a:t> for this great opportunity to present our ideas. We would also like to thank Er. Saroj Shakya Sir for guiding us immensely throughout the project. His constructive advice and constant motivation have been responsible for the successful completion of this project . </a:t>
            </a:r>
          </a:p>
          <a:p>
            <a:pPr marL="0" indent="0">
              <a:buNone/>
            </a:pPr>
            <a:endParaRPr lang="en-US" dirty="0"/>
          </a:p>
        </p:txBody>
      </p:sp>
    </p:spTree>
    <p:extLst>
      <p:ext uri="{BB962C8B-B14F-4D97-AF65-F5344CB8AC3E}">
        <p14:creationId xmlns:p14="http://schemas.microsoft.com/office/powerpoint/2010/main" val="2012755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5336C-BB71-5EE8-F0C6-5DA61B707D52}"/>
              </a:ext>
            </a:extLst>
          </p:cNvPr>
          <p:cNvSpPr>
            <a:spLocks noGrp="1"/>
          </p:cNvSpPr>
          <p:nvPr>
            <p:ph type="title"/>
          </p:nvPr>
        </p:nvSpPr>
        <p:spPr/>
        <p:txBody>
          <a:bodyPr>
            <a:normAutofit fontScale="90000"/>
          </a:bodyPr>
          <a:lstStyle/>
          <a:p>
            <a:pPr algn="ctr"/>
            <a:r>
              <a:rPr lang="en-US" sz="3600" b="1" spc="300" dirty="0">
                <a:solidFill>
                  <a:schemeClr val="tx1">
                    <a:lumMod val="75000"/>
                    <a:lumOff val="25000"/>
                  </a:schemeClr>
                </a:solidFill>
                <a:latin typeface="Montserrat" pitchFamily="2" charset="77"/>
              </a:rPr>
              <a:t>Introduction To Formulae Encyclopedia 2.0</a:t>
            </a:r>
            <a:br>
              <a:rPr lang="x-none" sz="4400" b="1" spc="300" dirty="0">
                <a:solidFill>
                  <a:schemeClr val="tx1">
                    <a:lumMod val="75000"/>
                    <a:lumOff val="25000"/>
                  </a:schemeClr>
                </a:solidFill>
                <a:latin typeface="Montserrat" pitchFamily="2" charset="77"/>
              </a:rPr>
            </a:br>
            <a:endParaRPr lang="en-US" dirty="0"/>
          </a:p>
        </p:txBody>
      </p:sp>
      <p:sp>
        <p:nvSpPr>
          <p:cNvPr id="3" name="Content Placeholder 2">
            <a:extLst>
              <a:ext uri="{FF2B5EF4-FFF2-40B4-BE49-F238E27FC236}">
                <a16:creationId xmlns:a16="http://schemas.microsoft.com/office/drawing/2014/main" id="{D5C7B790-4849-58AD-8141-6EE1D875CD09}"/>
              </a:ext>
            </a:extLst>
          </p:cNvPr>
          <p:cNvSpPr>
            <a:spLocks noGrp="1"/>
          </p:cNvSpPr>
          <p:nvPr>
            <p:ph idx="1"/>
          </p:nvPr>
        </p:nvSpPr>
        <p:spPr/>
        <p:txBody>
          <a:bodyPr>
            <a:normAutofit lnSpcReduction="10000"/>
          </a:bodyPr>
          <a:lstStyle/>
          <a:p>
            <a:pPr algn="just"/>
            <a:r>
              <a:rPr lang="en-US" sz="2400" dirty="0">
                <a:solidFill>
                  <a:srgbClr val="000000"/>
                </a:solidFill>
                <a:effectLst/>
                <a:ea typeface="Times New Roman" panose="02020603050405020304" pitchFamily="18" charset="0"/>
              </a:rPr>
              <a:t>“Formula Encyclopedia 2.0” is the refurbished version of our first project “Formula Encyclopedia” related with all the formula required for the students. As finding a certain formula can get difficult, in general, this program is made to provide the users each and every formula required in the semesters of BCT. </a:t>
            </a:r>
          </a:p>
          <a:p>
            <a:pPr algn="just"/>
            <a:r>
              <a:rPr lang="en-US" sz="2400" dirty="0">
                <a:solidFill>
                  <a:srgbClr val="000000"/>
                </a:solidFill>
                <a:effectLst/>
                <a:ea typeface="Times New Roman" panose="02020603050405020304" pitchFamily="18" charset="0"/>
              </a:rPr>
              <a:t>Sometimes it can be difficult to come up with a solution to a certain issue. In turn, the solution to the problem cannot advance if a specific formula cannot be found. Finding the right formulas can be particularly challenging for pupils since there may be several formulas for a same problem.</a:t>
            </a:r>
          </a:p>
          <a:p>
            <a:pPr algn="just"/>
            <a:r>
              <a:rPr lang="en-US" sz="2400" dirty="0"/>
              <a:t>Right Now, our app only supports limited formulas used in the first ,second and third semester course of field of Computer Engineering at IOE</a:t>
            </a:r>
          </a:p>
          <a:p>
            <a:pPr algn="just"/>
            <a:r>
              <a:rPr lang="en-US" sz="2400" dirty="0"/>
              <a:t>Furthermore, this app  provides the quick search feature as well as the subject-wise categorization of the formulae.</a:t>
            </a:r>
          </a:p>
          <a:p>
            <a:pPr marL="0" indent="0">
              <a:buNone/>
            </a:pPr>
            <a:endParaRPr lang="en-US" sz="2400" dirty="0"/>
          </a:p>
          <a:p>
            <a:endParaRPr lang="en-US" sz="2400" dirty="0"/>
          </a:p>
        </p:txBody>
      </p:sp>
    </p:spTree>
    <p:extLst>
      <p:ext uri="{BB962C8B-B14F-4D97-AF65-F5344CB8AC3E}">
        <p14:creationId xmlns:p14="http://schemas.microsoft.com/office/powerpoint/2010/main" val="30774451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4460D-A4DD-B58D-73AD-0FE5DBFE6469}"/>
              </a:ext>
            </a:extLst>
          </p:cNvPr>
          <p:cNvSpPr>
            <a:spLocks noGrp="1"/>
          </p:cNvSpPr>
          <p:nvPr>
            <p:ph type="title"/>
          </p:nvPr>
        </p:nvSpPr>
        <p:spPr/>
        <p:txBody>
          <a:bodyPr>
            <a:normAutofit fontScale="90000"/>
          </a:bodyPr>
          <a:lstStyle/>
          <a:p>
            <a:pPr algn="ctr"/>
            <a:r>
              <a:rPr lang="en-US" sz="3600" b="1" spc="300" dirty="0">
                <a:latin typeface="Montserrat" pitchFamily="2" charset="77"/>
              </a:rPr>
              <a:t>Why</a:t>
            </a:r>
            <a:r>
              <a:rPr lang="en-US" sz="4400" b="1" spc="300" dirty="0">
                <a:latin typeface="Montserrat" pitchFamily="2" charset="77"/>
              </a:rPr>
              <a:t> Formulae Encyclopedia 2.0?</a:t>
            </a:r>
            <a:br>
              <a:rPr lang="x-none" sz="4400" b="1" spc="300" dirty="0">
                <a:latin typeface="Montserrat" pitchFamily="2" charset="77"/>
              </a:rPr>
            </a:br>
            <a:endParaRPr lang="en-US" dirty="0"/>
          </a:p>
        </p:txBody>
      </p:sp>
      <p:sp>
        <p:nvSpPr>
          <p:cNvPr id="3" name="Content Placeholder 2">
            <a:extLst>
              <a:ext uri="{FF2B5EF4-FFF2-40B4-BE49-F238E27FC236}">
                <a16:creationId xmlns:a16="http://schemas.microsoft.com/office/drawing/2014/main" id="{2AD628C7-6944-3C23-91AC-EA4E032F17CF}"/>
              </a:ext>
            </a:extLst>
          </p:cNvPr>
          <p:cNvSpPr>
            <a:spLocks noGrp="1"/>
          </p:cNvSpPr>
          <p:nvPr>
            <p:ph idx="1"/>
          </p:nvPr>
        </p:nvSpPr>
        <p:spPr/>
        <p:txBody>
          <a:bodyPr/>
          <a:lstStyle/>
          <a:p>
            <a:pPr marL="0" indent="0" algn="just">
              <a:buNone/>
            </a:pPr>
            <a:r>
              <a:rPr lang="en-US" sz="2800" dirty="0"/>
              <a:t>As we are all aware , engineering is one of the toughest study field with the widest variety in the course content which covers almost every discipline of science and math. Hence there is no ignorance of the fact that every students pursuing this field are pressurized by the humongous number of the formulae it accompanies burdening the students to remember them. Therefore , Formulae encyclopedia 2.0 comes in handy as a great assistance for the students. </a:t>
            </a:r>
          </a:p>
          <a:p>
            <a:pPr marL="0" indent="0">
              <a:buNone/>
            </a:pPr>
            <a:endParaRPr lang="en-US" dirty="0"/>
          </a:p>
        </p:txBody>
      </p:sp>
    </p:spTree>
    <p:extLst>
      <p:ext uri="{BB962C8B-B14F-4D97-AF65-F5344CB8AC3E}">
        <p14:creationId xmlns:p14="http://schemas.microsoft.com/office/powerpoint/2010/main" val="191815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AED5-711E-12EE-0488-052F10908149}"/>
              </a:ext>
            </a:extLst>
          </p:cNvPr>
          <p:cNvSpPr>
            <a:spLocks noGrp="1"/>
          </p:cNvSpPr>
          <p:nvPr>
            <p:ph type="title"/>
          </p:nvPr>
        </p:nvSpPr>
        <p:spPr/>
        <p:txBody>
          <a:bodyPr>
            <a:normAutofit/>
          </a:bodyPr>
          <a:lstStyle/>
          <a:p>
            <a:pPr algn="ctr"/>
            <a:r>
              <a:rPr lang="en-US" sz="3200" b="1" i="0" dirty="0">
                <a:solidFill>
                  <a:srgbClr val="404040"/>
                </a:solidFill>
                <a:effectLst/>
                <a:latin typeface="Montserrat" panose="00000500000000000000" pitchFamily="2" charset="0"/>
              </a:rPr>
              <a:t>Methodology</a:t>
            </a:r>
            <a:endParaRPr lang="en-US" sz="3200" dirty="0"/>
          </a:p>
        </p:txBody>
      </p:sp>
      <p:sp>
        <p:nvSpPr>
          <p:cNvPr id="3" name="Content Placeholder 2">
            <a:extLst>
              <a:ext uri="{FF2B5EF4-FFF2-40B4-BE49-F238E27FC236}">
                <a16:creationId xmlns:a16="http://schemas.microsoft.com/office/drawing/2014/main" id="{451D4E24-37EF-592A-138D-1499B8718E5A}"/>
              </a:ext>
            </a:extLst>
          </p:cNvPr>
          <p:cNvSpPr>
            <a:spLocks noGrp="1"/>
          </p:cNvSpPr>
          <p:nvPr>
            <p:ph idx="1"/>
          </p:nvPr>
        </p:nvSpPr>
        <p:spPr/>
        <p:txBody>
          <a:bodyPr/>
          <a:lstStyle/>
          <a:p>
            <a:pPr algn="just"/>
            <a:r>
              <a:rPr lang="en-US" sz="2800" dirty="0"/>
              <a:t>The core programming of this project has been written on Qt 5.0 Code and compiled using g++.</a:t>
            </a:r>
          </a:p>
          <a:p>
            <a:pPr algn="just"/>
            <a:r>
              <a:rPr lang="en-US" dirty="0"/>
              <a:t>The project has been achieved with the help of built in templates of Qt 5.0</a:t>
            </a:r>
            <a:endParaRPr lang="en-US" sz="2800" dirty="0"/>
          </a:p>
          <a:p>
            <a:pPr algn="just"/>
            <a:r>
              <a:rPr lang="en-US" sz="2800" dirty="0"/>
              <a:t>We’ve used database management system(MYSQL) to manage the formula database and login credentials.</a:t>
            </a:r>
          </a:p>
          <a:p>
            <a:pPr algn="just"/>
            <a:r>
              <a:rPr lang="en-US" sz="2800" dirty="0"/>
              <a:t>Database management and GUI is the fundamental aspect of this application</a:t>
            </a:r>
          </a:p>
          <a:p>
            <a:pPr marL="0" indent="0">
              <a:buNone/>
            </a:pPr>
            <a:endParaRPr lang="en-US" dirty="0"/>
          </a:p>
        </p:txBody>
      </p:sp>
    </p:spTree>
    <p:extLst>
      <p:ext uri="{BB962C8B-B14F-4D97-AF65-F5344CB8AC3E}">
        <p14:creationId xmlns:p14="http://schemas.microsoft.com/office/powerpoint/2010/main" val="38610162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1233-F1E0-50FC-CF49-D9EA2A560735}"/>
              </a:ext>
            </a:extLst>
          </p:cNvPr>
          <p:cNvSpPr>
            <a:spLocks noGrp="1"/>
          </p:cNvSpPr>
          <p:nvPr>
            <p:ph type="title"/>
          </p:nvPr>
        </p:nvSpPr>
        <p:spPr/>
        <p:txBody>
          <a:bodyPr>
            <a:normAutofit/>
          </a:bodyPr>
          <a:lstStyle/>
          <a:p>
            <a:pPr algn="ctr"/>
            <a:r>
              <a:rPr lang="en-US" sz="3200" b="1" i="0" dirty="0">
                <a:solidFill>
                  <a:srgbClr val="404040"/>
                </a:solidFill>
                <a:effectLst/>
                <a:latin typeface="Montserrat" panose="00000500000000000000" pitchFamily="2" charset="0"/>
              </a:rPr>
              <a:t>Methodology</a:t>
            </a:r>
            <a:endParaRPr lang="en-US" sz="3200" dirty="0"/>
          </a:p>
        </p:txBody>
      </p:sp>
      <p:sp>
        <p:nvSpPr>
          <p:cNvPr id="5" name="Content Placeholder 4">
            <a:extLst>
              <a:ext uri="{FF2B5EF4-FFF2-40B4-BE49-F238E27FC236}">
                <a16:creationId xmlns:a16="http://schemas.microsoft.com/office/drawing/2014/main" id="{8D2433A4-C4AD-F8BF-0176-09E5943F2C05}"/>
              </a:ext>
            </a:extLst>
          </p:cNvPr>
          <p:cNvSpPr>
            <a:spLocks noGrp="1"/>
          </p:cNvSpPr>
          <p:nvPr>
            <p:ph sz="half" idx="2"/>
          </p:nvPr>
        </p:nvSpPr>
        <p:spPr/>
        <p:txBody>
          <a:bodyPr>
            <a:normAutofit fontScale="85000" lnSpcReduction="20000"/>
          </a:bodyPr>
          <a:lstStyle/>
          <a:p>
            <a:pPr marL="285750" indent="-285750">
              <a:lnSpc>
                <a:spcPct val="150000"/>
              </a:lnSpc>
              <a:buFont typeface="Arial"/>
              <a:buChar char="•"/>
            </a:pPr>
            <a:r>
              <a:rPr lang="en-US" dirty="0">
                <a:cs typeface="Calibri"/>
              </a:rPr>
              <a:t>GUI based Application</a:t>
            </a:r>
          </a:p>
          <a:p>
            <a:pPr marL="285750" indent="-285750">
              <a:lnSpc>
                <a:spcPct val="150000"/>
              </a:lnSpc>
              <a:buFont typeface="Arial"/>
              <a:buChar char="•"/>
            </a:pPr>
            <a:r>
              <a:rPr lang="en-US" dirty="0">
                <a:cs typeface="Calibri"/>
              </a:rPr>
              <a:t>Has 3 different modes to log in</a:t>
            </a:r>
          </a:p>
          <a:p>
            <a:pPr marL="914400" lvl="1" indent="-457200">
              <a:lnSpc>
                <a:spcPct val="150000"/>
              </a:lnSpc>
              <a:buFont typeface="+mj-lt"/>
              <a:buAutoNum type="arabicPeriod"/>
            </a:pPr>
            <a:r>
              <a:rPr lang="en-US" dirty="0">
                <a:cs typeface="Calibri"/>
              </a:rPr>
              <a:t>Admin</a:t>
            </a:r>
          </a:p>
          <a:p>
            <a:pPr lvl="2">
              <a:lnSpc>
                <a:spcPct val="150000"/>
              </a:lnSpc>
              <a:buFont typeface="Wingdings" panose="05000000000000000000" pitchFamily="2" charset="2"/>
              <a:buChar char="Ø"/>
            </a:pPr>
            <a:r>
              <a:rPr lang="en-US" sz="1800" dirty="0">
                <a:solidFill>
                  <a:srgbClr val="000000"/>
                </a:solidFill>
                <a:latin typeface="Times New Roman" panose="02020603050405020304" pitchFamily="18" charset="0"/>
                <a:ea typeface="Times New Roman" panose="02020603050405020304" pitchFamily="18" charset="0"/>
              </a:rPr>
              <a:t>To</a:t>
            </a:r>
            <a:r>
              <a:rPr lang="en-US" sz="1800" dirty="0">
                <a:solidFill>
                  <a:srgbClr val="000000"/>
                </a:solidFill>
                <a:effectLst/>
                <a:latin typeface="Times New Roman" panose="02020603050405020304" pitchFamily="18" charset="0"/>
                <a:ea typeface="Times New Roman" panose="02020603050405020304" pitchFamily="18" charset="0"/>
              </a:rPr>
              <a:t> register, delete, view users</a:t>
            </a:r>
            <a:endParaRPr lang="en-US" dirty="0">
              <a:cs typeface="Calibri"/>
            </a:endParaRPr>
          </a:p>
          <a:p>
            <a:pPr marL="914400" lvl="1" indent="-457200">
              <a:lnSpc>
                <a:spcPct val="150000"/>
              </a:lnSpc>
              <a:buFont typeface="+mj-lt"/>
              <a:buAutoNum type="arabicPeriod"/>
            </a:pPr>
            <a:r>
              <a:rPr lang="en-US" dirty="0">
                <a:cs typeface="Calibri"/>
              </a:rPr>
              <a:t>User</a:t>
            </a:r>
          </a:p>
          <a:p>
            <a:pPr lvl="2">
              <a:lnSpc>
                <a:spcPct val="150000"/>
              </a:lnSpc>
              <a:buFont typeface="Wingdings" panose="05000000000000000000" pitchFamily="2" charset="2"/>
              <a:buChar char="Ø"/>
            </a:pPr>
            <a:r>
              <a:rPr lang="en-US" dirty="0">
                <a:cs typeface="Calibri"/>
              </a:rPr>
              <a:t> Look for a formula</a:t>
            </a:r>
          </a:p>
          <a:p>
            <a:pPr lvl="2">
              <a:lnSpc>
                <a:spcPct val="150000"/>
              </a:lnSpc>
              <a:buFont typeface="Wingdings" panose="05000000000000000000" pitchFamily="2" charset="2"/>
              <a:buChar char="Ø"/>
            </a:pPr>
            <a:r>
              <a:rPr lang="en-US" dirty="0">
                <a:cs typeface="Calibri"/>
              </a:rPr>
              <a:t>View formula sorted by subjects</a:t>
            </a:r>
          </a:p>
          <a:p>
            <a:pPr marL="914400" lvl="1" indent="-457200">
              <a:lnSpc>
                <a:spcPct val="150000"/>
              </a:lnSpc>
              <a:buFont typeface="+mj-lt"/>
              <a:buAutoNum type="arabicPeriod"/>
            </a:pPr>
            <a:r>
              <a:rPr lang="en-US" dirty="0">
                <a:cs typeface="Calibri"/>
              </a:rPr>
              <a:t>Guest</a:t>
            </a:r>
          </a:p>
          <a:p>
            <a:pPr lvl="2">
              <a:lnSpc>
                <a:spcPct val="150000"/>
              </a:lnSpc>
              <a:buFont typeface="Wingdings" panose="05000000000000000000" pitchFamily="2" charset="2"/>
              <a:buChar char="Ø"/>
            </a:pPr>
            <a:r>
              <a:rPr lang="en-US" dirty="0">
                <a:cs typeface="Calibri"/>
              </a:rPr>
              <a:t>View limited formulas</a:t>
            </a:r>
          </a:p>
          <a:p>
            <a:pPr marL="0" indent="0">
              <a:buNone/>
            </a:pPr>
            <a:endParaRPr lang="en-US" dirty="0"/>
          </a:p>
        </p:txBody>
      </p:sp>
      <p:pic>
        <p:nvPicPr>
          <p:cNvPr id="8" name="Content Placeholder 7">
            <a:extLst>
              <a:ext uri="{FF2B5EF4-FFF2-40B4-BE49-F238E27FC236}">
                <a16:creationId xmlns:a16="http://schemas.microsoft.com/office/drawing/2014/main" id="{45ECB910-3B0E-0CBA-8F7B-31F797A1C47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25677" y="1825625"/>
            <a:ext cx="4178709" cy="4351338"/>
          </a:xfrm>
        </p:spPr>
      </p:pic>
    </p:spTree>
    <p:extLst>
      <p:ext uri="{BB962C8B-B14F-4D97-AF65-F5344CB8AC3E}">
        <p14:creationId xmlns:p14="http://schemas.microsoft.com/office/powerpoint/2010/main" val="37834436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E2E49A-D3A0-2103-07F2-D6BB48E0741E}"/>
              </a:ext>
            </a:extLst>
          </p:cNvPr>
          <p:cNvSpPr>
            <a:spLocks noGrp="1"/>
          </p:cNvSpPr>
          <p:nvPr>
            <p:ph type="title"/>
          </p:nvPr>
        </p:nvSpPr>
        <p:spPr>
          <a:xfrm>
            <a:off x="838200" y="306132"/>
            <a:ext cx="10515600" cy="1325563"/>
          </a:xfrm>
        </p:spPr>
        <p:txBody>
          <a:bodyPr/>
          <a:lstStyle/>
          <a:p>
            <a:pPr algn="ctr"/>
            <a:r>
              <a:rPr lang="en-US" sz="4400" b="1" i="0" dirty="0">
                <a:solidFill>
                  <a:srgbClr val="404040"/>
                </a:solidFill>
                <a:effectLst/>
                <a:latin typeface="Montserrat" panose="00000500000000000000" pitchFamily="2" charset="0"/>
              </a:rPr>
              <a:t> </a:t>
            </a:r>
            <a:r>
              <a:rPr lang="en-US" sz="3200" b="1" i="0" dirty="0">
                <a:solidFill>
                  <a:srgbClr val="404040"/>
                </a:solidFill>
                <a:effectLst/>
                <a:latin typeface="Montserrat" panose="00000500000000000000" pitchFamily="2" charset="0"/>
              </a:rPr>
              <a:t>Methodology</a:t>
            </a:r>
            <a:endParaRPr lang="en-US" sz="3200" dirty="0"/>
          </a:p>
        </p:txBody>
      </p:sp>
      <p:sp>
        <p:nvSpPr>
          <p:cNvPr id="3" name="Content Placeholder 2">
            <a:extLst>
              <a:ext uri="{FF2B5EF4-FFF2-40B4-BE49-F238E27FC236}">
                <a16:creationId xmlns:a16="http://schemas.microsoft.com/office/drawing/2014/main" id="{1B845568-312D-7D6F-42BD-536E2E916A39}"/>
              </a:ext>
            </a:extLst>
          </p:cNvPr>
          <p:cNvSpPr>
            <a:spLocks noGrp="1"/>
          </p:cNvSpPr>
          <p:nvPr>
            <p:ph sz="half" idx="1"/>
          </p:nvPr>
        </p:nvSpPr>
        <p:spPr>
          <a:xfrm>
            <a:off x="838200" y="1825625"/>
            <a:ext cx="10515600" cy="4351338"/>
          </a:xfrm>
        </p:spPr>
        <p:txBody>
          <a:bodyPr/>
          <a:lstStyle/>
          <a:p>
            <a:pPr marL="0" indent="0">
              <a:buNone/>
            </a:pPr>
            <a:endParaRPr lang="en-US" dirty="0"/>
          </a:p>
        </p:txBody>
      </p:sp>
    </p:spTree>
    <p:extLst>
      <p:ext uri="{BB962C8B-B14F-4D97-AF65-F5344CB8AC3E}">
        <p14:creationId xmlns:p14="http://schemas.microsoft.com/office/powerpoint/2010/main" val="4255943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DAB4753-FB16-41DA-0591-149DCA7A7A10}"/>
              </a:ext>
            </a:extLst>
          </p:cNvPr>
          <p:cNvSpPr>
            <a:spLocks noGrp="1"/>
          </p:cNvSpPr>
          <p:nvPr>
            <p:ph type="title"/>
          </p:nvPr>
        </p:nvSpPr>
        <p:spPr/>
        <p:txBody>
          <a:bodyPr>
            <a:normAutofit/>
          </a:bodyPr>
          <a:lstStyle/>
          <a:p>
            <a:pPr algn="ctr"/>
            <a:r>
              <a:rPr lang="en-US" sz="3200" b="1" dirty="0">
                <a:latin typeface="Montserrat" panose="00000500000000000000" pitchFamily="2" charset="0"/>
              </a:rPr>
              <a:t>Home Screen</a:t>
            </a:r>
            <a:endParaRPr lang="en-US" sz="3200" dirty="0"/>
          </a:p>
        </p:txBody>
      </p:sp>
      <p:pic>
        <p:nvPicPr>
          <p:cNvPr id="10" name="Content Placeholder 9">
            <a:extLst>
              <a:ext uri="{FF2B5EF4-FFF2-40B4-BE49-F238E27FC236}">
                <a16:creationId xmlns:a16="http://schemas.microsoft.com/office/drawing/2014/main" id="{E5C67BE5-97FD-25B5-81CE-9268447BC01E}"/>
              </a:ext>
            </a:extLst>
          </p:cNvPr>
          <p:cNvPicPr>
            <a:picLocks noGrp="1" noChangeAspect="1"/>
          </p:cNvPicPr>
          <p:nvPr>
            <p:ph idx="1"/>
          </p:nvPr>
        </p:nvPicPr>
        <p:blipFill>
          <a:blip r:embed="rId2"/>
          <a:stretch>
            <a:fillRect/>
          </a:stretch>
        </p:blipFill>
        <p:spPr>
          <a:xfrm>
            <a:off x="2195448" y="1825625"/>
            <a:ext cx="7801103" cy="4351338"/>
          </a:xfrm>
        </p:spPr>
      </p:pic>
    </p:spTree>
    <p:extLst>
      <p:ext uri="{BB962C8B-B14F-4D97-AF65-F5344CB8AC3E}">
        <p14:creationId xmlns:p14="http://schemas.microsoft.com/office/powerpoint/2010/main" val="3979853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741816-F571-F164-3126-7153A34C7655}"/>
              </a:ext>
            </a:extLst>
          </p:cNvPr>
          <p:cNvSpPr>
            <a:spLocks noGrp="1"/>
          </p:cNvSpPr>
          <p:nvPr>
            <p:ph type="title"/>
          </p:nvPr>
        </p:nvSpPr>
        <p:spPr/>
        <p:txBody>
          <a:bodyPr>
            <a:normAutofit/>
          </a:bodyPr>
          <a:lstStyle/>
          <a:p>
            <a:pPr algn="ctr"/>
            <a:r>
              <a:rPr lang="en-US" sz="3200" b="1" dirty="0">
                <a:latin typeface="Montserrat" panose="00000500000000000000" pitchFamily="2" charset="0"/>
              </a:rPr>
              <a:t>Login Page</a:t>
            </a:r>
            <a:endParaRPr lang="en-US" sz="3200" dirty="0">
              <a:latin typeface="Monotype Corsiva" panose="03010101010201010101" pitchFamily="66" charset="0"/>
            </a:endParaRPr>
          </a:p>
        </p:txBody>
      </p:sp>
      <p:pic>
        <p:nvPicPr>
          <p:cNvPr id="5" name="Content Placeholder 4">
            <a:extLst>
              <a:ext uri="{FF2B5EF4-FFF2-40B4-BE49-F238E27FC236}">
                <a16:creationId xmlns:a16="http://schemas.microsoft.com/office/drawing/2014/main" id="{EA7DA5BE-55CA-DE9D-2EA5-E106ADB0BBF1}"/>
              </a:ext>
            </a:extLst>
          </p:cNvPr>
          <p:cNvPicPr>
            <a:picLocks noGrp="1" noChangeAspect="1"/>
          </p:cNvPicPr>
          <p:nvPr>
            <p:ph idx="1"/>
          </p:nvPr>
        </p:nvPicPr>
        <p:blipFill>
          <a:blip r:embed="rId2"/>
          <a:stretch>
            <a:fillRect/>
          </a:stretch>
        </p:blipFill>
        <p:spPr>
          <a:xfrm>
            <a:off x="3025277" y="1825625"/>
            <a:ext cx="6141445" cy="4351338"/>
          </a:xfrm>
        </p:spPr>
      </p:pic>
    </p:spTree>
    <p:extLst>
      <p:ext uri="{BB962C8B-B14F-4D97-AF65-F5344CB8AC3E}">
        <p14:creationId xmlns:p14="http://schemas.microsoft.com/office/powerpoint/2010/main" val="32260947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452</Words>
  <Application>Microsoft Office PowerPoint</Application>
  <PresentationFormat>Widescreen</PresentationFormat>
  <Paragraphs>39</Paragraphs>
  <Slides>13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Calibri</vt:lpstr>
      <vt:lpstr>Calibri Light</vt:lpstr>
      <vt:lpstr>Monotype Corsiva</vt:lpstr>
      <vt:lpstr>Montserrat</vt:lpstr>
      <vt:lpstr>Sitka Text</vt:lpstr>
      <vt:lpstr>Times New Roman</vt:lpstr>
      <vt:lpstr>Wingdings</vt:lpstr>
      <vt:lpstr>Office Theme</vt:lpstr>
      <vt:lpstr>Formulae  Encyclopedia 2.0 </vt:lpstr>
      <vt:lpstr>Acknowledgement</vt:lpstr>
      <vt:lpstr>Introduction To Formulae Encyclopedia 2.0 </vt:lpstr>
      <vt:lpstr>Why Formulae Encyclopedia 2.0? </vt:lpstr>
      <vt:lpstr>Methodology</vt:lpstr>
      <vt:lpstr>Methodology</vt:lpstr>
      <vt:lpstr> Methodology</vt:lpstr>
      <vt:lpstr>Home Screen</vt:lpstr>
      <vt:lpstr>Login Page</vt:lpstr>
      <vt:lpstr>Mode1 : Admin Mode</vt:lpstr>
      <vt:lpstr>Mode 2:  User Mode</vt:lpstr>
      <vt:lpstr>Mode 3 : Guest mode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Formulae  Encyclopedia 2.0 </dc:title>
  <dc:creator>yugratna humagain</dc:creator>
  <cp:lastModifiedBy>yugratna humagain</cp:lastModifiedBy>
  <cp:revision>2</cp:revision>
  <dcterms:created xsi:type="dcterms:W3CDTF">2022-11-25T08:00:28Z</dcterms:created>
  <dcterms:modified xsi:type="dcterms:W3CDTF">2022-11-25T08:57:36Z</dcterms:modified>
</cp:coreProperties>
</file>