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18ae03241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18ae03241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8ae032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8ae032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18ae03241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18ae03241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18ae03241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18ae03241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18ae032415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18ae032415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8ae032415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8ae032415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8ae032415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8ae032415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8ae032415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8ae032415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8ae03241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8ae03241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olab.research.google.com/drive/14NiQul8dfcgvvs32YcAXwAhRqdddia_C?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HYPD Challenge</a:t>
            </a:r>
            <a:endParaRPr/>
          </a:p>
          <a:p>
            <a:pPr indent="0" lvl="0" marL="0" rtl="0" algn="ctr">
              <a:spcBef>
                <a:spcPts val="0"/>
              </a:spcBef>
              <a:spcAft>
                <a:spcPts val="0"/>
              </a:spcAft>
              <a:buClr>
                <a:schemeClr val="dk1"/>
              </a:buClr>
              <a:buSzPts val="1100"/>
              <a:buFont typeface="Arial"/>
              <a:buNone/>
            </a:pPr>
            <a:r>
              <a:rPr lang="en" sz="2100" u="sng">
                <a:solidFill>
                  <a:schemeClr val="accent5"/>
                </a:solidFill>
                <a:hlinkClick r:id="rId3">
                  <a:extLst>
                    <a:ext uri="{A12FA001-AC4F-418D-AE19-62706E023703}">
                      <ahyp:hlinkClr val="tx"/>
                    </a:ext>
                  </a:extLst>
                </a:hlinkClick>
              </a:rPr>
              <a:t>Colab Link To Try</a:t>
            </a:r>
            <a:endParaRPr/>
          </a:p>
        </p:txBody>
      </p:sp>
      <p:sp>
        <p:nvSpPr>
          <p:cNvPr id="63" name="Google Shape;63;p13"/>
          <p:cNvSpPr txBox="1"/>
          <p:nvPr>
            <p:ph idx="1" type="subTitle"/>
          </p:nvPr>
        </p:nvSpPr>
        <p:spPr>
          <a:xfrm>
            <a:off x="3044700" y="3405905"/>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Atufa Shireen</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5. Other Thoughts</a:t>
            </a:r>
            <a:endParaRPr/>
          </a:p>
        </p:txBody>
      </p:sp>
      <p:sp>
        <p:nvSpPr>
          <p:cNvPr id="117" name="Google Shape;117;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dditional data points can be created around the given dataset like adding color to the product and their respective tags, removing common adjectives like beautiful from the tags to further strengthen the dataset.</a:t>
            </a:r>
            <a:endParaRPr/>
          </a:p>
          <a:p>
            <a:pPr indent="0" lvl="0" marL="0" rtl="0" algn="l">
              <a:spcBef>
                <a:spcPts val="1200"/>
              </a:spcBef>
              <a:spcAft>
                <a:spcPts val="1200"/>
              </a:spcAft>
              <a:buClr>
                <a:schemeClr val="dk1"/>
              </a:buClr>
              <a:buSzPts val="1100"/>
              <a:buFont typeface="Arial"/>
              <a:buNone/>
            </a:pPr>
            <a:r>
              <a:rPr lang="en"/>
              <a:t>Try it Out: </a:t>
            </a:r>
            <a:r>
              <a:rPr lang="en" sz="1400" u="sng">
                <a:solidFill>
                  <a:srgbClr val="1155CC"/>
                </a:solidFill>
                <a:highlight>
                  <a:schemeClr val="lt1"/>
                </a:highlight>
              </a:rPr>
              <a:t>https://colab.research.google.com/drive/14NiQul8dfcgvvs32YcAXwAhRqdddia_C?usp=sharing</a:t>
            </a:r>
            <a:endParaRPr sz="1400" u="sng">
              <a:solidFill>
                <a:srgbClr val="1155CC"/>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Design a recommendation engine for the content creators, to recommend products based on </a:t>
            </a:r>
            <a:r>
              <a:rPr lang="en" sz="1700"/>
              <a:t>their</a:t>
            </a:r>
            <a:r>
              <a:rPr lang="en" sz="1700"/>
              <a:t> content and elaborate it.</a:t>
            </a:r>
            <a:endParaRPr sz="1700"/>
          </a:p>
          <a:p>
            <a:pPr indent="-330200" lvl="0" marL="457200" rtl="0" algn="l">
              <a:spcBef>
                <a:spcPts val="0"/>
              </a:spcBef>
              <a:spcAft>
                <a:spcPts val="0"/>
              </a:spcAft>
              <a:buSzPts val="1600"/>
              <a:buAutoNum type="arabicPeriod"/>
            </a:pPr>
            <a:r>
              <a:rPr lang="en" sz="1600"/>
              <a:t>Do you think ML is even required in this case.</a:t>
            </a:r>
            <a:endParaRPr sz="1600"/>
          </a:p>
          <a:p>
            <a:pPr indent="-330200" lvl="0" marL="457200" rtl="0" algn="l">
              <a:spcBef>
                <a:spcPts val="0"/>
              </a:spcBef>
              <a:spcAft>
                <a:spcPts val="0"/>
              </a:spcAft>
              <a:buSzPts val="1600"/>
              <a:buAutoNum type="arabicPeriod"/>
            </a:pPr>
            <a:r>
              <a:rPr lang="en" sz="1600"/>
              <a:t>Do you think the given data points are sufficient for building the product recommendation engines for the creators.</a:t>
            </a:r>
            <a:endParaRPr sz="1600"/>
          </a:p>
          <a:p>
            <a:pPr indent="-330200" lvl="0" marL="457200" rtl="0" algn="l">
              <a:spcBef>
                <a:spcPts val="0"/>
              </a:spcBef>
              <a:spcAft>
                <a:spcPts val="0"/>
              </a:spcAft>
              <a:buSzPts val="1600"/>
              <a:buAutoNum type="arabicPeriod"/>
            </a:pPr>
            <a:r>
              <a:rPr lang="en" sz="1600"/>
              <a:t>If you believe additional data points are required to solve the given problems, please list down the data points that you think could be handy. And explain your data collection strategy.</a:t>
            </a:r>
            <a:endParaRPr sz="1600"/>
          </a:p>
          <a:p>
            <a:pPr indent="-323850" lvl="0" marL="457200" rtl="0" algn="l">
              <a:spcBef>
                <a:spcPts val="0"/>
              </a:spcBef>
              <a:spcAft>
                <a:spcPts val="0"/>
              </a:spcAft>
              <a:buSzPts val="1500"/>
              <a:buAutoNum type="arabicPeriod"/>
            </a:pPr>
            <a:r>
              <a:rPr lang="en" sz="1600"/>
              <a:t>Any other thoughts you might want to share.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495300" lvl="0" marL="457200" rtl="0" algn="l">
              <a:spcBef>
                <a:spcPts val="0"/>
              </a:spcBef>
              <a:spcAft>
                <a:spcPts val="0"/>
              </a:spcAft>
              <a:buSzPts val="4200"/>
              <a:buAutoNum type="arabicPeriod"/>
            </a:pPr>
            <a:r>
              <a:rPr lang="en"/>
              <a:t>Recommendation Engine Pipeline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 Extraction</a:t>
            </a:r>
            <a:endParaRPr/>
          </a:p>
          <a:p>
            <a:pPr indent="-342900" lvl="0" marL="457200" rtl="0" algn="l">
              <a:spcBef>
                <a:spcPts val="0"/>
              </a:spcBef>
              <a:spcAft>
                <a:spcPts val="0"/>
              </a:spcAft>
              <a:buSzPts val="1800"/>
              <a:buChar char="●"/>
            </a:pPr>
            <a:r>
              <a:rPr lang="en"/>
              <a:t>Data Preprocessing</a:t>
            </a:r>
            <a:endParaRPr/>
          </a:p>
          <a:p>
            <a:pPr indent="-342900" lvl="0" marL="457200" rtl="0" algn="l">
              <a:spcBef>
                <a:spcPts val="0"/>
              </a:spcBef>
              <a:spcAft>
                <a:spcPts val="0"/>
              </a:spcAft>
              <a:buSzPts val="1800"/>
              <a:buChar char="●"/>
            </a:pPr>
            <a:r>
              <a:rPr lang="en"/>
              <a:t>Model Training and Hyper parameter Tuning</a:t>
            </a:r>
            <a:endParaRPr/>
          </a:p>
          <a:p>
            <a:pPr indent="-342900" lvl="0" marL="457200" rtl="0" algn="l">
              <a:spcBef>
                <a:spcPts val="0"/>
              </a:spcBef>
              <a:spcAft>
                <a:spcPts val="0"/>
              </a:spcAft>
              <a:buSzPts val="1800"/>
              <a:buChar char="●"/>
            </a:pPr>
            <a:r>
              <a:rPr lang="en"/>
              <a:t>Prediction</a:t>
            </a:r>
            <a:endParaRPr/>
          </a:p>
          <a:p>
            <a:pPr indent="-342900" lvl="0" marL="457200" rtl="0" algn="l">
              <a:spcBef>
                <a:spcPts val="0"/>
              </a:spcBef>
              <a:spcAft>
                <a:spcPts val="0"/>
              </a:spcAft>
              <a:buSzPts val="1800"/>
              <a:buChar char="●"/>
            </a:pPr>
            <a:r>
              <a:rPr lang="en"/>
              <a:t>Post Processing</a:t>
            </a:r>
            <a:endParaRPr/>
          </a:p>
          <a:p>
            <a:pPr indent="-342900" lvl="0" marL="457200" rtl="0" algn="l">
              <a:spcBef>
                <a:spcPts val="0"/>
              </a:spcBef>
              <a:spcAft>
                <a:spcPts val="0"/>
              </a:spcAft>
              <a:buSzPts val="1800"/>
              <a:buChar char="●"/>
            </a:pPr>
            <a:r>
              <a:rPr lang="en"/>
              <a:t>Evaluation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58125" y="0"/>
            <a:ext cx="8520600" cy="8313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Char char="●"/>
            </a:pPr>
            <a:r>
              <a:rPr lang="en" sz="3000"/>
              <a:t>Data Extraction</a:t>
            </a:r>
            <a:endParaRPr sz="3000"/>
          </a:p>
        </p:txBody>
      </p:sp>
      <p:sp>
        <p:nvSpPr>
          <p:cNvPr id="81" name="Google Shape;81;p16"/>
          <p:cNvSpPr txBox="1"/>
          <p:nvPr>
            <p:ph idx="1" type="body"/>
          </p:nvPr>
        </p:nvSpPr>
        <p:spPr>
          <a:xfrm>
            <a:off x="258125" y="894750"/>
            <a:ext cx="8520600" cy="415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t>following data points can be useful for the recommendation:</a:t>
            </a:r>
            <a:endParaRPr/>
          </a:p>
          <a:p>
            <a:pPr indent="-336550" lvl="0" marL="914400" rtl="0" algn="l">
              <a:spcBef>
                <a:spcPts val="1000"/>
              </a:spcBef>
              <a:spcAft>
                <a:spcPts val="0"/>
              </a:spcAft>
              <a:buSzPts val="1700"/>
              <a:buChar char="●"/>
            </a:pPr>
            <a:r>
              <a:rPr lang="en" sz="1700"/>
              <a:t>From content.json </a:t>
            </a:r>
            <a:endParaRPr sz="1700"/>
          </a:p>
          <a:p>
            <a:pPr indent="-317500" lvl="1" marL="1371600" rtl="0" algn="l">
              <a:spcBef>
                <a:spcPts val="1000"/>
              </a:spcBef>
              <a:spcAft>
                <a:spcPts val="0"/>
              </a:spcAft>
              <a:buSzPts val="1400"/>
              <a:buChar char="○"/>
            </a:pPr>
            <a:r>
              <a:rPr lang="en"/>
              <a:t>Catalog_ids</a:t>
            </a:r>
            <a:endParaRPr/>
          </a:p>
          <a:p>
            <a:pPr indent="-317500" lvl="1" marL="1371600" rtl="0" algn="l">
              <a:spcBef>
                <a:spcPts val="0"/>
              </a:spcBef>
              <a:spcAft>
                <a:spcPts val="0"/>
              </a:spcAft>
              <a:buSzPts val="1400"/>
              <a:buChar char="○"/>
            </a:pPr>
            <a:r>
              <a:rPr lang="en"/>
              <a:t>Hashtags</a:t>
            </a:r>
            <a:endParaRPr/>
          </a:p>
          <a:p>
            <a:pPr indent="-317500" lvl="1" marL="1371600" rtl="0" algn="l">
              <a:spcBef>
                <a:spcPts val="0"/>
              </a:spcBef>
              <a:spcAft>
                <a:spcPts val="0"/>
              </a:spcAft>
              <a:buSzPts val="1400"/>
              <a:buChar char="○"/>
            </a:pPr>
            <a:r>
              <a:rPr lang="en"/>
              <a:t>Interests</a:t>
            </a:r>
            <a:endParaRPr/>
          </a:p>
          <a:p>
            <a:pPr indent="-317500" lvl="1" marL="1371600" rtl="0" algn="l">
              <a:spcBef>
                <a:spcPts val="0"/>
              </a:spcBef>
              <a:spcAft>
                <a:spcPts val="0"/>
              </a:spcAft>
              <a:buSzPts val="1400"/>
              <a:buChar char="○"/>
            </a:pPr>
            <a:r>
              <a:rPr lang="en"/>
              <a:t>Genders</a:t>
            </a:r>
            <a:endParaRPr/>
          </a:p>
          <a:p>
            <a:pPr indent="-317500" lvl="1" marL="1371600" rtl="0" algn="l">
              <a:spcBef>
                <a:spcPts val="0"/>
              </a:spcBef>
              <a:spcAft>
                <a:spcPts val="0"/>
              </a:spcAft>
              <a:buSzPts val="1400"/>
              <a:buChar char="○"/>
            </a:pPr>
            <a:r>
              <a:rPr lang="en"/>
              <a:t>caption</a:t>
            </a:r>
            <a:endParaRPr/>
          </a:p>
          <a:p>
            <a:pPr indent="-336550" lvl="0" marL="914400" rtl="0" algn="l">
              <a:spcBef>
                <a:spcPts val="1000"/>
              </a:spcBef>
              <a:spcAft>
                <a:spcPts val="0"/>
              </a:spcAft>
              <a:buSzPts val="1700"/>
              <a:buChar char="●"/>
            </a:pPr>
            <a:r>
              <a:rPr lang="en" sz="1700"/>
              <a:t>From catalog.json</a:t>
            </a:r>
            <a:endParaRPr sz="1700"/>
          </a:p>
          <a:p>
            <a:pPr indent="-317500" lvl="1" marL="1371600" rtl="0" algn="l">
              <a:spcBef>
                <a:spcPts val="1000"/>
              </a:spcBef>
              <a:spcAft>
                <a:spcPts val="0"/>
              </a:spcAft>
              <a:buSzPts val="1400"/>
              <a:buChar char="○"/>
            </a:pPr>
            <a:r>
              <a:rPr lang="en"/>
              <a:t>Catalog_id</a:t>
            </a:r>
            <a:endParaRPr/>
          </a:p>
          <a:p>
            <a:pPr indent="-317500" lvl="1" marL="1371600" rtl="0" algn="l">
              <a:spcBef>
                <a:spcPts val="0"/>
              </a:spcBef>
              <a:spcAft>
                <a:spcPts val="0"/>
              </a:spcAft>
              <a:buSzPts val="1400"/>
              <a:buChar char="○"/>
            </a:pPr>
            <a:r>
              <a:rPr lang="en"/>
              <a:t>Name</a:t>
            </a:r>
            <a:endParaRPr/>
          </a:p>
          <a:p>
            <a:pPr indent="-317500" lvl="1" marL="1371600" rtl="0" algn="l">
              <a:spcBef>
                <a:spcPts val="0"/>
              </a:spcBef>
              <a:spcAft>
                <a:spcPts val="0"/>
              </a:spcAft>
              <a:buSzPts val="1400"/>
              <a:buChar char="○"/>
            </a:pPr>
            <a:r>
              <a:rPr lang="en"/>
              <a:t>keywords</a:t>
            </a:r>
            <a:endParaRPr/>
          </a:p>
          <a:p>
            <a:pPr indent="0" lvl="0" marL="13716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129525" y="0"/>
            <a:ext cx="8520600" cy="8313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Char char="●"/>
            </a:pPr>
            <a:r>
              <a:rPr lang="en" sz="3000"/>
              <a:t>Data Preprocessing</a:t>
            </a:r>
            <a:endParaRPr sz="3000"/>
          </a:p>
        </p:txBody>
      </p:sp>
      <p:sp>
        <p:nvSpPr>
          <p:cNvPr id="87" name="Google Shape;87;p17"/>
          <p:cNvSpPr txBox="1"/>
          <p:nvPr>
            <p:ph idx="1" type="body"/>
          </p:nvPr>
        </p:nvSpPr>
        <p:spPr>
          <a:xfrm>
            <a:off x="311700" y="846525"/>
            <a:ext cx="8520600" cy="4232700"/>
          </a:xfrm>
          <a:prstGeom prst="rect">
            <a:avLst/>
          </a:prstGeom>
        </p:spPr>
        <p:txBody>
          <a:bodyPr anchorCtr="0" anchor="t" bIns="91425" lIns="91425" spcFirstLastPara="1" rIns="91425" wrap="square" tIns="91425">
            <a:noAutofit/>
          </a:bodyPr>
          <a:lstStyle/>
          <a:p>
            <a:pPr indent="-323850" lvl="0" marL="457200" rtl="0" algn="l">
              <a:lnSpc>
                <a:spcPct val="135714"/>
              </a:lnSpc>
              <a:spcBef>
                <a:spcPts val="0"/>
              </a:spcBef>
              <a:spcAft>
                <a:spcPts val="0"/>
              </a:spcAft>
              <a:buSzPts val="1500"/>
              <a:buChar char="●"/>
            </a:pPr>
            <a:r>
              <a:rPr lang="en" sz="1500">
                <a:highlight>
                  <a:schemeClr val="lt1"/>
                </a:highlight>
              </a:rPr>
              <a:t>lowering texts</a:t>
            </a:r>
            <a:endParaRPr sz="1500">
              <a:highlight>
                <a:schemeClr val="lt1"/>
              </a:highlight>
            </a:endParaRPr>
          </a:p>
          <a:p>
            <a:pPr indent="-323850" lvl="0" marL="457200" rtl="0" algn="l">
              <a:lnSpc>
                <a:spcPct val="135714"/>
              </a:lnSpc>
              <a:spcBef>
                <a:spcPts val="0"/>
              </a:spcBef>
              <a:spcAft>
                <a:spcPts val="0"/>
              </a:spcAft>
              <a:buSzPts val="1500"/>
              <a:buChar char="●"/>
            </a:pPr>
            <a:r>
              <a:rPr lang="en" sz="1500">
                <a:highlight>
                  <a:schemeClr val="lt1"/>
                </a:highlight>
              </a:rPr>
              <a:t>preprocessing text (only for captions)</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 tokenizing</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removing special characters</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 removing stop words (added few extra words to nltk stop words like today, get etc.,)</a:t>
            </a:r>
            <a:endParaRPr sz="1500">
              <a:highlight>
                <a:schemeClr val="lt1"/>
              </a:highlight>
            </a:endParaRPr>
          </a:p>
          <a:p>
            <a:pPr indent="0" lvl="0" marL="0" rtl="0" algn="l">
              <a:lnSpc>
                <a:spcPct val="135714"/>
              </a:lnSpc>
              <a:spcBef>
                <a:spcPts val="0"/>
              </a:spcBef>
              <a:spcAft>
                <a:spcPts val="0"/>
              </a:spcAft>
              <a:buClr>
                <a:schemeClr val="dk1"/>
              </a:buClr>
              <a:buSzPts val="1100"/>
              <a:buFont typeface="Arial"/>
              <a:buNone/>
            </a:pPr>
            <a:r>
              <a:t/>
            </a:r>
            <a:endParaRPr sz="1500">
              <a:highlight>
                <a:schemeClr val="lt1"/>
              </a:highlight>
            </a:endParaRPr>
          </a:p>
          <a:p>
            <a:pPr indent="-323850" lvl="0" marL="457200" rtl="0" algn="l">
              <a:lnSpc>
                <a:spcPct val="135714"/>
              </a:lnSpc>
              <a:spcBef>
                <a:spcPts val="0"/>
              </a:spcBef>
              <a:spcAft>
                <a:spcPts val="0"/>
              </a:spcAft>
              <a:buSzPts val="1500"/>
              <a:buChar char="●"/>
            </a:pPr>
            <a:r>
              <a:rPr lang="en" sz="1500">
                <a:highlight>
                  <a:schemeClr val="lt1"/>
                </a:highlight>
              </a:rPr>
              <a:t>combining these text from content and creating a set (for input)</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hashtags</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 interests</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genders</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caption</a:t>
            </a:r>
            <a:endParaRPr sz="1500">
              <a:highlight>
                <a:schemeClr val="lt1"/>
              </a:highlight>
            </a:endParaRPr>
          </a:p>
          <a:p>
            <a:pPr indent="-323850" lvl="1" marL="914400" rtl="0" algn="l">
              <a:lnSpc>
                <a:spcPct val="135714"/>
              </a:lnSpc>
              <a:spcBef>
                <a:spcPts val="0"/>
              </a:spcBef>
              <a:spcAft>
                <a:spcPts val="0"/>
              </a:spcAft>
              <a:buSzPts val="1500"/>
              <a:buChar char="○"/>
            </a:pPr>
            <a:r>
              <a:rPr lang="en" sz="1500">
                <a:highlight>
                  <a:schemeClr val="lt1"/>
                </a:highlight>
              </a:rPr>
              <a:t>catalog_tags</a:t>
            </a:r>
            <a:endParaRPr sz="1500">
              <a:highlight>
                <a:schemeClr val="lt1"/>
              </a:highlight>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75950" y="-69850"/>
            <a:ext cx="8520600" cy="831300"/>
          </a:xfrm>
          <a:prstGeom prst="rect">
            <a:avLst/>
          </a:prstGeom>
        </p:spPr>
        <p:txBody>
          <a:bodyPr anchorCtr="0" anchor="b" bIns="91425" lIns="91425" spcFirstLastPara="1" rIns="91425" wrap="square" tIns="91425">
            <a:normAutofit/>
          </a:bodyPr>
          <a:lstStyle/>
          <a:p>
            <a:pPr indent="-419100" lvl="0" marL="457200" rtl="0" algn="l">
              <a:spcBef>
                <a:spcPts val="0"/>
              </a:spcBef>
              <a:spcAft>
                <a:spcPts val="0"/>
              </a:spcAft>
              <a:buSzPts val="3000"/>
              <a:buChar char="●"/>
            </a:pPr>
            <a:r>
              <a:rPr lang="en" sz="3000"/>
              <a:t>Model Training and Parameter Tuning</a:t>
            </a:r>
            <a:endParaRPr sz="3000"/>
          </a:p>
        </p:txBody>
      </p:sp>
      <p:sp>
        <p:nvSpPr>
          <p:cNvPr id="93" name="Google Shape;93;p18"/>
          <p:cNvSpPr txBox="1"/>
          <p:nvPr>
            <p:ph idx="1" type="body"/>
          </p:nvPr>
        </p:nvSpPr>
        <p:spPr>
          <a:xfrm>
            <a:off x="311700" y="696525"/>
            <a:ext cx="8520600" cy="430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a:t>
            </a:r>
            <a:r>
              <a:rPr b="1" lang="en" sz="1700"/>
              <a:t>content based filtering technique</a:t>
            </a:r>
            <a:r>
              <a:rPr lang="en" sz="1700"/>
              <a:t> can be used here, since we can recommend products to users by combining the tags associated with products and previously used (tags and captions) by creators.Therefore the </a:t>
            </a:r>
            <a:r>
              <a:rPr lang="en" sz="1700"/>
              <a:t>following</a:t>
            </a:r>
            <a:r>
              <a:rPr lang="en" sz="1700"/>
              <a:t> steps:</a:t>
            </a:r>
            <a:endParaRPr sz="1700"/>
          </a:p>
          <a:p>
            <a:pPr indent="-336550" lvl="0" marL="457200" rtl="0" algn="l">
              <a:spcBef>
                <a:spcPts val="1200"/>
              </a:spcBef>
              <a:spcAft>
                <a:spcPts val="0"/>
              </a:spcAft>
              <a:buSzPts val="1700"/>
              <a:buChar char="➔"/>
            </a:pPr>
            <a:r>
              <a:rPr lang="en" sz="1700"/>
              <a:t>Combine data into corpus</a:t>
            </a:r>
            <a:endParaRPr sz="1700"/>
          </a:p>
          <a:p>
            <a:pPr indent="-317500" lvl="1" marL="914400" rtl="0" algn="l">
              <a:spcBef>
                <a:spcPts val="0"/>
              </a:spcBef>
              <a:spcAft>
                <a:spcPts val="0"/>
              </a:spcAft>
              <a:buSzPts val="1400"/>
              <a:buChar char="◆"/>
            </a:pPr>
            <a:r>
              <a:rPr lang="en"/>
              <a:t>Here the hashtags, interests, gender, and captions after preprocessing will be converted into a corpus i.e., by joining them.</a:t>
            </a:r>
            <a:endParaRPr/>
          </a:p>
          <a:p>
            <a:pPr indent="-336550" lvl="0" marL="457200" rtl="0" algn="l">
              <a:spcBef>
                <a:spcPts val="1000"/>
              </a:spcBef>
              <a:spcAft>
                <a:spcPts val="0"/>
              </a:spcAft>
              <a:buSzPts val="1700"/>
              <a:buChar char="➔"/>
            </a:pPr>
            <a:r>
              <a:rPr lang="en" sz="1700"/>
              <a:t>Vectorize the corpus</a:t>
            </a:r>
            <a:endParaRPr sz="1700"/>
          </a:p>
          <a:p>
            <a:pPr indent="-317500" lvl="1" marL="914400" rtl="0" algn="l">
              <a:spcBef>
                <a:spcPts val="0"/>
              </a:spcBef>
              <a:spcAft>
                <a:spcPts val="0"/>
              </a:spcAft>
              <a:buSzPts val="1400"/>
              <a:buChar char="◆"/>
            </a:pPr>
            <a:r>
              <a:rPr lang="en"/>
              <a:t>The corpus which is text, needs to be converted into numbers, hence an approach from amongst these can be used</a:t>
            </a:r>
            <a:endParaRPr/>
          </a:p>
          <a:p>
            <a:pPr indent="-317500" lvl="2" marL="1371600" rtl="0" algn="l">
              <a:spcBef>
                <a:spcPts val="0"/>
              </a:spcBef>
              <a:spcAft>
                <a:spcPts val="0"/>
              </a:spcAft>
              <a:buSzPts val="1400"/>
              <a:buAutoNum type="romanLcPeriod"/>
            </a:pPr>
            <a:r>
              <a:rPr lang="en"/>
              <a:t>TFIDF:</a:t>
            </a:r>
            <a:r>
              <a:rPr lang="en" sz="1300"/>
              <a:t> considers no of appearance of </a:t>
            </a:r>
            <a:r>
              <a:rPr lang="en" sz="1300"/>
              <a:t>important</a:t>
            </a:r>
            <a:r>
              <a:rPr lang="en" sz="1300"/>
              <a:t> words</a:t>
            </a:r>
            <a:endParaRPr sz="1300"/>
          </a:p>
          <a:p>
            <a:pPr indent="-317500" lvl="2" marL="1371600" rtl="0" algn="l">
              <a:spcBef>
                <a:spcPts val="0"/>
              </a:spcBef>
              <a:spcAft>
                <a:spcPts val="0"/>
              </a:spcAft>
              <a:buSzPts val="1400"/>
              <a:buAutoNum type="romanLcPeriod"/>
            </a:pPr>
            <a:r>
              <a:rPr lang="en"/>
              <a:t>Bag Of Words: </a:t>
            </a:r>
            <a:r>
              <a:rPr lang="en" sz="1300"/>
              <a:t>considers no of appearance of each words</a:t>
            </a:r>
            <a:endParaRPr sz="1300"/>
          </a:p>
          <a:p>
            <a:pPr indent="-317500" lvl="2" marL="1371600" rtl="0" algn="l">
              <a:spcBef>
                <a:spcPts val="0"/>
              </a:spcBef>
              <a:spcAft>
                <a:spcPts val="0"/>
              </a:spcAft>
              <a:buSzPts val="1400"/>
              <a:buAutoNum type="romanLcPeriod"/>
            </a:pPr>
            <a:r>
              <a:rPr lang="en"/>
              <a:t>Word2Vec:</a:t>
            </a:r>
            <a:r>
              <a:rPr lang="en" sz="1300"/>
              <a:t>  considers placement of words</a:t>
            </a:r>
            <a:endParaRPr sz="1200"/>
          </a:p>
          <a:p>
            <a:pPr indent="-317500" lvl="1" marL="914400" rtl="0" algn="l">
              <a:spcBef>
                <a:spcPts val="0"/>
              </a:spcBef>
              <a:spcAft>
                <a:spcPts val="0"/>
              </a:spcAft>
              <a:buSzPts val="1400"/>
              <a:buChar char="◆"/>
            </a:pPr>
            <a:r>
              <a:rPr lang="en"/>
              <a:t>Here, the hyper parameters of these models will require tuning.</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68825" y="112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Prediction</a:t>
            </a:r>
            <a:endParaRPr/>
          </a:p>
        </p:txBody>
      </p:sp>
      <p:sp>
        <p:nvSpPr>
          <p:cNvPr id="99" name="Google Shape;99;p19"/>
          <p:cNvSpPr txBox="1"/>
          <p:nvPr>
            <p:ph idx="1" type="body"/>
          </p:nvPr>
        </p:nvSpPr>
        <p:spPr>
          <a:xfrm>
            <a:off x="311700" y="943625"/>
            <a:ext cx="8520600" cy="363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data points should be converted to corpus.</a:t>
            </a:r>
            <a:endParaRPr/>
          </a:p>
          <a:p>
            <a:pPr indent="-342900" lvl="0" marL="457200" rtl="0" algn="l">
              <a:spcBef>
                <a:spcPts val="0"/>
              </a:spcBef>
              <a:spcAft>
                <a:spcPts val="0"/>
              </a:spcAft>
              <a:buSzPts val="1800"/>
              <a:buChar char="●"/>
            </a:pPr>
            <a:r>
              <a:rPr lang="en"/>
              <a:t>A similarity score will be used for given points, with training points, the similarity scores that can be tried out:</a:t>
            </a:r>
            <a:endParaRPr/>
          </a:p>
          <a:p>
            <a:pPr indent="-317500" lvl="1" marL="914400" rtl="0" algn="l">
              <a:spcBef>
                <a:spcPts val="0"/>
              </a:spcBef>
              <a:spcAft>
                <a:spcPts val="0"/>
              </a:spcAft>
              <a:buSzPts val="1400"/>
              <a:buChar char="○"/>
            </a:pPr>
            <a:r>
              <a:rPr lang="en"/>
              <a:t>Cosine similarity.</a:t>
            </a:r>
            <a:endParaRPr/>
          </a:p>
          <a:p>
            <a:pPr indent="-317500" lvl="1" marL="914400" rtl="0" algn="l">
              <a:spcBef>
                <a:spcPts val="0"/>
              </a:spcBef>
              <a:spcAft>
                <a:spcPts val="0"/>
              </a:spcAft>
              <a:buSzPts val="1400"/>
              <a:buChar char="○"/>
            </a:pPr>
            <a:r>
              <a:rPr lang="en"/>
              <a:t>Manhattan</a:t>
            </a:r>
            <a:r>
              <a:rPr lang="en"/>
              <a:t> distance.</a:t>
            </a:r>
            <a:endParaRPr/>
          </a:p>
          <a:p>
            <a:pPr indent="-317500" lvl="1" marL="914400" rtl="0" algn="l">
              <a:spcBef>
                <a:spcPts val="0"/>
              </a:spcBef>
              <a:spcAft>
                <a:spcPts val="0"/>
              </a:spcAft>
              <a:buSzPts val="1400"/>
              <a:buChar char="○"/>
            </a:pPr>
            <a:r>
              <a:rPr lang="en"/>
              <a:t>Jaccard distance.</a:t>
            </a:r>
            <a:endParaRPr/>
          </a:p>
          <a:p>
            <a:pPr indent="-342900" lvl="0" marL="457200" rtl="0" algn="l">
              <a:spcBef>
                <a:spcPts val="0"/>
              </a:spcBef>
              <a:spcAft>
                <a:spcPts val="0"/>
              </a:spcAft>
              <a:buSzPts val="1800"/>
              <a:buChar char="●"/>
            </a:pPr>
            <a:r>
              <a:rPr lang="en"/>
              <a:t>The top n titles can be returned.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2. ML is required?</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Without ML, we would have been just using tags, and find all the similar products, without even ranking. Therefore when we use ml here, measure the combined distance of the tags </a:t>
            </a:r>
            <a:r>
              <a:rPr lang="en"/>
              <a:t>provided</a:t>
            </a:r>
            <a:r>
              <a:rPr lang="en"/>
              <a:t> with the training points, and rank them based on </a:t>
            </a:r>
            <a:r>
              <a:rPr lang="en"/>
              <a:t>their</a:t>
            </a:r>
            <a:r>
              <a:rPr lang="en"/>
              <a:t> similarity score.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3,4.  Given Points are enough?</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guess for the content based filtering, the given data points are enough, when the keywords of the catalog gives the complete description of the product.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