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736">
          <p15:clr>
            <a:srgbClr val="A4A3A4"/>
          </p15:clr>
        </p15:guide>
        <p15:guide id="3" orient="horz" pos="1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736"/>
        <p:guide pos="144"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5f34c6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5f34c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5f34c6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35f34c6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35f34c61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35f34c61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i found new topics and the difference from </a:t>
            </a:r>
            <a:r>
              <a:rPr lang="en"/>
              <a:t>first</a:t>
            </a:r>
            <a:r>
              <a:rPr lang="en"/>
              <a:t> group of clusters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35f34c61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35f34c61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35f34c61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35f34c61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6.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lab.research.google.com/drive/1wA6NPzpwFaBM7farejuPwTnVhsD6Juk0?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Bloomsberg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Atufa Shireen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The document is created by extracting paragraphs from each of the article using beautifulsoup.</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Text</a:t>
            </a:r>
            <a:r>
              <a:rPr lang="en" sz="1400">
                <a:solidFill>
                  <a:schemeClr val="dk1"/>
                </a:solidFill>
                <a:highlight>
                  <a:srgbClr val="FFFFFF"/>
                </a:highlight>
              </a:rPr>
              <a:t> preprocessing is performed on the document, </a:t>
            </a:r>
            <a:endParaRPr sz="1400">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
                <a:solidFill>
                  <a:schemeClr val="dk1"/>
                </a:solidFill>
                <a:highlight>
                  <a:srgbClr val="FFFFFF"/>
                </a:highlight>
              </a:rPr>
              <a:t>Lowering the text.</a:t>
            </a:r>
            <a:endParaRPr sz="1400">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
                <a:solidFill>
                  <a:schemeClr val="dk1"/>
                </a:solidFill>
                <a:highlight>
                  <a:srgbClr val="FFFFFF"/>
                </a:highlight>
              </a:rPr>
              <a:t>Removing punctuations.</a:t>
            </a:r>
            <a:endParaRPr>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
                <a:solidFill>
                  <a:schemeClr val="dk1"/>
                </a:solidFill>
                <a:highlight>
                  <a:srgbClr val="FFFFFF"/>
                </a:highlight>
              </a:rPr>
              <a:t>Removing stop words.</a:t>
            </a:r>
            <a:endParaRPr>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
                <a:solidFill>
                  <a:schemeClr val="dk1"/>
                </a:solidFill>
                <a:highlight>
                  <a:srgbClr val="FFFFFF"/>
                </a:highlight>
              </a:rPr>
              <a:t>Removing numbers.</a:t>
            </a:r>
            <a:endParaRPr>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
                <a:solidFill>
                  <a:schemeClr val="dk1"/>
                </a:solidFill>
                <a:highlight>
                  <a:srgbClr val="FFFFFF"/>
                </a:highlight>
              </a:rPr>
              <a:t>Lemmatization of words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The TFIDF, or  term frequency–inverse document frequency, is used  to weight the words.</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LDA is used for topic modelling.</a:t>
            </a:r>
            <a:endParaRPr sz="14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0" y="0"/>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 sz="1400">
                <a:solidFill>
                  <a:schemeClr val="dk1"/>
                </a:solidFill>
              </a:rPr>
              <a:t>What were the common regulatory priorities of these agencies from 2001 through 2006?</a:t>
            </a:r>
            <a:endParaRPr sz="1400">
              <a:solidFill>
                <a:schemeClr val="dk1"/>
              </a:solidFill>
            </a:endParaRPr>
          </a:p>
          <a:p>
            <a:pPr indent="0" lvl="0" marL="457200" rtl="0" algn="l">
              <a:spcBef>
                <a:spcPts val="0"/>
              </a:spcBef>
              <a:spcAft>
                <a:spcPts val="0"/>
              </a:spcAft>
              <a:buNone/>
            </a:pPr>
            <a:r>
              <a:rPr lang="en" sz="1400">
                <a:solidFill>
                  <a:schemeClr val="dk1"/>
                </a:solidFill>
              </a:rPr>
              <a:t>Upon clustering data, of 2001 - 2006 we got that these were the common priorities of </a:t>
            </a:r>
            <a:endParaRPr sz="1400">
              <a:solidFill>
                <a:schemeClr val="dk1"/>
              </a:solidFill>
            </a:endParaRPr>
          </a:p>
          <a:p>
            <a:pPr indent="0" lvl="0" marL="457200" rtl="0" algn="l">
              <a:spcBef>
                <a:spcPts val="0"/>
              </a:spcBef>
              <a:spcAft>
                <a:spcPts val="0"/>
              </a:spcAft>
              <a:buNone/>
            </a:pPr>
            <a:r>
              <a:rPr lang="en" sz="1400">
                <a:solidFill>
                  <a:schemeClr val="dk1"/>
                </a:solidFill>
              </a:rPr>
              <a:t>the agencies.</a:t>
            </a:r>
            <a:endParaRPr sz="1400">
              <a:solidFill>
                <a:schemeClr val="dk1"/>
              </a:solidFill>
            </a:endParaRPr>
          </a:p>
          <a:p>
            <a:pPr indent="-295275" lvl="1" marL="914400" rtl="0" algn="l">
              <a:spcBef>
                <a:spcPts val="0"/>
              </a:spcBef>
              <a:spcAft>
                <a:spcPts val="0"/>
              </a:spcAft>
              <a:buClr>
                <a:srgbClr val="333333"/>
              </a:buClr>
              <a:buSzPts val="1050"/>
              <a:buChar char="○"/>
            </a:pPr>
            <a:r>
              <a:rPr b="1" lang="en" sz="1050">
                <a:solidFill>
                  <a:srgbClr val="333333"/>
                </a:solidFill>
                <a:highlight>
                  <a:srgbClr val="FFFFFF"/>
                </a:highlight>
              </a:rPr>
              <a:t>Credit swaps:</a:t>
            </a:r>
            <a:r>
              <a:rPr lang="en" sz="1050">
                <a:solidFill>
                  <a:srgbClr val="333333"/>
                </a:solidFill>
                <a:highlight>
                  <a:srgbClr val="FFFFFF"/>
                </a:highlight>
              </a:rPr>
              <a:t> According to Collins Dictionary, "a credit swap is a kind of insurance against credit risk where a third party agrees to pay a lender if the loan defaults, in exchange for receiving payments from the lender." The entities involved in this financial transaction seem to be companies and investors.</a:t>
            </a:r>
            <a:endParaRPr sz="1050">
              <a:solidFill>
                <a:srgbClr val="333333"/>
              </a:solidFill>
              <a:highlight>
                <a:srgbClr val="FFFFFF"/>
              </a:highlight>
            </a:endParaRPr>
          </a:p>
          <a:p>
            <a:pPr indent="-295275" lvl="1" marL="914400" rtl="0" algn="l">
              <a:spcBef>
                <a:spcPts val="0"/>
              </a:spcBef>
              <a:spcAft>
                <a:spcPts val="0"/>
              </a:spcAft>
              <a:buClr>
                <a:srgbClr val="333333"/>
              </a:buClr>
              <a:buSzPts val="1050"/>
              <a:buChar char="○"/>
            </a:pPr>
            <a:r>
              <a:rPr b="1" lang="en" sz="1050">
                <a:solidFill>
                  <a:srgbClr val="333333"/>
                </a:solidFill>
                <a:highlight>
                  <a:srgbClr val="FFFFFF"/>
                </a:highlight>
              </a:rPr>
              <a:t>Risks in loans:</a:t>
            </a:r>
            <a:r>
              <a:rPr lang="en" sz="1050">
                <a:solidFill>
                  <a:srgbClr val="333333"/>
                </a:solidFill>
                <a:highlight>
                  <a:srgbClr val="FFFFFF"/>
                </a:highlight>
              </a:rPr>
              <a:t> This is confirmed by the fact that other keywords such as "FDIC", the Federal Deposit Insurance Corporation, also appear here. Furthermore, the agencies seem to be concerned with the "assets" and "capital" backing these loans.</a:t>
            </a:r>
            <a:endParaRPr sz="1050">
              <a:solidFill>
                <a:srgbClr val="333333"/>
              </a:solidFill>
              <a:highlight>
                <a:srgbClr val="FFFFFF"/>
              </a:highlight>
            </a:endParaRPr>
          </a:p>
          <a:p>
            <a:pPr indent="-295275" lvl="1" marL="914400" rtl="0" algn="l">
              <a:spcBef>
                <a:spcPts val="0"/>
              </a:spcBef>
              <a:spcAft>
                <a:spcPts val="0"/>
              </a:spcAft>
              <a:buClr>
                <a:srgbClr val="333333"/>
              </a:buClr>
              <a:buSzPts val="1050"/>
              <a:buChar char="○"/>
            </a:pPr>
            <a:r>
              <a:rPr b="1" lang="en" sz="1050">
                <a:solidFill>
                  <a:srgbClr val="333333"/>
                </a:solidFill>
                <a:highlight>
                  <a:srgbClr val="FFFFFF"/>
                </a:highlight>
              </a:rPr>
              <a:t>Consumer financial protection:</a:t>
            </a:r>
            <a:r>
              <a:rPr lang="en" sz="1050">
                <a:solidFill>
                  <a:srgbClr val="333333"/>
                </a:solidFill>
                <a:highlight>
                  <a:srgbClr val="FFFFFF"/>
                </a:highlight>
              </a:rPr>
              <a:t> This is a federal agency that ensures " banks, lenders, and other financial companies treat you fairly." The entities involved are brokers, creditors, dealers, and consumers. The types of financial transactions that mainly occur are loans, which may be in the form of credit card debt, and its payment.</a:t>
            </a:r>
            <a:endParaRPr sz="1050">
              <a:solidFill>
                <a:srgbClr val="333333"/>
              </a:solidFill>
              <a:highlight>
                <a:srgbClr val="FFFFFF"/>
              </a:highlight>
            </a:endParaRPr>
          </a:p>
        </p:txBody>
      </p:sp>
      <p:pic>
        <p:nvPicPr>
          <p:cNvPr id="67" name="Google Shape;67;p15"/>
          <p:cNvPicPr preferRelativeResize="0"/>
          <p:nvPr/>
        </p:nvPicPr>
        <p:blipFill>
          <a:blip r:embed="rId3">
            <a:alphaModFix/>
          </a:blip>
          <a:stretch>
            <a:fillRect/>
          </a:stretch>
        </p:blipFill>
        <p:spPr>
          <a:xfrm>
            <a:off x="0" y="2369675"/>
            <a:ext cx="3132024" cy="2773824"/>
          </a:xfrm>
          <a:prstGeom prst="rect">
            <a:avLst/>
          </a:prstGeom>
          <a:noFill/>
          <a:ln>
            <a:noFill/>
          </a:ln>
        </p:spPr>
      </p:pic>
      <p:pic>
        <p:nvPicPr>
          <p:cNvPr id="68" name="Google Shape;68;p15"/>
          <p:cNvPicPr preferRelativeResize="0"/>
          <p:nvPr/>
        </p:nvPicPr>
        <p:blipFill>
          <a:blip r:embed="rId4">
            <a:alphaModFix/>
          </a:blip>
          <a:stretch>
            <a:fillRect/>
          </a:stretch>
        </p:blipFill>
        <p:spPr>
          <a:xfrm>
            <a:off x="3132025" y="2369675"/>
            <a:ext cx="3343275" cy="2773824"/>
          </a:xfrm>
          <a:prstGeom prst="rect">
            <a:avLst/>
          </a:prstGeom>
          <a:noFill/>
          <a:ln>
            <a:noFill/>
          </a:ln>
        </p:spPr>
      </p:pic>
      <p:pic>
        <p:nvPicPr>
          <p:cNvPr id="69" name="Google Shape;69;p15"/>
          <p:cNvPicPr preferRelativeResize="0"/>
          <p:nvPr/>
        </p:nvPicPr>
        <p:blipFill>
          <a:blip r:embed="rId5">
            <a:alphaModFix/>
          </a:blip>
          <a:stretch>
            <a:fillRect/>
          </a:stretch>
        </p:blipFill>
        <p:spPr>
          <a:xfrm>
            <a:off x="6475300" y="2369675"/>
            <a:ext cx="2668699" cy="2773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1C1E21"/>
              </a:buClr>
              <a:buSzPts val="1500"/>
              <a:buFont typeface="Roboto"/>
              <a:buChar char="●"/>
            </a:pPr>
            <a:r>
              <a:rPr lang="en" sz="1500">
                <a:solidFill>
                  <a:srgbClr val="1C1E21"/>
                </a:solidFill>
                <a:latin typeface="Roboto"/>
                <a:ea typeface="Roboto"/>
                <a:cs typeface="Roboto"/>
                <a:sym typeface="Roboto"/>
              </a:rPr>
              <a:t>What new topics and issues emerged from 2007 through 2012? (And what topics went away?)</a:t>
            </a:r>
            <a:endParaRPr sz="1500"/>
          </a:p>
        </p:txBody>
      </p:sp>
      <p:pic>
        <p:nvPicPr>
          <p:cNvPr id="75" name="Google Shape;75;p16"/>
          <p:cNvPicPr preferRelativeResize="0"/>
          <p:nvPr/>
        </p:nvPicPr>
        <p:blipFill>
          <a:blip r:embed="rId3">
            <a:alphaModFix/>
          </a:blip>
          <a:stretch>
            <a:fillRect/>
          </a:stretch>
        </p:blipFill>
        <p:spPr>
          <a:xfrm>
            <a:off x="2624775" y="2571750"/>
            <a:ext cx="3558900" cy="2535000"/>
          </a:xfrm>
          <a:prstGeom prst="rect">
            <a:avLst/>
          </a:prstGeom>
          <a:noFill/>
          <a:ln>
            <a:noFill/>
          </a:ln>
        </p:spPr>
      </p:pic>
      <p:pic>
        <p:nvPicPr>
          <p:cNvPr id="76" name="Google Shape;76;p16"/>
          <p:cNvPicPr preferRelativeResize="0"/>
          <p:nvPr/>
        </p:nvPicPr>
        <p:blipFill>
          <a:blip r:embed="rId4">
            <a:alphaModFix/>
          </a:blip>
          <a:stretch>
            <a:fillRect/>
          </a:stretch>
        </p:blipFill>
        <p:spPr>
          <a:xfrm>
            <a:off x="6227525" y="2617675"/>
            <a:ext cx="2916476" cy="2489076"/>
          </a:xfrm>
          <a:prstGeom prst="rect">
            <a:avLst/>
          </a:prstGeom>
          <a:noFill/>
          <a:ln>
            <a:noFill/>
          </a:ln>
        </p:spPr>
      </p:pic>
      <p:pic>
        <p:nvPicPr>
          <p:cNvPr id="77" name="Google Shape;77;p16"/>
          <p:cNvPicPr preferRelativeResize="0"/>
          <p:nvPr/>
        </p:nvPicPr>
        <p:blipFill>
          <a:blip r:embed="rId5">
            <a:alphaModFix/>
          </a:blip>
          <a:stretch>
            <a:fillRect/>
          </a:stretch>
        </p:blipFill>
        <p:spPr>
          <a:xfrm>
            <a:off x="-63075" y="2571750"/>
            <a:ext cx="2644001" cy="2534999"/>
          </a:xfrm>
          <a:prstGeom prst="rect">
            <a:avLst/>
          </a:prstGeom>
          <a:noFill/>
          <a:ln>
            <a:noFill/>
          </a:ln>
        </p:spPr>
      </p:pic>
      <p:sp>
        <p:nvSpPr>
          <p:cNvPr id="78" name="Google Shape;78;p16"/>
          <p:cNvSpPr txBox="1"/>
          <p:nvPr/>
        </p:nvSpPr>
        <p:spPr>
          <a:xfrm>
            <a:off x="0" y="725600"/>
            <a:ext cx="9144000" cy="19896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rgbClr val="333333"/>
              </a:buClr>
              <a:buSzPts val="1050"/>
              <a:buAutoNum type="arabicPeriod"/>
            </a:pPr>
            <a:r>
              <a:rPr lang="en" sz="1050">
                <a:solidFill>
                  <a:srgbClr val="333333"/>
                </a:solidFill>
                <a:highlight>
                  <a:srgbClr val="FFFFFF"/>
                </a:highlight>
              </a:rPr>
              <a:t>Covered positions. This is a new topic in this era. According to Investopedia, "To cover is to take a defensive action to lower the risk exposure of a position, investment, or portfolio of investments. In short selling, a cover refers to buying the security you sold short in order to close out the position." The entities involved in this transaction seem to be large banks.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AutoNum type="arabicPeriod"/>
            </a:pPr>
            <a:r>
              <a:rPr lang="en" sz="1050">
                <a:solidFill>
                  <a:srgbClr val="333333"/>
                </a:solidFill>
                <a:highlight>
                  <a:srgbClr val="FFFFFF"/>
                </a:highlight>
              </a:rPr>
              <a:t>Cleared credit swaps. This topic remained the same as the last era, however, some new terms appeared. These terms included "counterparty" and "clearing". This indicated that the agencies were mainly involved with ensuring that promises made by two entities would actually be fulfilled in the wake of the 2008 financial crisis.</a:t>
            </a:r>
            <a:endParaRPr sz="1050">
              <a:solidFill>
                <a:srgbClr val="333333"/>
              </a:solidFill>
              <a:highlight>
                <a:srgbClr val="FFFFFF"/>
              </a:highlight>
            </a:endParaRPr>
          </a:p>
          <a:p>
            <a:pPr indent="-295275" lvl="0" marL="457200" rtl="0" algn="l">
              <a:lnSpc>
                <a:spcPct val="115000"/>
              </a:lnSpc>
              <a:spcBef>
                <a:spcPts val="0"/>
              </a:spcBef>
              <a:spcAft>
                <a:spcPts val="0"/>
              </a:spcAft>
              <a:buClr>
                <a:srgbClr val="333333"/>
              </a:buClr>
              <a:buSzPts val="1050"/>
              <a:buAutoNum type="arabicPeriod"/>
            </a:pPr>
            <a:r>
              <a:rPr lang="en" sz="1050">
                <a:solidFill>
                  <a:srgbClr val="333333"/>
                </a:solidFill>
                <a:highlight>
                  <a:srgbClr val="FFFFFF"/>
                </a:highlight>
              </a:rPr>
              <a:t>Mortgages, Loans, and Debts. The entites involed are brokers, creditors, consumers, and institutions. Here, in addition to the topics in the last era, we see a relatively new interest in mortgages. This may be due to the house bubble burst during the 2008 Financial Crisis.</a:t>
            </a:r>
            <a:endParaRPr sz="1050">
              <a:solidFill>
                <a:srgbClr val="333333"/>
              </a:solidFill>
              <a:highlight>
                <a:srgbClr val="FFFFFF"/>
              </a:highlight>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317500" lvl="0" marL="457200" rtl="0" algn="l">
              <a:lnSpc>
                <a:spcPct val="110000"/>
              </a:lnSpc>
              <a:spcBef>
                <a:spcPts val="1500"/>
              </a:spcBef>
              <a:spcAft>
                <a:spcPts val="0"/>
              </a:spcAft>
              <a:buClr>
                <a:srgbClr val="1C1E21"/>
              </a:buClr>
              <a:buSzPts val="1400"/>
              <a:buFont typeface="Roboto"/>
              <a:buChar char="●"/>
            </a:pPr>
            <a:r>
              <a:rPr lang="en" sz="1800">
                <a:solidFill>
                  <a:srgbClr val="333333"/>
                </a:solidFill>
                <a:highlight>
                  <a:srgbClr val="FFFFFF"/>
                </a:highlight>
              </a:rPr>
              <a:t>Impact of the Coronavirus Pandemic</a:t>
            </a:r>
            <a:endParaRPr sz="1800">
              <a:solidFill>
                <a:srgbClr val="333333"/>
              </a:solidFill>
              <a:highlight>
                <a:srgbClr val="FFFFFF"/>
              </a:highlight>
            </a:endParaRPr>
          </a:p>
          <a:p>
            <a:pPr indent="0" lvl="0" marL="457200" rtl="0" algn="l">
              <a:lnSpc>
                <a:spcPct val="115000"/>
              </a:lnSpc>
              <a:spcBef>
                <a:spcPts val="1200"/>
              </a:spcBef>
              <a:spcAft>
                <a:spcPts val="0"/>
              </a:spcAft>
              <a:buNone/>
            </a:pPr>
            <a:r>
              <a:t/>
            </a:r>
            <a:endParaRPr sz="1400">
              <a:solidFill>
                <a:srgbClr val="1C1E21"/>
              </a:solidFill>
              <a:latin typeface="Roboto"/>
              <a:ea typeface="Roboto"/>
              <a:cs typeface="Roboto"/>
              <a:sym typeface="Roboto"/>
            </a:endParaRPr>
          </a:p>
          <a:p>
            <a:pPr indent="0" lvl="0" marL="0" rtl="0" algn="l">
              <a:spcBef>
                <a:spcPts val="0"/>
              </a:spcBef>
              <a:spcAft>
                <a:spcPts val="0"/>
              </a:spcAft>
              <a:buNone/>
            </a:pPr>
            <a:r>
              <a:t/>
            </a:r>
            <a:endParaRPr sz="1400"/>
          </a:p>
        </p:txBody>
      </p:sp>
      <p:sp>
        <p:nvSpPr>
          <p:cNvPr id="84" name="Google Shape;84;p17"/>
          <p:cNvSpPr txBox="1"/>
          <p:nvPr>
            <p:ph idx="1" type="body"/>
          </p:nvPr>
        </p:nvSpPr>
        <p:spPr>
          <a:xfrm>
            <a:off x="0" y="572700"/>
            <a:ext cx="9093000" cy="3416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Participation. Due to COVID-19, many individuals shrank many aspects of their life including their financial decisions. Many priorities during the COVID-19 pandemic focused on increasing retention and expanding their reach.</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AutoNum type="arabicPeriod"/>
            </a:pPr>
            <a:r>
              <a:rPr lang="en" sz="1050">
                <a:solidFill>
                  <a:srgbClr val="333333"/>
                </a:solidFill>
                <a:highlight>
                  <a:srgbClr val="FFFFFF"/>
                </a:highlight>
              </a:rPr>
              <a:t>Debt management. Many individuals suffered job losses and economic struggles during the COVID-19 pandemic. Many documents mentioned policies on debt and how to manage and deal with this issue.</a:t>
            </a:r>
            <a:endParaRPr sz="1050">
              <a:solidFill>
                <a:srgbClr val="333333"/>
              </a:solidFill>
              <a:highlight>
                <a:srgbClr val="FFFFFF"/>
              </a:highlight>
            </a:endParaRPr>
          </a:p>
          <a:p>
            <a:pPr indent="0" lvl="0" marL="457200" rtl="0" algn="l">
              <a:spcBef>
                <a:spcPts val="800"/>
              </a:spcBef>
              <a:spcAft>
                <a:spcPts val="0"/>
              </a:spcAft>
              <a:buNone/>
            </a:pPr>
            <a:r>
              <a:t/>
            </a:r>
            <a:endParaRPr sz="1050">
              <a:solidFill>
                <a:srgbClr val="333333"/>
              </a:solidFill>
              <a:highlight>
                <a:srgbClr val="FFFFFF"/>
              </a:highlight>
            </a:endParaRPr>
          </a:p>
          <a:p>
            <a:pPr indent="0" lvl="0" marL="0" rtl="0" algn="l">
              <a:spcBef>
                <a:spcPts val="8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4913875" y="1368525"/>
            <a:ext cx="4316876" cy="3774924"/>
          </a:xfrm>
          <a:prstGeom prst="rect">
            <a:avLst/>
          </a:prstGeom>
          <a:noFill/>
          <a:ln>
            <a:noFill/>
          </a:ln>
        </p:spPr>
      </p:pic>
      <p:pic>
        <p:nvPicPr>
          <p:cNvPr id="86" name="Google Shape;86;p17"/>
          <p:cNvPicPr preferRelativeResize="0"/>
          <p:nvPr/>
        </p:nvPicPr>
        <p:blipFill>
          <a:blip r:embed="rId4">
            <a:alphaModFix/>
          </a:blip>
          <a:stretch>
            <a:fillRect/>
          </a:stretch>
        </p:blipFill>
        <p:spPr>
          <a:xfrm>
            <a:off x="0" y="1368525"/>
            <a:ext cx="5101001" cy="3774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000"/>
          </a:p>
          <a:p>
            <a:pPr indent="0" lvl="0" marL="0" rtl="0" algn="ctr">
              <a:spcBef>
                <a:spcPts val="1200"/>
              </a:spcBef>
              <a:spcAft>
                <a:spcPts val="1200"/>
              </a:spcAft>
              <a:buNone/>
            </a:pPr>
            <a:r>
              <a:rPr lang="en" sz="2000"/>
              <a:t>THANK YOU!! </a:t>
            </a:r>
            <a:endParaRPr sz="2000"/>
          </a:p>
        </p:txBody>
      </p:sp>
      <p:sp>
        <p:nvSpPr>
          <p:cNvPr id="93" name="Google Shape;93;p18"/>
          <p:cNvSpPr txBox="1"/>
          <p:nvPr/>
        </p:nvSpPr>
        <p:spPr>
          <a:xfrm>
            <a:off x="2231900" y="2847300"/>
            <a:ext cx="495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NoteBook Link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