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31"/>
      <p:bold r:id="rId32"/>
      <p:italic r:id="rId33"/>
      <p:boldItalic r:id="rId34"/>
    </p:embeddedFont>
    <p:embeddedFont>
      <p:font typeface="Lato" panose="020B0604020202020204" charset="0"/>
      <p:regular r:id="rId35"/>
      <p:bold r:id="rId36"/>
      <p:italic r:id="rId37"/>
      <p:boldItalic r:id="rId38"/>
    </p:embeddedFont>
    <p:embeddedFont>
      <p:font typeface="Lato Light" panose="020B0604020202020204" charset="0"/>
      <p:regular r:id="rId39"/>
      <p:bold r:id="rId40"/>
      <p:italic r:id="rId41"/>
      <p:boldItalic r:id="rId42"/>
    </p:embeddedFont>
    <p:embeddedFont>
      <p:font typeface="Squada One" panose="020B0604020202020204" charset="0"/>
      <p:regular r:id="rId43"/>
    </p:embeddedFont>
    <p:embeddedFont>
      <p:font typeface="Unica One" panose="020B0604020202020204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69e997d45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69e997d45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f12e6db5e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f12e6db5e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f12e6db5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f12e6db5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f12e6db5e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f12e6db5e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69e997d45_2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69e997d45_2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f12e6db5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9f12e6db5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69e997d45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69e997d45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69e997d45_5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a69e997d45_5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69e997d45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a69e997d45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a69e997d45_2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a69e997d45_2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c855921c3_1_1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c855921c3_1_1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9f12e6db5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9f12e6db5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f12e6db5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9f12e6db5e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9f12e6db5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9f12e6db5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Lets see the algorithmic analysis.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7d11bbb8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57d11bbb8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 is the total number of vertices, h denotes the total number of hospitals, k the required nearest hospitals and E the number of edges. First all the hospital nodes need to be marked visited and pushed into the queue which takes O(h) time. Then for each k hospitals, vertices are visited once and each edge is traversed twice, both forward and backward. Hence it follows O(k*(V+2E)). This satisfies part B, when k=1 as it does not depend on h and it satisfies part c when k =2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a69e997d45_5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a69e997d45_5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average case, as explained before is shown here again. In the worst case, the graph is fully connected so number of edges is V(V-1) hence the complexity will be O(V^2). In the best case, it is a sparse graph where E= V-1 and hence it has time complexity of O(V).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9fc5c533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9fc5c533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Now we will look at the experimental analysis for this algorithm.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a69e997d45_2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a69e997d45_2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X-axis on the graph indicates the number of hospital nodes and y-axis represents the number of visited nodes. In this particular case we have chosen 10 hospitals for 300 nodes. From the graph we can observe that there is a steep linear relationship till a threshold value of k where the visited nodes equal number of hospital nodes*number of total nodes. After the threshold, the slope of the line is very less. Hence, the performance of the algorithm is better with h&gt;k, which is the general case, and it grows very slowly after h crosses k. From here we can conclude that the time complexity depends on k*V.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you can see, after reaching k, the growth is less and hence when k=1, this part of the graph is followed. So it is independent of h and satisfies the condition of part b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a69e997d45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a69e997d45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above graph, the X-axis shows the Number of edges and the Y axis shows the Time elapsed to run the algorithm. It is a linear relationship between the time elapsed and the number of edges hence from here we can conclude that the time complexity will depend on k*E.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Combining both the inferences, the time complexity comes to O(k*(V+2E)) which is consistent with our algorithm analysis.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69e997d45_5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69e997d45_5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fc5c5332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fc5c5332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69e997d45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69e997d45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69e997d45_2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69e997d45_2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69e997d45_2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69e997d45_2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69e997d45_2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69e997d45_2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f12e6db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f12e6db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63600" y="786825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70950" y="2444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13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7182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-92200" y="550200"/>
            <a:ext cx="17817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0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1251650" y="1435828"/>
            <a:ext cx="39615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2"/>
          </p:nvPr>
        </p:nvSpPr>
        <p:spPr>
          <a:xfrm>
            <a:off x="5262400" y="1435828"/>
            <a:ext cx="39615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2" name="Google Shape;72;p12"/>
          <p:cNvSpPr/>
          <p:nvPr/>
        </p:nvSpPr>
        <p:spPr>
          <a:xfrm>
            <a:off x="-92200" y="550200"/>
            <a:ext cx="17817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11_1_1">
    <p:bg>
      <p:bgPr>
        <a:noFill/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12_1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subTitle" idx="1"/>
          </p:nvPr>
        </p:nvSpPr>
        <p:spPr>
          <a:xfrm>
            <a:off x="1316463" y="2737978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2"/>
          </p:nvPr>
        </p:nvSpPr>
        <p:spPr>
          <a:xfrm>
            <a:off x="6253762" y="2726800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3"/>
          </p:nvPr>
        </p:nvSpPr>
        <p:spPr>
          <a:xfrm>
            <a:off x="3623208" y="915850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flipH="1">
            <a:off x="2649025" y="-1201375"/>
            <a:ext cx="2761500" cy="556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92200" y="550200"/>
            <a:ext cx="17817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ctrTitle"/>
          </p:nvPr>
        </p:nvSpPr>
        <p:spPr>
          <a:xfrm>
            <a:off x="2597546" y="65139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2597546" y="106644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2" hasCustomPrompt="1"/>
          </p:nvPr>
        </p:nvSpPr>
        <p:spPr>
          <a:xfrm>
            <a:off x="1379938" y="95737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ctrTitle" idx="3"/>
          </p:nvPr>
        </p:nvSpPr>
        <p:spPr>
          <a:xfrm>
            <a:off x="3945275" y="144198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4"/>
          </p:nvPr>
        </p:nvSpPr>
        <p:spPr>
          <a:xfrm>
            <a:off x="3945275" y="1855138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5" hasCustomPrompt="1"/>
          </p:nvPr>
        </p:nvSpPr>
        <p:spPr>
          <a:xfrm>
            <a:off x="4296163" y="28831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4"/>
          <p:cNvSpPr txBox="1">
            <a:spLocks noGrp="1"/>
          </p:cNvSpPr>
          <p:nvPr>
            <p:ph type="ctrTitle" idx="6"/>
          </p:nvPr>
        </p:nvSpPr>
        <p:spPr>
          <a:xfrm>
            <a:off x="5280206" y="224464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7"/>
          </p:nvPr>
        </p:nvSpPr>
        <p:spPr>
          <a:xfrm>
            <a:off x="5280206" y="265779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8" hasCustomPrompt="1"/>
          </p:nvPr>
        </p:nvSpPr>
        <p:spPr>
          <a:xfrm>
            <a:off x="3426838" y="224263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ctrTitle" idx="9"/>
          </p:nvPr>
        </p:nvSpPr>
        <p:spPr>
          <a:xfrm>
            <a:off x="6444878" y="303058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3"/>
          </p:nvPr>
        </p:nvSpPr>
        <p:spPr>
          <a:xfrm>
            <a:off x="6444878" y="344563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idx="14" hasCustomPrompt="1"/>
          </p:nvPr>
        </p:nvSpPr>
        <p:spPr>
          <a:xfrm>
            <a:off x="2438988" y="157051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ctrTitle" idx="15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-92200" y="550200"/>
            <a:ext cx="17817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l="-5163" r="-5163"/>
          <a:stretch/>
        </p:blipFill>
        <p:spPr>
          <a:xfrm>
            <a:off x="1858738" y="998175"/>
            <a:ext cx="627975" cy="119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 rotWithShape="1">
          <a:blip r:embed="rId3">
            <a:alphaModFix/>
          </a:blip>
          <a:srcRect l="-6985" r="-6974"/>
          <a:stretch/>
        </p:blipFill>
        <p:spPr>
          <a:xfrm>
            <a:off x="3143619" y="1788688"/>
            <a:ext cx="587575" cy="11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 rotWithShape="1">
          <a:blip r:embed="rId4">
            <a:alphaModFix/>
          </a:blip>
          <a:srcRect l="-1093" r="-1083"/>
          <a:stretch/>
        </p:blipFill>
        <p:spPr>
          <a:xfrm>
            <a:off x="5571661" y="3375372"/>
            <a:ext cx="661125" cy="11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"/>
          <p:cNvPicPr preferRelativeResize="0"/>
          <p:nvPr/>
        </p:nvPicPr>
        <p:blipFill rotWithShape="1">
          <a:blip r:embed="rId5">
            <a:alphaModFix/>
          </a:blip>
          <a:srcRect l="-17075" r="-17062"/>
          <a:stretch/>
        </p:blipFill>
        <p:spPr>
          <a:xfrm>
            <a:off x="4312130" y="2586506"/>
            <a:ext cx="759475" cy="120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5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2828850" y="2085625"/>
            <a:ext cx="3029100" cy="14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-92200" y="550200"/>
            <a:ext cx="17817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8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-92200" y="550200"/>
            <a:ext cx="17817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2213250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2"/>
          </p:nvPr>
        </p:nvSpPr>
        <p:spPr>
          <a:xfrm>
            <a:off x="3667500" y="2556775"/>
            <a:ext cx="1809000" cy="2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Unica One"/>
                <a:ea typeface="Unica One"/>
                <a:cs typeface="Unica One"/>
                <a:sym typeface="Unic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s ">
  <p:cSld name="TITLE_ONLY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ctrTitle"/>
          </p:nvPr>
        </p:nvSpPr>
        <p:spPr>
          <a:xfrm>
            <a:off x="-7500" y="644663"/>
            <a:ext cx="4567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877800" y="149930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2"/>
          </p:nvPr>
        </p:nvSpPr>
        <p:spPr>
          <a:xfrm>
            <a:off x="5455475" y="149930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ctrTitle" idx="3"/>
          </p:nvPr>
        </p:nvSpPr>
        <p:spPr>
          <a:xfrm>
            <a:off x="4560425" y="644663"/>
            <a:ext cx="4587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ONLY_2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640241" y="1227261"/>
            <a:ext cx="2602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2"/>
          </p:nvPr>
        </p:nvSpPr>
        <p:spPr>
          <a:xfrm>
            <a:off x="1832400" y="2236096"/>
            <a:ext cx="2602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2623486" y="994861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Font typeface="Unica One"/>
              <a:buNone/>
              <a:defRPr sz="1600">
                <a:latin typeface="Unica One"/>
                <a:ea typeface="Unica One"/>
                <a:cs typeface="Unica One"/>
                <a:sym typeface="Unica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Font typeface="Unica One"/>
              <a:buNone/>
              <a:defRPr sz="1600">
                <a:latin typeface="Unica One"/>
                <a:ea typeface="Unica One"/>
                <a:cs typeface="Unica One"/>
                <a:sym typeface="Unica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Font typeface="Unica One"/>
              <a:buNone/>
              <a:defRPr sz="1600">
                <a:latin typeface="Unica One"/>
                <a:ea typeface="Unica One"/>
                <a:cs typeface="Unica One"/>
                <a:sym typeface="Unica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Font typeface="Unica One"/>
              <a:buNone/>
              <a:defRPr sz="1600">
                <a:latin typeface="Unica One"/>
                <a:ea typeface="Unica One"/>
                <a:cs typeface="Unica One"/>
                <a:sym typeface="Unica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Font typeface="Unica One"/>
              <a:buNone/>
              <a:defRPr sz="1600">
                <a:latin typeface="Unica One"/>
                <a:ea typeface="Unica One"/>
                <a:cs typeface="Unica One"/>
                <a:sym typeface="Unica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Font typeface="Unica One"/>
              <a:buNone/>
              <a:defRPr sz="1600">
                <a:latin typeface="Unica One"/>
                <a:ea typeface="Unica One"/>
                <a:cs typeface="Unica One"/>
                <a:sym typeface="Unica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Font typeface="Unica One"/>
              <a:buNone/>
              <a:defRPr sz="1600">
                <a:latin typeface="Unica One"/>
                <a:ea typeface="Unica One"/>
                <a:cs typeface="Unica One"/>
                <a:sym typeface="Unica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Font typeface="Unica One"/>
              <a:buNone/>
              <a:defRPr sz="1600"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ctrTitle" idx="3"/>
          </p:nvPr>
        </p:nvSpPr>
        <p:spPr>
          <a:xfrm>
            <a:off x="1815600" y="2003696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Font typeface="Unica One"/>
              <a:buNone/>
              <a:defRPr sz="1600">
                <a:latin typeface="Unica One"/>
                <a:ea typeface="Unica One"/>
                <a:cs typeface="Unica One"/>
                <a:sym typeface="Unica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Font typeface="Unica One"/>
              <a:buNone/>
              <a:defRPr sz="1600">
                <a:latin typeface="Unica One"/>
                <a:ea typeface="Unica One"/>
                <a:cs typeface="Unica One"/>
                <a:sym typeface="Unica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Font typeface="Unica One"/>
              <a:buNone/>
              <a:defRPr sz="1600">
                <a:latin typeface="Unica One"/>
                <a:ea typeface="Unica One"/>
                <a:cs typeface="Unica One"/>
                <a:sym typeface="Unica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Font typeface="Unica One"/>
              <a:buNone/>
              <a:defRPr sz="1600">
                <a:latin typeface="Unica One"/>
                <a:ea typeface="Unica One"/>
                <a:cs typeface="Unica One"/>
                <a:sym typeface="Unica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Font typeface="Unica One"/>
              <a:buNone/>
              <a:defRPr sz="1600">
                <a:latin typeface="Unica One"/>
                <a:ea typeface="Unica One"/>
                <a:cs typeface="Unica One"/>
                <a:sym typeface="Unica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Font typeface="Unica One"/>
              <a:buNone/>
              <a:defRPr sz="1600">
                <a:latin typeface="Unica One"/>
                <a:ea typeface="Unica One"/>
                <a:cs typeface="Unica One"/>
                <a:sym typeface="Unica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Font typeface="Unica One"/>
              <a:buNone/>
              <a:defRPr sz="1600">
                <a:latin typeface="Unica One"/>
                <a:ea typeface="Unica One"/>
                <a:cs typeface="Unica One"/>
                <a:sym typeface="Unica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Font typeface="Unica One"/>
              <a:buNone/>
              <a:defRPr sz="1600"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4"/>
          </p:nvPr>
        </p:nvSpPr>
        <p:spPr>
          <a:xfrm>
            <a:off x="994200" y="3244639"/>
            <a:ext cx="2602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ctrTitle" idx="5"/>
          </p:nvPr>
        </p:nvSpPr>
        <p:spPr>
          <a:xfrm>
            <a:off x="977400" y="3012239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Font typeface="Unica One"/>
              <a:buNone/>
              <a:defRPr sz="1600">
                <a:latin typeface="Unica One"/>
                <a:ea typeface="Unica One"/>
                <a:cs typeface="Unica One"/>
                <a:sym typeface="Unica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Font typeface="Unica One"/>
              <a:buNone/>
              <a:defRPr sz="1600">
                <a:latin typeface="Unica One"/>
                <a:ea typeface="Unica One"/>
                <a:cs typeface="Unica One"/>
                <a:sym typeface="Unica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Font typeface="Unica One"/>
              <a:buNone/>
              <a:defRPr sz="1600">
                <a:latin typeface="Unica One"/>
                <a:ea typeface="Unica One"/>
                <a:cs typeface="Unica One"/>
                <a:sym typeface="Unica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Font typeface="Unica One"/>
              <a:buNone/>
              <a:defRPr sz="1600">
                <a:latin typeface="Unica One"/>
                <a:ea typeface="Unica One"/>
                <a:cs typeface="Unica One"/>
                <a:sym typeface="Unica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Font typeface="Unica One"/>
              <a:buNone/>
              <a:defRPr sz="1600">
                <a:latin typeface="Unica One"/>
                <a:ea typeface="Unica One"/>
                <a:cs typeface="Unica One"/>
                <a:sym typeface="Unica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Font typeface="Unica One"/>
              <a:buNone/>
              <a:defRPr sz="1600">
                <a:latin typeface="Unica One"/>
                <a:ea typeface="Unica One"/>
                <a:cs typeface="Unica One"/>
                <a:sym typeface="Unica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Font typeface="Unica One"/>
              <a:buNone/>
              <a:defRPr sz="1600">
                <a:latin typeface="Unica One"/>
                <a:ea typeface="Unica One"/>
                <a:cs typeface="Unica One"/>
                <a:sym typeface="Unica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Font typeface="Unica One"/>
              <a:buNone/>
              <a:defRPr sz="1600"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ctrTitle" idx="6"/>
          </p:nvPr>
        </p:nvSpPr>
        <p:spPr>
          <a:xfrm>
            <a:off x="720000" y="377975"/>
            <a:ext cx="12492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-92200" y="550200"/>
            <a:ext cx="17817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1_1_2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2638350" y="-156902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1"/>
          </p:nvPr>
        </p:nvSpPr>
        <p:spPr>
          <a:xfrm>
            <a:off x="3031200" y="18570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2262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●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○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■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●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○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■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●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○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Lato Light"/>
              <a:buChar char="■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3497250" y="2266000"/>
            <a:ext cx="2402100" cy="14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ATUL ACHARYA</a:t>
            </a:r>
            <a:endParaRPr sz="13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ANIL ANKITHA</a:t>
            </a:r>
            <a:endParaRPr sz="13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ARORA SRISHTI</a:t>
            </a:r>
            <a:endParaRPr sz="13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KOTHARI KHUSH MILAN </a:t>
            </a:r>
            <a:endParaRPr sz="13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PAL ARATRIKA</a:t>
            </a:r>
            <a:endParaRPr sz="10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ctrTitle"/>
          </p:nvPr>
        </p:nvSpPr>
        <p:spPr>
          <a:xfrm>
            <a:off x="2889900" y="483700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Algorithm Project 2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>
            <a:spLocks noGrp="1"/>
          </p:cNvSpPr>
          <p:nvPr>
            <p:ph type="subTitle" idx="1"/>
          </p:nvPr>
        </p:nvSpPr>
        <p:spPr>
          <a:xfrm>
            <a:off x="2516875" y="343300"/>
            <a:ext cx="2971800" cy="46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i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find_path(node)</a:t>
            </a:r>
            <a:endParaRPr sz="1200" b="1" i="1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all nodes do: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1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node is hospital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1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with next iteration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1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node’s path has been found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1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with next iteration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1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min_cost:= infinity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1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connection:= null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1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(node)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1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queue is not empty and   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node’s path has not been found  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do: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current_node = </a:t>
            </a:r>
            <a:r>
              <a:rPr lang="es" sz="11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()                                                    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all neighbors of   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current_node do: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</a:t>
            </a:r>
            <a:endParaRPr sz="13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neighbor is hospital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  retrieve path using neighbor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accent3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500">
              <a:solidFill>
                <a:schemeClr val="accent3"/>
              </a:solidFill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1913550" y="1906750"/>
            <a:ext cx="3324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7045100" y="1906750"/>
            <a:ext cx="3324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26825" y="2686725"/>
            <a:ext cx="4521050" cy="35623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24"/>
          <p:cNvGrpSpPr/>
          <p:nvPr/>
        </p:nvGrpSpPr>
        <p:grpSpPr>
          <a:xfrm>
            <a:off x="806012" y="2257417"/>
            <a:ext cx="356840" cy="487824"/>
            <a:chOff x="2385250" y="892625"/>
            <a:chExt cx="3018950" cy="4130600"/>
          </a:xfrm>
        </p:grpSpPr>
        <p:sp>
          <p:nvSpPr>
            <p:cNvPr id="194" name="Google Shape;194;p24"/>
            <p:cNvSpPr/>
            <p:nvPr/>
          </p:nvSpPr>
          <p:spPr>
            <a:xfrm>
              <a:off x="2385250" y="892625"/>
              <a:ext cx="3018950" cy="4130600"/>
            </a:xfrm>
            <a:custGeom>
              <a:avLst/>
              <a:gdLst/>
              <a:ahLst/>
              <a:cxnLst/>
              <a:rect l="l" t="t" r="r" b="b"/>
              <a:pathLst>
                <a:path w="120758" h="165224" extrusionOk="0">
                  <a:moveTo>
                    <a:pt x="18007" y="0"/>
                  </a:moveTo>
                  <a:lnTo>
                    <a:pt x="202" y="10345"/>
                  </a:lnTo>
                  <a:lnTo>
                    <a:pt x="0" y="92841"/>
                  </a:lnTo>
                  <a:lnTo>
                    <a:pt x="75051" y="136174"/>
                  </a:lnTo>
                  <a:lnTo>
                    <a:pt x="89800" y="165224"/>
                  </a:lnTo>
                  <a:lnTo>
                    <a:pt x="107605" y="154879"/>
                  </a:lnTo>
                  <a:lnTo>
                    <a:pt x="107621" y="149326"/>
                  </a:lnTo>
                  <a:lnTo>
                    <a:pt x="120556" y="141804"/>
                  </a:lnTo>
                  <a:lnTo>
                    <a:pt x="120757" y="59309"/>
                  </a:lnTo>
                  <a:lnTo>
                    <a:pt x="18007" y="0"/>
                  </a:lnTo>
                  <a:close/>
                </a:path>
              </a:pathLst>
            </a:custGeom>
            <a:solidFill>
              <a:srgbClr val="B1D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4630250" y="4252000"/>
              <a:ext cx="446700" cy="771225"/>
            </a:xfrm>
            <a:custGeom>
              <a:avLst/>
              <a:gdLst/>
              <a:ahLst/>
              <a:cxnLst/>
              <a:rect l="l" t="t" r="r" b="b"/>
              <a:pathLst>
                <a:path w="17868" h="30849" extrusionOk="0">
                  <a:moveTo>
                    <a:pt x="17867" y="0"/>
                  </a:moveTo>
                  <a:lnTo>
                    <a:pt x="47" y="10345"/>
                  </a:lnTo>
                  <a:lnTo>
                    <a:pt x="0" y="30849"/>
                  </a:lnTo>
                  <a:lnTo>
                    <a:pt x="17805" y="20504"/>
                  </a:lnTo>
                  <a:lnTo>
                    <a:pt x="1786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4953625" y="2375325"/>
              <a:ext cx="450575" cy="2321425"/>
            </a:xfrm>
            <a:custGeom>
              <a:avLst/>
              <a:gdLst/>
              <a:ahLst/>
              <a:cxnLst/>
              <a:rect l="l" t="t" r="r" b="b"/>
              <a:pathLst>
                <a:path w="18023" h="92857" extrusionOk="0">
                  <a:moveTo>
                    <a:pt x="18022" y="1"/>
                  </a:moveTo>
                  <a:lnTo>
                    <a:pt x="202" y="10361"/>
                  </a:lnTo>
                  <a:lnTo>
                    <a:pt x="0" y="92857"/>
                  </a:lnTo>
                  <a:lnTo>
                    <a:pt x="17821" y="82496"/>
                  </a:lnTo>
                  <a:lnTo>
                    <a:pt x="1802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2390275" y="892625"/>
              <a:ext cx="3013925" cy="1741750"/>
            </a:xfrm>
            <a:custGeom>
              <a:avLst/>
              <a:gdLst/>
              <a:ahLst/>
              <a:cxnLst/>
              <a:rect l="l" t="t" r="r" b="b"/>
              <a:pathLst>
                <a:path w="120557" h="69670" extrusionOk="0">
                  <a:moveTo>
                    <a:pt x="17806" y="0"/>
                  </a:moveTo>
                  <a:lnTo>
                    <a:pt x="1" y="10345"/>
                  </a:lnTo>
                  <a:lnTo>
                    <a:pt x="102736" y="69669"/>
                  </a:lnTo>
                  <a:lnTo>
                    <a:pt x="120556" y="59309"/>
                  </a:lnTo>
                  <a:lnTo>
                    <a:pt x="1780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2385250" y="1151250"/>
              <a:ext cx="2573425" cy="3871975"/>
            </a:xfrm>
            <a:custGeom>
              <a:avLst/>
              <a:gdLst/>
              <a:ahLst/>
              <a:cxnLst/>
              <a:rect l="l" t="t" r="r" b="b"/>
              <a:pathLst>
                <a:path w="102937" h="154879" extrusionOk="0">
                  <a:moveTo>
                    <a:pt x="202" y="0"/>
                  </a:moveTo>
                  <a:lnTo>
                    <a:pt x="0" y="82496"/>
                  </a:lnTo>
                  <a:lnTo>
                    <a:pt x="75051" y="125829"/>
                  </a:lnTo>
                  <a:lnTo>
                    <a:pt x="89800" y="154879"/>
                  </a:lnTo>
                  <a:lnTo>
                    <a:pt x="89847" y="134375"/>
                  </a:lnTo>
                  <a:lnTo>
                    <a:pt x="102735" y="141820"/>
                  </a:lnTo>
                  <a:lnTo>
                    <a:pt x="102937" y="5932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2667525" y="2249500"/>
              <a:ext cx="590150" cy="663000"/>
            </a:xfrm>
            <a:custGeom>
              <a:avLst/>
              <a:gdLst/>
              <a:ahLst/>
              <a:cxnLst/>
              <a:rect l="l" t="t" r="r" b="b"/>
              <a:pathLst>
                <a:path w="23606" h="26520" extrusionOk="0">
                  <a:moveTo>
                    <a:pt x="15579" y="25878"/>
                  </a:moveTo>
                  <a:lnTo>
                    <a:pt x="15525" y="25910"/>
                  </a:lnTo>
                  <a:cubicBezTo>
                    <a:pt x="15546" y="25899"/>
                    <a:pt x="15564" y="25889"/>
                    <a:pt x="15579" y="25878"/>
                  </a:cubicBezTo>
                  <a:close/>
                  <a:moveTo>
                    <a:pt x="10457" y="1"/>
                  </a:moveTo>
                  <a:cubicBezTo>
                    <a:pt x="9569" y="1"/>
                    <a:pt x="8761" y="210"/>
                    <a:pt x="8065" y="614"/>
                  </a:cubicBezTo>
                  <a:lnTo>
                    <a:pt x="2668" y="3762"/>
                  </a:lnTo>
                  <a:lnTo>
                    <a:pt x="2683" y="3762"/>
                  </a:lnTo>
                  <a:cubicBezTo>
                    <a:pt x="1039" y="4708"/>
                    <a:pt x="16" y="6724"/>
                    <a:pt x="16" y="9594"/>
                  </a:cubicBezTo>
                  <a:cubicBezTo>
                    <a:pt x="0" y="15363"/>
                    <a:pt x="4048" y="22374"/>
                    <a:pt x="9073" y="25274"/>
                  </a:cubicBezTo>
                  <a:cubicBezTo>
                    <a:pt x="10530" y="26120"/>
                    <a:pt x="11909" y="26520"/>
                    <a:pt x="13131" y="26520"/>
                  </a:cubicBezTo>
                  <a:cubicBezTo>
                    <a:pt x="14082" y="26520"/>
                    <a:pt x="14939" y="26278"/>
                    <a:pt x="15665" y="25817"/>
                  </a:cubicBezTo>
                  <a:lnTo>
                    <a:pt x="15665" y="25817"/>
                  </a:lnTo>
                  <a:cubicBezTo>
                    <a:pt x="15634" y="25837"/>
                    <a:pt x="15610" y="25858"/>
                    <a:pt x="15579" y="25878"/>
                  </a:cubicBezTo>
                  <a:lnTo>
                    <a:pt x="15579" y="25878"/>
                  </a:lnTo>
                  <a:lnTo>
                    <a:pt x="20938" y="22761"/>
                  </a:lnTo>
                  <a:cubicBezTo>
                    <a:pt x="22567" y="21815"/>
                    <a:pt x="23575" y="19799"/>
                    <a:pt x="23590" y="16945"/>
                  </a:cubicBezTo>
                  <a:cubicBezTo>
                    <a:pt x="23606" y="11160"/>
                    <a:pt x="19558" y="4150"/>
                    <a:pt x="14533" y="1249"/>
                  </a:cubicBezTo>
                  <a:cubicBezTo>
                    <a:pt x="13074" y="403"/>
                    <a:pt x="11688" y="1"/>
                    <a:pt x="10457" y="1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3320475" y="2626400"/>
              <a:ext cx="590150" cy="663000"/>
            </a:xfrm>
            <a:custGeom>
              <a:avLst/>
              <a:gdLst/>
              <a:ahLst/>
              <a:cxnLst/>
              <a:rect l="l" t="t" r="r" b="b"/>
              <a:pathLst>
                <a:path w="23606" h="26520" extrusionOk="0">
                  <a:moveTo>
                    <a:pt x="10452" y="0"/>
                  </a:moveTo>
                  <a:cubicBezTo>
                    <a:pt x="9566" y="0"/>
                    <a:pt x="8761" y="210"/>
                    <a:pt x="8065" y="613"/>
                  </a:cubicBezTo>
                  <a:lnTo>
                    <a:pt x="2668" y="3761"/>
                  </a:lnTo>
                  <a:lnTo>
                    <a:pt x="2683" y="3761"/>
                  </a:lnTo>
                  <a:cubicBezTo>
                    <a:pt x="1039" y="4707"/>
                    <a:pt x="16" y="6724"/>
                    <a:pt x="16" y="9593"/>
                  </a:cubicBezTo>
                  <a:cubicBezTo>
                    <a:pt x="0" y="15363"/>
                    <a:pt x="4048" y="22388"/>
                    <a:pt x="9058" y="25273"/>
                  </a:cubicBezTo>
                  <a:cubicBezTo>
                    <a:pt x="10524" y="26119"/>
                    <a:pt x="11906" y="26519"/>
                    <a:pt x="13130" y="26519"/>
                  </a:cubicBezTo>
                  <a:cubicBezTo>
                    <a:pt x="14082" y="26519"/>
                    <a:pt x="14939" y="26277"/>
                    <a:pt x="15665" y="25816"/>
                  </a:cubicBezTo>
                  <a:lnTo>
                    <a:pt x="15665" y="25816"/>
                  </a:lnTo>
                  <a:cubicBezTo>
                    <a:pt x="15618" y="25847"/>
                    <a:pt x="15572" y="25878"/>
                    <a:pt x="15525" y="25909"/>
                  </a:cubicBezTo>
                  <a:lnTo>
                    <a:pt x="20938" y="22776"/>
                  </a:lnTo>
                  <a:cubicBezTo>
                    <a:pt x="22567" y="21815"/>
                    <a:pt x="23575" y="19814"/>
                    <a:pt x="23590" y="16945"/>
                  </a:cubicBezTo>
                  <a:cubicBezTo>
                    <a:pt x="23606" y="11175"/>
                    <a:pt x="19542" y="4149"/>
                    <a:pt x="14533" y="1249"/>
                  </a:cubicBezTo>
                  <a:cubicBezTo>
                    <a:pt x="13065" y="402"/>
                    <a:pt x="11680" y="0"/>
                    <a:pt x="10452" y="0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3973425" y="3003650"/>
              <a:ext cx="590150" cy="662625"/>
            </a:xfrm>
            <a:custGeom>
              <a:avLst/>
              <a:gdLst/>
              <a:ahLst/>
              <a:cxnLst/>
              <a:rect l="l" t="t" r="r" b="b"/>
              <a:pathLst>
                <a:path w="23606" h="26505" extrusionOk="0">
                  <a:moveTo>
                    <a:pt x="10446" y="1"/>
                  </a:moveTo>
                  <a:cubicBezTo>
                    <a:pt x="9558" y="1"/>
                    <a:pt x="8755" y="211"/>
                    <a:pt x="8065" y="614"/>
                  </a:cubicBezTo>
                  <a:lnTo>
                    <a:pt x="2652" y="3747"/>
                  </a:lnTo>
                  <a:lnTo>
                    <a:pt x="2668" y="3747"/>
                  </a:lnTo>
                  <a:cubicBezTo>
                    <a:pt x="1039" y="4677"/>
                    <a:pt x="16" y="6709"/>
                    <a:pt x="16" y="9578"/>
                  </a:cubicBezTo>
                  <a:cubicBezTo>
                    <a:pt x="0" y="15348"/>
                    <a:pt x="4048" y="22358"/>
                    <a:pt x="9073" y="25258"/>
                  </a:cubicBezTo>
                  <a:cubicBezTo>
                    <a:pt x="10530" y="26105"/>
                    <a:pt x="11909" y="26504"/>
                    <a:pt x="13134" y="26504"/>
                  </a:cubicBezTo>
                  <a:cubicBezTo>
                    <a:pt x="14087" y="26504"/>
                    <a:pt x="14948" y="26263"/>
                    <a:pt x="15680" y="25801"/>
                  </a:cubicBezTo>
                  <a:lnTo>
                    <a:pt x="15680" y="25801"/>
                  </a:lnTo>
                  <a:cubicBezTo>
                    <a:pt x="15634" y="25832"/>
                    <a:pt x="15587" y="25863"/>
                    <a:pt x="15541" y="25894"/>
                  </a:cubicBezTo>
                  <a:lnTo>
                    <a:pt x="20938" y="22746"/>
                  </a:lnTo>
                  <a:cubicBezTo>
                    <a:pt x="22567" y="21800"/>
                    <a:pt x="23575" y="19799"/>
                    <a:pt x="23590" y="16930"/>
                  </a:cubicBezTo>
                  <a:cubicBezTo>
                    <a:pt x="23606" y="11160"/>
                    <a:pt x="19542" y="4134"/>
                    <a:pt x="14533" y="1250"/>
                  </a:cubicBezTo>
                  <a:cubicBezTo>
                    <a:pt x="13065" y="403"/>
                    <a:pt x="11675" y="1"/>
                    <a:pt x="10446" y="1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2734200" y="2249500"/>
              <a:ext cx="296650" cy="109575"/>
            </a:xfrm>
            <a:custGeom>
              <a:avLst/>
              <a:gdLst/>
              <a:ahLst/>
              <a:cxnLst/>
              <a:rect l="l" t="t" r="r" b="b"/>
              <a:pathLst>
                <a:path w="11866" h="4383" extrusionOk="0">
                  <a:moveTo>
                    <a:pt x="9" y="3757"/>
                  </a:moveTo>
                  <a:cubicBezTo>
                    <a:pt x="7" y="3759"/>
                    <a:pt x="4" y="3760"/>
                    <a:pt x="1" y="3762"/>
                  </a:cubicBezTo>
                  <a:lnTo>
                    <a:pt x="9" y="3757"/>
                  </a:lnTo>
                  <a:close/>
                  <a:moveTo>
                    <a:pt x="7785" y="1"/>
                  </a:moveTo>
                  <a:cubicBezTo>
                    <a:pt x="6899" y="1"/>
                    <a:pt x="6094" y="210"/>
                    <a:pt x="5398" y="614"/>
                  </a:cubicBezTo>
                  <a:lnTo>
                    <a:pt x="9" y="3757"/>
                  </a:lnTo>
                  <a:lnTo>
                    <a:pt x="9" y="3757"/>
                  </a:lnTo>
                  <a:cubicBezTo>
                    <a:pt x="699" y="3356"/>
                    <a:pt x="1502" y="3148"/>
                    <a:pt x="2389" y="3148"/>
                  </a:cubicBezTo>
                  <a:cubicBezTo>
                    <a:pt x="3616" y="3148"/>
                    <a:pt x="5003" y="3546"/>
                    <a:pt x="6468" y="4382"/>
                  </a:cubicBezTo>
                  <a:lnTo>
                    <a:pt x="11866" y="1249"/>
                  </a:lnTo>
                  <a:cubicBezTo>
                    <a:pt x="10398" y="403"/>
                    <a:pt x="9013" y="1"/>
                    <a:pt x="7785" y="1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2895900" y="2280725"/>
              <a:ext cx="361775" cy="616150"/>
            </a:xfrm>
            <a:custGeom>
              <a:avLst/>
              <a:gdLst/>
              <a:ahLst/>
              <a:cxnLst/>
              <a:rect l="l" t="t" r="r" b="b"/>
              <a:pathLst>
                <a:path w="14471" h="24646" extrusionOk="0">
                  <a:moveTo>
                    <a:pt x="5398" y="0"/>
                  </a:moveTo>
                  <a:lnTo>
                    <a:pt x="0" y="3133"/>
                  </a:lnTo>
                  <a:cubicBezTo>
                    <a:pt x="5010" y="6034"/>
                    <a:pt x="9058" y="13060"/>
                    <a:pt x="9042" y="18829"/>
                  </a:cubicBezTo>
                  <a:cubicBezTo>
                    <a:pt x="9042" y="21672"/>
                    <a:pt x="8042" y="23684"/>
                    <a:pt x="6409" y="24634"/>
                  </a:cubicBezTo>
                  <a:lnTo>
                    <a:pt x="6409" y="24634"/>
                  </a:lnTo>
                  <a:lnTo>
                    <a:pt x="11803" y="21512"/>
                  </a:lnTo>
                  <a:cubicBezTo>
                    <a:pt x="13432" y="20566"/>
                    <a:pt x="14440" y="18550"/>
                    <a:pt x="14455" y="15681"/>
                  </a:cubicBezTo>
                  <a:cubicBezTo>
                    <a:pt x="14471" y="9911"/>
                    <a:pt x="10423" y="2901"/>
                    <a:pt x="5398" y="0"/>
                  </a:cubicBezTo>
                  <a:close/>
                  <a:moveTo>
                    <a:pt x="6409" y="24634"/>
                  </a:moveTo>
                  <a:lnTo>
                    <a:pt x="6390" y="24645"/>
                  </a:lnTo>
                  <a:cubicBezTo>
                    <a:pt x="6396" y="24642"/>
                    <a:pt x="6403" y="24638"/>
                    <a:pt x="6409" y="24634"/>
                  </a:cubicBez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3387150" y="2626400"/>
              <a:ext cx="296650" cy="109950"/>
            </a:xfrm>
            <a:custGeom>
              <a:avLst/>
              <a:gdLst/>
              <a:ahLst/>
              <a:cxnLst/>
              <a:rect l="l" t="t" r="r" b="b"/>
              <a:pathLst>
                <a:path w="11866" h="4398" extrusionOk="0">
                  <a:moveTo>
                    <a:pt x="9" y="3756"/>
                  </a:moveTo>
                  <a:cubicBezTo>
                    <a:pt x="7" y="3758"/>
                    <a:pt x="4" y="3760"/>
                    <a:pt x="1" y="3761"/>
                  </a:cubicBezTo>
                  <a:lnTo>
                    <a:pt x="9" y="3756"/>
                  </a:lnTo>
                  <a:close/>
                  <a:moveTo>
                    <a:pt x="7785" y="0"/>
                  </a:moveTo>
                  <a:cubicBezTo>
                    <a:pt x="6899" y="0"/>
                    <a:pt x="6094" y="210"/>
                    <a:pt x="5398" y="613"/>
                  </a:cubicBezTo>
                  <a:lnTo>
                    <a:pt x="9" y="3756"/>
                  </a:lnTo>
                  <a:lnTo>
                    <a:pt x="9" y="3756"/>
                  </a:lnTo>
                  <a:cubicBezTo>
                    <a:pt x="697" y="3356"/>
                    <a:pt x="1498" y="3149"/>
                    <a:pt x="2380" y="3149"/>
                  </a:cubicBezTo>
                  <a:cubicBezTo>
                    <a:pt x="3608" y="3149"/>
                    <a:pt x="4994" y="3551"/>
                    <a:pt x="6453" y="4397"/>
                  </a:cubicBezTo>
                  <a:lnTo>
                    <a:pt x="11866" y="1249"/>
                  </a:lnTo>
                  <a:cubicBezTo>
                    <a:pt x="10398" y="402"/>
                    <a:pt x="9013" y="0"/>
                    <a:pt x="7785" y="0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3548450" y="2657600"/>
              <a:ext cx="362175" cy="616550"/>
            </a:xfrm>
            <a:custGeom>
              <a:avLst/>
              <a:gdLst/>
              <a:ahLst/>
              <a:cxnLst/>
              <a:rect l="l" t="t" r="r" b="b"/>
              <a:pathLst>
                <a:path w="14487" h="24662" extrusionOk="0">
                  <a:moveTo>
                    <a:pt x="5414" y="1"/>
                  </a:moveTo>
                  <a:lnTo>
                    <a:pt x="1" y="3149"/>
                  </a:lnTo>
                  <a:cubicBezTo>
                    <a:pt x="5026" y="6034"/>
                    <a:pt x="9074" y="13060"/>
                    <a:pt x="9058" y="18829"/>
                  </a:cubicBezTo>
                  <a:cubicBezTo>
                    <a:pt x="9058" y="21699"/>
                    <a:pt x="8035" y="23699"/>
                    <a:pt x="6406" y="24661"/>
                  </a:cubicBezTo>
                  <a:lnTo>
                    <a:pt x="11819" y="21513"/>
                  </a:lnTo>
                  <a:cubicBezTo>
                    <a:pt x="13448" y="20567"/>
                    <a:pt x="14456" y="18550"/>
                    <a:pt x="14471" y="15681"/>
                  </a:cubicBezTo>
                  <a:cubicBezTo>
                    <a:pt x="14487" y="9927"/>
                    <a:pt x="10423" y="2901"/>
                    <a:pt x="5414" y="1"/>
                  </a:cubicBez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3320475" y="2705125"/>
              <a:ext cx="454825" cy="584150"/>
            </a:xfrm>
            <a:custGeom>
              <a:avLst/>
              <a:gdLst/>
              <a:ahLst/>
              <a:cxnLst/>
              <a:rect l="l" t="t" r="r" b="b"/>
              <a:pathLst>
                <a:path w="18193" h="23366" extrusionOk="0">
                  <a:moveTo>
                    <a:pt x="5048" y="0"/>
                  </a:moveTo>
                  <a:cubicBezTo>
                    <a:pt x="2075" y="0"/>
                    <a:pt x="27" y="2359"/>
                    <a:pt x="16" y="6444"/>
                  </a:cubicBezTo>
                  <a:cubicBezTo>
                    <a:pt x="0" y="12198"/>
                    <a:pt x="4064" y="19224"/>
                    <a:pt x="9073" y="22124"/>
                  </a:cubicBezTo>
                  <a:cubicBezTo>
                    <a:pt x="10535" y="22966"/>
                    <a:pt x="11918" y="23365"/>
                    <a:pt x="13144" y="23365"/>
                  </a:cubicBezTo>
                  <a:cubicBezTo>
                    <a:pt x="16118" y="23365"/>
                    <a:pt x="18166" y="21014"/>
                    <a:pt x="18177" y="16928"/>
                  </a:cubicBezTo>
                  <a:cubicBezTo>
                    <a:pt x="18193" y="11159"/>
                    <a:pt x="14145" y="4133"/>
                    <a:pt x="9120" y="1248"/>
                  </a:cubicBezTo>
                  <a:cubicBezTo>
                    <a:pt x="7657" y="401"/>
                    <a:pt x="6274" y="0"/>
                    <a:pt x="5048" y="0"/>
                  </a:cubicBezTo>
                  <a:close/>
                </a:path>
              </a:pathLst>
            </a:custGeom>
            <a:solidFill>
              <a:srgbClr val="DFF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4039725" y="3003275"/>
              <a:ext cx="297025" cy="109950"/>
            </a:xfrm>
            <a:custGeom>
              <a:avLst/>
              <a:gdLst/>
              <a:ahLst/>
              <a:cxnLst/>
              <a:rect l="l" t="t" r="r" b="b"/>
              <a:pathLst>
                <a:path w="11881" h="4398" extrusionOk="0">
                  <a:moveTo>
                    <a:pt x="7794" y="0"/>
                  </a:moveTo>
                  <a:cubicBezTo>
                    <a:pt x="6906" y="0"/>
                    <a:pt x="6103" y="210"/>
                    <a:pt x="5413" y="613"/>
                  </a:cubicBezTo>
                  <a:lnTo>
                    <a:pt x="0" y="3762"/>
                  </a:lnTo>
                  <a:cubicBezTo>
                    <a:pt x="698" y="3364"/>
                    <a:pt x="1505" y="3155"/>
                    <a:pt x="2395" y="3155"/>
                  </a:cubicBezTo>
                  <a:cubicBezTo>
                    <a:pt x="3623" y="3155"/>
                    <a:pt x="5009" y="3552"/>
                    <a:pt x="6483" y="4398"/>
                  </a:cubicBezTo>
                  <a:lnTo>
                    <a:pt x="11881" y="1249"/>
                  </a:lnTo>
                  <a:cubicBezTo>
                    <a:pt x="10413" y="403"/>
                    <a:pt x="9023" y="0"/>
                    <a:pt x="7794" y="0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4201400" y="3034875"/>
              <a:ext cx="362175" cy="616150"/>
            </a:xfrm>
            <a:custGeom>
              <a:avLst/>
              <a:gdLst/>
              <a:ahLst/>
              <a:cxnLst/>
              <a:rect l="l" t="t" r="r" b="b"/>
              <a:pathLst>
                <a:path w="14487" h="24646" extrusionOk="0">
                  <a:moveTo>
                    <a:pt x="5414" y="1"/>
                  </a:moveTo>
                  <a:lnTo>
                    <a:pt x="1" y="3134"/>
                  </a:lnTo>
                  <a:cubicBezTo>
                    <a:pt x="5026" y="6018"/>
                    <a:pt x="9074" y="13044"/>
                    <a:pt x="9058" y="18814"/>
                  </a:cubicBezTo>
                  <a:cubicBezTo>
                    <a:pt x="9043" y="21681"/>
                    <a:pt x="8036" y="23696"/>
                    <a:pt x="6410" y="24643"/>
                  </a:cubicBezTo>
                  <a:lnTo>
                    <a:pt x="6410" y="24643"/>
                  </a:lnTo>
                  <a:lnTo>
                    <a:pt x="11819" y="21497"/>
                  </a:lnTo>
                  <a:cubicBezTo>
                    <a:pt x="13448" y="20551"/>
                    <a:pt x="14456" y="18535"/>
                    <a:pt x="14456" y="15681"/>
                  </a:cubicBezTo>
                  <a:cubicBezTo>
                    <a:pt x="14487" y="9911"/>
                    <a:pt x="10423" y="2885"/>
                    <a:pt x="5414" y="1"/>
                  </a:cubicBezTo>
                  <a:close/>
                  <a:moveTo>
                    <a:pt x="6410" y="24643"/>
                  </a:moveTo>
                  <a:lnTo>
                    <a:pt x="6406" y="24645"/>
                  </a:lnTo>
                  <a:cubicBezTo>
                    <a:pt x="6408" y="24645"/>
                    <a:pt x="6409" y="24644"/>
                    <a:pt x="6410" y="24643"/>
                  </a:cubicBez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3973425" y="3082075"/>
              <a:ext cx="454825" cy="584250"/>
            </a:xfrm>
            <a:custGeom>
              <a:avLst/>
              <a:gdLst/>
              <a:ahLst/>
              <a:cxnLst/>
              <a:rect l="l" t="t" r="r" b="b"/>
              <a:pathLst>
                <a:path w="18193" h="23370" extrusionOk="0">
                  <a:moveTo>
                    <a:pt x="5063" y="0"/>
                  </a:moveTo>
                  <a:cubicBezTo>
                    <a:pt x="2084" y="0"/>
                    <a:pt x="38" y="2364"/>
                    <a:pt x="16" y="6441"/>
                  </a:cubicBezTo>
                  <a:cubicBezTo>
                    <a:pt x="0" y="12195"/>
                    <a:pt x="4048" y="19221"/>
                    <a:pt x="9073" y="22121"/>
                  </a:cubicBezTo>
                  <a:cubicBezTo>
                    <a:pt x="10536" y="22968"/>
                    <a:pt x="11920" y="23370"/>
                    <a:pt x="13146" y="23370"/>
                  </a:cubicBezTo>
                  <a:cubicBezTo>
                    <a:pt x="16119" y="23370"/>
                    <a:pt x="18166" y="21011"/>
                    <a:pt x="18177" y="16926"/>
                  </a:cubicBezTo>
                  <a:cubicBezTo>
                    <a:pt x="18193" y="11156"/>
                    <a:pt x="14145" y="4146"/>
                    <a:pt x="9135" y="1246"/>
                  </a:cubicBezTo>
                  <a:cubicBezTo>
                    <a:pt x="7671" y="400"/>
                    <a:pt x="6288" y="0"/>
                    <a:pt x="5063" y="0"/>
                  </a:cubicBezTo>
                  <a:close/>
                </a:path>
              </a:pathLst>
            </a:custGeom>
            <a:solidFill>
              <a:srgbClr val="DFF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24"/>
          <p:cNvSpPr txBox="1">
            <a:spLocks noGrp="1"/>
          </p:cNvSpPr>
          <p:nvPr>
            <p:ph type="subTitle" idx="1"/>
          </p:nvPr>
        </p:nvSpPr>
        <p:spPr>
          <a:xfrm>
            <a:off x="5323300" y="982775"/>
            <a:ext cx="3976800" cy="3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neighbour’ path has been found 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and cost of expansion to neighbour + 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path cost of neighbour to 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hospital &lt; min_cost: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min_cost = cost of expansion to   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neighbour + path cost of        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neighbour to hospital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connection = neighbour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cost of expansion &gt; min_cost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retrieve path using connection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1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1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neighbour has been visited: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next iteration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1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Mark</a:t>
            </a: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neighbour as ‘visited’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1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neighbour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1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3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3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subTitle" idx="1"/>
          </p:nvPr>
        </p:nvSpPr>
        <p:spPr>
          <a:xfrm>
            <a:off x="2915325" y="819838"/>
            <a:ext cx="5571900" cy="33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 i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retrieve_path(node)</a:t>
            </a:r>
            <a:endParaRPr sz="1600" b="1" i="1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 i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 b="1" i="1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node’s path has not been found: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node’s path = [node]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node is not null </a:t>
            </a:r>
            <a:r>
              <a:rPr lang="es" sz="16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s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node.parent’s path = 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[node.parent] + node’s path                            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6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node = node.parent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500" b="1" i="1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913550" y="1906750"/>
            <a:ext cx="3324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7045100" y="1906750"/>
            <a:ext cx="3324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07950" y="2598325"/>
            <a:ext cx="4521050" cy="35623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25"/>
          <p:cNvGrpSpPr/>
          <p:nvPr/>
        </p:nvGrpSpPr>
        <p:grpSpPr>
          <a:xfrm>
            <a:off x="806012" y="2257417"/>
            <a:ext cx="356840" cy="487824"/>
            <a:chOff x="2385250" y="892625"/>
            <a:chExt cx="3018950" cy="4130600"/>
          </a:xfrm>
        </p:grpSpPr>
        <p:sp>
          <p:nvSpPr>
            <p:cNvPr id="220" name="Google Shape;220;p25"/>
            <p:cNvSpPr/>
            <p:nvPr/>
          </p:nvSpPr>
          <p:spPr>
            <a:xfrm>
              <a:off x="2385250" y="892625"/>
              <a:ext cx="3018950" cy="4130600"/>
            </a:xfrm>
            <a:custGeom>
              <a:avLst/>
              <a:gdLst/>
              <a:ahLst/>
              <a:cxnLst/>
              <a:rect l="l" t="t" r="r" b="b"/>
              <a:pathLst>
                <a:path w="120758" h="165224" extrusionOk="0">
                  <a:moveTo>
                    <a:pt x="18007" y="0"/>
                  </a:moveTo>
                  <a:lnTo>
                    <a:pt x="202" y="10345"/>
                  </a:lnTo>
                  <a:lnTo>
                    <a:pt x="0" y="92841"/>
                  </a:lnTo>
                  <a:lnTo>
                    <a:pt x="75051" y="136174"/>
                  </a:lnTo>
                  <a:lnTo>
                    <a:pt x="89800" y="165224"/>
                  </a:lnTo>
                  <a:lnTo>
                    <a:pt x="107605" y="154879"/>
                  </a:lnTo>
                  <a:lnTo>
                    <a:pt x="107621" y="149326"/>
                  </a:lnTo>
                  <a:lnTo>
                    <a:pt x="120556" y="141804"/>
                  </a:lnTo>
                  <a:lnTo>
                    <a:pt x="120757" y="59309"/>
                  </a:lnTo>
                  <a:lnTo>
                    <a:pt x="18007" y="0"/>
                  </a:lnTo>
                  <a:close/>
                </a:path>
              </a:pathLst>
            </a:custGeom>
            <a:solidFill>
              <a:srgbClr val="B1D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4630250" y="4252000"/>
              <a:ext cx="446700" cy="771225"/>
            </a:xfrm>
            <a:custGeom>
              <a:avLst/>
              <a:gdLst/>
              <a:ahLst/>
              <a:cxnLst/>
              <a:rect l="l" t="t" r="r" b="b"/>
              <a:pathLst>
                <a:path w="17868" h="30849" extrusionOk="0">
                  <a:moveTo>
                    <a:pt x="17867" y="0"/>
                  </a:moveTo>
                  <a:lnTo>
                    <a:pt x="47" y="10345"/>
                  </a:lnTo>
                  <a:lnTo>
                    <a:pt x="0" y="30849"/>
                  </a:lnTo>
                  <a:lnTo>
                    <a:pt x="17805" y="20504"/>
                  </a:lnTo>
                  <a:lnTo>
                    <a:pt x="1786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4953625" y="2375325"/>
              <a:ext cx="450575" cy="2321425"/>
            </a:xfrm>
            <a:custGeom>
              <a:avLst/>
              <a:gdLst/>
              <a:ahLst/>
              <a:cxnLst/>
              <a:rect l="l" t="t" r="r" b="b"/>
              <a:pathLst>
                <a:path w="18023" h="92857" extrusionOk="0">
                  <a:moveTo>
                    <a:pt x="18022" y="1"/>
                  </a:moveTo>
                  <a:lnTo>
                    <a:pt x="202" y="10361"/>
                  </a:lnTo>
                  <a:lnTo>
                    <a:pt x="0" y="92857"/>
                  </a:lnTo>
                  <a:lnTo>
                    <a:pt x="17821" y="82496"/>
                  </a:lnTo>
                  <a:lnTo>
                    <a:pt x="1802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2390275" y="892625"/>
              <a:ext cx="3013925" cy="1741750"/>
            </a:xfrm>
            <a:custGeom>
              <a:avLst/>
              <a:gdLst/>
              <a:ahLst/>
              <a:cxnLst/>
              <a:rect l="l" t="t" r="r" b="b"/>
              <a:pathLst>
                <a:path w="120557" h="69670" extrusionOk="0">
                  <a:moveTo>
                    <a:pt x="17806" y="0"/>
                  </a:moveTo>
                  <a:lnTo>
                    <a:pt x="1" y="10345"/>
                  </a:lnTo>
                  <a:lnTo>
                    <a:pt x="102736" y="69669"/>
                  </a:lnTo>
                  <a:lnTo>
                    <a:pt x="120556" y="59309"/>
                  </a:lnTo>
                  <a:lnTo>
                    <a:pt x="1780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2385250" y="1151250"/>
              <a:ext cx="2573425" cy="3871975"/>
            </a:xfrm>
            <a:custGeom>
              <a:avLst/>
              <a:gdLst/>
              <a:ahLst/>
              <a:cxnLst/>
              <a:rect l="l" t="t" r="r" b="b"/>
              <a:pathLst>
                <a:path w="102937" h="154879" extrusionOk="0">
                  <a:moveTo>
                    <a:pt x="202" y="0"/>
                  </a:moveTo>
                  <a:lnTo>
                    <a:pt x="0" y="82496"/>
                  </a:lnTo>
                  <a:lnTo>
                    <a:pt x="75051" y="125829"/>
                  </a:lnTo>
                  <a:lnTo>
                    <a:pt x="89800" y="154879"/>
                  </a:lnTo>
                  <a:lnTo>
                    <a:pt x="89847" y="134375"/>
                  </a:lnTo>
                  <a:lnTo>
                    <a:pt x="102735" y="141820"/>
                  </a:lnTo>
                  <a:lnTo>
                    <a:pt x="102937" y="5932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2667525" y="2249500"/>
              <a:ext cx="590150" cy="663000"/>
            </a:xfrm>
            <a:custGeom>
              <a:avLst/>
              <a:gdLst/>
              <a:ahLst/>
              <a:cxnLst/>
              <a:rect l="l" t="t" r="r" b="b"/>
              <a:pathLst>
                <a:path w="23606" h="26520" extrusionOk="0">
                  <a:moveTo>
                    <a:pt x="15579" y="25878"/>
                  </a:moveTo>
                  <a:lnTo>
                    <a:pt x="15525" y="25910"/>
                  </a:lnTo>
                  <a:cubicBezTo>
                    <a:pt x="15546" y="25899"/>
                    <a:pt x="15564" y="25889"/>
                    <a:pt x="15579" y="25878"/>
                  </a:cubicBezTo>
                  <a:close/>
                  <a:moveTo>
                    <a:pt x="10457" y="1"/>
                  </a:moveTo>
                  <a:cubicBezTo>
                    <a:pt x="9569" y="1"/>
                    <a:pt x="8761" y="210"/>
                    <a:pt x="8065" y="614"/>
                  </a:cubicBezTo>
                  <a:lnTo>
                    <a:pt x="2668" y="3762"/>
                  </a:lnTo>
                  <a:lnTo>
                    <a:pt x="2683" y="3762"/>
                  </a:lnTo>
                  <a:cubicBezTo>
                    <a:pt x="1039" y="4708"/>
                    <a:pt x="16" y="6724"/>
                    <a:pt x="16" y="9594"/>
                  </a:cubicBezTo>
                  <a:cubicBezTo>
                    <a:pt x="0" y="15363"/>
                    <a:pt x="4048" y="22374"/>
                    <a:pt x="9073" y="25274"/>
                  </a:cubicBezTo>
                  <a:cubicBezTo>
                    <a:pt x="10530" y="26120"/>
                    <a:pt x="11909" y="26520"/>
                    <a:pt x="13131" y="26520"/>
                  </a:cubicBezTo>
                  <a:cubicBezTo>
                    <a:pt x="14082" y="26520"/>
                    <a:pt x="14939" y="26278"/>
                    <a:pt x="15665" y="25817"/>
                  </a:cubicBezTo>
                  <a:lnTo>
                    <a:pt x="15665" y="25817"/>
                  </a:lnTo>
                  <a:cubicBezTo>
                    <a:pt x="15634" y="25837"/>
                    <a:pt x="15610" y="25858"/>
                    <a:pt x="15579" y="25878"/>
                  </a:cubicBezTo>
                  <a:lnTo>
                    <a:pt x="15579" y="25878"/>
                  </a:lnTo>
                  <a:lnTo>
                    <a:pt x="20938" y="22761"/>
                  </a:lnTo>
                  <a:cubicBezTo>
                    <a:pt x="22567" y="21815"/>
                    <a:pt x="23575" y="19799"/>
                    <a:pt x="23590" y="16945"/>
                  </a:cubicBezTo>
                  <a:cubicBezTo>
                    <a:pt x="23606" y="11160"/>
                    <a:pt x="19558" y="4150"/>
                    <a:pt x="14533" y="1249"/>
                  </a:cubicBezTo>
                  <a:cubicBezTo>
                    <a:pt x="13074" y="403"/>
                    <a:pt x="11688" y="1"/>
                    <a:pt x="10457" y="1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3320475" y="2626400"/>
              <a:ext cx="590150" cy="663000"/>
            </a:xfrm>
            <a:custGeom>
              <a:avLst/>
              <a:gdLst/>
              <a:ahLst/>
              <a:cxnLst/>
              <a:rect l="l" t="t" r="r" b="b"/>
              <a:pathLst>
                <a:path w="23606" h="26520" extrusionOk="0">
                  <a:moveTo>
                    <a:pt x="10452" y="0"/>
                  </a:moveTo>
                  <a:cubicBezTo>
                    <a:pt x="9566" y="0"/>
                    <a:pt x="8761" y="210"/>
                    <a:pt x="8065" y="613"/>
                  </a:cubicBezTo>
                  <a:lnTo>
                    <a:pt x="2668" y="3761"/>
                  </a:lnTo>
                  <a:lnTo>
                    <a:pt x="2683" y="3761"/>
                  </a:lnTo>
                  <a:cubicBezTo>
                    <a:pt x="1039" y="4707"/>
                    <a:pt x="16" y="6724"/>
                    <a:pt x="16" y="9593"/>
                  </a:cubicBezTo>
                  <a:cubicBezTo>
                    <a:pt x="0" y="15363"/>
                    <a:pt x="4048" y="22388"/>
                    <a:pt x="9058" y="25273"/>
                  </a:cubicBezTo>
                  <a:cubicBezTo>
                    <a:pt x="10524" y="26119"/>
                    <a:pt x="11906" y="26519"/>
                    <a:pt x="13130" y="26519"/>
                  </a:cubicBezTo>
                  <a:cubicBezTo>
                    <a:pt x="14082" y="26519"/>
                    <a:pt x="14939" y="26277"/>
                    <a:pt x="15665" y="25816"/>
                  </a:cubicBezTo>
                  <a:lnTo>
                    <a:pt x="15665" y="25816"/>
                  </a:lnTo>
                  <a:cubicBezTo>
                    <a:pt x="15618" y="25847"/>
                    <a:pt x="15572" y="25878"/>
                    <a:pt x="15525" y="25909"/>
                  </a:cubicBezTo>
                  <a:lnTo>
                    <a:pt x="20938" y="22776"/>
                  </a:lnTo>
                  <a:cubicBezTo>
                    <a:pt x="22567" y="21815"/>
                    <a:pt x="23575" y="19814"/>
                    <a:pt x="23590" y="16945"/>
                  </a:cubicBezTo>
                  <a:cubicBezTo>
                    <a:pt x="23606" y="11175"/>
                    <a:pt x="19542" y="4149"/>
                    <a:pt x="14533" y="1249"/>
                  </a:cubicBezTo>
                  <a:cubicBezTo>
                    <a:pt x="13065" y="402"/>
                    <a:pt x="11680" y="0"/>
                    <a:pt x="10452" y="0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3973425" y="3003650"/>
              <a:ext cx="590150" cy="662625"/>
            </a:xfrm>
            <a:custGeom>
              <a:avLst/>
              <a:gdLst/>
              <a:ahLst/>
              <a:cxnLst/>
              <a:rect l="l" t="t" r="r" b="b"/>
              <a:pathLst>
                <a:path w="23606" h="26505" extrusionOk="0">
                  <a:moveTo>
                    <a:pt x="10446" y="1"/>
                  </a:moveTo>
                  <a:cubicBezTo>
                    <a:pt x="9558" y="1"/>
                    <a:pt x="8755" y="211"/>
                    <a:pt x="8065" y="614"/>
                  </a:cubicBezTo>
                  <a:lnTo>
                    <a:pt x="2652" y="3747"/>
                  </a:lnTo>
                  <a:lnTo>
                    <a:pt x="2668" y="3747"/>
                  </a:lnTo>
                  <a:cubicBezTo>
                    <a:pt x="1039" y="4677"/>
                    <a:pt x="16" y="6709"/>
                    <a:pt x="16" y="9578"/>
                  </a:cubicBezTo>
                  <a:cubicBezTo>
                    <a:pt x="0" y="15348"/>
                    <a:pt x="4048" y="22358"/>
                    <a:pt x="9073" y="25258"/>
                  </a:cubicBezTo>
                  <a:cubicBezTo>
                    <a:pt x="10530" y="26105"/>
                    <a:pt x="11909" y="26504"/>
                    <a:pt x="13134" y="26504"/>
                  </a:cubicBezTo>
                  <a:cubicBezTo>
                    <a:pt x="14087" y="26504"/>
                    <a:pt x="14948" y="26263"/>
                    <a:pt x="15680" y="25801"/>
                  </a:cubicBezTo>
                  <a:lnTo>
                    <a:pt x="15680" y="25801"/>
                  </a:lnTo>
                  <a:cubicBezTo>
                    <a:pt x="15634" y="25832"/>
                    <a:pt x="15587" y="25863"/>
                    <a:pt x="15541" y="25894"/>
                  </a:cubicBezTo>
                  <a:lnTo>
                    <a:pt x="20938" y="22746"/>
                  </a:lnTo>
                  <a:cubicBezTo>
                    <a:pt x="22567" y="21800"/>
                    <a:pt x="23575" y="19799"/>
                    <a:pt x="23590" y="16930"/>
                  </a:cubicBezTo>
                  <a:cubicBezTo>
                    <a:pt x="23606" y="11160"/>
                    <a:pt x="19542" y="4134"/>
                    <a:pt x="14533" y="1250"/>
                  </a:cubicBezTo>
                  <a:cubicBezTo>
                    <a:pt x="13065" y="403"/>
                    <a:pt x="11675" y="1"/>
                    <a:pt x="10446" y="1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2734200" y="2249500"/>
              <a:ext cx="296650" cy="109575"/>
            </a:xfrm>
            <a:custGeom>
              <a:avLst/>
              <a:gdLst/>
              <a:ahLst/>
              <a:cxnLst/>
              <a:rect l="l" t="t" r="r" b="b"/>
              <a:pathLst>
                <a:path w="11866" h="4383" extrusionOk="0">
                  <a:moveTo>
                    <a:pt x="9" y="3757"/>
                  </a:moveTo>
                  <a:cubicBezTo>
                    <a:pt x="7" y="3759"/>
                    <a:pt x="4" y="3760"/>
                    <a:pt x="1" y="3762"/>
                  </a:cubicBezTo>
                  <a:lnTo>
                    <a:pt x="9" y="3757"/>
                  </a:lnTo>
                  <a:close/>
                  <a:moveTo>
                    <a:pt x="7785" y="1"/>
                  </a:moveTo>
                  <a:cubicBezTo>
                    <a:pt x="6899" y="1"/>
                    <a:pt x="6094" y="210"/>
                    <a:pt x="5398" y="614"/>
                  </a:cubicBezTo>
                  <a:lnTo>
                    <a:pt x="9" y="3757"/>
                  </a:lnTo>
                  <a:lnTo>
                    <a:pt x="9" y="3757"/>
                  </a:lnTo>
                  <a:cubicBezTo>
                    <a:pt x="699" y="3356"/>
                    <a:pt x="1502" y="3148"/>
                    <a:pt x="2389" y="3148"/>
                  </a:cubicBezTo>
                  <a:cubicBezTo>
                    <a:pt x="3616" y="3148"/>
                    <a:pt x="5003" y="3546"/>
                    <a:pt x="6468" y="4382"/>
                  </a:cubicBezTo>
                  <a:lnTo>
                    <a:pt x="11866" y="1249"/>
                  </a:lnTo>
                  <a:cubicBezTo>
                    <a:pt x="10398" y="403"/>
                    <a:pt x="9013" y="1"/>
                    <a:pt x="7785" y="1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2895900" y="2280725"/>
              <a:ext cx="361775" cy="616150"/>
            </a:xfrm>
            <a:custGeom>
              <a:avLst/>
              <a:gdLst/>
              <a:ahLst/>
              <a:cxnLst/>
              <a:rect l="l" t="t" r="r" b="b"/>
              <a:pathLst>
                <a:path w="14471" h="24646" extrusionOk="0">
                  <a:moveTo>
                    <a:pt x="5398" y="0"/>
                  </a:moveTo>
                  <a:lnTo>
                    <a:pt x="0" y="3133"/>
                  </a:lnTo>
                  <a:cubicBezTo>
                    <a:pt x="5010" y="6034"/>
                    <a:pt x="9058" y="13060"/>
                    <a:pt x="9042" y="18829"/>
                  </a:cubicBezTo>
                  <a:cubicBezTo>
                    <a:pt x="9042" y="21672"/>
                    <a:pt x="8042" y="23684"/>
                    <a:pt x="6409" y="24634"/>
                  </a:cubicBezTo>
                  <a:lnTo>
                    <a:pt x="6409" y="24634"/>
                  </a:lnTo>
                  <a:lnTo>
                    <a:pt x="11803" y="21512"/>
                  </a:lnTo>
                  <a:cubicBezTo>
                    <a:pt x="13432" y="20566"/>
                    <a:pt x="14440" y="18550"/>
                    <a:pt x="14455" y="15681"/>
                  </a:cubicBezTo>
                  <a:cubicBezTo>
                    <a:pt x="14471" y="9911"/>
                    <a:pt x="10423" y="2901"/>
                    <a:pt x="5398" y="0"/>
                  </a:cubicBezTo>
                  <a:close/>
                  <a:moveTo>
                    <a:pt x="6409" y="24634"/>
                  </a:moveTo>
                  <a:lnTo>
                    <a:pt x="6390" y="24645"/>
                  </a:lnTo>
                  <a:cubicBezTo>
                    <a:pt x="6396" y="24642"/>
                    <a:pt x="6403" y="24638"/>
                    <a:pt x="6409" y="24634"/>
                  </a:cubicBez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3387150" y="2626400"/>
              <a:ext cx="296650" cy="109950"/>
            </a:xfrm>
            <a:custGeom>
              <a:avLst/>
              <a:gdLst/>
              <a:ahLst/>
              <a:cxnLst/>
              <a:rect l="l" t="t" r="r" b="b"/>
              <a:pathLst>
                <a:path w="11866" h="4398" extrusionOk="0">
                  <a:moveTo>
                    <a:pt x="9" y="3756"/>
                  </a:moveTo>
                  <a:cubicBezTo>
                    <a:pt x="7" y="3758"/>
                    <a:pt x="4" y="3760"/>
                    <a:pt x="1" y="3761"/>
                  </a:cubicBezTo>
                  <a:lnTo>
                    <a:pt x="9" y="3756"/>
                  </a:lnTo>
                  <a:close/>
                  <a:moveTo>
                    <a:pt x="7785" y="0"/>
                  </a:moveTo>
                  <a:cubicBezTo>
                    <a:pt x="6899" y="0"/>
                    <a:pt x="6094" y="210"/>
                    <a:pt x="5398" y="613"/>
                  </a:cubicBezTo>
                  <a:lnTo>
                    <a:pt x="9" y="3756"/>
                  </a:lnTo>
                  <a:lnTo>
                    <a:pt x="9" y="3756"/>
                  </a:lnTo>
                  <a:cubicBezTo>
                    <a:pt x="697" y="3356"/>
                    <a:pt x="1498" y="3149"/>
                    <a:pt x="2380" y="3149"/>
                  </a:cubicBezTo>
                  <a:cubicBezTo>
                    <a:pt x="3608" y="3149"/>
                    <a:pt x="4994" y="3551"/>
                    <a:pt x="6453" y="4397"/>
                  </a:cubicBezTo>
                  <a:lnTo>
                    <a:pt x="11866" y="1249"/>
                  </a:lnTo>
                  <a:cubicBezTo>
                    <a:pt x="10398" y="402"/>
                    <a:pt x="9013" y="0"/>
                    <a:pt x="7785" y="0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3548450" y="2657600"/>
              <a:ext cx="362175" cy="616550"/>
            </a:xfrm>
            <a:custGeom>
              <a:avLst/>
              <a:gdLst/>
              <a:ahLst/>
              <a:cxnLst/>
              <a:rect l="l" t="t" r="r" b="b"/>
              <a:pathLst>
                <a:path w="14487" h="24662" extrusionOk="0">
                  <a:moveTo>
                    <a:pt x="5414" y="1"/>
                  </a:moveTo>
                  <a:lnTo>
                    <a:pt x="1" y="3149"/>
                  </a:lnTo>
                  <a:cubicBezTo>
                    <a:pt x="5026" y="6034"/>
                    <a:pt x="9074" y="13060"/>
                    <a:pt x="9058" y="18829"/>
                  </a:cubicBezTo>
                  <a:cubicBezTo>
                    <a:pt x="9058" y="21699"/>
                    <a:pt x="8035" y="23699"/>
                    <a:pt x="6406" y="24661"/>
                  </a:cubicBezTo>
                  <a:lnTo>
                    <a:pt x="11819" y="21513"/>
                  </a:lnTo>
                  <a:cubicBezTo>
                    <a:pt x="13448" y="20567"/>
                    <a:pt x="14456" y="18550"/>
                    <a:pt x="14471" y="15681"/>
                  </a:cubicBezTo>
                  <a:cubicBezTo>
                    <a:pt x="14487" y="9927"/>
                    <a:pt x="10423" y="2901"/>
                    <a:pt x="5414" y="1"/>
                  </a:cubicBez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3320475" y="2705125"/>
              <a:ext cx="454825" cy="584150"/>
            </a:xfrm>
            <a:custGeom>
              <a:avLst/>
              <a:gdLst/>
              <a:ahLst/>
              <a:cxnLst/>
              <a:rect l="l" t="t" r="r" b="b"/>
              <a:pathLst>
                <a:path w="18193" h="23366" extrusionOk="0">
                  <a:moveTo>
                    <a:pt x="5048" y="0"/>
                  </a:moveTo>
                  <a:cubicBezTo>
                    <a:pt x="2075" y="0"/>
                    <a:pt x="27" y="2359"/>
                    <a:pt x="16" y="6444"/>
                  </a:cubicBezTo>
                  <a:cubicBezTo>
                    <a:pt x="0" y="12198"/>
                    <a:pt x="4064" y="19224"/>
                    <a:pt x="9073" y="22124"/>
                  </a:cubicBezTo>
                  <a:cubicBezTo>
                    <a:pt x="10535" y="22966"/>
                    <a:pt x="11918" y="23365"/>
                    <a:pt x="13144" y="23365"/>
                  </a:cubicBezTo>
                  <a:cubicBezTo>
                    <a:pt x="16118" y="23365"/>
                    <a:pt x="18166" y="21014"/>
                    <a:pt x="18177" y="16928"/>
                  </a:cubicBezTo>
                  <a:cubicBezTo>
                    <a:pt x="18193" y="11159"/>
                    <a:pt x="14145" y="4133"/>
                    <a:pt x="9120" y="1248"/>
                  </a:cubicBezTo>
                  <a:cubicBezTo>
                    <a:pt x="7657" y="401"/>
                    <a:pt x="6274" y="0"/>
                    <a:pt x="5048" y="0"/>
                  </a:cubicBezTo>
                  <a:close/>
                </a:path>
              </a:pathLst>
            </a:custGeom>
            <a:solidFill>
              <a:srgbClr val="DFF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4039725" y="3003275"/>
              <a:ext cx="297025" cy="109950"/>
            </a:xfrm>
            <a:custGeom>
              <a:avLst/>
              <a:gdLst/>
              <a:ahLst/>
              <a:cxnLst/>
              <a:rect l="l" t="t" r="r" b="b"/>
              <a:pathLst>
                <a:path w="11881" h="4398" extrusionOk="0">
                  <a:moveTo>
                    <a:pt x="7794" y="0"/>
                  </a:moveTo>
                  <a:cubicBezTo>
                    <a:pt x="6906" y="0"/>
                    <a:pt x="6103" y="210"/>
                    <a:pt x="5413" y="613"/>
                  </a:cubicBezTo>
                  <a:lnTo>
                    <a:pt x="0" y="3762"/>
                  </a:lnTo>
                  <a:cubicBezTo>
                    <a:pt x="698" y="3364"/>
                    <a:pt x="1505" y="3155"/>
                    <a:pt x="2395" y="3155"/>
                  </a:cubicBezTo>
                  <a:cubicBezTo>
                    <a:pt x="3623" y="3155"/>
                    <a:pt x="5009" y="3552"/>
                    <a:pt x="6483" y="4398"/>
                  </a:cubicBezTo>
                  <a:lnTo>
                    <a:pt x="11881" y="1249"/>
                  </a:lnTo>
                  <a:cubicBezTo>
                    <a:pt x="10413" y="403"/>
                    <a:pt x="9023" y="0"/>
                    <a:pt x="7794" y="0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4201400" y="3034875"/>
              <a:ext cx="362175" cy="616150"/>
            </a:xfrm>
            <a:custGeom>
              <a:avLst/>
              <a:gdLst/>
              <a:ahLst/>
              <a:cxnLst/>
              <a:rect l="l" t="t" r="r" b="b"/>
              <a:pathLst>
                <a:path w="14487" h="24646" extrusionOk="0">
                  <a:moveTo>
                    <a:pt x="5414" y="1"/>
                  </a:moveTo>
                  <a:lnTo>
                    <a:pt x="1" y="3134"/>
                  </a:lnTo>
                  <a:cubicBezTo>
                    <a:pt x="5026" y="6018"/>
                    <a:pt x="9074" y="13044"/>
                    <a:pt x="9058" y="18814"/>
                  </a:cubicBezTo>
                  <a:cubicBezTo>
                    <a:pt x="9043" y="21681"/>
                    <a:pt x="8036" y="23696"/>
                    <a:pt x="6410" y="24643"/>
                  </a:cubicBezTo>
                  <a:lnTo>
                    <a:pt x="6410" y="24643"/>
                  </a:lnTo>
                  <a:lnTo>
                    <a:pt x="11819" y="21497"/>
                  </a:lnTo>
                  <a:cubicBezTo>
                    <a:pt x="13448" y="20551"/>
                    <a:pt x="14456" y="18535"/>
                    <a:pt x="14456" y="15681"/>
                  </a:cubicBezTo>
                  <a:cubicBezTo>
                    <a:pt x="14487" y="9911"/>
                    <a:pt x="10423" y="2885"/>
                    <a:pt x="5414" y="1"/>
                  </a:cubicBezTo>
                  <a:close/>
                  <a:moveTo>
                    <a:pt x="6410" y="24643"/>
                  </a:moveTo>
                  <a:lnTo>
                    <a:pt x="6406" y="24645"/>
                  </a:lnTo>
                  <a:cubicBezTo>
                    <a:pt x="6408" y="24645"/>
                    <a:pt x="6409" y="24644"/>
                    <a:pt x="6410" y="24643"/>
                  </a:cubicBez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3973425" y="3082075"/>
              <a:ext cx="454825" cy="584250"/>
            </a:xfrm>
            <a:custGeom>
              <a:avLst/>
              <a:gdLst/>
              <a:ahLst/>
              <a:cxnLst/>
              <a:rect l="l" t="t" r="r" b="b"/>
              <a:pathLst>
                <a:path w="18193" h="23370" extrusionOk="0">
                  <a:moveTo>
                    <a:pt x="5063" y="0"/>
                  </a:moveTo>
                  <a:cubicBezTo>
                    <a:pt x="2084" y="0"/>
                    <a:pt x="38" y="2364"/>
                    <a:pt x="16" y="6441"/>
                  </a:cubicBezTo>
                  <a:cubicBezTo>
                    <a:pt x="0" y="12195"/>
                    <a:pt x="4048" y="19221"/>
                    <a:pt x="9073" y="22121"/>
                  </a:cubicBezTo>
                  <a:cubicBezTo>
                    <a:pt x="10536" y="22968"/>
                    <a:pt x="11920" y="23370"/>
                    <a:pt x="13146" y="23370"/>
                  </a:cubicBezTo>
                  <a:cubicBezTo>
                    <a:pt x="16119" y="23370"/>
                    <a:pt x="18166" y="21011"/>
                    <a:pt x="18177" y="16926"/>
                  </a:cubicBezTo>
                  <a:cubicBezTo>
                    <a:pt x="18193" y="11156"/>
                    <a:pt x="14145" y="4146"/>
                    <a:pt x="9135" y="1246"/>
                  </a:cubicBezTo>
                  <a:cubicBezTo>
                    <a:pt x="7671" y="400"/>
                    <a:pt x="6288" y="0"/>
                    <a:pt x="5063" y="0"/>
                  </a:cubicBezTo>
                  <a:close/>
                </a:path>
              </a:pathLst>
            </a:custGeom>
            <a:solidFill>
              <a:srgbClr val="DFF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Google Shape;240;p26"/>
          <p:cNvCxnSpPr/>
          <p:nvPr/>
        </p:nvCxnSpPr>
        <p:spPr>
          <a:xfrm>
            <a:off x="2406600" y="3498450"/>
            <a:ext cx="6737400" cy="1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" name="Google Shape;241;p26"/>
          <p:cNvSpPr txBox="1">
            <a:spLocks noGrp="1"/>
          </p:cNvSpPr>
          <p:nvPr>
            <p:ph type="ctrTitle"/>
          </p:nvPr>
        </p:nvSpPr>
        <p:spPr>
          <a:xfrm>
            <a:off x="290600" y="352700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Part A</a:t>
            </a:r>
            <a:endParaRPr sz="2200"/>
          </a:p>
        </p:txBody>
      </p:sp>
      <p:sp>
        <p:nvSpPr>
          <p:cNvPr id="242" name="Google Shape;242;p26"/>
          <p:cNvSpPr txBox="1">
            <a:spLocks noGrp="1"/>
          </p:cNvSpPr>
          <p:nvPr>
            <p:ph type="ctrTitle" idx="4294967295"/>
          </p:nvPr>
        </p:nvSpPr>
        <p:spPr>
          <a:xfrm>
            <a:off x="3740700" y="2213975"/>
            <a:ext cx="4069200" cy="10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 b="1">
                <a:solidFill>
                  <a:schemeClr val="accent2"/>
                </a:solidFill>
              </a:rPr>
              <a:t>Analysis</a:t>
            </a:r>
            <a:endParaRPr sz="5500" b="1">
              <a:solidFill>
                <a:schemeClr val="accent2"/>
              </a:solidFill>
            </a:endParaRPr>
          </a:p>
        </p:txBody>
      </p:sp>
      <p:grpSp>
        <p:nvGrpSpPr>
          <p:cNvPr id="243" name="Google Shape;243;p26"/>
          <p:cNvGrpSpPr/>
          <p:nvPr/>
        </p:nvGrpSpPr>
        <p:grpSpPr>
          <a:xfrm>
            <a:off x="2030458" y="735087"/>
            <a:ext cx="1461093" cy="4014992"/>
            <a:chOff x="2851825" y="244322"/>
            <a:chExt cx="1901475" cy="5224453"/>
          </a:xfrm>
        </p:grpSpPr>
        <p:sp>
          <p:nvSpPr>
            <p:cNvPr id="244" name="Google Shape;244;p26"/>
            <p:cNvSpPr/>
            <p:nvPr/>
          </p:nvSpPr>
          <p:spPr>
            <a:xfrm>
              <a:off x="2851825" y="4064847"/>
              <a:ext cx="1901025" cy="1096375"/>
            </a:xfrm>
            <a:custGeom>
              <a:avLst/>
              <a:gdLst/>
              <a:ahLst/>
              <a:cxnLst/>
              <a:rect l="l" t="t" r="r" b="b"/>
              <a:pathLst>
                <a:path w="76041" h="43855" extrusionOk="0">
                  <a:moveTo>
                    <a:pt x="37993" y="0"/>
                  </a:moveTo>
                  <a:lnTo>
                    <a:pt x="0" y="21891"/>
                  </a:lnTo>
                  <a:lnTo>
                    <a:pt x="37993" y="43854"/>
                  </a:lnTo>
                  <a:lnTo>
                    <a:pt x="76041" y="21909"/>
                  </a:lnTo>
                  <a:lnTo>
                    <a:pt x="37993" y="0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2851825" y="4605925"/>
              <a:ext cx="949850" cy="862850"/>
            </a:xfrm>
            <a:custGeom>
              <a:avLst/>
              <a:gdLst/>
              <a:ahLst/>
              <a:cxnLst/>
              <a:rect l="l" t="t" r="r" b="b"/>
              <a:pathLst>
                <a:path w="37994" h="34514" extrusionOk="0">
                  <a:moveTo>
                    <a:pt x="0" y="0"/>
                  </a:moveTo>
                  <a:lnTo>
                    <a:pt x="0" y="12568"/>
                  </a:lnTo>
                  <a:lnTo>
                    <a:pt x="37993" y="34513"/>
                  </a:lnTo>
                  <a:lnTo>
                    <a:pt x="37993" y="21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3795452" y="4605925"/>
              <a:ext cx="951650" cy="862850"/>
            </a:xfrm>
            <a:custGeom>
              <a:avLst/>
              <a:gdLst/>
              <a:ahLst/>
              <a:cxnLst/>
              <a:rect l="l" t="t" r="r" b="b"/>
              <a:pathLst>
                <a:path w="38066" h="34514" extrusionOk="0">
                  <a:moveTo>
                    <a:pt x="38066" y="0"/>
                  </a:moveTo>
                  <a:lnTo>
                    <a:pt x="0" y="21963"/>
                  </a:lnTo>
                  <a:lnTo>
                    <a:pt x="0" y="34513"/>
                  </a:lnTo>
                  <a:lnTo>
                    <a:pt x="38066" y="12568"/>
                  </a:lnTo>
                  <a:lnTo>
                    <a:pt x="38066" y="0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2851825" y="3103400"/>
              <a:ext cx="1901025" cy="1096375"/>
            </a:xfrm>
            <a:custGeom>
              <a:avLst/>
              <a:gdLst/>
              <a:ahLst/>
              <a:cxnLst/>
              <a:rect l="l" t="t" r="r" b="b"/>
              <a:pathLst>
                <a:path w="76041" h="43855" extrusionOk="0">
                  <a:moveTo>
                    <a:pt x="37993" y="0"/>
                  </a:moveTo>
                  <a:lnTo>
                    <a:pt x="0" y="21909"/>
                  </a:lnTo>
                  <a:lnTo>
                    <a:pt x="37993" y="43854"/>
                  </a:lnTo>
                  <a:lnTo>
                    <a:pt x="76041" y="21909"/>
                  </a:lnTo>
                  <a:lnTo>
                    <a:pt x="37993" y="0"/>
                  </a:lnTo>
                  <a:close/>
                </a:path>
              </a:pathLst>
            </a:custGeom>
            <a:solidFill>
              <a:srgbClr val="589E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2851825" y="3651125"/>
              <a:ext cx="949850" cy="862850"/>
            </a:xfrm>
            <a:custGeom>
              <a:avLst/>
              <a:gdLst/>
              <a:ahLst/>
              <a:cxnLst/>
              <a:rect l="l" t="t" r="r" b="b"/>
              <a:pathLst>
                <a:path w="37994" h="34514" extrusionOk="0">
                  <a:moveTo>
                    <a:pt x="0" y="0"/>
                  </a:moveTo>
                  <a:lnTo>
                    <a:pt x="0" y="12551"/>
                  </a:lnTo>
                  <a:lnTo>
                    <a:pt x="37993" y="34514"/>
                  </a:lnTo>
                  <a:lnTo>
                    <a:pt x="37993" y="219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3795452" y="3651125"/>
              <a:ext cx="951650" cy="862850"/>
            </a:xfrm>
            <a:custGeom>
              <a:avLst/>
              <a:gdLst/>
              <a:ahLst/>
              <a:cxnLst/>
              <a:rect l="l" t="t" r="r" b="b"/>
              <a:pathLst>
                <a:path w="38066" h="34514" extrusionOk="0">
                  <a:moveTo>
                    <a:pt x="38066" y="0"/>
                  </a:moveTo>
                  <a:lnTo>
                    <a:pt x="0" y="21945"/>
                  </a:lnTo>
                  <a:lnTo>
                    <a:pt x="0" y="34514"/>
                  </a:lnTo>
                  <a:lnTo>
                    <a:pt x="38066" y="12551"/>
                  </a:lnTo>
                  <a:lnTo>
                    <a:pt x="38066" y="0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2851825" y="2154347"/>
              <a:ext cx="1901025" cy="1096825"/>
            </a:xfrm>
            <a:custGeom>
              <a:avLst/>
              <a:gdLst/>
              <a:ahLst/>
              <a:cxnLst/>
              <a:rect l="l" t="t" r="r" b="b"/>
              <a:pathLst>
                <a:path w="76041" h="43873" extrusionOk="0">
                  <a:moveTo>
                    <a:pt x="37993" y="1"/>
                  </a:moveTo>
                  <a:lnTo>
                    <a:pt x="0" y="21910"/>
                  </a:lnTo>
                  <a:lnTo>
                    <a:pt x="37993" y="43873"/>
                  </a:lnTo>
                  <a:lnTo>
                    <a:pt x="76041" y="21910"/>
                  </a:lnTo>
                  <a:lnTo>
                    <a:pt x="37993" y="1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2851825" y="2695875"/>
              <a:ext cx="949850" cy="862850"/>
            </a:xfrm>
            <a:custGeom>
              <a:avLst/>
              <a:gdLst/>
              <a:ahLst/>
              <a:cxnLst/>
              <a:rect l="l" t="t" r="r" b="b"/>
              <a:pathLst>
                <a:path w="37994" h="34514" extrusionOk="0">
                  <a:moveTo>
                    <a:pt x="0" y="1"/>
                  </a:moveTo>
                  <a:lnTo>
                    <a:pt x="0" y="12569"/>
                  </a:lnTo>
                  <a:lnTo>
                    <a:pt x="37993" y="34514"/>
                  </a:lnTo>
                  <a:lnTo>
                    <a:pt x="37993" y="219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3801650" y="2695875"/>
              <a:ext cx="951650" cy="862850"/>
            </a:xfrm>
            <a:custGeom>
              <a:avLst/>
              <a:gdLst/>
              <a:ahLst/>
              <a:cxnLst/>
              <a:rect l="l" t="t" r="r" b="b"/>
              <a:pathLst>
                <a:path w="38066" h="34514" extrusionOk="0">
                  <a:moveTo>
                    <a:pt x="38066" y="1"/>
                  </a:moveTo>
                  <a:lnTo>
                    <a:pt x="0" y="21964"/>
                  </a:lnTo>
                  <a:lnTo>
                    <a:pt x="0" y="34514"/>
                  </a:lnTo>
                  <a:lnTo>
                    <a:pt x="38066" y="12569"/>
                  </a:lnTo>
                  <a:lnTo>
                    <a:pt x="38066" y="1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2851825" y="1193350"/>
              <a:ext cx="1901025" cy="1096375"/>
            </a:xfrm>
            <a:custGeom>
              <a:avLst/>
              <a:gdLst/>
              <a:ahLst/>
              <a:cxnLst/>
              <a:rect l="l" t="t" r="r" b="b"/>
              <a:pathLst>
                <a:path w="76041" h="43855" extrusionOk="0">
                  <a:moveTo>
                    <a:pt x="37993" y="1"/>
                  </a:moveTo>
                  <a:lnTo>
                    <a:pt x="0" y="21910"/>
                  </a:lnTo>
                  <a:lnTo>
                    <a:pt x="37993" y="43855"/>
                  </a:lnTo>
                  <a:lnTo>
                    <a:pt x="76041" y="21910"/>
                  </a:lnTo>
                  <a:lnTo>
                    <a:pt x="37993" y="1"/>
                  </a:lnTo>
                  <a:close/>
                </a:path>
              </a:pathLst>
            </a:custGeom>
            <a:solidFill>
              <a:srgbClr val="589E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851825" y="1741075"/>
              <a:ext cx="949850" cy="862400"/>
            </a:xfrm>
            <a:custGeom>
              <a:avLst/>
              <a:gdLst/>
              <a:ahLst/>
              <a:cxnLst/>
              <a:rect l="l" t="t" r="r" b="b"/>
              <a:pathLst>
                <a:path w="37994" h="34496" extrusionOk="0">
                  <a:moveTo>
                    <a:pt x="0" y="1"/>
                  </a:moveTo>
                  <a:lnTo>
                    <a:pt x="0" y="12551"/>
                  </a:lnTo>
                  <a:lnTo>
                    <a:pt x="37993" y="34496"/>
                  </a:lnTo>
                  <a:lnTo>
                    <a:pt x="37993" y="21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3795452" y="1741075"/>
              <a:ext cx="951650" cy="862400"/>
            </a:xfrm>
            <a:custGeom>
              <a:avLst/>
              <a:gdLst/>
              <a:ahLst/>
              <a:cxnLst/>
              <a:rect l="l" t="t" r="r" b="b"/>
              <a:pathLst>
                <a:path w="38066" h="34496" extrusionOk="0">
                  <a:moveTo>
                    <a:pt x="38066" y="1"/>
                  </a:moveTo>
                  <a:lnTo>
                    <a:pt x="0" y="21946"/>
                  </a:lnTo>
                  <a:lnTo>
                    <a:pt x="0" y="34496"/>
                  </a:lnTo>
                  <a:lnTo>
                    <a:pt x="38066" y="12551"/>
                  </a:lnTo>
                  <a:lnTo>
                    <a:pt x="38066" y="1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2851825" y="244322"/>
              <a:ext cx="1901025" cy="1096350"/>
            </a:xfrm>
            <a:custGeom>
              <a:avLst/>
              <a:gdLst/>
              <a:ahLst/>
              <a:cxnLst/>
              <a:rect l="l" t="t" r="r" b="b"/>
              <a:pathLst>
                <a:path w="76041" h="43854" extrusionOk="0">
                  <a:moveTo>
                    <a:pt x="37993" y="0"/>
                  </a:moveTo>
                  <a:lnTo>
                    <a:pt x="0" y="21909"/>
                  </a:lnTo>
                  <a:lnTo>
                    <a:pt x="37993" y="43854"/>
                  </a:lnTo>
                  <a:lnTo>
                    <a:pt x="76041" y="21909"/>
                  </a:lnTo>
                  <a:lnTo>
                    <a:pt x="37993" y="0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2851825" y="785825"/>
              <a:ext cx="949850" cy="862875"/>
            </a:xfrm>
            <a:custGeom>
              <a:avLst/>
              <a:gdLst/>
              <a:ahLst/>
              <a:cxnLst/>
              <a:rect l="l" t="t" r="r" b="b"/>
              <a:pathLst>
                <a:path w="37994" h="34515" extrusionOk="0">
                  <a:moveTo>
                    <a:pt x="0" y="1"/>
                  </a:moveTo>
                  <a:lnTo>
                    <a:pt x="0" y="12551"/>
                  </a:lnTo>
                  <a:lnTo>
                    <a:pt x="37993" y="34514"/>
                  </a:lnTo>
                  <a:lnTo>
                    <a:pt x="37993" y="21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3801650" y="785825"/>
              <a:ext cx="951650" cy="862875"/>
            </a:xfrm>
            <a:custGeom>
              <a:avLst/>
              <a:gdLst/>
              <a:ahLst/>
              <a:cxnLst/>
              <a:rect l="l" t="t" r="r" b="b"/>
              <a:pathLst>
                <a:path w="38066" h="34515" extrusionOk="0">
                  <a:moveTo>
                    <a:pt x="38066" y="1"/>
                  </a:moveTo>
                  <a:lnTo>
                    <a:pt x="0" y="21946"/>
                  </a:lnTo>
                  <a:lnTo>
                    <a:pt x="0" y="34514"/>
                  </a:lnTo>
                  <a:lnTo>
                    <a:pt x="38066" y="12551"/>
                  </a:lnTo>
                  <a:lnTo>
                    <a:pt x="38066" y="1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>
            <a:spLocks noGrp="1"/>
          </p:cNvSpPr>
          <p:nvPr>
            <p:ph type="subTitle" idx="1"/>
          </p:nvPr>
        </p:nvSpPr>
        <p:spPr>
          <a:xfrm>
            <a:off x="965025" y="377100"/>
            <a:ext cx="6831300" cy="4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|V| = the length of adjacency-list i.e, there |V| key-value pairs. </a:t>
            </a: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|V| is total number of  nodes in graph G</a:t>
            </a: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h =  Number of hospitals</a:t>
            </a: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|E| = Number of edges</a:t>
            </a:r>
            <a:endParaRPr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500" b="1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Best Case</a:t>
            </a:r>
            <a:endParaRPr sz="2500" b="1" u="sng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Every node is a hospital.</a:t>
            </a:r>
            <a:endParaRPr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1 comparison: shortest_path = |h|</a:t>
            </a:r>
            <a:endParaRPr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 b="1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Time Complexity</a:t>
            </a:r>
            <a:r>
              <a:rPr lang="es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: O(|h|) due to |h| comparisons.</a:t>
            </a:r>
            <a:endParaRPr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63636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700">
              <a:solidFill>
                <a:schemeClr val="accent3"/>
              </a:solidFill>
            </a:endParaRPr>
          </a:p>
        </p:txBody>
      </p:sp>
      <p:sp>
        <p:nvSpPr>
          <p:cNvPr id="264" name="Google Shape;264;p27"/>
          <p:cNvSpPr/>
          <p:nvPr/>
        </p:nvSpPr>
        <p:spPr>
          <a:xfrm>
            <a:off x="7045100" y="1906750"/>
            <a:ext cx="3324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27"/>
          <p:cNvGrpSpPr/>
          <p:nvPr/>
        </p:nvGrpSpPr>
        <p:grpSpPr>
          <a:xfrm rot="5400000">
            <a:off x="7130195" y="4111309"/>
            <a:ext cx="2968222" cy="682060"/>
            <a:chOff x="5778536" y="3183751"/>
            <a:chExt cx="1203561" cy="303071"/>
          </a:xfrm>
        </p:grpSpPr>
        <p:sp>
          <p:nvSpPr>
            <p:cNvPr id="266" name="Google Shape;266;p27"/>
            <p:cNvSpPr/>
            <p:nvPr/>
          </p:nvSpPr>
          <p:spPr>
            <a:xfrm>
              <a:off x="6866007" y="3457539"/>
              <a:ext cx="116090" cy="12876"/>
            </a:xfrm>
            <a:custGeom>
              <a:avLst/>
              <a:gdLst/>
              <a:ahLst/>
              <a:cxnLst/>
              <a:rect l="l" t="t" r="r" b="b"/>
              <a:pathLst>
                <a:path w="1677" h="186" extrusionOk="0">
                  <a:moveTo>
                    <a:pt x="1" y="0"/>
                  </a:moveTo>
                  <a:cubicBezTo>
                    <a:pt x="13" y="25"/>
                    <a:pt x="13" y="62"/>
                    <a:pt x="13" y="87"/>
                  </a:cubicBezTo>
                  <a:cubicBezTo>
                    <a:pt x="13" y="124"/>
                    <a:pt x="13" y="148"/>
                    <a:pt x="1" y="185"/>
                  </a:cubicBezTo>
                  <a:lnTo>
                    <a:pt x="1677" y="185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5943156" y="3457539"/>
              <a:ext cx="263609" cy="11976"/>
            </a:xfrm>
            <a:custGeom>
              <a:avLst/>
              <a:gdLst/>
              <a:ahLst/>
              <a:cxnLst/>
              <a:rect l="l" t="t" r="r" b="b"/>
              <a:pathLst>
                <a:path w="3808" h="173" extrusionOk="0">
                  <a:moveTo>
                    <a:pt x="12" y="0"/>
                  </a:moveTo>
                  <a:cubicBezTo>
                    <a:pt x="12" y="25"/>
                    <a:pt x="25" y="50"/>
                    <a:pt x="12" y="74"/>
                  </a:cubicBezTo>
                  <a:cubicBezTo>
                    <a:pt x="25" y="111"/>
                    <a:pt x="12" y="148"/>
                    <a:pt x="0" y="173"/>
                  </a:cubicBezTo>
                  <a:lnTo>
                    <a:pt x="3807" y="173"/>
                  </a:lnTo>
                  <a:cubicBezTo>
                    <a:pt x="3795" y="148"/>
                    <a:pt x="3783" y="111"/>
                    <a:pt x="3783" y="74"/>
                  </a:cubicBezTo>
                  <a:cubicBezTo>
                    <a:pt x="3783" y="50"/>
                    <a:pt x="3795" y="25"/>
                    <a:pt x="379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6558090" y="3457539"/>
              <a:ext cx="261947" cy="11976"/>
            </a:xfrm>
            <a:custGeom>
              <a:avLst/>
              <a:gdLst/>
              <a:ahLst/>
              <a:cxnLst/>
              <a:rect l="l" t="t" r="r" b="b"/>
              <a:pathLst>
                <a:path w="3784" h="173" extrusionOk="0">
                  <a:moveTo>
                    <a:pt x="13" y="0"/>
                  </a:moveTo>
                  <a:cubicBezTo>
                    <a:pt x="13" y="25"/>
                    <a:pt x="13" y="50"/>
                    <a:pt x="26" y="74"/>
                  </a:cubicBezTo>
                  <a:cubicBezTo>
                    <a:pt x="13" y="111"/>
                    <a:pt x="13" y="148"/>
                    <a:pt x="1" y="173"/>
                  </a:cubicBezTo>
                  <a:lnTo>
                    <a:pt x="3784" y="173"/>
                  </a:lnTo>
                  <a:cubicBezTo>
                    <a:pt x="3771" y="148"/>
                    <a:pt x="3771" y="111"/>
                    <a:pt x="3771" y="74"/>
                  </a:cubicBezTo>
                  <a:cubicBezTo>
                    <a:pt x="3771" y="50"/>
                    <a:pt x="3771" y="25"/>
                    <a:pt x="378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5778536" y="3457539"/>
              <a:ext cx="119482" cy="11976"/>
            </a:xfrm>
            <a:custGeom>
              <a:avLst/>
              <a:gdLst/>
              <a:ahLst/>
              <a:cxnLst/>
              <a:rect l="l" t="t" r="r" b="b"/>
              <a:pathLst>
                <a:path w="1726" h="173" extrusionOk="0">
                  <a:moveTo>
                    <a:pt x="0" y="0"/>
                  </a:moveTo>
                  <a:lnTo>
                    <a:pt x="0" y="173"/>
                  </a:lnTo>
                  <a:lnTo>
                    <a:pt x="1725" y="173"/>
                  </a:lnTo>
                  <a:cubicBezTo>
                    <a:pt x="1713" y="148"/>
                    <a:pt x="1713" y="111"/>
                    <a:pt x="1713" y="74"/>
                  </a:cubicBezTo>
                  <a:cubicBezTo>
                    <a:pt x="1713" y="50"/>
                    <a:pt x="1713" y="25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6251904" y="3457539"/>
              <a:ext cx="261047" cy="11976"/>
            </a:xfrm>
            <a:custGeom>
              <a:avLst/>
              <a:gdLst/>
              <a:ahLst/>
              <a:cxnLst/>
              <a:rect l="l" t="t" r="r" b="b"/>
              <a:pathLst>
                <a:path w="3771" h="173" extrusionOk="0">
                  <a:moveTo>
                    <a:pt x="0" y="0"/>
                  </a:moveTo>
                  <a:cubicBezTo>
                    <a:pt x="13" y="25"/>
                    <a:pt x="13" y="50"/>
                    <a:pt x="13" y="74"/>
                  </a:cubicBezTo>
                  <a:cubicBezTo>
                    <a:pt x="13" y="111"/>
                    <a:pt x="13" y="148"/>
                    <a:pt x="0" y="173"/>
                  </a:cubicBezTo>
                  <a:lnTo>
                    <a:pt x="3771" y="173"/>
                  </a:lnTo>
                  <a:cubicBezTo>
                    <a:pt x="3759" y="148"/>
                    <a:pt x="3759" y="111"/>
                    <a:pt x="3759" y="74"/>
                  </a:cubicBezTo>
                  <a:cubicBezTo>
                    <a:pt x="3759" y="50"/>
                    <a:pt x="3759" y="25"/>
                    <a:pt x="377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5827133" y="3187143"/>
              <a:ext cx="194522" cy="252533"/>
            </a:xfrm>
            <a:custGeom>
              <a:avLst/>
              <a:gdLst/>
              <a:ahLst/>
              <a:cxnLst/>
              <a:rect l="l" t="t" r="r" b="b"/>
              <a:pathLst>
                <a:path w="2810" h="3648" extrusionOk="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rgbClr val="589EA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6132489" y="3183751"/>
              <a:ext cx="197084" cy="255925"/>
            </a:xfrm>
            <a:custGeom>
              <a:avLst/>
              <a:gdLst/>
              <a:ahLst/>
              <a:cxnLst/>
              <a:rect l="l" t="t" r="r" b="b"/>
              <a:pathLst>
                <a:path w="2847" h="3697" extrusionOk="0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6441237" y="3187143"/>
              <a:ext cx="195145" cy="252533"/>
            </a:xfrm>
            <a:custGeom>
              <a:avLst/>
              <a:gdLst/>
              <a:ahLst/>
              <a:cxnLst/>
              <a:rect l="l" t="t" r="r" b="b"/>
              <a:pathLst>
                <a:path w="2819" h="3648" extrusionOk="0">
                  <a:moveTo>
                    <a:pt x="1370" y="245"/>
                  </a:moveTo>
                  <a:cubicBezTo>
                    <a:pt x="1637" y="245"/>
                    <a:pt x="1910" y="345"/>
                    <a:pt x="2132" y="567"/>
                  </a:cubicBezTo>
                  <a:cubicBezTo>
                    <a:pt x="2819" y="1242"/>
                    <a:pt x="2335" y="2416"/>
                    <a:pt x="1371" y="2416"/>
                  </a:cubicBezTo>
                  <a:cubicBezTo>
                    <a:pt x="1366" y="2416"/>
                    <a:pt x="1361" y="2416"/>
                    <a:pt x="1356" y="2416"/>
                  </a:cubicBezTo>
                  <a:cubicBezTo>
                    <a:pt x="765" y="2416"/>
                    <a:pt x="284" y="1935"/>
                    <a:pt x="272" y="1344"/>
                  </a:cubicBezTo>
                  <a:cubicBezTo>
                    <a:pt x="272" y="684"/>
                    <a:pt x="809" y="245"/>
                    <a:pt x="1370" y="245"/>
                  </a:cubicBezTo>
                  <a:close/>
                  <a:moveTo>
                    <a:pt x="1369" y="1"/>
                  </a:moveTo>
                  <a:cubicBezTo>
                    <a:pt x="617" y="1"/>
                    <a:pt x="1" y="604"/>
                    <a:pt x="1" y="1356"/>
                  </a:cubicBezTo>
                  <a:cubicBezTo>
                    <a:pt x="1" y="2391"/>
                    <a:pt x="1196" y="3512"/>
                    <a:pt x="1344" y="3648"/>
                  </a:cubicBezTo>
                  <a:lnTo>
                    <a:pt x="1381" y="3648"/>
                  </a:lnTo>
                  <a:cubicBezTo>
                    <a:pt x="1541" y="3512"/>
                    <a:pt x="2724" y="2453"/>
                    <a:pt x="2724" y="1356"/>
                  </a:cubicBezTo>
                  <a:cubicBezTo>
                    <a:pt x="2724" y="604"/>
                    <a:pt x="2108" y="1"/>
                    <a:pt x="136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6749154" y="3187143"/>
              <a:ext cx="194591" cy="252533"/>
            </a:xfrm>
            <a:custGeom>
              <a:avLst/>
              <a:gdLst/>
              <a:ahLst/>
              <a:cxnLst/>
              <a:rect l="l" t="t" r="r" b="b"/>
              <a:pathLst>
                <a:path w="2811" h="3648" extrusionOk="0">
                  <a:moveTo>
                    <a:pt x="1366" y="241"/>
                  </a:moveTo>
                  <a:cubicBezTo>
                    <a:pt x="1630" y="241"/>
                    <a:pt x="1900" y="338"/>
                    <a:pt x="2120" y="555"/>
                  </a:cubicBezTo>
                  <a:cubicBezTo>
                    <a:pt x="2810" y="1245"/>
                    <a:pt x="2330" y="2416"/>
                    <a:pt x="1356" y="2416"/>
                  </a:cubicBezTo>
                  <a:cubicBezTo>
                    <a:pt x="765" y="2416"/>
                    <a:pt x="272" y="1935"/>
                    <a:pt x="272" y="1344"/>
                  </a:cubicBezTo>
                  <a:cubicBezTo>
                    <a:pt x="264" y="681"/>
                    <a:pt x="803" y="241"/>
                    <a:pt x="1366" y="241"/>
                  </a:cubicBezTo>
                  <a:close/>
                  <a:moveTo>
                    <a:pt x="1356" y="1"/>
                  </a:moveTo>
                  <a:cubicBezTo>
                    <a:pt x="605" y="1"/>
                    <a:pt x="1" y="604"/>
                    <a:pt x="1" y="1356"/>
                  </a:cubicBezTo>
                  <a:cubicBezTo>
                    <a:pt x="1" y="2391"/>
                    <a:pt x="1184" y="3512"/>
                    <a:pt x="1344" y="3648"/>
                  </a:cubicBezTo>
                  <a:lnTo>
                    <a:pt x="1369" y="3648"/>
                  </a:lnTo>
                  <a:cubicBezTo>
                    <a:pt x="1529" y="3512"/>
                    <a:pt x="2712" y="2453"/>
                    <a:pt x="2712" y="1356"/>
                  </a:cubicBezTo>
                  <a:cubicBezTo>
                    <a:pt x="2712" y="604"/>
                    <a:pt x="2108" y="1"/>
                    <a:pt x="135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5904735" y="3450824"/>
              <a:ext cx="27967" cy="23813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33" y="1"/>
                  </a:moveTo>
                  <a:cubicBezTo>
                    <a:pt x="196" y="1"/>
                    <a:pt x="157" y="15"/>
                    <a:pt x="124" y="48"/>
                  </a:cubicBezTo>
                  <a:cubicBezTo>
                    <a:pt x="1" y="147"/>
                    <a:pt x="75" y="332"/>
                    <a:pt x="235" y="344"/>
                  </a:cubicBezTo>
                  <a:cubicBezTo>
                    <a:pt x="321" y="344"/>
                    <a:pt x="395" y="270"/>
                    <a:pt x="395" y="184"/>
                  </a:cubicBezTo>
                  <a:cubicBezTo>
                    <a:pt x="404" y="80"/>
                    <a:pt x="321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5897051" y="3439610"/>
              <a:ext cx="47834" cy="4721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4" y="163"/>
                  </a:moveTo>
                  <a:cubicBezTo>
                    <a:pt x="432" y="163"/>
                    <a:pt x="515" y="242"/>
                    <a:pt x="506" y="346"/>
                  </a:cubicBezTo>
                  <a:cubicBezTo>
                    <a:pt x="506" y="432"/>
                    <a:pt x="432" y="506"/>
                    <a:pt x="346" y="506"/>
                  </a:cubicBezTo>
                  <a:cubicBezTo>
                    <a:pt x="186" y="494"/>
                    <a:pt x="112" y="309"/>
                    <a:pt x="235" y="210"/>
                  </a:cubicBezTo>
                  <a:cubicBezTo>
                    <a:pt x="268" y="177"/>
                    <a:pt x="307" y="163"/>
                    <a:pt x="344" y="163"/>
                  </a:cubicBezTo>
                  <a:close/>
                  <a:moveTo>
                    <a:pt x="321" y="1"/>
                  </a:moveTo>
                  <a:cubicBezTo>
                    <a:pt x="173" y="1"/>
                    <a:pt x="38" y="112"/>
                    <a:pt x="13" y="259"/>
                  </a:cubicBezTo>
                  <a:cubicBezTo>
                    <a:pt x="1" y="284"/>
                    <a:pt x="1" y="309"/>
                    <a:pt x="1" y="333"/>
                  </a:cubicBezTo>
                  <a:cubicBezTo>
                    <a:pt x="1" y="370"/>
                    <a:pt x="1" y="407"/>
                    <a:pt x="13" y="432"/>
                  </a:cubicBezTo>
                  <a:cubicBezTo>
                    <a:pt x="56" y="598"/>
                    <a:pt x="198" y="681"/>
                    <a:pt x="340" y="681"/>
                  </a:cubicBezTo>
                  <a:cubicBezTo>
                    <a:pt x="481" y="681"/>
                    <a:pt x="623" y="598"/>
                    <a:pt x="666" y="432"/>
                  </a:cubicBezTo>
                  <a:cubicBezTo>
                    <a:pt x="678" y="407"/>
                    <a:pt x="691" y="370"/>
                    <a:pt x="691" y="333"/>
                  </a:cubicBezTo>
                  <a:cubicBezTo>
                    <a:pt x="691" y="309"/>
                    <a:pt x="678" y="284"/>
                    <a:pt x="678" y="259"/>
                  </a:cubicBezTo>
                  <a:cubicBezTo>
                    <a:pt x="642" y="112"/>
                    <a:pt x="506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6212929" y="3450686"/>
              <a:ext cx="28521" cy="24021"/>
            </a:xfrm>
            <a:custGeom>
              <a:avLst/>
              <a:gdLst/>
              <a:ahLst/>
              <a:cxnLst/>
              <a:rect l="l" t="t" r="r" b="b"/>
              <a:pathLst>
                <a:path w="412" h="347" extrusionOk="0">
                  <a:moveTo>
                    <a:pt x="227" y="0"/>
                  </a:moveTo>
                  <a:cubicBezTo>
                    <a:pt x="185" y="0"/>
                    <a:pt x="142" y="16"/>
                    <a:pt x="108" y="50"/>
                  </a:cubicBezTo>
                  <a:cubicBezTo>
                    <a:pt x="0" y="158"/>
                    <a:pt x="78" y="346"/>
                    <a:pt x="229" y="346"/>
                  </a:cubicBezTo>
                  <a:cubicBezTo>
                    <a:pt x="234" y="346"/>
                    <a:pt x="238" y="346"/>
                    <a:pt x="243" y="346"/>
                  </a:cubicBezTo>
                  <a:cubicBezTo>
                    <a:pt x="329" y="334"/>
                    <a:pt x="391" y="272"/>
                    <a:pt x="403" y="186"/>
                  </a:cubicBezTo>
                  <a:cubicBezTo>
                    <a:pt x="412" y="75"/>
                    <a:pt x="321" y="0"/>
                    <a:pt x="22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6204968" y="3439610"/>
              <a:ext cx="47834" cy="4721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2" y="160"/>
                  </a:moveTo>
                  <a:cubicBezTo>
                    <a:pt x="436" y="160"/>
                    <a:pt x="527" y="235"/>
                    <a:pt x="518" y="346"/>
                  </a:cubicBezTo>
                  <a:cubicBezTo>
                    <a:pt x="506" y="432"/>
                    <a:pt x="444" y="494"/>
                    <a:pt x="358" y="506"/>
                  </a:cubicBezTo>
                  <a:cubicBezTo>
                    <a:pt x="353" y="506"/>
                    <a:pt x="349" y="506"/>
                    <a:pt x="344" y="506"/>
                  </a:cubicBezTo>
                  <a:cubicBezTo>
                    <a:pt x="193" y="506"/>
                    <a:pt x="115" y="318"/>
                    <a:pt x="223" y="210"/>
                  </a:cubicBezTo>
                  <a:cubicBezTo>
                    <a:pt x="257" y="176"/>
                    <a:pt x="300" y="160"/>
                    <a:pt x="342" y="160"/>
                  </a:cubicBezTo>
                  <a:close/>
                  <a:moveTo>
                    <a:pt x="321" y="1"/>
                  </a:moveTo>
                  <a:cubicBezTo>
                    <a:pt x="173" y="1"/>
                    <a:pt x="50" y="112"/>
                    <a:pt x="13" y="259"/>
                  </a:cubicBezTo>
                  <a:cubicBezTo>
                    <a:pt x="13" y="284"/>
                    <a:pt x="1" y="309"/>
                    <a:pt x="1" y="333"/>
                  </a:cubicBezTo>
                  <a:cubicBezTo>
                    <a:pt x="1" y="370"/>
                    <a:pt x="13" y="395"/>
                    <a:pt x="25" y="432"/>
                  </a:cubicBezTo>
                  <a:cubicBezTo>
                    <a:pt x="69" y="598"/>
                    <a:pt x="210" y="681"/>
                    <a:pt x="352" y="681"/>
                  </a:cubicBezTo>
                  <a:cubicBezTo>
                    <a:pt x="494" y="681"/>
                    <a:pt x="635" y="598"/>
                    <a:pt x="678" y="432"/>
                  </a:cubicBezTo>
                  <a:cubicBezTo>
                    <a:pt x="691" y="395"/>
                    <a:pt x="691" y="370"/>
                    <a:pt x="691" y="333"/>
                  </a:cubicBezTo>
                  <a:cubicBezTo>
                    <a:pt x="691" y="309"/>
                    <a:pt x="691" y="284"/>
                    <a:pt x="678" y="259"/>
                  </a:cubicBezTo>
                  <a:cubicBezTo>
                    <a:pt x="642" y="99"/>
                    <a:pt x="506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6519739" y="3450824"/>
              <a:ext cx="27967" cy="23813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23" y="1"/>
                  </a:moveTo>
                  <a:cubicBezTo>
                    <a:pt x="184" y="1"/>
                    <a:pt x="144" y="15"/>
                    <a:pt x="111" y="48"/>
                  </a:cubicBezTo>
                  <a:cubicBezTo>
                    <a:pt x="0" y="147"/>
                    <a:pt x="74" y="332"/>
                    <a:pt x="235" y="344"/>
                  </a:cubicBezTo>
                  <a:cubicBezTo>
                    <a:pt x="321" y="344"/>
                    <a:pt x="395" y="270"/>
                    <a:pt x="395" y="184"/>
                  </a:cubicBezTo>
                  <a:cubicBezTo>
                    <a:pt x="403" y="80"/>
                    <a:pt x="315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6512055" y="3439610"/>
              <a:ext cx="47834" cy="4721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34" y="163"/>
                  </a:moveTo>
                  <a:cubicBezTo>
                    <a:pt x="426" y="163"/>
                    <a:pt x="514" y="242"/>
                    <a:pt x="506" y="346"/>
                  </a:cubicBezTo>
                  <a:cubicBezTo>
                    <a:pt x="506" y="432"/>
                    <a:pt x="432" y="506"/>
                    <a:pt x="346" y="506"/>
                  </a:cubicBezTo>
                  <a:cubicBezTo>
                    <a:pt x="185" y="494"/>
                    <a:pt x="111" y="309"/>
                    <a:pt x="222" y="210"/>
                  </a:cubicBezTo>
                  <a:cubicBezTo>
                    <a:pt x="255" y="177"/>
                    <a:pt x="295" y="163"/>
                    <a:pt x="334" y="163"/>
                  </a:cubicBezTo>
                  <a:close/>
                  <a:moveTo>
                    <a:pt x="321" y="1"/>
                  </a:moveTo>
                  <a:cubicBezTo>
                    <a:pt x="173" y="1"/>
                    <a:pt x="37" y="112"/>
                    <a:pt x="13" y="259"/>
                  </a:cubicBezTo>
                  <a:cubicBezTo>
                    <a:pt x="1" y="284"/>
                    <a:pt x="1" y="309"/>
                    <a:pt x="1" y="333"/>
                  </a:cubicBezTo>
                  <a:cubicBezTo>
                    <a:pt x="1" y="370"/>
                    <a:pt x="1" y="407"/>
                    <a:pt x="13" y="432"/>
                  </a:cubicBezTo>
                  <a:cubicBezTo>
                    <a:pt x="56" y="598"/>
                    <a:pt x="198" y="681"/>
                    <a:pt x="339" y="681"/>
                  </a:cubicBezTo>
                  <a:cubicBezTo>
                    <a:pt x="481" y="681"/>
                    <a:pt x="623" y="598"/>
                    <a:pt x="666" y="432"/>
                  </a:cubicBezTo>
                  <a:cubicBezTo>
                    <a:pt x="678" y="407"/>
                    <a:pt x="678" y="370"/>
                    <a:pt x="691" y="333"/>
                  </a:cubicBezTo>
                  <a:cubicBezTo>
                    <a:pt x="678" y="309"/>
                    <a:pt x="678" y="284"/>
                    <a:pt x="678" y="259"/>
                  </a:cubicBezTo>
                  <a:cubicBezTo>
                    <a:pt x="641" y="112"/>
                    <a:pt x="506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6827656" y="3450824"/>
              <a:ext cx="27967" cy="23813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23" y="1"/>
                  </a:moveTo>
                  <a:cubicBezTo>
                    <a:pt x="184" y="1"/>
                    <a:pt x="144" y="15"/>
                    <a:pt x="111" y="48"/>
                  </a:cubicBezTo>
                  <a:cubicBezTo>
                    <a:pt x="0" y="147"/>
                    <a:pt x="74" y="332"/>
                    <a:pt x="222" y="344"/>
                  </a:cubicBezTo>
                  <a:cubicBezTo>
                    <a:pt x="308" y="344"/>
                    <a:pt x="382" y="270"/>
                    <a:pt x="395" y="184"/>
                  </a:cubicBezTo>
                  <a:cubicBezTo>
                    <a:pt x="403" y="80"/>
                    <a:pt x="315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6819141" y="3439610"/>
              <a:ext cx="47834" cy="4721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0" y="165"/>
                  </a:moveTo>
                  <a:cubicBezTo>
                    <a:pt x="431" y="165"/>
                    <a:pt x="518" y="232"/>
                    <a:pt x="518" y="333"/>
                  </a:cubicBezTo>
                  <a:cubicBezTo>
                    <a:pt x="518" y="420"/>
                    <a:pt x="444" y="506"/>
                    <a:pt x="345" y="506"/>
                  </a:cubicBezTo>
                  <a:cubicBezTo>
                    <a:pt x="197" y="494"/>
                    <a:pt x="123" y="321"/>
                    <a:pt x="222" y="210"/>
                  </a:cubicBezTo>
                  <a:cubicBezTo>
                    <a:pt x="257" y="179"/>
                    <a:pt x="299" y="165"/>
                    <a:pt x="340" y="165"/>
                  </a:cubicBezTo>
                  <a:close/>
                  <a:moveTo>
                    <a:pt x="333" y="1"/>
                  </a:moveTo>
                  <a:cubicBezTo>
                    <a:pt x="173" y="1"/>
                    <a:pt x="49" y="112"/>
                    <a:pt x="13" y="259"/>
                  </a:cubicBezTo>
                  <a:cubicBezTo>
                    <a:pt x="0" y="284"/>
                    <a:pt x="0" y="309"/>
                    <a:pt x="0" y="333"/>
                  </a:cubicBezTo>
                  <a:cubicBezTo>
                    <a:pt x="0" y="370"/>
                    <a:pt x="0" y="407"/>
                    <a:pt x="13" y="432"/>
                  </a:cubicBezTo>
                  <a:cubicBezTo>
                    <a:pt x="62" y="598"/>
                    <a:pt x="204" y="681"/>
                    <a:pt x="345" y="681"/>
                  </a:cubicBezTo>
                  <a:cubicBezTo>
                    <a:pt x="487" y="681"/>
                    <a:pt x="629" y="598"/>
                    <a:pt x="678" y="432"/>
                  </a:cubicBezTo>
                  <a:cubicBezTo>
                    <a:pt x="690" y="407"/>
                    <a:pt x="690" y="370"/>
                    <a:pt x="690" y="333"/>
                  </a:cubicBezTo>
                  <a:cubicBezTo>
                    <a:pt x="690" y="309"/>
                    <a:pt x="690" y="284"/>
                    <a:pt x="678" y="259"/>
                  </a:cubicBezTo>
                  <a:cubicBezTo>
                    <a:pt x="641" y="112"/>
                    <a:pt x="518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283" name="Google Shape;283;p27"/>
          <p:cNvGrpSpPr/>
          <p:nvPr/>
        </p:nvGrpSpPr>
        <p:grpSpPr>
          <a:xfrm rot="5400000">
            <a:off x="7130195" y="1143084"/>
            <a:ext cx="2968222" cy="682060"/>
            <a:chOff x="5778536" y="3183751"/>
            <a:chExt cx="1203561" cy="303071"/>
          </a:xfrm>
        </p:grpSpPr>
        <p:sp>
          <p:nvSpPr>
            <p:cNvPr id="284" name="Google Shape;284;p27"/>
            <p:cNvSpPr/>
            <p:nvPr/>
          </p:nvSpPr>
          <p:spPr>
            <a:xfrm>
              <a:off x="6866007" y="3457539"/>
              <a:ext cx="116090" cy="12876"/>
            </a:xfrm>
            <a:custGeom>
              <a:avLst/>
              <a:gdLst/>
              <a:ahLst/>
              <a:cxnLst/>
              <a:rect l="l" t="t" r="r" b="b"/>
              <a:pathLst>
                <a:path w="1677" h="186" extrusionOk="0">
                  <a:moveTo>
                    <a:pt x="1" y="0"/>
                  </a:moveTo>
                  <a:cubicBezTo>
                    <a:pt x="13" y="25"/>
                    <a:pt x="13" y="62"/>
                    <a:pt x="13" y="87"/>
                  </a:cubicBezTo>
                  <a:cubicBezTo>
                    <a:pt x="13" y="124"/>
                    <a:pt x="13" y="148"/>
                    <a:pt x="1" y="185"/>
                  </a:cubicBezTo>
                  <a:lnTo>
                    <a:pt x="1677" y="185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5943156" y="3457539"/>
              <a:ext cx="263609" cy="11976"/>
            </a:xfrm>
            <a:custGeom>
              <a:avLst/>
              <a:gdLst/>
              <a:ahLst/>
              <a:cxnLst/>
              <a:rect l="l" t="t" r="r" b="b"/>
              <a:pathLst>
                <a:path w="3808" h="173" extrusionOk="0">
                  <a:moveTo>
                    <a:pt x="12" y="0"/>
                  </a:moveTo>
                  <a:cubicBezTo>
                    <a:pt x="12" y="25"/>
                    <a:pt x="25" y="50"/>
                    <a:pt x="12" y="74"/>
                  </a:cubicBezTo>
                  <a:cubicBezTo>
                    <a:pt x="25" y="111"/>
                    <a:pt x="12" y="148"/>
                    <a:pt x="0" y="173"/>
                  </a:cubicBezTo>
                  <a:lnTo>
                    <a:pt x="3807" y="173"/>
                  </a:lnTo>
                  <a:cubicBezTo>
                    <a:pt x="3795" y="148"/>
                    <a:pt x="3783" y="111"/>
                    <a:pt x="3783" y="74"/>
                  </a:cubicBezTo>
                  <a:cubicBezTo>
                    <a:pt x="3783" y="50"/>
                    <a:pt x="3795" y="25"/>
                    <a:pt x="379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6558090" y="3457539"/>
              <a:ext cx="261947" cy="11976"/>
            </a:xfrm>
            <a:custGeom>
              <a:avLst/>
              <a:gdLst/>
              <a:ahLst/>
              <a:cxnLst/>
              <a:rect l="l" t="t" r="r" b="b"/>
              <a:pathLst>
                <a:path w="3784" h="173" extrusionOk="0">
                  <a:moveTo>
                    <a:pt x="13" y="0"/>
                  </a:moveTo>
                  <a:cubicBezTo>
                    <a:pt x="13" y="25"/>
                    <a:pt x="13" y="50"/>
                    <a:pt x="26" y="74"/>
                  </a:cubicBezTo>
                  <a:cubicBezTo>
                    <a:pt x="13" y="111"/>
                    <a:pt x="13" y="148"/>
                    <a:pt x="1" y="173"/>
                  </a:cubicBezTo>
                  <a:lnTo>
                    <a:pt x="3784" y="173"/>
                  </a:lnTo>
                  <a:cubicBezTo>
                    <a:pt x="3771" y="148"/>
                    <a:pt x="3771" y="111"/>
                    <a:pt x="3771" y="74"/>
                  </a:cubicBezTo>
                  <a:cubicBezTo>
                    <a:pt x="3771" y="50"/>
                    <a:pt x="3771" y="25"/>
                    <a:pt x="378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5778536" y="3457539"/>
              <a:ext cx="119482" cy="11976"/>
            </a:xfrm>
            <a:custGeom>
              <a:avLst/>
              <a:gdLst/>
              <a:ahLst/>
              <a:cxnLst/>
              <a:rect l="l" t="t" r="r" b="b"/>
              <a:pathLst>
                <a:path w="1726" h="173" extrusionOk="0">
                  <a:moveTo>
                    <a:pt x="0" y="0"/>
                  </a:moveTo>
                  <a:lnTo>
                    <a:pt x="0" y="173"/>
                  </a:lnTo>
                  <a:lnTo>
                    <a:pt x="1725" y="173"/>
                  </a:lnTo>
                  <a:cubicBezTo>
                    <a:pt x="1713" y="148"/>
                    <a:pt x="1713" y="111"/>
                    <a:pt x="1713" y="74"/>
                  </a:cubicBezTo>
                  <a:cubicBezTo>
                    <a:pt x="1713" y="50"/>
                    <a:pt x="1713" y="25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6251904" y="3457539"/>
              <a:ext cx="261047" cy="11976"/>
            </a:xfrm>
            <a:custGeom>
              <a:avLst/>
              <a:gdLst/>
              <a:ahLst/>
              <a:cxnLst/>
              <a:rect l="l" t="t" r="r" b="b"/>
              <a:pathLst>
                <a:path w="3771" h="173" extrusionOk="0">
                  <a:moveTo>
                    <a:pt x="0" y="0"/>
                  </a:moveTo>
                  <a:cubicBezTo>
                    <a:pt x="13" y="25"/>
                    <a:pt x="13" y="50"/>
                    <a:pt x="13" y="74"/>
                  </a:cubicBezTo>
                  <a:cubicBezTo>
                    <a:pt x="13" y="111"/>
                    <a:pt x="13" y="148"/>
                    <a:pt x="0" y="173"/>
                  </a:cubicBezTo>
                  <a:lnTo>
                    <a:pt x="3771" y="173"/>
                  </a:lnTo>
                  <a:cubicBezTo>
                    <a:pt x="3759" y="148"/>
                    <a:pt x="3759" y="111"/>
                    <a:pt x="3759" y="74"/>
                  </a:cubicBezTo>
                  <a:cubicBezTo>
                    <a:pt x="3759" y="50"/>
                    <a:pt x="3759" y="25"/>
                    <a:pt x="377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5827133" y="3187143"/>
              <a:ext cx="194522" cy="252533"/>
            </a:xfrm>
            <a:custGeom>
              <a:avLst/>
              <a:gdLst/>
              <a:ahLst/>
              <a:cxnLst/>
              <a:rect l="l" t="t" r="r" b="b"/>
              <a:pathLst>
                <a:path w="2810" h="3648" extrusionOk="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rgbClr val="589EA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6132489" y="3183751"/>
              <a:ext cx="197084" cy="255925"/>
            </a:xfrm>
            <a:custGeom>
              <a:avLst/>
              <a:gdLst/>
              <a:ahLst/>
              <a:cxnLst/>
              <a:rect l="l" t="t" r="r" b="b"/>
              <a:pathLst>
                <a:path w="2847" h="3697" extrusionOk="0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6441237" y="3187143"/>
              <a:ext cx="195145" cy="252533"/>
            </a:xfrm>
            <a:custGeom>
              <a:avLst/>
              <a:gdLst/>
              <a:ahLst/>
              <a:cxnLst/>
              <a:rect l="l" t="t" r="r" b="b"/>
              <a:pathLst>
                <a:path w="2819" h="3648" extrusionOk="0">
                  <a:moveTo>
                    <a:pt x="1370" y="245"/>
                  </a:moveTo>
                  <a:cubicBezTo>
                    <a:pt x="1637" y="245"/>
                    <a:pt x="1910" y="345"/>
                    <a:pt x="2132" y="567"/>
                  </a:cubicBezTo>
                  <a:cubicBezTo>
                    <a:pt x="2819" y="1242"/>
                    <a:pt x="2335" y="2416"/>
                    <a:pt x="1371" y="2416"/>
                  </a:cubicBezTo>
                  <a:cubicBezTo>
                    <a:pt x="1366" y="2416"/>
                    <a:pt x="1361" y="2416"/>
                    <a:pt x="1356" y="2416"/>
                  </a:cubicBezTo>
                  <a:cubicBezTo>
                    <a:pt x="765" y="2416"/>
                    <a:pt x="284" y="1935"/>
                    <a:pt x="272" y="1344"/>
                  </a:cubicBezTo>
                  <a:cubicBezTo>
                    <a:pt x="272" y="684"/>
                    <a:pt x="809" y="245"/>
                    <a:pt x="1370" y="245"/>
                  </a:cubicBezTo>
                  <a:close/>
                  <a:moveTo>
                    <a:pt x="1369" y="1"/>
                  </a:moveTo>
                  <a:cubicBezTo>
                    <a:pt x="617" y="1"/>
                    <a:pt x="1" y="604"/>
                    <a:pt x="1" y="1356"/>
                  </a:cubicBezTo>
                  <a:cubicBezTo>
                    <a:pt x="1" y="2391"/>
                    <a:pt x="1196" y="3512"/>
                    <a:pt x="1344" y="3648"/>
                  </a:cubicBezTo>
                  <a:lnTo>
                    <a:pt x="1381" y="3648"/>
                  </a:lnTo>
                  <a:cubicBezTo>
                    <a:pt x="1541" y="3512"/>
                    <a:pt x="2724" y="2453"/>
                    <a:pt x="2724" y="1356"/>
                  </a:cubicBezTo>
                  <a:cubicBezTo>
                    <a:pt x="2724" y="604"/>
                    <a:pt x="2108" y="1"/>
                    <a:pt x="136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6749154" y="3187143"/>
              <a:ext cx="194591" cy="252533"/>
            </a:xfrm>
            <a:custGeom>
              <a:avLst/>
              <a:gdLst/>
              <a:ahLst/>
              <a:cxnLst/>
              <a:rect l="l" t="t" r="r" b="b"/>
              <a:pathLst>
                <a:path w="2811" h="3648" extrusionOk="0">
                  <a:moveTo>
                    <a:pt x="1366" y="241"/>
                  </a:moveTo>
                  <a:cubicBezTo>
                    <a:pt x="1630" y="241"/>
                    <a:pt x="1900" y="338"/>
                    <a:pt x="2120" y="555"/>
                  </a:cubicBezTo>
                  <a:cubicBezTo>
                    <a:pt x="2810" y="1245"/>
                    <a:pt x="2330" y="2416"/>
                    <a:pt x="1356" y="2416"/>
                  </a:cubicBezTo>
                  <a:cubicBezTo>
                    <a:pt x="765" y="2416"/>
                    <a:pt x="272" y="1935"/>
                    <a:pt x="272" y="1344"/>
                  </a:cubicBezTo>
                  <a:cubicBezTo>
                    <a:pt x="264" y="681"/>
                    <a:pt x="803" y="241"/>
                    <a:pt x="1366" y="241"/>
                  </a:cubicBezTo>
                  <a:close/>
                  <a:moveTo>
                    <a:pt x="1356" y="1"/>
                  </a:moveTo>
                  <a:cubicBezTo>
                    <a:pt x="605" y="1"/>
                    <a:pt x="1" y="604"/>
                    <a:pt x="1" y="1356"/>
                  </a:cubicBezTo>
                  <a:cubicBezTo>
                    <a:pt x="1" y="2391"/>
                    <a:pt x="1184" y="3512"/>
                    <a:pt x="1344" y="3648"/>
                  </a:cubicBezTo>
                  <a:lnTo>
                    <a:pt x="1369" y="3648"/>
                  </a:lnTo>
                  <a:cubicBezTo>
                    <a:pt x="1529" y="3512"/>
                    <a:pt x="2712" y="2453"/>
                    <a:pt x="2712" y="1356"/>
                  </a:cubicBezTo>
                  <a:cubicBezTo>
                    <a:pt x="2712" y="604"/>
                    <a:pt x="2108" y="1"/>
                    <a:pt x="135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5904735" y="3450824"/>
              <a:ext cx="27967" cy="23813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33" y="1"/>
                  </a:moveTo>
                  <a:cubicBezTo>
                    <a:pt x="196" y="1"/>
                    <a:pt x="157" y="15"/>
                    <a:pt x="124" y="48"/>
                  </a:cubicBezTo>
                  <a:cubicBezTo>
                    <a:pt x="1" y="147"/>
                    <a:pt x="75" y="332"/>
                    <a:pt x="235" y="344"/>
                  </a:cubicBezTo>
                  <a:cubicBezTo>
                    <a:pt x="321" y="344"/>
                    <a:pt x="395" y="270"/>
                    <a:pt x="395" y="184"/>
                  </a:cubicBezTo>
                  <a:cubicBezTo>
                    <a:pt x="404" y="80"/>
                    <a:pt x="321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5897051" y="3439610"/>
              <a:ext cx="47834" cy="4721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4" y="163"/>
                  </a:moveTo>
                  <a:cubicBezTo>
                    <a:pt x="432" y="163"/>
                    <a:pt x="515" y="242"/>
                    <a:pt x="506" y="346"/>
                  </a:cubicBezTo>
                  <a:cubicBezTo>
                    <a:pt x="506" y="432"/>
                    <a:pt x="432" y="506"/>
                    <a:pt x="346" y="506"/>
                  </a:cubicBezTo>
                  <a:cubicBezTo>
                    <a:pt x="186" y="494"/>
                    <a:pt x="112" y="309"/>
                    <a:pt x="235" y="210"/>
                  </a:cubicBezTo>
                  <a:cubicBezTo>
                    <a:pt x="268" y="177"/>
                    <a:pt x="307" y="163"/>
                    <a:pt x="344" y="163"/>
                  </a:cubicBezTo>
                  <a:close/>
                  <a:moveTo>
                    <a:pt x="321" y="1"/>
                  </a:moveTo>
                  <a:cubicBezTo>
                    <a:pt x="173" y="1"/>
                    <a:pt x="38" y="112"/>
                    <a:pt x="13" y="259"/>
                  </a:cubicBezTo>
                  <a:cubicBezTo>
                    <a:pt x="1" y="284"/>
                    <a:pt x="1" y="309"/>
                    <a:pt x="1" y="333"/>
                  </a:cubicBezTo>
                  <a:cubicBezTo>
                    <a:pt x="1" y="370"/>
                    <a:pt x="1" y="407"/>
                    <a:pt x="13" y="432"/>
                  </a:cubicBezTo>
                  <a:cubicBezTo>
                    <a:pt x="56" y="598"/>
                    <a:pt x="198" y="681"/>
                    <a:pt x="340" y="681"/>
                  </a:cubicBezTo>
                  <a:cubicBezTo>
                    <a:pt x="481" y="681"/>
                    <a:pt x="623" y="598"/>
                    <a:pt x="666" y="432"/>
                  </a:cubicBezTo>
                  <a:cubicBezTo>
                    <a:pt x="678" y="407"/>
                    <a:pt x="691" y="370"/>
                    <a:pt x="691" y="333"/>
                  </a:cubicBezTo>
                  <a:cubicBezTo>
                    <a:pt x="691" y="309"/>
                    <a:pt x="678" y="284"/>
                    <a:pt x="678" y="259"/>
                  </a:cubicBezTo>
                  <a:cubicBezTo>
                    <a:pt x="642" y="112"/>
                    <a:pt x="506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6212929" y="3450686"/>
              <a:ext cx="28521" cy="24021"/>
            </a:xfrm>
            <a:custGeom>
              <a:avLst/>
              <a:gdLst/>
              <a:ahLst/>
              <a:cxnLst/>
              <a:rect l="l" t="t" r="r" b="b"/>
              <a:pathLst>
                <a:path w="412" h="347" extrusionOk="0">
                  <a:moveTo>
                    <a:pt x="227" y="0"/>
                  </a:moveTo>
                  <a:cubicBezTo>
                    <a:pt x="185" y="0"/>
                    <a:pt x="142" y="16"/>
                    <a:pt x="108" y="50"/>
                  </a:cubicBezTo>
                  <a:cubicBezTo>
                    <a:pt x="0" y="158"/>
                    <a:pt x="78" y="346"/>
                    <a:pt x="229" y="346"/>
                  </a:cubicBezTo>
                  <a:cubicBezTo>
                    <a:pt x="234" y="346"/>
                    <a:pt x="238" y="346"/>
                    <a:pt x="243" y="346"/>
                  </a:cubicBezTo>
                  <a:cubicBezTo>
                    <a:pt x="329" y="334"/>
                    <a:pt x="391" y="272"/>
                    <a:pt x="403" y="186"/>
                  </a:cubicBezTo>
                  <a:cubicBezTo>
                    <a:pt x="412" y="75"/>
                    <a:pt x="321" y="0"/>
                    <a:pt x="22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6204968" y="3439610"/>
              <a:ext cx="47834" cy="4721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2" y="160"/>
                  </a:moveTo>
                  <a:cubicBezTo>
                    <a:pt x="436" y="160"/>
                    <a:pt x="527" y="235"/>
                    <a:pt x="518" y="346"/>
                  </a:cubicBezTo>
                  <a:cubicBezTo>
                    <a:pt x="506" y="432"/>
                    <a:pt x="444" y="494"/>
                    <a:pt x="358" y="506"/>
                  </a:cubicBezTo>
                  <a:cubicBezTo>
                    <a:pt x="353" y="506"/>
                    <a:pt x="349" y="506"/>
                    <a:pt x="344" y="506"/>
                  </a:cubicBezTo>
                  <a:cubicBezTo>
                    <a:pt x="193" y="506"/>
                    <a:pt x="115" y="318"/>
                    <a:pt x="223" y="210"/>
                  </a:cubicBezTo>
                  <a:cubicBezTo>
                    <a:pt x="257" y="176"/>
                    <a:pt x="300" y="160"/>
                    <a:pt x="342" y="160"/>
                  </a:cubicBezTo>
                  <a:close/>
                  <a:moveTo>
                    <a:pt x="321" y="1"/>
                  </a:moveTo>
                  <a:cubicBezTo>
                    <a:pt x="173" y="1"/>
                    <a:pt x="50" y="112"/>
                    <a:pt x="13" y="259"/>
                  </a:cubicBezTo>
                  <a:cubicBezTo>
                    <a:pt x="13" y="284"/>
                    <a:pt x="1" y="309"/>
                    <a:pt x="1" y="333"/>
                  </a:cubicBezTo>
                  <a:cubicBezTo>
                    <a:pt x="1" y="370"/>
                    <a:pt x="13" y="395"/>
                    <a:pt x="25" y="432"/>
                  </a:cubicBezTo>
                  <a:cubicBezTo>
                    <a:pt x="69" y="598"/>
                    <a:pt x="210" y="681"/>
                    <a:pt x="352" y="681"/>
                  </a:cubicBezTo>
                  <a:cubicBezTo>
                    <a:pt x="494" y="681"/>
                    <a:pt x="635" y="598"/>
                    <a:pt x="678" y="432"/>
                  </a:cubicBezTo>
                  <a:cubicBezTo>
                    <a:pt x="691" y="395"/>
                    <a:pt x="691" y="370"/>
                    <a:pt x="691" y="333"/>
                  </a:cubicBezTo>
                  <a:cubicBezTo>
                    <a:pt x="691" y="309"/>
                    <a:pt x="691" y="284"/>
                    <a:pt x="678" y="259"/>
                  </a:cubicBezTo>
                  <a:cubicBezTo>
                    <a:pt x="642" y="99"/>
                    <a:pt x="506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6519739" y="3450824"/>
              <a:ext cx="27967" cy="23813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23" y="1"/>
                  </a:moveTo>
                  <a:cubicBezTo>
                    <a:pt x="184" y="1"/>
                    <a:pt x="144" y="15"/>
                    <a:pt x="111" y="48"/>
                  </a:cubicBezTo>
                  <a:cubicBezTo>
                    <a:pt x="0" y="147"/>
                    <a:pt x="74" y="332"/>
                    <a:pt x="235" y="344"/>
                  </a:cubicBezTo>
                  <a:cubicBezTo>
                    <a:pt x="321" y="344"/>
                    <a:pt x="395" y="270"/>
                    <a:pt x="395" y="184"/>
                  </a:cubicBezTo>
                  <a:cubicBezTo>
                    <a:pt x="403" y="80"/>
                    <a:pt x="315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6512055" y="3439610"/>
              <a:ext cx="47834" cy="4721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34" y="163"/>
                  </a:moveTo>
                  <a:cubicBezTo>
                    <a:pt x="426" y="163"/>
                    <a:pt x="514" y="242"/>
                    <a:pt x="506" y="346"/>
                  </a:cubicBezTo>
                  <a:cubicBezTo>
                    <a:pt x="506" y="432"/>
                    <a:pt x="432" y="506"/>
                    <a:pt x="346" y="506"/>
                  </a:cubicBezTo>
                  <a:cubicBezTo>
                    <a:pt x="185" y="494"/>
                    <a:pt x="111" y="309"/>
                    <a:pt x="222" y="210"/>
                  </a:cubicBezTo>
                  <a:cubicBezTo>
                    <a:pt x="255" y="177"/>
                    <a:pt x="295" y="163"/>
                    <a:pt x="334" y="163"/>
                  </a:cubicBezTo>
                  <a:close/>
                  <a:moveTo>
                    <a:pt x="321" y="1"/>
                  </a:moveTo>
                  <a:cubicBezTo>
                    <a:pt x="173" y="1"/>
                    <a:pt x="37" y="112"/>
                    <a:pt x="13" y="259"/>
                  </a:cubicBezTo>
                  <a:cubicBezTo>
                    <a:pt x="1" y="284"/>
                    <a:pt x="1" y="309"/>
                    <a:pt x="1" y="333"/>
                  </a:cubicBezTo>
                  <a:cubicBezTo>
                    <a:pt x="1" y="370"/>
                    <a:pt x="1" y="407"/>
                    <a:pt x="13" y="432"/>
                  </a:cubicBezTo>
                  <a:cubicBezTo>
                    <a:pt x="56" y="598"/>
                    <a:pt x="198" y="681"/>
                    <a:pt x="339" y="681"/>
                  </a:cubicBezTo>
                  <a:cubicBezTo>
                    <a:pt x="481" y="681"/>
                    <a:pt x="623" y="598"/>
                    <a:pt x="666" y="432"/>
                  </a:cubicBezTo>
                  <a:cubicBezTo>
                    <a:pt x="678" y="407"/>
                    <a:pt x="678" y="370"/>
                    <a:pt x="691" y="333"/>
                  </a:cubicBezTo>
                  <a:cubicBezTo>
                    <a:pt x="678" y="309"/>
                    <a:pt x="678" y="284"/>
                    <a:pt x="678" y="259"/>
                  </a:cubicBezTo>
                  <a:cubicBezTo>
                    <a:pt x="641" y="112"/>
                    <a:pt x="506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827656" y="3450824"/>
              <a:ext cx="27967" cy="23813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23" y="1"/>
                  </a:moveTo>
                  <a:cubicBezTo>
                    <a:pt x="184" y="1"/>
                    <a:pt x="144" y="15"/>
                    <a:pt x="111" y="48"/>
                  </a:cubicBezTo>
                  <a:cubicBezTo>
                    <a:pt x="0" y="147"/>
                    <a:pt x="74" y="332"/>
                    <a:pt x="222" y="344"/>
                  </a:cubicBezTo>
                  <a:cubicBezTo>
                    <a:pt x="308" y="344"/>
                    <a:pt x="382" y="270"/>
                    <a:pt x="395" y="184"/>
                  </a:cubicBezTo>
                  <a:cubicBezTo>
                    <a:pt x="403" y="80"/>
                    <a:pt x="315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6819141" y="3439610"/>
              <a:ext cx="47834" cy="4721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0" y="165"/>
                  </a:moveTo>
                  <a:cubicBezTo>
                    <a:pt x="431" y="165"/>
                    <a:pt x="518" y="232"/>
                    <a:pt x="518" y="333"/>
                  </a:cubicBezTo>
                  <a:cubicBezTo>
                    <a:pt x="518" y="420"/>
                    <a:pt x="444" y="506"/>
                    <a:pt x="345" y="506"/>
                  </a:cubicBezTo>
                  <a:cubicBezTo>
                    <a:pt x="197" y="494"/>
                    <a:pt x="123" y="321"/>
                    <a:pt x="222" y="210"/>
                  </a:cubicBezTo>
                  <a:cubicBezTo>
                    <a:pt x="257" y="179"/>
                    <a:pt x="299" y="165"/>
                    <a:pt x="340" y="165"/>
                  </a:cubicBezTo>
                  <a:close/>
                  <a:moveTo>
                    <a:pt x="333" y="1"/>
                  </a:moveTo>
                  <a:cubicBezTo>
                    <a:pt x="173" y="1"/>
                    <a:pt x="49" y="112"/>
                    <a:pt x="13" y="259"/>
                  </a:cubicBezTo>
                  <a:cubicBezTo>
                    <a:pt x="0" y="284"/>
                    <a:pt x="0" y="309"/>
                    <a:pt x="0" y="333"/>
                  </a:cubicBezTo>
                  <a:cubicBezTo>
                    <a:pt x="0" y="370"/>
                    <a:pt x="0" y="407"/>
                    <a:pt x="13" y="432"/>
                  </a:cubicBezTo>
                  <a:cubicBezTo>
                    <a:pt x="62" y="598"/>
                    <a:pt x="204" y="681"/>
                    <a:pt x="345" y="681"/>
                  </a:cubicBezTo>
                  <a:cubicBezTo>
                    <a:pt x="487" y="681"/>
                    <a:pt x="629" y="598"/>
                    <a:pt x="678" y="432"/>
                  </a:cubicBezTo>
                  <a:cubicBezTo>
                    <a:pt x="690" y="407"/>
                    <a:pt x="690" y="370"/>
                    <a:pt x="690" y="333"/>
                  </a:cubicBezTo>
                  <a:cubicBezTo>
                    <a:pt x="690" y="309"/>
                    <a:pt x="690" y="284"/>
                    <a:pt x="678" y="259"/>
                  </a:cubicBezTo>
                  <a:cubicBezTo>
                    <a:pt x="641" y="112"/>
                    <a:pt x="518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>
            <a:spLocks noGrp="1"/>
          </p:cNvSpPr>
          <p:nvPr>
            <p:ph type="subTitle" idx="1"/>
          </p:nvPr>
        </p:nvSpPr>
        <p:spPr>
          <a:xfrm>
            <a:off x="932100" y="274375"/>
            <a:ext cx="6725700" cy="4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|V| = the length of adjacency-list i.e, there |V| key-value pairs. </a:t>
            </a: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|V| is total number of  nodes in graph G</a:t>
            </a: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h =  Number of hospitals</a:t>
            </a: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|E| = Number of edges</a:t>
            </a: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500" b="1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Worst Case</a:t>
            </a:r>
            <a:endParaRPr sz="2500" b="1" u="sng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Node is not in shortest_path or hospitals</a:t>
            </a: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900" b="1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Time complexity</a:t>
            </a:r>
            <a:r>
              <a:rPr lang="es" sz="19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:	</a:t>
            </a:r>
            <a:r>
              <a:rPr lang="es" sz="19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s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find_path:  O(|E|)</a:t>
            </a: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 retrieve_path: O(|V| - h )</a:t>
            </a: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900" b="1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Combined Time Complexity:</a:t>
            </a:r>
            <a:r>
              <a:rPr lang="es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O( (|V|-h) |E| )</a:t>
            </a: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63636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chemeClr val="accent3"/>
              </a:solidFill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1913550" y="1906750"/>
            <a:ext cx="3324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8"/>
          <p:cNvSpPr/>
          <p:nvPr/>
        </p:nvSpPr>
        <p:spPr>
          <a:xfrm>
            <a:off x="7045100" y="1906750"/>
            <a:ext cx="3324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28"/>
          <p:cNvGrpSpPr/>
          <p:nvPr/>
        </p:nvGrpSpPr>
        <p:grpSpPr>
          <a:xfrm rot="5400000">
            <a:off x="7130195" y="4111309"/>
            <a:ext cx="2968222" cy="682060"/>
            <a:chOff x="5778536" y="3183751"/>
            <a:chExt cx="1203561" cy="303071"/>
          </a:xfrm>
        </p:grpSpPr>
        <p:sp>
          <p:nvSpPr>
            <p:cNvPr id="309" name="Google Shape;309;p28"/>
            <p:cNvSpPr/>
            <p:nvPr/>
          </p:nvSpPr>
          <p:spPr>
            <a:xfrm>
              <a:off x="6866007" y="3457539"/>
              <a:ext cx="116090" cy="12876"/>
            </a:xfrm>
            <a:custGeom>
              <a:avLst/>
              <a:gdLst/>
              <a:ahLst/>
              <a:cxnLst/>
              <a:rect l="l" t="t" r="r" b="b"/>
              <a:pathLst>
                <a:path w="1677" h="186" extrusionOk="0">
                  <a:moveTo>
                    <a:pt x="1" y="0"/>
                  </a:moveTo>
                  <a:cubicBezTo>
                    <a:pt x="13" y="25"/>
                    <a:pt x="13" y="62"/>
                    <a:pt x="13" y="87"/>
                  </a:cubicBezTo>
                  <a:cubicBezTo>
                    <a:pt x="13" y="124"/>
                    <a:pt x="13" y="148"/>
                    <a:pt x="1" y="185"/>
                  </a:cubicBezTo>
                  <a:lnTo>
                    <a:pt x="1677" y="185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5943156" y="3457539"/>
              <a:ext cx="263609" cy="11976"/>
            </a:xfrm>
            <a:custGeom>
              <a:avLst/>
              <a:gdLst/>
              <a:ahLst/>
              <a:cxnLst/>
              <a:rect l="l" t="t" r="r" b="b"/>
              <a:pathLst>
                <a:path w="3808" h="173" extrusionOk="0">
                  <a:moveTo>
                    <a:pt x="12" y="0"/>
                  </a:moveTo>
                  <a:cubicBezTo>
                    <a:pt x="12" y="25"/>
                    <a:pt x="25" y="50"/>
                    <a:pt x="12" y="74"/>
                  </a:cubicBezTo>
                  <a:cubicBezTo>
                    <a:pt x="25" y="111"/>
                    <a:pt x="12" y="148"/>
                    <a:pt x="0" y="173"/>
                  </a:cubicBezTo>
                  <a:lnTo>
                    <a:pt x="3807" y="173"/>
                  </a:lnTo>
                  <a:cubicBezTo>
                    <a:pt x="3795" y="148"/>
                    <a:pt x="3783" y="111"/>
                    <a:pt x="3783" y="74"/>
                  </a:cubicBezTo>
                  <a:cubicBezTo>
                    <a:pt x="3783" y="50"/>
                    <a:pt x="3795" y="25"/>
                    <a:pt x="379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6558090" y="3457539"/>
              <a:ext cx="261947" cy="11976"/>
            </a:xfrm>
            <a:custGeom>
              <a:avLst/>
              <a:gdLst/>
              <a:ahLst/>
              <a:cxnLst/>
              <a:rect l="l" t="t" r="r" b="b"/>
              <a:pathLst>
                <a:path w="3784" h="173" extrusionOk="0">
                  <a:moveTo>
                    <a:pt x="13" y="0"/>
                  </a:moveTo>
                  <a:cubicBezTo>
                    <a:pt x="13" y="25"/>
                    <a:pt x="13" y="50"/>
                    <a:pt x="26" y="74"/>
                  </a:cubicBezTo>
                  <a:cubicBezTo>
                    <a:pt x="13" y="111"/>
                    <a:pt x="13" y="148"/>
                    <a:pt x="1" y="173"/>
                  </a:cubicBezTo>
                  <a:lnTo>
                    <a:pt x="3784" y="173"/>
                  </a:lnTo>
                  <a:cubicBezTo>
                    <a:pt x="3771" y="148"/>
                    <a:pt x="3771" y="111"/>
                    <a:pt x="3771" y="74"/>
                  </a:cubicBezTo>
                  <a:cubicBezTo>
                    <a:pt x="3771" y="50"/>
                    <a:pt x="3771" y="25"/>
                    <a:pt x="378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5778536" y="3457539"/>
              <a:ext cx="119482" cy="11976"/>
            </a:xfrm>
            <a:custGeom>
              <a:avLst/>
              <a:gdLst/>
              <a:ahLst/>
              <a:cxnLst/>
              <a:rect l="l" t="t" r="r" b="b"/>
              <a:pathLst>
                <a:path w="1726" h="173" extrusionOk="0">
                  <a:moveTo>
                    <a:pt x="0" y="0"/>
                  </a:moveTo>
                  <a:lnTo>
                    <a:pt x="0" y="173"/>
                  </a:lnTo>
                  <a:lnTo>
                    <a:pt x="1725" y="173"/>
                  </a:lnTo>
                  <a:cubicBezTo>
                    <a:pt x="1713" y="148"/>
                    <a:pt x="1713" y="111"/>
                    <a:pt x="1713" y="74"/>
                  </a:cubicBezTo>
                  <a:cubicBezTo>
                    <a:pt x="1713" y="50"/>
                    <a:pt x="1713" y="25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6251904" y="3457539"/>
              <a:ext cx="261047" cy="11976"/>
            </a:xfrm>
            <a:custGeom>
              <a:avLst/>
              <a:gdLst/>
              <a:ahLst/>
              <a:cxnLst/>
              <a:rect l="l" t="t" r="r" b="b"/>
              <a:pathLst>
                <a:path w="3771" h="173" extrusionOk="0">
                  <a:moveTo>
                    <a:pt x="0" y="0"/>
                  </a:moveTo>
                  <a:cubicBezTo>
                    <a:pt x="13" y="25"/>
                    <a:pt x="13" y="50"/>
                    <a:pt x="13" y="74"/>
                  </a:cubicBezTo>
                  <a:cubicBezTo>
                    <a:pt x="13" y="111"/>
                    <a:pt x="13" y="148"/>
                    <a:pt x="0" y="173"/>
                  </a:cubicBezTo>
                  <a:lnTo>
                    <a:pt x="3771" y="173"/>
                  </a:lnTo>
                  <a:cubicBezTo>
                    <a:pt x="3759" y="148"/>
                    <a:pt x="3759" y="111"/>
                    <a:pt x="3759" y="74"/>
                  </a:cubicBezTo>
                  <a:cubicBezTo>
                    <a:pt x="3759" y="50"/>
                    <a:pt x="3759" y="25"/>
                    <a:pt x="377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5827133" y="3187143"/>
              <a:ext cx="194522" cy="252533"/>
            </a:xfrm>
            <a:custGeom>
              <a:avLst/>
              <a:gdLst/>
              <a:ahLst/>
              <a:cxnLst/>
              <a:rect l="l" t="t" r="r" b="b"/>
              <a:pathLst>
                <a:path w="2810" h="3648" extrusionOk="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rgbClr val="589EA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6132489" y="3183751"/>
              <a:ext cx="197084" cy="255925"/>
            </a:xfrm>
            <a:custGeom>
              <a:avLst/>
              <a:gdLst/>
              <a:ahLst/>
              <a:cxnLst/>
              <a:rect l="l" t="t" r="r" b="b"/>
              <a:pathLst>
                <a:path w="2847" h="3697" extrusionOk="0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6441237" y="3187143"/>
              <a:ext cx="195145" cy="252533"/>
            </a:xfrm>
            <a:custGeom>
              <a:avLst/>
              <a:gdLst/>
              <a:ahLst/>
              <a:cxnLst/>
              <a:rect l="l" t="t" r="r" b="b"/>
              <a:pathLst>
                <a:path w="2819" h="3648" extrusionOk="0">
                  <a:moveTo>
                    <a:pt x="1370" y="245"/>
                  </a:moveTo>
                  <a:cubicBezTo>
                    <a:pt x="1637" y="245"/>
                    <a:pt x="1910" y="345"/>
                    <a:pt x="2132" y="567"/>
                  </a:cubicBezTo>
                  <a:cubicBezTo>
                    <a:pt x="2819" y="1242"/>
                    <a:pt x="2335" y="2416"/>
                    <a:pt x="1371" y="2416"/>
                  </a:cubicBezTo>
                  <a:cubicBezTo>
                    <a:pt x="1366" y="2416"/>
                    <a:pt x="1361" y="2416"/>
                    <a:pt x="1356" y="2416"/>
                  </a:cubicBezTo>
                  <a:cubicBezTo>
                    <a:pt x="765" y="2416"/>
                    <a:pt x="284" y="1935"/>
                    <a:pt x="272" y="1344"/>
                  </a:cubicBezTo>
                  <a:cubicBezTo>
                    <a:pt x="272" y="684"/>
                    <a:pt x="809" y="245"/>
                    <a:pt x="1370" y="245"/>
                  </a:cubicBezTo>
                  <a:close/>
                  <a:moveTo>
                    <a:pt x="1369" y="1"/>
                  </a:moveTo>
                  <a:cubicBezTo>
                    <a:pt x="617" y="1"/>
                    <a:pt x="1" y="604"/>
                    <a:pt x="1" y="1356"/>
                  </a:cubicBezTo>
                  <a:cubicBezTo>
                    <a:pt x="1" y="2391"/>
                    <a:pt x="1196" y="3512"/>
                    <a:pt x="1344" y="3648"/>
                  </a:cubicBezTo>
                  <a:lnTo>
                    <a:pt x="1381" y="3648"/>
                  </a:lnTo>
                  <a:cubicBezTo>
                    <a:pt x="1541" y="3512"/>
                    <a:pt x="2724" y="2453"/>
                    <a:pt x="2724" y="1356"/>
                  </a:cubicBezTo>
                  <a:cubicBezTo>
                    <a:pt x="2724" y="604"/>
                    <a:pt x="2108" y="1"/>
                    <a:pt x="136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6749154" y="3187143"/>
              <a:ext cx="194591" cy="252533"/>
            </a:xfrm>
            <a:custGeom>
              <a:avLst/>
              <a:gdLst/>
              <a:ahLst/>
              <a:cxnLst/>
              <a:rect l="l" t="t" r="r" b="b"/>
              <a:pathLst>
                <a:path w="2811" h="3648" extrusionOk="0">
                  <a:moveTo>
                    <a:pt x="1366" y="241"/>
                  </a:moveTo>
                  <a:cubicBezTo>
                    <a:pt x="1630" y="241"/>
                    <a:pt x="1900" y="338"/>
                    <a:pt x="2120" y="555"/>
                  </a:cubicBezTo>
                  <a:cubicBezTo>
                    <a:pt x="2810" y="1245"/>
                    <a:pt x="2330" y="2416"/>
                    <a:pt x="1356" y="2416"/>
                  </a:cubicBezTo>
                  <a:cubicBezTo>
                    <a:pt x="765" y="2416"/>
                    <a:pt x="272" y="1935"/>
                    <a:pt x="272" y="1344"/>
                  </a:cubicBezTo>
                  <a:cubicBezTo>
                    <a:pt x="264" y="681"/>
                    <a:pt x="803" y="241"/>
                    <a:pt x="1366" y="241"/>
                  </a:cubicBezTo>
                  <a:close/>
                  <a:moveTo>
                    <a:pt x="1356" y="1"/>
                  </a:moveTo>
                  <a:cubicBezTo>
                    <a:pt x="605" y="1"/>
                    <a:pt x="1" y="604"/>
                    <a:pt x="1" y="1356"/>
                  </a:cubicBezTo>
                  <a:cubicBezTo>
                    <a:pt x="1" y="2391"/>
                    <a:pt x="1184" y="3512"/>
                    <a:pt x="1344" y="3648"/>
                  </a:cubicBezTo>
                  <a:lnTo>
                    <a:pt x="1369" y="3648"/>
                  </a:lnTo>
                  <a:cubicBezTo>
                    <a:pt x="1529" y="3512"/>
                    <a:pt x="2712" y="2453"/>
                    <a:pt x="2712" y="1356"/>
                  </a:cubicBezTo>
                  <a:cubicBezTo>
                    <a:pt x="2712" y="604"/>
                    <a:pt x="2108" y="1"/>
                    <a:pt x="135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5904735" y="3450824"/>
              <a:ext cx="27967" cy="23813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33" y="1"/>
                  </a:moveTo>
                  <a:cubicBezTo>
                    <a:pt x="196" y="1"/>
                    <a:pt x="157" y="15"/>
                    <a:pt x="124" y="48"/>
                  </a:cubicBezTo>
                  <a:cubicBezTo>
                    <a:pt x="1" y="147"/>
                    <a:pt x="75" y="332"/>
                    <a:pt x="235" y="344"/>
                  </a:cubicBezTo>
                  <a:cubicBezTo>
                    <a:pt x="321" y="344"/>
                    <a:pt x="395" y="270"/>
                    <a:pt x="395" y="184"/>
                  </a:cubicBezTo>
                  <a:cubicBezTo>
                    <a:pt x="404" y="80"/>
                    <a:pt x="321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5897051" y="3439610"/>
              <a:ext cx="47834" cy="4721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4" y="163"/>
                  </a:moveTo>
                  <a:cubicBezTo>
                    <a:pt x="432" y="163"/>
                    <a:pt x="515" y="242"/>
                    <a:pt x="506" y="346"/>
                  </a:cubicBezTo>
                  <a:cubicBezTo>
                    <a:pt x="506" y="432"/>
                    <a:pt x="432" y="506"/>
                    <a:pt x="346" y="506"/>
                  </a:cubicBezTo>
                  <a:cubicBezTo>
                    <a:pt x="186" y="494"/>
                    <a:pt x="112" y="309"/>
                    <a:pt x="235" y="210"/>
                  </a:cubicBezTo>
                  <a:cubicBezTo>
                    <a:pt x="268" y="177"/>
                    <a:pt x="307" y="163"/>
                    <a:pt x="344" y="163"/>
                  </a:cubicBezTo>
                  <a:close/>
                  <a:moveTo>
                    <a:pt x="321" y="1"/>
                  </a:moveTo>
                  <a:cubicBezTo>
                    <a:pt x="173" y="1"/>
                    <a:pt x="38" y="112"/>
                    <a:pt x="13" y="259"/>
                  </a:cubicBezTo>
                  <a:cubicBezTo>
                    <a:pt x="1" y="284"/>
                    <a:pt x="1" y="309"/>
                    <a:pt x="1" y="333"/>
                  </a:cubicBezTo>
                  <a:cubicBezTo>
                    <a:pt x="1" y="370"/>
                    <a:pt x="1" y="407"/>
                    <a:pt x="13" y="432"/>
                  </a:cubicBezTo>
                  <a:cubicBezTo>
                    <a:pt x="56" y="598"/>
                    <a:pt x="198" y="681"/>
                    <a:pt x="340" y="681"/>
                  </a:cubicBezTo>
                  <a:cubicBezTo>
                    <a:pt x="481" y="681"/>
                    <a:pt x="623" y="598"/>
                    <a:pt x="666" y="432"/>
                  </a:cubicBezTo>
                  <a:cubicBezTo>
                    <a:pt x="678" y="407"/>
                    <a:pt x="691" y="370"/>
                    <a:pt x="691" y="333"/>
                  </a:cubicBezTo>
                  <a:cubicBezTo>
                    <a:pt x="691" y="309"/>
                    <a:pt x="678" y="284"/>
                    <a:pt x="678" y="259"/>
                  </a:cubicBezTo>
                  <a:cubicBezTo>
                    <a:pt x="642" y="112"/>
                    <a:pt x="506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6212929" y="3450686"/>
              <a:ext cx="28521" cy="24021"/>
            </a:xfrm>
            <a:custGeom>
              <a:avLst/>
              <a:gdLst/>
              <a:ahLst/>
              <a:cxnLst/>
              <a:rect l="l" t="t" r="r" b="b"/>
              <a:pathLst>
                <a:path w="412" h="347" extrusionOk="0">
                  <a:moveTo>
                    <a:pt x="227" y="0"/>
                  </a:moveTo>
                  <a:cubicBezTo>
                    <a:pt x="185" y="0"/>
                    <a:pt x="142" y="16"/>
                    <a:pt x="108" y="50"/>
                  </a:cubicBezTo>
                  <a:cubicBezTo>
                    <a:pt x="0" y="158"/>
                    <a:pt x="78" y="346"/>
                    <a:pt x="229" y="346"/>
                  </a:cubicBezTo>
                  <a:cubicBezTo>
                    <a:pt x="234" y="346"/>
                    <a:pt x="238" y="346"/>
                    <a:pt x="243" y="346"/>
                  </a:cubicBezTo>
                  <a:cubicBezTo>
                    <a:pt x="329" y="334"/>
                    <a:pt x="391" y="272"/>
                    <a:pt x="403" y="186"/>
                  </a:cubicBezTo>
                  <a:cubicBezTo>
                    <a:pt x="412" y="75"/>
                    <a:pt x="321" y="0"/>
                    <a:pt x="22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6204968" y="3439610"/>
              <a:ext cx="47834" cy="4721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2" y="160"/>
                  </a:moveTo>
                  <a:cubicBezTo>
                    <a:pt x="436" y="160"/>
                    <a:pt x="527" y="235"/>
                    <a:pt x="518" y="346"/>
                  </a:cubicBezTo>
                  <a:cubicBezTo>
                    <a:pt x="506" y="432"/>
                    <a:pt x="444" y="494"/>
                    <a:pt x="358" y="506"/>
                  </a:cubicBezTo>
                  <a:cubicBezTo>
                    <a:pt x="353" y="506"/>
                    <a:pt x="349" y="506"/>
                    <a:pt x="344" y="506"/>
                  </a:cubicBezTo>
                  <a:cubicBezTo>
                    <a:pt x="193" y="506"/>
                    <a:pt x="115" y="318"/>
                    <a:pt x="223" y="210"/>
                  </a:cubicBezTo>
                  <a:cubicBezTo>
                    <a:pt x="257" y="176"/>
                    <a:pt x="300" y="160"/>
                    <a:pt x="342" y="160"/>
                  </a:cubicBezTo>
                  <a:close/>
                  <a:moveTo>
                    <a:pt x="321" y="1"/>
                  </a:moveTo>
                  <a:cubicBezTo>
                    <a:pt x="173" y="1"/>
                    <a:pt x="50" y="112"/>
                    <a:pt x="13" y="259"/>
                  </a:cubicBezTo>
                  <a:cubicBezTo>
                    <a:pt x="13" y="284"/>
                    <a:pt x="1" y="309"/>
                    <a:pt x="1" y="333"/>
                  </a:cubicBezTo>
                  <a:cubicBezTo>
                    <a:pt x="1" y="370"/>
                    <a:pt x="13" y="395"/>
                    <a:pt x="25" y="432"/>
                  </a:cubicBezTo>
                  <a:cubicBezTo>
                    <a:pt x="69" y="598"/>
                    <a:pt x="210" y="681"/>
                    <a:pt x="352" y="681"/>
                  </a:cubicBezTo>
                  <a:cubicBezTo>
                    <a:pt x="494" y="681"/>
                    <a:pt x="635" y="598"/>
                    <a:pt x="678" y="432"/>
                  </a:cubicBezTo>
                  <a:cubicBezTo>
                    <a:pt x="691" y="395"/>
                    <a:pt x="691" y="370"/>
                    <a:pt x="691" y="333"/>
                  </a:cubicBezTo>
                  <a:cubicBezTo>
                    <a:pt x="691" y="309"/>
                    <a:pt x="691" y="284"/>
                    <a:pt x="678" y="259"/>
                  </a:cubicBezTo>
                  <a:cubicBezTo>
                    <a:pt x="642" y="99"/>
                    <a:pt x="506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6519739" y="3450824"/>
              <a:ext cx="27967" cy="23813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23" y="1"/>
                  </a:moveTo>
                  <a:cubicBezTo>
                    <a:pt x="184" y="1"/>
                    <a:pt x="144" y="15"/>
                    <a:pt x="111" y="48"/>
                  </a:cubicBezTo>
                  <a:cubicBezTo>
                    <a:pt x="0" y="147"/>
                    <a:pt x="74" y="332"/>
                    <a:pt x="235" y="344"/>
                  </a:cubicBezTo>
                  <a:cubicBezTo>
                    <a:pt x="321" y="344"/>
                    <a:pt x="395" y="270"/>
                    <a:pt x="395" y="184"/>
                  </a:cubicBezTo>
                  <a:cubicBezTo>
                    <a:pt x="403" y="80"/>
                    <a:pt x="315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6512055" y="3439610"/>
              <a:ext cx="47834" cy="4721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34" y="163"/>
                  </a:moveTo>
                  <a:cubicBezTo>
                    <a:pt x="426" y="163"/>
                    <a:pt x="514" y="242"/>
                    <a:pt x="506" y="346"/>
                  </a:cubicBezTo>
                  <a:cubicBezTo>
                    <a:pt x="506" y="432"/>
                    <a:pt x="432" y="506"/>
                    <a:pt x="346" y="506"/>
                  </a:cubicBezTo>
                  <a:cubicBezTo>
                    <a:pt x="185" y="494"/>
                    <a:pt x="111" y="309"/>
                    <a:pt x="222" y="210"/>
                  </a:cubicBezTo>
                  <a:cubicBezTo>
                    <a:pt x="255" y="177"/>
                    <a:pt x="295" y="163"/>
                    <a:pt x="334" y="163"/>
                  </a:cubicBezTo>
                  <a:close/>
                  <a:moveTo>
                    <a:pt x="321" y="1"/>
                  </a:moveTo>
                  <a:cubicBezTo>
                    <a:pt x="173" y="1"/>
                    <a:pt x="37" y="112"/>
                    <a:pt x="13" y="259"/>
                  </a:cubicBezTo>
                  <a:cubicBezTo>
                    <a:pt x="1" y="284"/>
                    <a:pt x="1" y="309"/>
                    <a:pt x="1" y="333"/>
                  </a:cubicBezTo>
                  <a:cubicBezTo>
                    <a:pt x="1" y="370"/>
                    <a:pt x="1" y="407"/>
                    <a:pt x="13" y="432"/>
                  </a:cubicBezTo>
                  <a:cubicBezTo>
                    <a:pt x="56" y="598"/>
                    <a:pt x="198" y="681"/>
                    <a:pt x="339" y="681"/>
                  </a:cubicBezTo>
                  <a:cubicBezTo>
                    <a:pt x="481" y="681"/>
                    <a:pt x="623" y="598"/>
                    <a:pt x="666" y="432"/>
                  </a:cubicBezTo>
                  <a:cubicBezTo>
                    <a:pt x="678" y="407"/>
                    <a:pt x="678" y="370"/>
                    <a:pt x="691" y="333"/>
                  </a:cubicBezTo>
                  <a:cubicBezTo>
                    <a:pt x="678" y="309"/>
                    <a:pt x="678" y="284"/>
                    <a:pt x="678" y="259"/>
                  </a:cubicBezTo>
                  <a:cubicBezTo>
                    <a:pt x="641" y="112"/>
                    <a:pt x="506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6827656" y="3450824"/>
              <a:ext cx="27967" cy="23813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23" y="1"/>
                  </a:moveTo>
                  <a:cubicBezTo>
                    <a:pt x="184" y="1"/>
                    <a:pt x="144" y="15"/>
                    <a:pt x="111" y="48"/>
                  </a:cubicBezTo>
                  <a:cubicBezTo>
                    <a:pt x="0" y="147"/>
                    <a:pt x="74" y="332"/>
                    <a:pt x="222" y="344"/>
                  </a:cubicBezTo>
                  <a:cubicBezTo>
                    <a:pt x="308" y="344"/>
                    <a:pt x="382" y="270"/>
                    <a:pt x="395" y="184"/>
                  </a:cubicBezTo>
                  <a:cubicBezTo>
                    <a:pt x="403" y="80"/>
                    <a:pt x="315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6819141" y="3439610"/>
              <a:ext cx="47834" cy="4721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0" y="165"/>
                  </a:moveTo>
                  <a:cubicBezTo>
                    <a:pt x="431" y="165"/>
                    <a:pt x="518" y="232"/>
                    <a:pt x="518" y="333"/>
                  </a:cubicBezTo>
                  <a:cubicBezTo>
                    <a:pt x="518" y="420"/>
                    <a:pt x="444" y="506"/>
                    <a:pt x="345" y="506"/>
                  </a:cubicBezTo>
                  <a:cubicBezTo>
                    <a:pt x="197" y="494"/>
                    <a:pt x="123" y="321"/>
                    <a:pt x="222" y="210"/>
                  </a:cubicBezTo>
                  <a:cubicBezTo>
                    <a:pt x="257" y="179"/>
                    <a:pt x="299" y="165"/>
                    <a:pt x="340" y="165"/>
                  </a:cubicBezTo>
                  <a:close/>
                  <a:moveTo>
                    <a:pt x="333" y="1"/>
                  </a:moveTo>
                  <a:cubicBezTo>
                    <a:pt x="173" y="1"/>
                    <a:pt x="49" y="112"/>
                    <a:pt x="13" y="259"/>
                  </a:cubicBezTo>
                  <a:cubicBezTo>
                    <a:pt x="0" y="284"/>
                    <a:pt x="0" y="309"/>
                    <a:pt x="0" y="333"/>
                  </a:cubicBezTo>
                  <a:cubicBezTo>
                    <a:pt x="0" y="370"/>
                    <a:pt x="0" y="407"/>
                    <a:pt x="13" y="432"/>
                  </a:cubicBezTo>
                  <a:cubicBezTo>
                    <a:pt x="62" y="598"/>
                    <a:pt x="204" y="681"/>
                    <a:pt x="345" y="681"/>
                  </a:cubicBezTo>
                  <a:cubicBezTo>
                    <a:pt x="487" y="681"/>
                    <a:pt x="629" y="598"/>
                    <a:pt x="678" y="432"/>
                  </a:cubicBezTo>
                  <a:cubicBezTo>
                    <a:pt x="690" y="407"/>
                    <a:pt x="690" y="370"/>
                    <a:pt x="690" y="333"/>
                  </a:cubicBezTo>
                  <a:cubicBezTo>
                    <a:pt x="690" y="309"/>
                    <a:pt x="690" y="284"/>
                    <a:pt x="678" y="259"/>
                  </a:cubicBezTo>
                  <a:cubicBezTo>
                    <a:pt x="641" y="112"/>
                    <a:pt x="518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326" name="Google Shape;326;p28"/>
          <p:cNvGrpSpPr/>
          <p:nvPr/>
        </p:nvGrpSpPr>
        <p:grpSpPr>
          <a:xfrm rot="5400000">
            <a:off x="7130195" y="1143084"/>
            <a:ext cx="2968222" cy="682060"/>
            <a:chOff x="5778536" y="3183751"/>
            <a:chExt cx="1203561" cy="303071"/>
          </a:xfrm>
        </p:grpSpPr>
        <p:sp>
          <p:nvSpPr>
            <p:cNvPr id="327" name="Google Shape;327;p28"/>
            <p:cNvSpPr/>
            <p:nvPr/>
          </p:nvSpPr>
          <p:spPr>
            <a:xfrm>
              <a:off x="6866007" y="3457539"/>
              <a:ext cx="116090" cy="12876"/>
            </a:xfrm>
            <a:custGeom>
              <a:avLst/>
              <a:gdLst/>
              <a:ahLst/>
              <a:cxnLst/>
              <a:rect l="l" t="t" r="r" b="b"/>
              <a:pathLst>
                <a:path w="1677" h="186" extrusionOk="0">
                  <a:moveTo>
                    <a:pt x="1" y="0"/>
                  </a:moveTo>
                  <a:cubicBezTo>
                    <a:pt x="13" y="25"/>
                    <a:pt x="13" y="62"/>
                    <a:pt x="13" y="87"/>
                  </a:cubicBezTo>
                  <a:cubicBezTo>
                    <a:pt x="13" y="124"/>
                    <a:pt x="13" y="148"/>
                    <a:pt x="1" y="185"/>
                  </a:cubicBezTo>
                  <a:lnTo>
                    <a:pt x="1677" y="185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5943156" y="3457539"/>
              <a:ext cx="263609" cy="11976"/>
            </a:xfrm>
            <a:custGeom>
              <a:avLst/>
              <a:gdLst/>
              <a:ahLst/>
              <a:cxnLst/>
              <a:rect l="l" t="t" r="r" b="b"/>
              <a:pathLst>
                <a:path w="3808" h="173" extrusionOk="0">
                  <a:moveTo>
                    <a:pt x="12" y="0"/>
                  </a:moveTo>
                  <a:cubicBezTo>
                    <a:pt x="12" y="25"/>
                    <a:pt x="25" y="50"/>
                    <a:pt x="12" y="74"/>
                  </a:cubicBezTo>
                  <a:cubicBezTo>
                    <a:pt x="25" y="111"/>
                    <a:pt x="12" y="148"/>
                    <a:pt x="0" y="173"/>
                  </a:cubicBezTo>
                  <a:lnTo>
                    <a:pt x="3807" y="173"/>
                  </a:lnTo>
                  <a:cubicBezTo>
                    <a:pt x="3795" y="148"/>
                    <a:pt x="3783" y="111"/>
                    <a:pt x="3783" y="74"/>
                  </a:cubicBezTo>
                  <a:cubicBezTo>
                    <a:pt x="3783" y="50"/>
                    <a:pt x="3795" y="25"/>
                    <a:pt x="379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6558090" y="3457539"/>
              <a:ext cx="261947" cy="11976"/>
            </a:xfrm>
            <a:custGeom>
              <a:avLst/>
              <a:gdLst/>
              <a:ahLst/>
              <a:cxnLst/>
              <a:rect l="l" t="t" r="r" b="b"/>
              <a:pathLst>
                <a:path w="3784" h="173" extrusionOk="0">
                  <a:moveTo>
                    <a:pt x="13" y="0"/>
                  </a:moveTo>
                  <a:cubicBezTo>
                    <a:pt x="13" y="25"/>
                    <a:pt x="13" y="50"/>
                    <a:pt x="26" y="74"/>
                  </a:cubicBezTo>
                  <a:cubicBezTo>
                    <a:pt x="13" y="111"/>
                    <a:pt x="13" y="148"/>
                    <a:pt x="1" y="173"/>
                  </a:cubicBezTo>
                  <a:lnTo>
                    <a:pt x="3784" y="173"/>
                  </a:lnTo>
                  <a:cubicBezTo>
                    <a:pt x="3771" y="148"/>
                    <a:pt x="3771" y="111"/>
                    <a:pt x="3771" y="74"/>
                  </a:cubicBezTo>
                  <a:cubicBezTo>
                    <a:pt x="3771" y="50"/>
                    <a:pt x="3771" y="25"/>
                    <a:pt x="378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5778536" y="3457539"/>
              <a:ext cx="119482" cy="11976"/>
            </a:xfrm>
            <a:custGeom>
              <a:avLst/>
              <a:gdLst/>
              <a:ahLst/>
              <a:cxnLst/>
              <a:rect l="l" t="t" r="r" b="b"/>
              <a:pathLst>
                <a:path w="1726" h="173" extrusionOk="0">
                  <a:moveTo>
                    <a:pt x="0" y="0"/>
                  </a:moveTo>
                  <a:lnTo>
                    <a:pt x="0" y="173"/>
                  </a:lnTo>
                  <a:lnTo>
                    <a:pt x="1725" y="173"/>
                  </a:lnTo>
                  <a:cubicBezTo>
                    <a:pt x="1713" y="148"/>
                    <a:pt x="1713" y="111"/>
                    <a:pt x="1713" y="74"/>
                  </a:cubicBezTo>
                  <a:cubicBezTo>
                    <a:pt x="1713" y="50"/>
                    <a:pt x="1713" y="25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6251904" y="3457539"/>
              <a:ext cx="261047" cy="11976"/>
            </a:xfrm>
            <a:custGeom>
              <a:avLst/>
              <a:gdLst/>
              <a:ahLst/>
              <a:cxnLst/>
              <a:rect l="l" t="t" r="r" b="b"/>
              <a:pathLst>
                <a:path w="3771" h="173" extrusionOk="0">
                  <a:moveTo>
                    <a:pt x="0" y="0"/>
                  </a:moveTo>
                  <a:cubicBezTo>
                    <a:pt x="13" y="25"/>
                    <a:pt x="13" y="50"/>
                    <a:pt x="13" y="74"/>
                  </a:cubicBezTo>
                  <a:cubicBezTo>
                    <a:pt x="13" y="111"/>
                    <a:pt x="13" y="148"/>
                    <a:pt x="0" y="173"/>
                  </a:cubicBezTo>
                  <a:lnTo>
                    <a:pt x="3771" y="173"/>
                  </a:lnTo>
                  <a:cubicBezTo>
                    <a:pt x="3759" y="148"/>
                    <a:pt x="3759" y="111"/>
                    <a:pt x="3759" y="74"/>
                  </a:cubicBezTo>
                  <a:cubicBezTo>
                    <a:pt x="3759" y="50"/>
                    <a:pt x="3759" y="25"/>
                    <a:pt x="377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5827133" y="3187143"/>
              <a:ext cx="194522" cy="252533"/>
            </a:xfrm>
            <a:custGeom>
              <a:avLst/>
              <a:gdLst/>
              <a:ahLst/>
              <a:cxnLst/>
              <a:rect l="l" t="t" r="r" b="b"/>
              <a:pathLst>
                <a:path w="2810" h="3648" extrusionOk="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rgbClr val="589EA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6132489" y="3183751"/>
              <a:ext cx="197084" cy="255925"/>
            </a:xfrm>
            <a:custGeom>
              <a:avLst/>
              <a:gdLst/>
              <a:ahLst/>
              <a:cxnLst/>
              <a:rect l="l" t="t" r="r" b="b"/>
              <a:pathLst>
                <a:path w="2847" h="3697" extrusionOk="0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6441237" y="3187143"/>
              <a:ext cx="195145" cy="252533"/>
            </a:xfrm>
            <a:custGeom>
              <a:avLst/>
              <a:gdLst/>
              <a:ahLst/>
              <a:cxnLst/>
              <a:rect l="l" t="t" r="r" b="b"/>
              <a:pathLst>
                <a:path w="2819" h="3648" extrusionOk="0">
                  <a:moveTo>
                    <a:pt x="1370" y="245"/>
                  </a:moveTo>
                  <a:cubicBezTo>
                    <a:pt x="1637" y="245"/>
                    <a:pt x="1910" y="345"/>
                    <a:pt x="2132" y="567"/>
                  </a:cubicBezTo>
                  <a:cubicBezTo>
                    <a:pt x="2819" y="1242"/>
                    <a:pt x="2335" y="2416"/>
                    <a:pt x="1371" y="2416"/>
                  </a:cubicBezTo>
                  <a:cubicBezTo>
                    <a:pt x="1366" y="2416"/>
                    <a:pt x="1361" y="2416"/>
                    <a:pt x="1356" y="2416"/>
                  </a:cubicBezTo>
                  <a:cubicBezTo>
                    <a:pt x="765" y="2416"/>
                    <a:pt x="284" y="1935"/>
                    <a:pt x="272" y="1344"/>
                  </a:cubicBezTo>
                  <a:cubicBezTo>
                    <a:pt x="272" y="684"/>
                    <a:pt x="809" y="245"/>
                    <a:pt x="1370" y="245"/>
                  </a:cubicBezTo>
                  <a:close/>
                  <a:moveTo>
                    <a:pt x="1369" y="1"/>
                  </a:moveTo>
                  <a:cubicBezTo>
                    <a:pt x="617" y="1"/>
                    <a:pt x="1" y="604"/>
                    <a:pt x="1" y="1356"/>
                  </a:cubicBezTo>
                  <a:cubicBezTo>
                    <a:pt x="1" y="2391"/>
                    <a:pt x="1196" y="3512"/>
                    <a:pt x="1344" y="3648"/>
                  </a:cubicBezTo>
                  <a:lnTo>
                    <a:pt x="1381" y="3648"/>
                  </a:lnTo>
                  <a:cubicBezTo>
                    <a:pt x="1541" y="3512"/>
                    <a:pt x="2724" y="2453"/>
                    <a:pt x="2724" y="1356"/>
                  </a:cubicBezTo>
                  <a:cubicBezTo>
                    <a:pt x="2724" y="604"/>
                    <a:pt x="2108" y="1"/>
                    <a:pt x="136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6749154" y="3187143"/>
              <a:ext cx="194591" cy="252533"/>
            </a:xfrm>
            <a:custGeom>
              <a:avLst/>
              <a:gdLst/>
              <a:ahLst/>
              <a:cxnLst/>
              <a:rect l="l" t="t" r="r" b="b"/>
              <a:pathLst>
                <a:path w="2811" h="3648" extrusionOk="0">
                  <a:moveTo>
                    <a:pt x="1366" y="241"/>
                  </a:moveTo>
                  <a:cubicBezTo>
                    <a:pt x="1630" y="241"/>
                    <a:pt x="1900" y="338"/>
                    <a:pt x="2120" y="555"/>
                  </a:cubicBezTo>
                  <a:cubicBezTo>
                    <a:pt x="2810" y="1245"/>
                    <a:pt x="2330" y="2416"/>
                    <a:pt x="1356" y="2416"/>
                  </a:cubicBezTo>
                  <a:cubicBezTo>
                    <a:pt x="765" y="2416"/>
                    <a:pt x="272" y="1935"/>
                    <a:pt x="272" y="1344"/>
                  </a:cubicBezTo>
                  <a:cubicBezTo>
                    <a:pt x="264" y="681"/>
                    <a:pt x="803" y="241"/>
                    <a:pt x="1366" y="241"/>
                  </a:cubicBezTo>
                  <a:close/>
                  <a:moveTo>
                    <a:pt x="1356" y="1"/>
                  </a:moveTo>
                  <a:cubicBezTo>
                    <a:pt x="605" y="1"/>
                    <a:pt x="1" y="604"/>
                    <a:pt x="1" y="1356"/>
                  </a:cubicBezTo>
                  <a:cubicBezTo>
                    <a:pt x="1" y="2391"/>
                    <a:pt x="1184" y="3512"/>
                    <a:pt x="1344" y="3648"/>
                  </a:cubicBezTo>
                  <a:lnTo>
                    <a:pt x="1369" y="3648"/>
                  </a:lnTo>
                  <a:cubicBezTo>
                    <a:pt x="1529" y="3512"/>
                    <a:pt x="2712" y="2453"/>
                    <a:pt x="2712" y="1356"/>
                  </a:cubicBezTo>
                  <a:cubicBezTo>
                    <a:pt x="2712" y="604"/>
                    <a:pt x="2108" y="1"/>
                    <a:pt x="135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5904735" y="3450824"/>
              <a:ext cx="27967" cy="23813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33" y="1"/>
                  </a:moveTo>
                  <a:cubicBezTo>
                    <a:pt x="196" y="1"/>
                    <a:pt x="157" y="15"/>
                    <a:pt x="124" y="48"/>
                  </a:cubicBezTo>
                  <a:cubicBezTo>
                    <a:pt x="1" y="147"/>
                    <a:pt x="75" y="332"/>
                    <a:pt x="235" y="344"/>
                  </a:cubicBezTo>
                  <a:cubicBezTo>
                    <a:pt x="321" y="344"/>
                    <a:pt x="395" y="270"/>
                    <a:pt x="395" y="184"/>
                  </a:cubicBezTo>
                  <a:cubicBezTo>
                    <a:pt x="404" y="80"/>
                    <a:pt x="321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5897051" y="3439610"/>
              <a:ext cx="47834" cy="4721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4" y="163"/>
                  </a:moveTo>
                  <a:cubicBezTo>
                    <a:pt x="432" y="163"/>
                    <a:pt x="515" y="242"/>
                    <a:pt x="506" y="346"/>
                  </a:cubicBezTo>
                  <a:cubicBezTo>
                    <a:pt x="506" y="432"/>
                    <a:pt x="432" y="506"/>
                    <a:pt x="346" y="506"/>
                  </a:cubicBezTo>
                  <a:cubicBezTo>
                    <a:pt x="186" y="494"/>
                    <a:pt x="112" y="309"/>
                    <a:pt x="235" y="210"/>
                  </a:cubicBezTo>
                  <a:cubicBezTo>
                    <a:pt x="268" y="177"/>
                    <a:pt x="307" y="163"/>
                    <a:pt x="344" y="163"/>
                  </a:cubicBezTo>
                  <a:close/>
                  <a:moveTo>
                    <a:pt x="321" y="1"/>
                  </a:moveTo>
                  <a:cubicBezTo>
                    <a:pt x="173" y="1"/>
                    <a:pt x="38" y="112"/>
                    <a:pt x="13" y="259"/>
                  </a:cubicBezTo>
                  <a:cubicBezTo>
                    <a:pt x="1" y="284"/>
                    <a:pt x="1" y="309"/>
                    <a:pt x="1" y="333"/>
                  </a:cubicBezTo>
                  <a:cubicBezTo>
                    <a:pt x="1" y="370"/>
                    <a:pt x="1" y="407"/>
                    <a:pt x="13" y="432"/>
                  </a:cubicBezTo>
                  <a:cubicBezTo>
                    <a:pt x="56" y="598"/>
                    <a:pt x="198" y="681"/>
                    <a:pt x="340" y="681"/>
                  </a:cubicBezTo>
                  <a:cubicBezTo>
                    <a:pt x="481" y="681"/>
                    <a:pt x="623" y="598"/>
                    <a:pt x="666" y="432"/>
                  </a:cubicBezTo>
                  <a:cubicBezTo>
                    <a:pt x="678" y="407"/>
                    <a:pt x="691" y="370"/>
                    <a:pt x="691" y="333"/>
                  </a:cubicBezTo>
                  <a:cubicBezTo>
                    <a:pt x="691" y="309"/>
                    <a:pt x="678" y="284"/>
                    <a:pt x="678" y="259"/>
                  </a:cubicBezTo>
                  <a:cubicBezTo>
                    <a:pt x="642" y="112"/>
                    <a:pt x="506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6212929" y="3450686"/>
              <a:ext cx="28521" cy="24021"/>
            </a:xfrm>
            <a:custGeom>
              <a:avLst/>
              <a:gdLst/>
              <a:ahLst/>
              <a:cxnLst/>
              <a:rect l="l" t="t" r="r" b="b"/>
              <a:pathLst>
                <a:path w="412" h="347" extrusionOk="0">
                  <a:moveTo>
                    <a:pt x="227" y="0"/>
                  </a:moveTo>
                  <a:cubicBezTo>
                    <a:pt x="185" y="0"/>
                    <a:pt x="142" y="16"/>
                    <a:pt x="108" y="50"/>
                  </a:cubicBezTo>
                  <a:cubicBezTo>
                    <a:pt x="0" y="158"/>
                    <a:pt x="78" y="346"/>
                    <a:pt x="229" y="346"/>
                  </a:cubicBezTo>
                  <a:cubicBezTo>
                    <a:pt x="234" y="346"/>
                    <a:pt x="238" y="346"/>
                    <a:pt x="243" y="346"/>
                  </a:cubicBezTo>
                  <a:cubicBezTo>
                    <a:pt x="329" y="334"/>
                    <a:pt x="391" y="272"/>
                    <a:pt x="403" y="186"/>
                  </a:cubicBezTo>
                  <a:cubicBezTo>
                    <a:pt x="412" y="75"/>
                    <a:pt x="321" y="0"/>
                    <a:pt x="22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6204968" y="3439610"/>
              <a:ext cx="47834" cy="4721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2" y="160"/>
                  </a:moveTo>
                  <a:cubicBezTo>
                    <a:pt x="436" y="160"/>
                    <a:pt x="527" y="235"/>
                    <a:pt x="518" y="346"/>
                  </a:cubicBezTo>
                  <a:cubicBezTo>
                    <a:pt x="506" y="432"/>
                    <a:pt x="444" y="494"/>
                    <a:pt x="358" y="506"/>
                  </a:cubicBezTo>
                  <a:cubicBezTo>
                    <a:pt x="353" y="506"/>
                    <a:pt x="349" y="506"/>
                    <a:pt x="344" y="506"/>
                  </a:cubicBezTo>
                  <a:cubicBezTo>
                    <a:pt x="193" y="506"/>
                    <a:pt x="115" y="318"/>
                    <a:pt x="223" y="210"/>
                  </a:cubicBezTo>
                  <a:cubicBezTo>
                    <a:pt x="257" y="176"/>
                    <a:pt x="300" y="160"/>
                    <a:pt x="342" y="160"/>
                  </a:cubicBezTo>
                  <a:close/>
                  <a:moveTo>
                    <a:pt x="321" y="1"/>
                  </a:moveTo>
                  <a:cubicBezTo>
                    <a:pt x="173" y="1"/>
                    <a:pt x="50" y="112"/>
                    <a:pt x="13" y="259"/>
                  </a:cubicBezTo>
                  <a:cubicBezTo>
                    <a:pt x="13" y="284"/>
                    <a:pt x="1" y="309"/>
                    <a:pt x="1" y="333"/>
                  </a:cubicBezTo>
                  <a:cubicBezTo>
                    <a:pt x="1" y="370"/>
                    <a:pt x="13" y="395"/>
                    <a:pt x="25" y="432"/>
                  </a:cubicBezTo>
                  <a:cubicBezTo>
                    <a:pt x="69" y="598"/>
                    <a:pt x="210" y="681"/>
                    <a:pt x="352" y="681"/>
                  </a:cubicBezTo>
                  <a:cubicBezTo>
                    <a:pt x="494" y="681"/>
                    <a:pt x="635" y="598"/>
                    <a:pt x="678" y="432"/>
                  </a:cubicBezTo>
                  <a:cubicBezTo>
                    <a:pt x="691" y="395"/>
                    <a:pt x="691" y="370"/>
                    <a:pt x="691" y="333"/>
                  </a:cubicBezTo>
                  <a:cubicBezTo>
                    <a:pt x="691" y="309"/>
                    <a:pt x="691" y="284"/>
                    <a:pt x="678" y="259"/>
                  </a:cubicBezTo>
                  <a:cubicBezTo>
                    <a:pt x="642" y="99"/>
                    <a:pt x="506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6519739" y="3450824"/>
              <a:ext cx="27967" cy="23813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23" y="1"/>
                  </a:moveTo>
                  <a:cubicBezTo>
                    <a:pt x="184" y="1"/>
                    <a:pt x="144" y="15"/>
                    <a:pt x="111" y="48"/>
                  </a:cubicBezTo>
                  <a:cubicBezTo>
                    <a:pt x="0" y="147"/>
                    <a:pt x="74" y="332"/>
                    <a:pt x="235" y="344"/>
                  </a:cubicBezTo>
                  <a:cubicBezTo>
                    <a:pt x="321" y="344"/>
                    <a:pt x="395" y="270"/>
                    <a:pt x="395" y="184"/>
                  </a:cubicBezTo>
                  <a:cubicBezTo>
                    <a:pt x="403" y="80"/>
                    <a:pt x="315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6512055" y="3439610"/>
              <a:ext cx="47834" cy="4721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34" y="163"/>
                  </a:moveTo>
                  <a:cubicBezTo>
                    <a:pt x="426" y="163"/>
                    <a:pt x="514" y="242"/>
                    <a:pt x="506" y="346"/>
                  </a:cubicBezTo>
                  <a:cubicBezTo>
                    <a:pt x="506" y="432"/>
                    <a:pt x="432" y="506"/>
                    <a:pt x="346" y="506"/>
                  </a:cubicBezTo>
                  <a:cubicBezTo>
                    <a:pt x="185" y="494"/>
                    <a:pt x="111" y="309"/>
                    <a:pt x="222" y="210"/>
                  </a:cubicBezTo>
                  <a:cubicBezTo>
                    <a:pt x="255" y="177"/>
                    <a:pt x="295" y="163"/>
                    <a:pt x="334" y="163"/>
                  </a:cubicBezTo>
                  <a:close/>
                  <a:moveTo>
                    <a:pt x="321" y="1"/>
                  </a:moveTo>
                  <a:cubicBezTo>
                    <a:pt x="173" y="1"/>
                    <a:pt x="37" y="112"/>
                    <a:pt x="13" y="259"/>
                  </a:cubicBezTo>
                  <a:cubicBezTo>
                    <a:pt x="1" y="284"/>
                    <a:pt x="1" y="309"/>
                    <a:pt x="1" y="333"/>
                  </a:cubicBezTo>
                  <a:cubicBezTo>
                    <a:pt x="1" y="370"/>
                    <a:pt x="1" y="407"/>
                    <a:pt x="13" y="432"/>
                  </a:cubicBezTo>
                  <a:cubicBezTo>
                    <a:pt x="56" y="598"/>
                    <a:pt x="198" y="681"/>
                    <a:pt x="339" y="681"/>
                  </a:cubicBezTo>
                  <a:cubicBezTo>
                    <a:pt x="481" y="681"/>
                    <a:pt x="623" y="598"/>
                    <a:pt x="666" y="432"/>
                  </a:cubicBezTo>
                  <a:cubicBezTo>
                    <a:pt x="678" y="407"/>
                    <a:pt x="678" y="370"/>
                    <a:pt x="691" y="333"/>
                  </a:cubicBezTo>
                  <a:cubicBezTo>
                    <a:pt x="678" y="309"/>
                    <a:pt x="678" y="284"/>
                    <a:pt x="678" y="259"/>
                  </a:cubicBezTo>
                  <a:cubicBezTo>
                    <a:pt x="641" y="112"/>
                    <a:pt x="506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6827656" y="3450824"/>
              <a:ext cx="27967" cy="23813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23" y="1"/>
                  </a:moveTo>
                  <a:cubicBezTo>
                    <a:pt x="184" y="1"/>
                    <a:pt x="144" y="15"/>
                    <a:pt x="111" y="48"/>
                  </a:cubicBezTo>
                  <a:cubicBezTo>
                    <a:pt x="0" y="147"/>
                    <a:pt x="74" y="332"/>
                    <a:pt x="222" y="344"/>
                  </a:cubicBezTo>
                  <a:cubicBezTo>
                    <a:pt x="308" y="344"/>
                    <a:pt x="382" y="270"/>
                    <a:pt x="395" y="184"/>
                  </a:cubicBezTo>
                  <a:cubicBezTo>
                    <a:pt x="403" y="80"/>
                    <a:pt x="315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6819141" y="3439610"/>
              <a:ext cx="47834" cy="4721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0" y="165"/>
                  </a:moveTo>
                  <a:cubicBezTo>
                    <a:pt x="431" y="165"/>
                    <a:pt x="518" y="232"/>
                    <a:pt x="518" y="333"/>
                  </a:cubicBezTo>
                  <a:cubicBezTo>
                    <a:pt x="518" y="420"/>
                    <a:pt x="444" y="506"/>
                    <a:pt x="345" y="506"/>
                  </a:cubicBezTo>
                  <a:cubicBezTo>
                    <a:pt x="197" y="494"/>
                    <a:pt x="123" y="321"/>
                    <a:pt x="222" y="210"/>
                  </a:cubicBezTo>
                  <a:cubicBezTo>
                    <a:pt x="257" y="179"/>
                    <a:pt x="299" y="165"/>
                    <a:pt x="340" y="165"/>
                  </a:cubicBezTo>
                  <a:close/>
                  <a:moveTo>
                    <a:pt x="333" y="1"/>
                  </a:moveTo>
                  <a:cubicBezTo>
                    <a:pt x="173" y="1"/>
                    <a:pt x="49" y="112"/>
                    <a:pt x="13" y="259"/>
                  </a:cubicBezTo>
                  <a:cubicBezTo>
                    <a:pt x="0" y="284"/>
                    <a:pt x="0" y="309"/>
                    <a:pt x="0" y="333"/>
                  </a:cubicBezTo>
                  <a:cubicBezTo>
                    <a:pt x="0" y="370"/>
                    <a:pt x="0" y="407"/>
                    <a:pt x="13" y="432"/>
                  </a:cubicBezTo>
                  <a:cubicBezTo>
                    <a:pt x="62" y="598"/>
                    <a:pt x="204" y="681"/>
                    <a:pt x="345" y="681"/>
                  </a:cubicBezTo>
                  <a:cubicBezTo>
                    <a:pt x="487" y="681"/>
                    <a:pt x="629" y="598"/>
                    <a:pt x="678" y="432"/>
                  </a:cubicBezTo>
                  <a:cubicBezTo>
                    <a:pt x="690" y="407"/>
                    <a:pt x="690" y="370"/>
                    <a:pt x="690" y="333"/>
                  </a:cubicBezTo>
                  <a:cubicBezTo>
                    <a:pt x="690" y="309"/>
                    <a:pt x="690" y="284"/>
                    <a:pt x="678" y="259"/>
                  </a:cubicBezTo>
                  <a:cubicBezTo>
                    <a:pt x="641" y="112"/>
                    <a:pt x="518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" name="Google Shape;348;p29"/>
          <p:cNvCxnSpPr/>
          <p:nvPr/>
        </p:nvCxnSpPr>
        <p:spPr>
          <a:xfrm>
            <a:off x="568350" y="3511100"/>
            <a:ext cx="6737400" cy="1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9" name="Google Shape;349;p29"/>
          <p:cNvSpPr txBox="1">
            <a:spLocks noGrp="1"/>
          </p:cNvSpPr>
          <p:nvPr>
            <p:ph type="ctrTitle" idx="4294967295"/>
          </p:nvPr>
        </p:nvSpPr>
        <p:spPr>
          <a:xfrm>
            <a:off x="1086175" y="1768975"/>
            <a:ext cx="4885500" cy="10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 b="1">
                <a:solidFill>
                  <a:schemeClr val="accent2"/>
                </a:solidFill>
              </a:rPr>
              <a:t>Experimental Analysis</a:t>
            </a:r>
            <a:endParaRPr sz="5500" b="1">
              <a:solidFill>
                <a:schemeClr val="accent2"/>
              </a:solidFill>
            </a:endParaRPr>
          </a:p>
        </p:txBody>
      </p:sp>
      <p:grpSp>
        <p:nvGrpSpPr>
          <p:cNvPr id="350" name="Google Shape;350;p29"/>
          <p:cNvGrpSpPr/>
          <p:nvPr/>
        </p:nvGrpSpPr>
        <p:grpSpPr>
          <a:xfrm>
            <a:off x="5877514" y="1502454"/>
            <a:ext cx="3028470" cy="3641057"/>
            <a:chOff x="1627175" y="238125"/>
            <a:chExt cx="4349375" cy="5229150"/>
          </a:xfrm>
        </p:grpSpPr>
        <p:sp>
          <p:nvSpPr>
            <p:cNvPr id="351" name="Google Shape;351;p29"/>
            <p:cNvSpPr/>
            <p:nvPr/>
          </p:nvSpPr>
          <p:spPr>
            <a:xfrm>
              <a:off x="1627175" y="238125"/>
              <a:ext cx="4349375" cy="5229150"/>
            </a:xfrm>
            <a:custGeom>
              <a:avLst/>
              <a:gdLst/>
              <a:ahLst/>
              <a:cxnLst/>
              <a:rect l="l" t="t" r="r" b="b"/>
              <a:pathLst>
                <a:path w="173975" h="209166" extrusionOk="0">
                  <a:moveTo>
                    <a:pt x="86765" y="0"/>
                  </a:moveTo>
                  <a:lnTo>
                    <a:pt x="44980" y="24309"/>
                  </a:lnTo>
                  <a:lnTo>
                    <a:pt x="44891" y="91970"/>
                  </a:lnTo>
                  <a:lnTo>
                    <a:pt x="148" y="117994"/>
                  </a:lnTo>
                  <a:lnTo>
                    <a:pt x="0" y="183999"/>
                  </a:lnTo>
                  <a:lnTo>
                    <a:pt x="43590" y="209166"/>
                  </a:lnTo>
                  <a:lnTo>
                    <a:pt x="88421" y="183112"/>
                  </a:lnTo>
                  <a:lnTo>
                    <a:pt x="132011" y="208308"/>
                  </a:lnTo>
                  <a:lnTo>
                    <a:pt x="173827" y="183999"/>
                  </a:lnTo>
                  <a:lnTo>
                    <a:pt x="173974" y="93271"/>
                  </a:lnTo>
                  <a:lnTo>
                    <a:pt x="130385" y="68076"/>
                  </a:lnTo>
                  <a:lnTo>
                    <a:pt x="130326" y="68105"/>
                  </a:lnTo>
                  <a:lnTo>
                    <a:pt x="130385" y="25166"/>
                  </a:lnTo>
                  <a:lnTo>
                    <a:pt x="86765" y="0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2751650" y="238125"/>
              <a:ext cx="2135150" cy="1236875"/>
            </a:xfrm>
            <a:custGeom>
              <a:avLst/>
              <a:gdLst/>
              <a:ahLst/>
              <a:cxnLst/>
              <a:rect l="l" t="t" r="r" b="b"/>
              <a:pathLst>
                <a:path w="85406" h="49475" extrusionOk="0">
                  <a:moveTo>
                    <a:pt x="41786" y="0"/>
                  </a:moveTo>
                  <a:lnTo>
                    <a:pt x="1" y="24309"/>
                  </a:lnTo>
                  <a:lnTo>
                    <a:pt x="43590" y="49475"/>
                  </a:lnTo>
                  <a:lnTo>
                    <a:pt x="85406" y="25166"/>
                  </a:lnTo>
                  <a:lnTo>
                    <a:pt x="41786" y="0"/>
                  </a:lnTo>
                  <a:close/>
                </a:path>
              </a:pathLst>
            </a:custGeom>
            <a:solidFill>
              <a:srgbClr val="589E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3837700" y="867275"/>
              <a:ext cx="1049100" cy="3948675"/>
            </a:xfrm>
            <a:custGeom>
              <a:avLst/>
              <a:gdLst/>
              <a:ahLst/>
              <a:cxnLst/>
              <a:rect l="l" t="t" r="r" b="b"/>
              <a:pathLst>
                <a:path w="41964" h="157947" extrusionOk="0">
                  <a:moveTo>
                    <a:pt x="41964" y="0"/>
                  </a:moveTo>
                  <a:lnTo>
                    <a:pt x="148" y="24309"/>
                  </a:lnTo>
                  <a:lnTo>
                    <a:pt x="0" y="157946"/>
                  </a:lnTo>
                  <a:lnTo>
                    <a:pt x="41816" y="133667"/>
                  </a:lnTo>
                  <a:lnTo>
                    <a:pt x="41964" y="0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2747950" y="845825"/>
              <a:ext cx="1093475" cy="3970125"/>
            </a:xfrm>
            <a:custGeom>
              <a:avLst/>
              <a:gdLst/>
              <a:ahLst/>
              <a:cxnLst/>
              <a:rect l="l" t="t" r="r" b="b"/>
              <a:pathLst>
                <a:path w="43739" h="158805" extrusionOk="0">
                  <a:moveTo>
                    <a:pt x="149" y="1"/>
                  </a:moveTo>
                  <a:lnTo>
                    <a:pt x="1" y="133638"/>
                  </a:lnTo>
                  <a:lnTo>
                    <a:pt x="43590" y="158804"/>
                  </a:lnTo>
                  <a:lnTo>
                    <a:pt x="43738" y="2516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3841400" y="1946840"/>
              <a:ext cx="2135150" cy="1236900"/>
            </a:xfrm>
            <a:custGeom>
              <a:avLst/>
              <a:gdLst/>
              <a:ahLst/>
              <a:cxnLst/>
              <a:rect l="l" t="t" r="r" b="b"/>
              <a:pathLst>
                <a:path w="85406" h="49476" extrusionOk="0">
                  <a:moveTo>
                    <a:pt x="41816" y="1"/>
                  </a:moveTo>
                  <a:lnTo>
                    <a:pt x="0" y="24309"/>
                  </a:lnTo>
                  <a:lnTo>
                    <a:pt x="43590" y="49475"/>
                  </a:lnTo>
                  <a:lnTo>
                    <a:pt x="85405" y="25196"/>
                  </a:lnTo>
                  <a:lnTo>
                    <a:pt x="41816" y="1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4920610" y="2569900"/>
              <a:ext cx="1049100" cy="2875925"/>
            </a:xfrm>
            <a:custGeom>
              <a:avLst/>
              <a:gdLst/>
              <a:ahLst/>
              <a:cxnLst/>
              <a:rect l="l" t="t" r="r" b="b"/>
              <a:pathLst>
                <a:path w="41964" h="115037" extrusionOk="0">
                  <a:moveTo>
                    <a:pt x="41963" y="0"/>
                  </a:moveTo>
                  <a:lnTo>
                    <a:pt x="148" y="24279"/>
                  </a:lnTo>
                  <a:lnTo>
                    <a:pt x="0" y="115037"/>
                  </a:lnTo>
                  <a:lnTo>
                    <a:pt x="41816" y="90728"/>
                  </a:lnTo>
                  <a:lnTo>
                    <a:pt x="41963" y="0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3837700" y="2547725"/>
              <a:ext cx="1093475" cy="2898100"/>
            </a:xfrm>
            <a:custGeom>
              <a:avLst/>
              <a:gdLst/>
              <a:ahLst/>
              <a:cxnLst/>
              <a:rect l="l" t="t" r="r" b="b"/>
              <a:pathLst>
                <a:path w="43739" h="115924" extrusionOk="0">
                  <a:moveTo>
                    <a:pt x="148" y="0"/>
                  </a:moveTo>
                  <a:lnTo>
                    <a:pt x="0" y="90728"/>
                  </a:lnTo>
                  <a:lnTo>
                    <a:pt x="43590" y="115924"/>
                  </a:lnTo>
                  <a:lnTo>
                    <a:pt x="43738" y="2516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1627175" y="3187950"/>
              <a:ext cx="1093450" cy="2279325"/>
            </a:xfrm>
            <a:custGeom>
              <a:avLst/>
              <a:gdLst/>
              <a:ahLst/>
              <a:cxnLst/>
              <a:rect l="l" t="t" r="r" b="b"/>
              <a:pathLst>
                <a:path w="43738" h="91173" extrusionOk="0">
                  <a:moveTo>
                    <a:pt x="148" y="1"/>
                  </a:moveTo>
                  <a:lnTo>
                    <a:pt x="0" y="66006"/>
                  </a:lnTo>
                  <a:lnTo>
                    <a:pt x="43590" y="91173"/>
                  </a:lnTo>
                  <a:lnTo>
                    <a:pt x="43738" y="2516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1630850" y="2536625"/>
              <a:ext cx="2210575" cy="1280500"/>
            </a:xfrm>
            <a:custGeom>
              <a:avLst/>
              <a:gdLst/>
              <a:ahLst/>
              <a:cxnLst/>
              <a:rect l="l" t="t" r="r" b="b"/>
              <a:pathLst>
                <a:path w="88423" h="51220" extrusionOk="0">
                  <a:moveTo>
                    <a:pt x="44833" y="1"/>
                  </a:moveTo>
                  <a:lnTo>
                    <a:pt x="1" y="26054"/>
                  </a:lnTo>
                  <a:lnTo>
                    <a:pt x="43591" y="51220"/>
                  </a:lnTo>
                  <a:lnTo>
                    <a:pt x="88422" y="25167"/>
                  </a:lnTo>
                  <a:lnTo>
                    <a:pt x="44833" y="1"/>
                  </a:ln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2716900" y="3165775"/>
              <a:ext cx="1124525" cy="2301500"/>
            </a:xfrm>
            <a:custGeom>
              <a:avLst/>
              <a:gdLst/>
              <a:ahLst/>
              <a:cxnLst/>
              <a:rect l="l" t="t" r="r" b="b"/>
              <a:pathLst>
                <a:path w="44981" h="92060" extrusionOk="0">
                  <a:moveTo>
                    <a:pt x="44980" y="1"/>
                  </a:moveTo>
                  <a:lnTo>
                    <a:pt x="149" y="26054"/>
                  </a:lnTo>
                  <a:lnTo>
                    <a:pt x="1" y="92060"/>
                  </a:lnTo>
                  <a:lnTo>
                    <a:pt x="44832" y="66006"/>
                  </a:lnTo>
                  <a:lnTo>
                    <a:pt x="44980" y="1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/>
          <p:nvPr/>
        </p:nvSpPr>
        <p:spPr>
          <a:xfrm>
            <a:off x="1913550" y="1906750"/>
            <a:ext cx="3324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0"/>
          <p:cNvSpPr/>
          <p:nvPr/>
        </p:nvSpPr>
        <p:spPr>
          <a:xfrm>
            <a:off x="7045100" y="1906750"/>
            <a:ext cx="3324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7" name="Google Shape;3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07950" y="2598325"/>
            <a:ext cx="4521050" cy="35623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8" name="Google Shape;368;p30"/>
          <p:cNvGrpSpPr/>
          <p:nvPr/>
        </p:nvGrpSpPr>
        <p:grpSpPr>
          <a:xfrm>
            <a:off x="806012" y="2257417"/>
            <a:ext cx="356840" cy="487824"/>
            <a:chOff x="2385250" y="892625"/>
            <a:chExt cx="3018950" cy="4130600"/>
          </a:xfrm>
        </p:grpSpPr>
        <p:sp>
          <p:nvSpPr>
            <p:cNvPr id="369" name="Google Shape;369;p30"/>
            <p:cNvSpPr/>
            <p:nvPr/>
          </p:nvSpPr>
          <p:spPr>
            <a:xfrm>
              <a:off x="2385250" y="892625"/>
              <a:ext cx="3018950" cy="4130600"/>
            </a:xfrm>
            <a:custGeom>
              <a:avLst/>
              <a:gdLst/>
              <a:ahLst/>
              <a:cxnLst/>
              <a:rect l="l" t="t" r="r" b="b"/>
              <a:pathLst>
                <a:path w="120758" h="165224" extrusionOk="0">
                  <a:moveTo>
                    <a:pt x="18007" y="0"/>
                  </a:moveTo>
                  <a:lnTo>
                    <a:pt x="202" y="10345"/>
                  </a:lnTo>
                  <a:lnTo>
                    <a:pt x="0" y="92841"/>
                  </a:lnTo>
                  <a:lnTo>
                    <a:pt x="75051" y="136174"/>
                  </a:lnTo>
                  <a:lnTo>
                    <a:pt x="89800" y="165224"/>
                  </a:lnTo>
                  <a:lnTo>
                    <a:pt x="107605" y="154879"/>
                  </a:lnTo>
                  <a:lnTo>
                    <a:pt x="107621" y="149326"/>
                  </a:lnTo>
                  <a:lnTo>
                    <a:pt x="120556" y="141804"/>
                  </a:lnTo>
                  <a:lnTo>
                    <a:pt x="120757" y="59309"/>
                  </a:lnTo>
                  <a:lnTo>
                    <a:pt x="18007" y="0"/>
                  </a:lnTo>
                  <a:close/>
                </a:path>
              </a:pathLst>
            </a:custGeom>
            <a:solidFill>
              <a:srgbClr val="B1D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4630250" y="4252000"/>
              <a:ext cx="446700" cy="771225"/>
            </a:xfrm>
            <a:custGeom>
              <a:avLst/>
              <a:gdLst/>
              <a:ahLst/>
              <a:cxnLst/>
              <a:rect l="l" t="t" r="r" b="b"/>
              <a:pathLst>
                <a:path w="17868" h="30849" extrusionOk="0">
                  <a:moveTo>
                    <a:pt x="17867" y="0"/>
                  </a:moveTo>
                  <a:lnTo>
                    <a:pt x="47" y="10345"/>
                  </a:lnTo>
                  <a:lnTo>
                    <a:pt x="0" y="30849"/>
                  </a:lnTo>
                  <a:lnTo>
                    <a:pt x="17805" y="20504"/>
                  </a:lnTo>
                  <a:lnTo>
                    <a:pt x="1786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4953625" y="2375325"/>
              <a:ext cx="450575" cy="2321425"/>
            </a:xfrm>
            <a:custGeom>
              <a:avLst/>
              <a:gdLst/>
              <a:ahLst/>
              <a:cxnLst/>
              <a:rect l="l" t="t" r="r" b="b"/>
              <a:pathLst>
                <a:path w="18023" h="92857" extrusionOk="0">
                  <a:moveTo>
                    <a:pt x="18022" y="1"/>
                  </a:moveTo>
                  <a:lnTo>
                    <a:pt x="202" y="10361"/>
                  </a:lnTo>
                  <a:lnTo>
                    <a:pt x="0" y="92857"/>
                  </a:lnTo>
                  <a:lnTo>
                    <a:pt x="17821" y="82496"/>
                  </a:lnTo>
                  <a:lnTo>
                    <a:pt x="1802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2390275" y="892625"/>
              <a:ext cx="3013925" cy="1741750"/>
            </a:xfrm>
            <a:custGeom>
              <a:avLst/>
              <a:gdLst/>
              <a:ahLst/>
              <a:cxnLst/>
              <a:rect l="l" t="t" r="r" b="b"/>
              <a:pathLst>
                <a:path w="120557" h="69670" extrusionOk="0">
                  <a:moveTo>
                    <a:pt x="17806" y="0"/>
                  </a:moveTo>
                  <a:lnTo>
                    <a:pt x="1" y="10345"/>
                  </a:lnTo>
                  <a:lnTo>
                    <a:pt x="102736" y="69669"/>
                  </a:lnTo>
                  <a:lnTo>
                    <a:pt x="120556" y="59309"/>
                  </a:lnTo>
                  <a:lnTo>
                    <a:pt x="1780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2385250" y="1151250"/>
              <a:ext cx="2573425" cy="3871975"/>
            </a:xfrm>
            <a:custGeom>
              <a:avLst/>
              <a:gdLst/>
              <a:ahLst/>
              <a:cxnLst/>
              <a:rect l="l" t="t" r="r" b="b"/>
              <a:pathLst>
                <a:path w="102937" h="154879" extrusionOk="0">
                  <a:moveTo>
                    <a:pt x="202" y="0"/>
                  </a:moveTo>
                  <a:lnTo>
                    <a:pt x="0" y="82496"/>
                  </a:lnTo>
                  <a:lnTo>
                    <a:pt x="75051" y="125829"/>
                  </a:lnTo>
                  <a:lnTo>
                    <a:pt x="89800" y="154879"/>
                  </a:lnTo>
                  <a:lnTo>
                    <a:pt x="89847" y="134375"/>
                  </a:lnTo>
                  <a:lnTo>
                    <a:pt x="102735" y="141820"/>
                  </a:lnTo>
                  <a:lnTo>
                    <a:pt x="102937" y="5932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2667525" y="2249500"/>
              <a:ext cx="590150" cy="663000"/>
            </a:xfrm>
            <a:custGeom>
              <a:avLst/>
              <a:gdLst/>
              <a:ahLst/>
              <a:cxnLst/>
              <a:rect l="l" t="t" r="r" b="b"/>
              <a:pathLst>
                <a:path w="23606" h="26520" extrusionOk="0">
                  <a:moveTo>
                    <a:pt x="15579" y="25878"/>
                  </a:moveTo>
                  <a:lnTo>
                    <a:pt x="15525" y="25910"/>
                  </a:lnTo>
                  <a:cubicBezTo>
                    <a:pt x="15546" y="25899"/>
                    <a:pt x="15564" y="25889"/>
                    <a:pt x="15579" y="25878"/>
                  </a:cubicBezTo>
                  <a:close/>
                  <a:moveTo>
                    <a:pt x="10457" y="1"/>
                  </a:moveTo>
                  <a:cubicBezTo>
                    <a:pt x="9569" y="1"/>
                    <a:pt x="8761" y="210"/>
                    <a:pt x="8065" y="614"/>
                  </a:cubicBezTo>
                  <a:lnTo>
                    <a:pt x="2668" y="3762"/>
                  </a:lnTo>
                  <a:lnTo>
                    <a:pt x="2683" y="3762"/>
                  </a:lnTo>
                  <a:cubicBezTo>
                    <a:pt x="1039" y="4708"/>
                    <a:pt x="16" y="6724"/>
                    <a:pt x="16" y="9594"/>
                  </a:cubicBezTo>
                  <a:cubicBezTo>
                    <a:pt x="0" y="15363"/>
                    <a:pt x="4048" y="22374"/>
                    <a:pt x="9073" y="25274"/>
                  </a:cubicBezTo>
                  <a:cubicBezTo>
                    <a:pt x="10530" y="26120"/>
                    <a:pt x="11909" y="26520"/>
                    <a:pt x="13131" y="26520"/>
                  </a:cubicBezTo>
                  <a:cubicBezTo>
                    <a:pt x="14082" y="26520"/>
                    <a:pt x="14939" y="26278"/>
                    <a:pt x="15665" y="25817"/>
                  </a:cubicBezTo>
                  <a:lnTo>
                    <a:pt x="15665" y="25817"/>
                  </a:lnTo>
                  <a:cubicBezTo>
                    <a:pt x="15634" y="25837"/>
                    <a:pt x="15610" y="25858"/>
                    <a:pt x="15579" y="25878"/>
                  </a:cubicBezTo>
                  <a:lnTo>
                    <a:pt x="15579" y="25878"/>
                  </a:lnTo>
                  <a:lnTo>
                    <a:pt x="20938" y="22761"/>
                  </a:lnTo>
                  <a:cubicBezTo>
                    <a:pt x="22567" y="21815"/>
                    <a:pt x="23575" y="19799"/>
                    <a:pt x="23590" y="16945"/>
                  </a:cubicBezTo>
                  <a:cubicBezTo>
                    <a:pt x="23606" y="11160"/>
                    <a:pt x="19558" y="4150"/>
                    <a:pt x="14533" y="1249"/>
                  </a:cubicBezTo>
                  <a:cubicBezTo>
                    <a:pt x="13074" y="403"/>
                    <a:pt x="11688" y="1"/>
                    <a:pt x="10457" y="1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3320475" y="2626400"/>
              <a:ext cx="590150" cy="663000"/>
            </a:xfrm>
            <a:custGeom>
              <a:avLst/>
              <a:gdLst/>
              <a:ahLst/>
              <a:cxnLst/>
              <a:rect l="l" t="t" r="r" b="b"/>
              <a:pathLst>
                <a:path w="23606" h="26520" extrusionOk="0">
                  <a:moveTo>
                    <a:pt x="10452" y="0"/>
                  </a:moveTo>
                  <a:cubicBezTo>
                    <a:pt x="9566" y="0"/>
                    <a:pt x="8761" y="210"/>
                    <a:pt x="8065" y="613"/>
                  </a:cubicBezTo>
                  <a:lnTo>
                    <a:pt x="2668" y="3761"/>
                  </a:lnTo>
                  <a:lnTo>
                    <a:pt x="2683" y="3761"/>
                  </a:lnTo>
                  <a:cubicBezTo>
                    <a:pt x="1039" y="4707"/>
                    <a:pt x="16" y="6724"/>
                    <a:pt x="16" y="9593"/>
                  </a:cubicBezTo>
                  <a:cubicBezTo>
                    <a:pt x="0" y="15363"/>
                    <a:pt x="4048" y="22388"/>
                    <a:pt x="9058" y="25273"/>
                  </a:cubicBezTo>
                  <a:cubicBezTo>
                    <a:pt x="10524" y="26119"/>
                    <a:pt x="11906" y="26519"/>
                    <a:pt x="13130" y="26519"/>
                  </a:cubicBezTo>
                  <a:cubicBezTo>
                    <a:pt x="14082" y="26519"/>
                    <a:pt x="14939" y="26277"/>
                    <a:pt x="15665" y="25816"/>
                  </a:cubicBezTo>
                  <a:lnTo>
                    <a:pt x="15665" y="25816"/>
                  </a:lnTo>
                  <a:cubicBezTo>
                    <a:pt x="15618" y="25847"/>
                    <a:pt x="15572" y="25878"/>
                    <a:pt x="15525" y="25909"/>
                  </a:cubicBezTo>
                  <a:lnTo>
                    <a:pt x="20938" y="22776"/>
                  </a:lnTo>
                  <a:cubicBezTo>
                    <a:pt x="22567" y="21815"/>
                    <a:pt x="23575" y="19814"/>
                    <a:pt x="23590" y="16945"/>
                  </a:cubicBezTo>
                  <a:cubicBezTo>
                    <a:pt x="23606" y="11175"/>
                    <a:pt x="19542" y="4149"/>
                    <a:pt x="14533" y="1249"/>
                  </a:cubicBezTo>
                  <a:cubicBezTo>
                    <a:pt x="13065" y="402"/>
                    <a:pt x="11680" y="0"/>
                    <a:pt x="10452" y="0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3973425" y="3003650"/>
              <a:ext cx="590150" cy="662625"/>
            </a:xfrm>
            <a:custGeom>
              <a:avLst/>
              <a:gdLst/>
              <a:ahLst/>
              <a:cxnLst/>
              <a:rect l="l" t="t" r="r" b="b"/>
              <a:pathLst>
                <a:path w="23606" h="26505" extrusionOk="0">
                  <a:moveTo>
                    <a:pt x="10446" y="1"/>
                  </a:moveTo>
                  <a:cubicBezTo>
                    <a:pt x="9558" y="1"/>
                    <a:pt x="8755" y="211"/>
                    <a:pt x="8065" y="614"/>
                  </a:cubicBezTo>
                  <a:lnTo>
                    <a:pt x="2652" y="3747"/>
                  </a:lnTo>
                  <a:lnTo>
                    <a:pt x="2668" y="3747"/>
                  </a:lnTo>
                  <a:cubicBezTo>
                    <a:pt x="1039" y="4677"/>
                    <a:pt x="16" y="6709"/>
                    <a:pt x="16" y="9578"/>
                  </a:cubicBezTo>
                  <a:cubicBezTo>
                    <a:pt x="0" y="15348"/>
                    <a:pt x="4048" y="22358"/>
                    <a:pt x="9073" y="25258"/>
                  </a:cubicBezTo>
                  <a:cubicBezTo>
                    <a:pt x="10530" y="26105"/>
                    <a:pt x="11909" y="26504"/>
                    <a:pt x="13134" y="26504"/>
                  </a:cubicBezTo>
                  <a:cubicBezTo>
                    <a:pt x="14087" y="26504"/>
                    <a:pt x="14948" y="26263"/>
                    <a:pt x="15680" y="25801"/>
                  </a:cubicBezTo>
                  <a:lnTo>
                    <a:pt x="15680" y="25801"/>
                  </a:lnTo>
                  <a:cubicBezTo>
                    <a:pt x="15634" y="25832"/>
                    <a:pt x="15587" y="25863"/>
                    <a:pt x="15541" y="25894"/>
                  </a:cubicBezTo>
                  <a:lnTo>
                    <a:pt x="20938" y="22746"/>
                  </a:lnTo>
                  <a:cubicBezTo>
                    <a:pt x="22567" y="21800"/>
                    <a:pt x="23575" y="19799"/>
                    <a:pt x="23590" y="16930"/>
                  </a:cubicBezTo>
                  <a:cubicBezTo>
                    <a:pt x="23606" y="11160"/>
                    <a:pt x="19542" y="4134"/>
                    <a:pt x="14533" y="1250"/>
                  </a:cubicBezTo>
                  <a:cubicBezTo>
                    <a:pt x="13065" y="403"/>
                    <a:pt x="11675" y="1"/>
                    <a:pt x="10446" y="1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2734200" y="2249500"/>
              <a:ext cx="296650" cy="109575"/>
            </a:xfrm>
            <a:custGeom>
              <a:avLst/>
              <a:gdLst/>
              <a:ahLst/>
              <a:cxnLst/>
              <a:rect l="l" t="t" r="r" b="b"/>
              <a:pathLst>
                <a:path w="11866" h="4383" extrusionOk="0">
                  <a:moveTo>
                    <a:pt x="9" y="3757"/>
                  </a:moveTo>
                  <a:cubicBezTo>
                    <a:pt x="7" y="3759"/>
                    <a:pt x="4" y="3760"/>
                    <a:pt x="1" y="3762"/>
                  </a:cubicBezTo>
                  <a:lnTo>
                    <a:pt x="9" y="3757"/>
                  </a:lnTo>
                  <a:close/>
                  <a:moveTo>
                    <a:pt x="7785" y="1"/>
                  </a:moveTo>
                  <a:cubicBezTo>
                    <a:pt x="6899" y="1"/>
                    <a:pt x="6094" y="210"/>
                    <a:pt x="5398" y="614"/>
                  </a:cubicBezTo>
                  <a:lnTo>
                    <a:pt x="9" y="3757"/>
                  </a:lnTo>
                  <a:lnTo>
                    <a:pt x="9" y="3757"/>
                  </a:lnTo>
                  <a:cubicBezTo>
                    <a:pt x="699" y="3356"/>
                    <a:pt x="1502" y="3148"/>
                    <a:pt x="2389" y="3148"/>
                  </a:cubicBezTo>
                  <a:cubicBezTo>
                    <a:pt x="3616" y="3148"/>
                    <a:pt x="5003" y="3546"/>
                    <a:pt x="6468" y="4382"/>
                  </a:cubicBezTo>
                  <a:lnTo>
                    <a:pt x="11866" y="1249"/>
                  </a:lnTo>
                  <a:cubicBezTo>
                    <a:pt x="10398" y="403"/>
                    <a:pt x="9013" y="1"/>
                    <a:pt x="7785" y="1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2895900" y="2280725"/>
              <a:ext cx="361775" cy="616150"/>
            </a:xfrm>
            <a:custGeom>
              <a:avLst/>
              <a:gdLst/>
              <a:ahLst/>
              <a:cxnLst/>
              <a:rect l="l" t="t" r="r" b="b"/>
              <a:pathLst>
                <a:path w="14471" h="24646" extrusionOk="0">
                  <a:moveTo>
                    <a:pt x="5398" y="0"/>
                  </a:moveTo>
                  <a:lnTo>
                    <a:pt x="0" y="3133"/>
                  </a:lnTo>
                  <a:cubicBezTo>
                    <a:pt x="5010" y="6034"/>
                    <a:pt x="9058" y="13060"/>
                    <a:pt x="9042" y="18829"/>
                  </a:cubicBezTo>
                  <a:cubicBezTo>
                    <a:pt x="9042" y="21672"/>
                    <a:pt x="8042" y="23684"/>
                    <a:pt x="6409" y="24634"/>
                  </a:cubicBezTo>
                  <a:lnTo>
                    <a:pt x="6409" y="24634"/>
                  </a:lnTo>
                  <a:lnTo>
                    <a:pt x="11803" y="21512"/>
                  </a:lnTo>
                  <a:cubicBezTo>
                    <a:pt x="13432" y="20566"/>
                    <a:pt x="14440" y="18550"/>
                    <a:pt x="14455" y="15681"/>
                  </a:cubicBezTo>
                  <a:cubicBezTo>
                    <a:pt x="14471" y="9911"/>
                    <a:pt x="10423" y="2901"/>
                    <a:pt x="5398" y="0"/>
                  </a:cubicBezTo>
                  <a:close/>
                  <a:moveTo>
                    <a:pt x="6409" y="24634"/>
                  </a:moveTo>
                  <a:lnTo>
                    <a:pt x="6390" y="24645"/>
                  </a:lnTo>
                  <a:cubicBezTo>
                    <a:pt x="6396" y="24642"/>
                    <a:pt x="6403" y="24638"/>
                    <a:pt x="6409" y="24634"/>
                  </a:cubicBez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3387150" y="2626400"/>
              <a:ext cx="296650" cy="109950"/>
            </a:xfrm>
            <a:custGeom>
              <a:avLst/>
              <a:gdLst/>
              <a:ahLst/>
              <a:cxnLst/>
              <a:rect l="l" t="t" r="r" b="b"/>
              <a:pathLst>
                <a:path w="11866" h="4398" extrusionOk="0">
                  <a:moveTo>
                    <a:pt x="9" y="3756"/>
                  </a:moveTo>
                  <a:cubicBezTo>
                    <a:pt x="7" y="3758"/>
                    <a:pt x="4" y="3760"/>
                    <a:pt x="1" y="3761"/>
                  </a:cubicBezTo>
                  <a:lnTo>
                    <a:pt x="9" y="3756"/>
                  </a:lnTo>
                  <a:close/>
                  <a:moveTo>
                    <a:pt x="7785" y="0"/>
                  </a:moveTo>
                  <a:cubicBezTo>
                    <a:pt x="6899" y="0"/>
                    <a:pt x="6094" y="210"/>
                    <a:pt x="5398" y="613"/>
                  </a:cubicBezTo>
                  <a:lnTo>
                    <a:pt x="9" y="3756"/>
                  </a:lnTo>
                  <a:lnTo>
                    <a:pt x="9" y="3756"/>
                  </a:lnTo>
                  <a:cubicBezTo>
                    <a:pt x="697" y="3356"/>
                    <a:pt x="1498" y="3149"/>
                    <a:pt x="2380" y="3149"/>
                  </a:cubicBezTo>
                  <a:cubicBezTo>
                    <a:pt x="3608" y="3149"/>
                    <a:pt x="4994" y="3551"/>
                    <a:pt x="6453" y="4397"/>
                  </a:cubicBezTo>
                  <a:lnTo>
                    <a:pt x="11866" y="1249"/>
                  </a:lnTo>
                  <a:cubicBezTo>
                    <a:pt x="10398" y="402"/>
                    <a:pt x="9013" y="0"/>
                    <a:pt x="7785" y="0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3548450" y="2657600"/>
              <a:ext cx="362175" cy="616550"/>
            </a:xfrm>
            <a:custGeom>
              <a:avLst/>
              <a:gdLst/>
              <a:ahLst/>
              <a:cxnLst/>
              <a:rect l="l" t="t" r="r" b="b"/>
              <a:pathLst>
                <a:path w="14487" h="24662" extrusionOk="0">
                  <a:moveTo>
                    <a:pt x="5414" y="1"/>
                  </a:moveTo>
                  <a:lnTo>
                    <a:pt x="1" y="3149"/>
                  </a:lnTo>
                  <a:cubicBezTo>
                    <a:pt x="5026" y="6034"/>
                    <a:pt x="9074" y="13060"/>
                    <a:pt x="9058" y="18829"/>
                  </a:cubicBezTo>
                  <a:cubicBezTo>
                    <a:pt x="9058" y="21699"/>
                    <a:pt x="8035" y="23699"/>
                    <a:pt x="6406" y="24661"/>
                  </a:cubicBezTo>
                  <a:lnTo>
                    <a:pt x="11819" y="21513"/>
                  </a:lnTo>
                  <a:cubicBezTo>
                    <a:pt x="13448" y="20567"/>
                    <a:pt x="14456" y="18550"/>
                    <a:pt x="14471" y="15681"/>
                  </a:cubicBezTo>
                  <a:cubicBezTo>
                    <a:pt x="14487" y="9927"/>
                    <a:pt x="10423" y="2901"/>
                    <a:pt x="5414" y="1"/>
                  </a:cubicBez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3320475" y="2705125"/>
              <a:ext cx="454825" cy="584150"/>
            </a:xfrm>
            <a:custGeom>
              <a:avLst/>
              <a:gdLst/>
              <a:ahLst/>
              <a:cxnLst/>
              <a:rect l="l" t="t" r="r" b="b"/>
              <a:pathLst>
                <a:path w="18193" h="23366" extrusionOk="0">
                  <a:moveTo>
                    <a:pt x="5048" y="0"/>
                  </a:moveTo>
                  <a:cubicBezTo>
                    <a:pt x="2075" y="0"/>
                    <a:pt x="27" y="2359"/>
                    <a:pt x="16" y="6444"/>
                  </a:cubicBezTo>
                  <a:cubicBezTo>
                    <a:pt x="0" y="12198"/>
                    <a:pt x="4064" y="19224"/>
                    <a:pt x="9073" y="22124"/>
                  </a:cubicBezTo>
                  <a:cubicBezTo>
                    <a:pt x="10535" y="22966"/>
                    <a:pt x="11918" y="23365"/>
                    <a:pt x="13144" y="23365"/>
                  </a:cubicBezTo>
                  <a:cubicBezTo>
                    <a:pt x="16118" y="23365"/>
                    <a:pt x="18166" y="21014"/>
                    <a:pt x="18177" y="16928"/>
                  </a:cubicBezTo>
                  <a:cubicBezTo>
                    <a:pt x="18193" y="11159"/>
                    <a:pt x="14145" y="4133"/>
                    <a:pt x="9120" y="1248"/>
                  </a:cubicBezTo>
                  <a:cubicBezTo>
                    <a:pt x="7657" y="401"/>
                    <a:pt x="6274" y="0"/>
                    <a:pt x="5048" y="0"/>
                  </a:cubicBezTo>
                  <a:close/>
                </a:path>
              </a:pathLst>
            </a:custGeom>
            <a:solidFill>
              <a:srgbClr val="DFF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4039725" y="3003275"/>
              <a:ext cx="297025" cy="109950"/>
            </a:xfrm>
            <a:custGeom>
              <a:avLst/>
              <a:gdLst/>
              <a:ahLst/>
              <a:cxnLst/>
              <a:rect l="l" t="t" r="r" b="b"/>
              <a:pathLst>
                <a:path w="11881" h="4398" extrusionOk="0">
                  <a:moveTo>
                    <a:pt x="7794" y="0"/>
                  </a:moveTo>
                  <a:cubicBezTo>
                    <a:pt x="6906" y="0"/>
                    <a:pt x="6103" y="210"/>
                    <a:pt x="5413" y="613"/>
                  </a:cubicBezTo>
                  <a:lnTo>
                    <a:pt x="0" y="3762"/>
                  </a:lnTo>
                  <a:cubicBezTo>
                    <a:pt x="698" y="3364"/>
                    <a:pt x="1505" y="3155"/>
                    <a:pt x="2395" y="3155"/>
                  </a:cubicBezTo>
                  <a:cubicBezTo>
                    <a:pt x="3623" y="3155"/>
                    <a:pt x="5009" y="3552"/>
                    <a:pt x="6483" y="4398"/>
                  </a:cubicBezTo>
                  <a:lnTo>
                    <a:pt x="11881" y="1249"/>
                  </a:lnTo>
                  <a:cubicBezTo>
                    <a:pt x="10413" y="403"/>
                    <a:pt x="9023" y="0"/>
                    <a:pt x="7794" y="0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4201400" y="3034875"/>
              <a:ext cx="362175" cy="616150"/>
            </a:xfrm>
            <a:custGeom>
              <a:avLst/>
              <a:gdLst/>
              <a:ahLst/>
              <a:cxnLst/>
              <a:rect l="l" t="t" r="r" b="b"/>
              <a:pathLst>
                <a:path w="14487" h="24646" extrusionOk="0">
                  <a:moveTo>
                    <a:pt x="5414" y="1"/>
                  </a:moveTo>
                  <a:lnTo>
                    <a:pt x="1" y="3134"/>
                  </a:lnTo>
                  <a:cubicBezTo>
                    <a:pt x="5026" y="6018"/>
                    <a:pt x="9074" y="13044"/>
                    <a:pt x="9058" y="18814"/>
                  </a:cubicBezTo>
                  <a:cubicBezTo>
                    <a:pt x="9043" y="21681"/>
                    <a:pt x="8036" y="23696"/>
                    <a:pt x="6410" y="24643"/>
                  </a:cubicBezTo>
                  <a:lnTo>
                    <a:pt x="6410" y="24643"/>
                  </a:lnTo>
                  <a:lnTo>
                    <a:pt x="11819" y="21497"/>
                  </a:lnTo>
                  <a:cubicBezTo>
                    <a:pt x="13448" y="20551"/>
                    <a:pt x="14456" y="18535"/>
                    <a:pt x="14456" y="15681"/>
                  </a:cubicBezTo>
                  <a:cubicBezTo>
                    <a:pt x="14487" y="9911"/>
                    <a:pt x="10423" y="2885"/>
                    <a:pt x="5414" y="1"/>
                  </a:cubicBezTo>
                  <a:close/>
                  <a:moveTo>
                    <a:pt x="6410" y="24643"/>
                  </a:moveTo>
                  <a:lnTo>
                    <a:pt x="6406" y="24645"/>
                  </a:lnTo>
                  <a:cubicBezTo>
                    <a:pt x="6408" y="24645"/>
                    <a:pt x="6409" y="24644"/>
                    <a:pt x="6410" y="24643"/>
                  </a:cubicBez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3973425" y="3082075"/>
              <a:ext cx="454825" cy="584250"/>
            </a:xfrm>
            <a:custGeom>
              <a:avLst/>
              <a:gdLst/>
              <a:ahLst/>
              <a:cxnLst/>
              <a:rect l="l" t="t" r="r" b="b"/>
              <a:pathLst>
                <a:path w="18193" h="23370" extrusionOk="0">
                  <a:moveTo>
                    <a:pt x="5063" y="0"/>
                  </a:moveTo>
                  <a:cubicBezTo>
                    <a:pt x="2084" y="0"/>
                    <a:pt x="38" y="2364"/>
                    <a:pt x="16" y="6441"/>
                  </a:cubicBezTo>
                  <a:cubicBezTo>
                    <a:pt x="0" y="12195"/>
                    <a:pt x="4048" y="19221"/>
                    <a:pt x="9073" y="22121"/>
                  </a:cubicBezTo>
                  <a:cubicBezTo>
                    <a:pt x="10536" y="22968"/>
                    <a:pt x="11920" y="23370"/>
                    <a:pt x="13146" y="23370"/>
                  </a:cubicBezTo>
                  <a:cubicBezTo>
                    <a:pt x="16119" y="23370"/>
                    <a:pt x="18166" y="21011"/>
                    <a:pt x="18177" y="16926"/>
                  </a:cubicBezTo>
                  <a:cubicBezTo>
                    <a:pt x="18193" y="11156"/>
                    <a:pt x="14145" y="4146"/>
                    <a:pt x="9135" y="1246"/>
                  </a:cubicBezTo>
                  <a:cubicBezTo>
                    <a:pt x="7671" y="400"/>
                    <a:pt x="6288" y="0"/>
                    <a:pt x="5063" y="0"/>
                  </a:cubicBezTo>
                  <a:close/>
                </a:path>
              </a:pathLst>
            </a:custGeom>
            <a:solidFill>
              <a:srgbClr val="DFF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0"/>
          <p:cNvSpPr/>
          <p:nvPr/>
        </p:nvSpPr>
        <p:spPr>
          <a:xfrm>
            <a:off x="3359525" y="294550"/>
            <a:ext cx="5456100" cy="3624900"/>
          </a:xfrm>
          <a:prstGeom prst="rect">
            <a:avLst/>
          </a:prstGeom>
          <a:solidFill>
            <a:srgbClr val="A3CE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6" name="Google Shape;38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8175" y="329900"/>
            <a:ext cx="5275899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0"/>
          <p:cNvSpPr txBox="1">
            <a:spLocks noGrp="1"/>
          </p:cNvSpPr>
          <p:nvPr>
            <p:ph type="ctrTitle" idx="4294967295"/>
          </p:nvPr>
        </p:nvSpPr>
        <p:spPr>
          <a:xfrm>
            <a:off x="5117325" y="3982600"/>
            <a:ext cx="23847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accent1"/>
                </a:solidFill>
              </a:rPr>
              <a:t>For part A </a:t>
            </a:r>
            <a:endParaRPr sz="24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2" name="Google Shape;392;p31"/>
          <p:cNvCxnSpPr/>
          <p:nvPr/>
        </p:nvCxnSpPr>
        <p:spPr>
          <a:xfrm>
            <a:off x="568350" y="3511100"/>
            <a:ext cx="6737400" cy="1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31"/>
          <p:cNvSpPr txBox="1">
            <a:spLocks noGrp="1"/>
          </p:cNvSpPr>
          <p:nvPr>
            <p:ph type="ctrTitle"/>
          </p:nvPr>
        </p:nvSpPr>
        <p:spPr>
          <a:xfrm>
            <a:off x="96950" y="352700"/>
            <a:ext cx="18669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Part B, C &amp; D</a:t>
            </a:r>
            <a:endParaRPr sz="2200"/>
          </a:p>
        </p:txBody>
      </p:sp>
      <p:pic>
        <p:nvPicPr>
          <p:cNvPr id="394" name="Google Shape;3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838" y="1857375"/>
            <a:ext cx="3720837" cy="38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1"/>
          <p:cNvSpPr txBox="1">
            <a:spLocks noGrp="1"/>
          </p:cNvSpPr>
          <p:nvPr>
            <p:ph type="ctrTitle" idx="4294967295"/>
          </p:nvPr>
        </p:nvSpPr>
        <p:spPr>
          <a:xfrm>
            <a:off x="892350" y="1876400"/>
            <a:ext cx="6089400" cy="10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 b="1">
                <a:solidFill>
                  <a:schemeClr val="accent2"/>
                </a:solidFill>
              </a:rPr>
              <a:t>ALGORITHM DESIGN</a:t>
            </a:r>
            <a:endParaRPr sz="5500"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 b="1">
                <a:solidFill>
                  <a:schemeClr val="accent2"/>
                </a:solidFill>
              </a:rPr>
              <a:t>MULTI-SOURCE BFS</a:t>
            </a:r>
            <a:endParaRPr sz="55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>
            <a:spLocks noGrp="1"/>
          </p:cNvSpPr>
          <p:nvPr>
            <p:ph type="subTitle" idx="1"/>
          </p:nvPr>
        </p:nvSpPr>
        <p:spPr>
          <a:xfrm>
            <a:off x="1992500" y="513275"/>
            <a:ext cx="6199200" cy="8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>
                <a:solidFill>
                  <a:srgbClr val="E6F7CB"/>
                </a:solidFill>
                <a:latin typeface="Lato"/>
                <a:ea typeface="Lato"/>
                <a:cs typeface="Lato"/>
                <a:sym typeface="Lato"/>
              </a:rPr>
              <a:t>Solving the problem using a multi-source BFS with a small modification. </a:t>
            </a:r>
            <a:endParaRPr sz="1900" b="1">
              <a:solidFill>
                <a:srgbClr val="E6F7C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p32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IDEA</a:t>
            </a:r>
            <a:endParaRPr/>
          </a:p>
        </p:txBody>
      </p:sp>
      <p:sp>
        <p:nvSpPr>
          <p:cNvPr id="402" name="Google Shape;402;p32"/>
          <p:cNvSpPr txBox="1"/>
          <p:nvPr/>
        </p:nvSpPr>
        <p:spPr>
          <a:xfrm>
            <a:off x="1042325" y="1463100"/>
            <a:ext cx="7266000" cy="3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Step 1</a:t>
            </a:r>
            <a:r>
              <a:rPr lang="es" sz="16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s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Enqueue all hospitals and first visit all the source vertices. </a:t>
            </a: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Step 2:</a:t>
            </a:r>
            <a:r>
              <a:rPr lang="es" sz="16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Visit the vertices which are at a distance 1 from all source vertices, then at a distance 2 from all source vertices and so on </a:t>
            </a: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Step 3:</a:t>
            </a:r>
            <a:r>
              <a:rPr lang="es" sz="16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Add entries of tuples of the form (node id, hospital id) to the queue to keep a track of the hospital that the node is being expanded from. </a:t>
            </a: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Step 4:</a:t>
            </a:r>
            <a:r>
              <a:rPr lang="es" sz="16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Stop enqueuing any successive (node id, hospital id) combination, once the ‘k’ nearest hospitals of a node have been found.</a:t>
            </a: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 txBox="1">
            <a:spLocks noGrp="1"/>
          </p:cNvSpPr>
          <p:nvPr>
            <p:ph type="ctrTitle"/>
          </p:nvPr>
        </p:nvSpPr>
        <p:spPr>
          <a:xfrm>
            <a:off x="486200" y="395300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 SNIPPET</a:t>
            </a:r>
            <a:endParaRPr/>
          </a:p>
        </p:txBody>
      </p:sp>
      <p:pic>
        <p:nvPicPr>
          <p:cNvPr id="408" name="Google Shape;4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600" y="186775"/>
            <a:ext cx="7134151" cy="46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3"/>
          <p:cNvSpPr/>
          <p:nvPr/>
        </p:nvSpPr>
        <p:spPr>
          <a:xfrm>
            <a:off x="5423125" y="2014325"/>
            <a:ext cx="532200" cy="363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 txBox="1"/>
          <p:nvPr/>
        </p:nvSpPr>
        <p:spPr>
          <a:xfrm>
            <a:off x="6277625" y="2014325"/>
            <a:ext cx="2640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E3E9ED"/>
                </a:solidFill>
                <a:latin typeface="Lato"/>
                <a:ea typeface="Lato"/>
                <a:cs typeface="Lato"/>
                <a:sym typeface="Lato"/>
              </a:rPr>
              <a:t>STOPPING CONDITION</a:t>
            </a:r>
            <a:endParaRPr b="1">
              <a:solidFill>
                <a:srgbClr val="E3E9E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ctrTitle" idx="15"/>
          </p:nvPr>
        </p:nvSpPr>
        <p:spPr>
          <a:xfrm>
            <a:off x="328475" y="390600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b="1"/>
              <a:t>Contents</a:t>
            </a:r>
            <a:endParaRPr sz="1900" b="1"/>
          </a:p>
        </p:txBody>
      </p:sp>
      <p:sp>
        <p:nvSpPr>
          <p:cNvPr id="87" name="Google Shape;87;p16"/>
          <p:cNvSpPr txBox="1">
            <a:spLocks noGrp="1"/>
          </p:cNvSpPr>
          <p:nvPr>
            <p:ph type="ctrTitle" idx="3"/>
          </p:nvPr>
        </p:nvSpPr>
        <p:spPr>
          <a:xfrm>
            <a:off x="3743225" y="177016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accent2"/>
                </a:solidFill>
              </a:rPr>
              <a:t>Part B, C &amp; D</a:t>
            </a:r>
            <a:endParaRPr sz="2200"/>
          </a:p>
        </p:txBody>
      </p:sp>
      <p:sp>
        <p:nvSpPr>
          <p:cNvPr id="88" name="Google Shape;88;p16"/>
          <p:cNvSpPr txBox="1">
            <a:spLocks noGrp="1"/>
          </p:cNvSpPr>
          <p:nvPr>
            <p:ph type="ctrTitle"/>
          </p:nvPr>
        </p:nvSpPr>
        <p:spPr>
          <a:xfrm>
            <a:off x="2446021" y="103010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accent1"/>
                </a:solidFill>
              </a:rPr>
              <a:t>PArt A</a:t>
            </a:r>
            <a:endParaRPr sz="2200"/>
          </a:p>
        </p:txBody>
      </p:sp>
      <p:sp>
        <p:nvSpPr>
          <p:cNvPr id="89" name="Google Shape;89;p16"/>
          <p:cNvSpPr txBox="1">
            <a:spLocks noGrp="1"/>
          </p:cNvSpPr>
          <p:nvPr>
            <p:ph type="ctrTitle" idx="6"/>
          </p:nvPr>
        </p:nvSpPr>
        <p:spPr>
          <a:xfrm>
            <a:off x="6610906" y="363110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accent3"/>
                </a:solidFill>
              </a:rPr>
              <a:t>Q&amp;A</a:t>
            </a:r>
            <a:endParaRPr sz="2200"/>
          </a:p>
        </p:txBody>
      </p:sp>
      <p:sp>
        <p:nvSpPr>
          <p:cNvPr id="90" name="Google Shape;90;p16"/>
          <p:cNvSpPr txBox="1">
            <a:spLocks noGrp="1"/>
          </p:cNvSpPr>
          <p:nvPr>
            <p:ph type="ctrTitle" idx="9"/>
          </p:nvPr>
        </p:nvSpPr>
        <p:spPr>
          <a:xfrm>
            <a:off x="5156653" y="275254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accent4"/>
                </a:solidFill>
              </a:rPr>
              <a:t>Demonstration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5" name="Google Shape;415;p34"/>
          <p:cNvCxnSpPr/>
          <p:nvPr/>
        </p:nvCxnSpPr>
        <p:spPr>
          <a:xfrm>
            <a:off x="568350" y="3511100"/>
            <a:ext cx="6737400" cy="1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34"/>
          <p:cNvSpPr txBox="1">
            <a:spLocks noGrp="1"/>
          </p:cNvSpPr>
          <p:nvPr>
            <p:ph type="ctrTitle"/>
          </p:nvPr>
        </p:nvSpPr>
        <p:spPr>
          <a:xfrm>
            <a:off x="0" y="412925"/>
            <a:ext cx="1760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Part B, C &amp; D</a:t>
            </a:r>
            <a:endParaRPr sz="2200"/>
          </a:p>
        </p:txBody>
      </p:sp>
      <p:pic>
        <p:nvPicPr>
          <p:cNvPr id="417" name="Google Shape;4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838" y="1857375"/>
            <a:ext cx="3720837" cy="38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4"/>
          <p:cNvSpPr txBox="1">
            <a:spLocks noGrp="1"/>
          </p:cNvSpPr>
          <p:nvPr>
            <p:ph type="ctrTitle" idx="4294967295"/>
          </p:nvPr>
        </p:nvSpPr>
        <p:spPr>
          <a:xfrm>
            <a:off x="1902450" y="2226625"/>
            <a:ext cx="4069200" cy="10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 b="1">
                <a:solidFill>
                  <a:schemeClr val="accent2"/>
                </a:solidFill>
              </a:rPr>
              <a:t>Pseudocode</a:t>
            </a:r>
            <a:endParaRPr sz="55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5"/>
          <p:cNvSpPr txBox="1">
            <a:spLocks noGrp="1"/>
          </p:cNvSpPr>
          <p:nvPr>
            <p:ph type="subTitle" idx="1"/>
          </p:nvPr>
        </p:nvSpPr>
        <p:spPr>
          <a:xfrm>
            <a:off x="3693875" y="391975"/>
            <a:ext cx="5366100" cy="45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all hospitals</a:t>
            </a:r>
            <a:endParaRPr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Mark</a:t>
            </a:r>
            <a:r>
              <a:rPr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all hospitals as visited</a:t>
            </a:r>
            <a:endParaRPr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queue is not empty </a:t>
            </a:r>
            <a:r>
              <a:rPr lang="es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node = </a:t>
            </a:r>
            <a:r>
              <a:rPr lang="es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DEQUEUE()</a:t>
            </a:r>
            <a:endParaRPr b="1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all neighbours of node </a:t>
            </a:r>
            <a:r>
              <a:rPr lang="es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length of neighbour’s  </a:t>
            </a:r>
            <a:endParaRPr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	hospital list = k:</a:t>
            </a:r>
            <a:endParaRPr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s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next iteration</a:t>
            </a:r>
            <a:endParaRPr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(neighbour, hospital</a:t>
            </a:r>
            <a:endParaRPr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	id) is not visited:</a:t>
            </a:r>
            <a:endParaRPr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s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Mark</a:t>
            </a:r>
            <a:r>
              <a:rPr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(neighbour, hospital  </a:t>
            </a:r>
            <a:endParaRPr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	id) as ‘visited’</a:t>
            </a:r>
            <a:endParaRPr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	 </a:t>
            </a:r>
            <a:endParaRPr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s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ENQUEUE</a:t>
            </a:r>
            <a:r>
              <a:rPr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((neighbour,</a:t>
            </a:r>
            <a:endParaRPr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	hospital id))</a:t>
            </a:r>
            <a:endParaRPr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	   </a:t>
            </a:r>
            <a:r>
              <a:rPr lang="es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hospital id to  </a:t>
            </a:r>
            <a:endParaRPr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	neighbour’s hospital list</a:t>
            </a:r>
            <a:endParaRPr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accent3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chemeClr val="accent3"/>
              </a:solidFill>
            </a:endParaRPr>
          </a:p>
        </p:txBody>
      </p:sp>
      <p:sp>
        <p:nvSpPr>
          <p:cNvPr id="424" name="Google Shape;424;p35"/>
          <p:cNvSpPr/>
          <p:nvPr/>
        </p:nvSpPr>
        <p:spPr>
          <a:xfrm>
            <a:off x="1913550" y="1906750"/>
            <a:ext cx="3324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5"/>
          <p:cNvSpPr/>
          <p:nvPr/>
        </p:nvSpPr>
        <p:spPr>
          <a:xfrm>
            <a:off x="7045100" y="1906750"/>
            <a:ext cx="3324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6" name="Google Shape;4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07950" y="2598325"/>
            <a:ext cx="4521050" cy="35623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7" name="Google Shape;427;p35"/>
          <p:cNvGrpSpPr/>
          <p:nvPr/>
        </p:nvGrpSpPr>
        <p:grpSpPr>
          <a:xfrm>
            <a:off x="806012" y="2257417"/>
            <a:ext cx="356840" cy="487824"/>
            <a:chOff x="2385250" y="892625"/>
            <a:chExt cx="3018950" cy="4130600"/>
          </a:xfrm>
        </p:grpSpPr>
        <p:sp>
          <p:nvSpPr>
            <p:cNvPr id="428" name="Google Shape;428;p35"/>
            <p:cNvSpPr/>
            <p:nvPr/>
          </p:nvSpPr>
          <p:spPr>
            <a:xfrm>
              <a:off x="2385250" y="892625"/>
              <a:ext cx="3018950" cy="4130600"/>
            </a:xfrm>
            <a:custGeom>
              <a:avLst/>
              <a:gdLst/>
              <a:ahLst/>
              <a:cxnLst/>
              <a:rect l="l" t="t" r="r" b="b"/>
              <a:pathLst>
                <a:path w="120758" h="165224" extrusionOk="0">
                  <a:moveTo>
                    <a:pt x="18007" y="0"/>
                  </a:moveTo>
                  <a:lnTo>
                    <a:pt x="202" y="10345"/>
                  </a:lnTo>
                  <a:lnTo>
                    <a:pt x="0" y="92841"/>
                  </a:lnTo>
                  <a:lnTo>
                    <a:pt x="75051" y="136174"/>
                  </a:lnTo>
                  <a:lnTo>
                    <a:pt x="89800" y="165224"/>
                  </a:lnTo>
                  <a:lnTo>
                    <a:pt x="107605" y="154879"/>
                  </a:lnTo>
                  <a:lnTo>
                    <a:pt x="107621" y="149326"/>
                  </a:lnTo>
                  <a:lnTo>
                    <a:pt x="120556" y="141804"/>
                  </a:lnTo>
                  <a:lnTo>
                    <a:pt x="120757" y="59309"/>
                  </a:lnTo>
                  <a:lnTo>
                    <a:pt x="18007" y="0"/>
                  </a:lnTo>
                  <a:close/>
                </a:path>
              </a:pathLst>
            </a:custGeom>
            <a:solidFill>
              <a:srgbClr val="B1D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4630250" y="4252000"/>
              <a:ext cx="446700" cy="771225"/>
            </a:xfrm>
            <a:custGeom>
              <a:avLst/>
              <a:gdLst/>
              <a:ahLst/>
              <a:cxnLst/>
              <a:rect l="l" t="t" r="r" b="b"/>
              <a:pathLst>
                <a:path w="17868" h="30849" extrusionOk="0">
                  <a:moveTo>
                    <a:pt x="17867" y="0"/>
                  </a:moveTo>
                  <a:lnTo>
                    <a:pt x="47" y="10345"/>
                  </a:lnTo>
                  <a:lnTo>
                    <a:pt x="0" y="30849"/>
                  </a:lnTo>
                  <a:lnTo>
                    <a:pt x="17805" y="20504"/>
                  </a:lnTo>
                  <a:lnTo>
                    <a:pt x="1786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4953625" y="2375325"/>
              <a:ext cx="450575" cy="2321425"/>
            </a:xfrm>
            <a:custGeom>
              <a:avLst/>
              <a:gdLst/>
              <a:ahLst/>
              <a:cxnLst/>
              <a:rect l="l" t="t" r="r" b="b"/>
              <a:pathLst>
                <a:path w="18023" h="92857" extrusionOk="0">
                  <a:moveTo>
                    <a:pt x="18022" y="1"/>
                  </a:moveTo>
                  <a:lnTo>
                    <a:pt x="202" y="10361"/>
                  </a:lnTo>
                  <a:lnTo>
                    <a:pt x="0" y="92857"/>
                  </a:lnTo>
                  <a:lnTo>
                    <a:pt x="17821" y="82496"/>
                  </a:lnTo>
                  <a:lnTo>
                    <a:pt x="1802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2390275" y="892625"/>
              <a:ext cx="3013925" cy="1741750"/>
            </a:xfrm>
            <a:custGeom>
              <a:avLst/>
              <a:gdLst/>
              <a:ahLst/>
              <a:cxnLst/>
              <a:rect l="l" t="t" r="r" b="b"/>
              <a:pathLst>
                <a:path w="120557" h="69670" extrusionOk="0">
                  <a:moveTo>
                    <a:pt x="17806" y="0"/>
                  </a:moveTo>
                  <a:lnTo>
                    <a:pt x="1" y="10345"/>
                  </a:lnTo>
                  <a:lnTo>
                    <a:pt x="102736" y="69669"/>
                  </a:lnTo>
                  <a:lnTo>
                    <a:pt x="120556" y="59309"/>
                  </a:lnTo>
                  <a:lnTo>
                    <a:pt x="1780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2385250" y="1151250"/>
              <a:ext cx="2573425" cy="3871975"/>
            </a:xfrm>
            <a:custGeom>
              <a:avLst/>
              <a:gdLst/>
              <a:ahLst/>
              <a:cxnLst/>
              <a:rect l="l" t="t" r="r" b="b"/>
              <a:pathLst>
                <a:path w="102937" h="154879" extrusionOk="0">
                  <a:moveTo>
                    <a:pt x="202" y="0"/>
                  </a:moveTo>
                  <a:lnTo>
                    <a:pt x="0" y="82496"/>
                  </a:lnTo>
                  <a:lnTo>
                    <a:pt x="75051" y="125829"/>
                  </a:lnTo>
                  <a:lnTo>
                    <a:pt x="89800" y="154879"/>
                  </a:lnTo>
                  <a:lnTo>
                    <a:pt x="89847" y="134375"/>
                  </a:lnTo>
                  <a:lnTo>
                    <a:pt x="102735" y="141820"/>
                  </a:lnTo>
                  <a:lnTo>
                    <a:pt x="102937" y="5932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2667525" y="2249500"/>
              <a:ext cx="590150" cy="663000"/>
            </a:xfrm>
            <a:custGeom>
              <a:avLst/>
              <a:gdLst/>
              <a:ahLst/>
              <a:cxnLst/>
              <a:rect l="l" t="t" r="r" b="b"/>
              <a:pathLst>
                <a:path w="23606" h="26520" extrusionOk="0">
                  <a:moveTo>
                    <a:pt x="15579" y="25878"/>
                  </a:moveTo>
                  <a:lnTo>
                    <a:pt x="15525" y="25910"/>
                  </a:lnTo>
                  <a:cubicBezTo>
                    <a:pt x="15546" y="25899"/>
                    <a:pt x="15564" y="25889"/>
                    <a:pt x="15579" y="25878"/>
                  </a:cubicBezTo>
                  <a:close/>
                  <a:moveTo>
                    <a:pt x="10457" y="1"/>
                  </a:moveTo>
                  <a:cubicBezTo>
                    <a:pt x="9569" y="1"/>
                    <a:pt x="8761" y="210"/>
                    <a:pt x="8065" y="614"/>
                  </a:cubicBezTo>
                  <a:lnTo>
                    <a:pt x="2668" y="3762"/>
                  </a:lnTo>
                  <a:lnTo>
                    <a:pt x="2683" y="3762"/>
                  </a:lnTo>
                  <a:cubicBezTo>
                    <a:pt x="1039" y="4708"/>
                    <a:pt x="16" y="6724"/>
                    <a:pt x="16" y="9594"/>
                  </a:cubicBezTo>
                  <a:cubicBezTo>
                    <a:pt x="0" y="15363"/>
                    <a:pt x="4048" y="22374"/>
                    <a:pt x="9073" y="25274"/>
                  </a:cubicBezTo>
                  <a:cubicBezTo>
                    <a:pt x="10530" y="26120"/>
                    <a:pt x="11909" y="26520"/>
                    <a:pt x="13131" y="26520"/>
                  </a:cubicBezTo>
                  <a:cubicBezTo>
                    <a:pt x="14082" y="26520"/>
                    <a:pt x="14939" y="26278"/>
                    <a:pt x="15665" y="25817"/>
                  </a:cubicBezTo>
                  <a:lnTo>
                    <a:pt x="15665" y="25817"/>
                  </a:lnTo>
                  <a:cubicBezTo>
                    <a:pt x="15634" y="25837"/>
                    <a:pt x="15610" y="25858"/>
                    <a:pt x="15579" y="25878"/>
                  </a:cubicBezTo>
                  <a:lnTo>
                    <a:pt x="15579" y="25878"/>
                  </a:lnTo>
                  <a:lnTo>
                    <a:pt x="20938" y="22761"/>
                  </a:lnTo>
                  <a:cubicBezTo>
                    <a:pt x="22567" y="21815"/>
                    <a:pt x="23575" y="19799"/>
                    <a:pt x="23590" y="16945"/>
                  </a:cubicBezTo>
                  <a:cubicBezTo>
                    <a:pt x="23606" y="11160"/>
                    <a:pt x="19558" y="4150"/>
                    <a:pt x="14533" y="1249"/>
                  </a:cubicBezTo>
                  <a:cubicBezTo>
                    <a:pt x="13074" y="403"/>
                    <a:pt x="11688" y="1"/>
                    <a:pt x="10457" y="1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3320475" y="2626400"/>
              <a:ext cx="590150" cy="663000"/>
            </a:xfrm>
            <a:custGeom>
              <a:avLst/>
              <a:gdLst/>
              <a:ahLst/>
              <a:cxnLst/>
              <a:rect l="l" t="t" r="r" b="b"/>
              <a:pathLst>
                <a:path w="23606" h="26520" extrusionOk="0">
                  <a:moveTo>
                    <a:pt x="10452" y="0"/>
                  </a:moveTo>
                  <a:cubicBezTo>
                    <a:pt x="9566" y="0"/>
                    <a:pt x="8761" y="210"/>
                    <a:pt x="8065" y="613"/>
                  </a:cubicBezTo>
                  <a:lnTo>
                    <a:pt x="2668" y="3761"/>
                  </a:lnTo>
                  <a:lnTo>
                    <a:pt x="2683" y="3761"/>
                  </a:lnTo>
                  <a:cubicBezTo>
                    <a:pt x="1039" y="4707"/>
                    <a:pt x="16" y="6724"/>
                    <a:pt x="16" y="9593"/>
                  </a:cubicBezTo>
                  <a:cubicBezTo>
                    <a:pt x="0" y="15363"/>
                    <a:pt x="4048" y="22388"/>
                    <a:pt x="9058" y="25273"/>
                  </a:cubicBezTo>
                  <a:cubicBezTo>
                    <a:pt x="10524" y="26119"/>
                    <a:pt x="11906" y="26519"/>
                    <a:pt x="13130" y="26519"/>
                  </a:cubicBezTo>
                  <a:cubicBezTo>
                    <a:pt x="14082" y="26519"/>
                    <a:pt x="14939" y="26277"/>
                    <a:pt x="15665" y="25816"/>
                  </a:cubicBezTo>
                  <a:lnTo>
                    <a:pt x="15665" y="25816"/>
                  </a:lnTo>
                  <a:cubicBezTo>
                    <a:pt x="15618" y="25847"/>
                    <a:pt x="15572" y="25878"/>
                    <a:pt x="15525" y="25909"/>
                  </a:cubicBezTo>
                  <a:lnTo>
                    <a:pt x="20938" y="22776"/>
                  </a:lnTo>
                  <a:cubicBezTo>
                    <a:pt x="22567" y="21815"/>
                    <a:pt x="23575" y="19814"/>
                    <a:pt x="23590" y="16945"/>
                  </a:cubicBezTo>
                  <a:cubicBezTo>
                    <a:pt x="23606" y="11175"/>
                    <a:pt x="19542" y="4149"/>
                    <a:pt x="14533" y="1249"/>
                  </a:cubicBezTo>
                  <a:cubicBezTo>
                    <a:pt x="13065" y="402"/>
                    <a:pt x="11680" y="0"/>
                    <a:pt x="10452" y="0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3973425" y="3003650"/>
              <a:ext cx="590150" cy="662625"/>
            </a:xfrm>
            <a:custGeom>
              <a:avLst/>
              <a:gdLst/>
              <a:ahLst/>
              <a:cxnLst/>
              <a:rect l="l" t="t" r="r" b="b"/>
              <a:pathLst>
                <a:path w="23606" h="26505" extrusionOk="0">
                  <a:moveTo>
                    <a:pt x="10446" y="1"/>
                  </a:moveTo>
                  <a:cubicBezTo>
                    <a:pt x="9558" y="1"/>
                    <a:pt x="8755" y="211"/>
                    <a:pt x="8065" y="614"/>
                  </a:cubicBezTo>
                  <a:lnTo>
                    <a:pt x="2652" y="3747"/>
                  </a:lnTo>
                  <a:lnTo>
                    <a:pt x="2668" y="3747"/>
                  </a:lnTo>
                  <a:cubicBezTo>
                    <a:pt x="1039" y="4677"/>
                    <a:pt x="16" y="6709"/>
                    <a:pt x="16" y="9578"/>
                  </a:cubicBezTo>
                  <a:cubicBezTo>
                    <a:pt x="0" y="15348"/>
                    <a:pt x="4048" y="22358"/>
                    <a:pt x="9073" y="25258"/>
                  </a:cubicBezTo>
                  <a:cubicBezTo>
                    <a:pt x="10530" y="26105"/>
                    <a:pt x="11909" y="26504"/>
                    <a:pt x="13134" y="26504"/>
                  </a:cubicBezTo>
                  <a:cubicBezTo>
                    <a:pt x="14087" y="26504"/>
                    <a:pt x="14948" y="26263"/>
                    <a:pt x="15680" y="25801"/>
                  </a:cubicBezTo>
                  <a:lnTo>
                    <a:pt x="15680" y="25801"/>
                  </a:lnTo>
                  <a:cubicBezTo>
                    <a:pt x="15634" y="25832"/>
                    <a:pt x="15587" y="25863"/>
                    <a:pt x="15541" y="25894"/>
                  </a:cubicBezTo>
                  <a:lnTo>
                    <a:pt x="20938" y="22746"/>
                  </a:lnTo>
                  <a:cubicBezTo>
                    <a:pt x="22567" y="21800"/>
                    <a:pt x="23575" y="19799"/>
                    <a:pt x="23590" y="16930"/>
                  </a:cubicBezTo>
                  <a:cubicBezTo>
                    <a:pt x="23606" y="11160"/>
                    <a:pt x="19542" y="4134"/>
                    <a:pt x="14533" y="1250"/>
                  </a:cubicBezTo>
                  <a:cubicBezTo>
                    <a:pt x="13065" y="403"/>
                    <a:pt x="11675" y="1"/>
                    <a:pt x="10446" y="1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2734200" y="2249500"/>
              <a:ext cx="296650" cy="109575"/>
            </a:xfrm>
            <a:custGeom>
              <a:avLst/>
              <a:gdLst/>
              <a:ahLst/>
              <a:cxnLst/>
              <a:rect l="l" t="t" r="r" b="b"/>
              <a:pathLst>
                <a:path w="11866" h="4383" extrusionOk="0">
                  <a:moveTo>
                    <a:pt x="9" y="3757"/>
                  </a:moveTo>
                  <a:cubicBezTo>
                    <a:pt x="7" y="3759"/>
                    <a:pt x="4" y="3760"/>
                    <a:pt x="1" y="3762"/>
                  </a:cubicBezTo>
                  <a:lnTo>
                    <a:pt x="9" y="3757"/>
                  </a:lnTo>
                  <a:close/>
                  <a:moveTo>
                    <a:pt x="7785" y="1"/>
                  </a:moveTo>
                  <a:cubicBezTo>
                    <a:pt x="6899" y="1"/>
                    <a:pt x="6094" y="210"/>
                    <a:pt x="5398" y="614"/>
                  </a:cubicBezTo>
                  <a:lnTo>
                    <a:pt x="9" y="3757"/>
                  </a:lnTo>
                  <a:lnTo>
                    <a:pt x="9" y="3757"/>
                  </a:lnTo>
                  <a:cubicBezTo>
                    <a:pt x="699" y="3356"/>
                    <a:pt x="1502" y="3148"/>
                    <a:pt x="2389" y="3148"/>
                  </a:cubicBezTo>
                  <a:cubicBezTo>
                    <a:pt x="3616" y="3148"/>
                    <a:pt x="5003" y="3546"/>
                    <a:pt x="6468" y="4382"/>
                  </a:cubicBezTo>
                  <a:lnTo>
                    <a:pt x="11866" y="1249"/>
                  </a:lnTo>
                  <a:cubicBezTo>
                    <a:pt x="10398" y="403"/>
                    <a:pt x="9013" y="1"/>
                    <a:pt x="7785" y="1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2895900" y="2280725"/>
              <a:ext cx="361775" cy="616150"/>
            </a:xfrm>
            <a:custGeom>
              <a:avLst/>
              <a:gdLst/>
              <a:ahLst/>
              <a:cxnLst/>
              <a:rect l="l" t="t" r="r" b="b"/>
              <a:pathLst>
                <a:path w="14471" h="24646" extrusionOk="0">
                  <a:moveTo>
                    <a:pt x="5398" y="0"/>
                  </a:moveTo>
                  <a:lnTo>
                    <a:pt x="0" y="3133"/>
                  </a:lnTo>
                  <a:cubicBezTo>
                    <a:pt x="5010" y="6034"/>
                    <a:pt x="9058" y="13060"/>
                    <a:pt x="9042" y="18829"/>
                  </a:cubicBezTo>
                  <a:cubicBezTo>
                    <a:pt x="9042" y="21672"/>
                    <a:pt x="8042" y="23684"/>
                    <a:pt x="6409" y="24634"/>
                  </a:cubicBezTo>
                  <a:lnTo>
                    <a:pt x="6409" y="24634"/>
                  </a:lnTo>
                  <a:lnTo>
                    <a:pt x="11803" y="21512"/>
                  </a:lnTo>
                  <a:cubicBezTo>
                    <a:pt x="13432" y="20566"/>
                    <a:pt x="14440" y="18550"/>
                    <a:pt x="14455" y="15681"/>
                  </a:cubicBezTo>
                  <a:cubicBezTo>
                    <a:pt x="14471" y="9911"/>
                    <a:pt x="10423" y="2901"/>
                    <a:pt x="5398" y="0"/>
                  </a:cubicBezTo>
                  <a:close/>
                  <a:moveTo>
                    <a:pt x="6409" y="24634"/>
                  </a:moveTo>
                  <a:lnTo>
                    <a:pt x="6390" y="24645"/>
                  </a:lnTo>
                  <a:cubicBezTo>
                    <a:pt x="6396" y="24642"/>
                    <a:pt x="6403" y="24638"/>
                    <a:pt x="6409" y="24634"/>
                  </a:cubicBez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3387150" y="2626400"/>
              <a:ext cx="296650" cy="109950"/>
            </a:xfrm>
            <a:custGeom>
              <a:avLst/>
              <a:gdLst/>
              <a:ahLst/>
              <a:cxnLst/>
              <a:rect l="l" t="t" r="r" b="b"/>
              <a:pathLst>
                <a:path w="11866" h="4398" extrusionOk="0">
                  <a:moveTo>
                    <a:pt x="9" y="3756"/>
                  </a:moveTo>
                  <a:cubicBezTo>
                    <a:pt x="7" y="3758"/>
                    <a:pt x="4" y="3760"/>
                    <a:pt x="1" y="3761"/>
                  </a:cubicBezTo>
                  <a:lnTo>
                    <a:pt x="9" y="3756"/>
                  </a:lnTo>
                  <a:close/>
                  <a:moveTo>
                    <a:pt x="7785" y="0"/>
                  </a:moveTo>
                  <a:cubicBezTo>
                    <a:pt x="6899" y="0"/>
                    <a:pt x="6094" y="210"/>
                    <a:pt x="5398" y="613"/>
                  </a:cubicBezTo>
                  <a:lnTo>
                    <a:pt x="9" y="3756"/>
                  </a:lnTo>
                  <a:lnTo>
                    <a:pt x="9" y="3756"/>
                  </a:lnTo>
                  <a:cubicBezTo>
                    <a:pt x="697" y="3356"/>
                    <a:pt x="1498" y="3149"/>
                    <a:pt x="2380" y="3149"/>
                  </a:cubicBezTo>
                  <a:cubicBezTo>
                    <a:pt x="3608" y="3149"/>
                    <a:pt x="4994" y="3551"/>
                    <a:pt x="6453" y="4397"/>
                  </a:cubicBezTo>
                  <a:lnTo>
                    <a:pt x="11866" y="1249"/>
                  </a:lnTo>
                  <a:cubicBezTo>
                    <a:pt x="10398" y="402"/>
                    <a:pt x="9013" y="0"/>
                    <a:pt x="7785" y="0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3548450" y="2657600"/>
              <a:ext cx="362175" cy="616550"/>
            </a:xfrm>
            <a:custGeom>
              <a:avLst/>
              <a:gdLst/>
              <a:ahLst/>
              <a:cxnLst/>
              <a:rect l="l" t="t" r="r" b="b"/>
              <a:pathLst>
                <a:path w="14487" h="24662" extrusionOk="0">
                  <a:moveTo>
                    <a:pt x="5414" y="1"/>
                  </a:moveTo>
                  <a:lnTo>
                    <a:pt x="1" y="3149"/>
                  </a:lnTo>
                  <a:cubicBezTo>
                    <a:pt x="5026" y="6034"/>
                    <a:pt x="9074" y="13060"/>
                    <a:pt x="9058" y="18829"/>
                  </a:cubicBezTo>
                  <a:cubicBezTo>
                    <a:pt x="9058" y="21699"/>
                    <a:pt x="8035" y="23699"/>
                    <a:pt x="6406" y="24661"/>
                  </a:cubicBezTo>
                  <a:lnTo>
                    <a:pt x="11819" y="21513"/>
                  </a:lnTo>
                  <a:cubicBezTo>
                    <a:pt x="13448" y="20567"/>
                    <a:pt x="14456" y="18550"/>
                    <a:pt x="14471" y="15681"/>
                  </a:cubicBezTo>
                  <a:cubicBezTo>
                    <a:pt x="14487" y="9927"/>
                    <a:pt x="10423" y="2901"/>
                    <a:pt x="5414" y="1"/>
                  </a:cubicBez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3320475" y="2705125"/>
              <a:ext cx="454825" cy="584150"/>
            </a:xfrm>
            <a:custGeom>
              <a:avLst/>
              <a:gdLst/>
              <a:ahLst/>
              <a:cxnLst/>
              <a:rect l="l" t="t" r="r" b="b"/>
              <a:pathLst>
                <a:path w="18193" h="23366" extrusionOk="0">
                  <a:moveTo>
                    <a:pt x="5048" y="0"/>
                  </a:moveTo>
                  <a:cubicBezTo>
                    <a:pt x="2075" y="0"/>
                    <a:pt x="27" y="2359"/>
                    <a:pt x="16" y="6444"/>
                  </a:cubicBezTo>
                  <a:cubicBezTo>
                    <a:pt x="0" y="12198"/>
                    <a:pt x="4064" y="19224"/>
                    <a:pt x="9073" y="22124"/>
                  </a:cubicBezTo>
                  <a:cubicBezTo>
                    <a:pt x="10535" y="22966"/>
                    <a:pt x="11918" y="23365"/>
                    <a:pt x="13144" y="23365"/>
                  </a:cubicBezTo>
                  <a:cubicBezTo>
                    <a:pt x="16118" y="23365"/>
                    <a:pt x="18166" y="21014"/>
                    <a:pt x="18177" y="16928"/>
                  </a:cubicBezTo>
                  <a:cubicBezTo>
                    <a:pt x="18193" y="11159"/>
                    <a:pt x="14145" y="4133"/>
                    <a:pt x="9120" y="1248"/>
                  </a:cubicBezTo>
                  <a:cubicBezTo>
                    <a:pt x="7657" y="401"/>
                    <a:pt x="6274" y="0"/>
                    <a:pt x="5048" y="0"/>
                  </a:cubicBezTo>
                  <a:close/>
                </a:path>
              </a:pathLst>
            </a:custGeom>
            <a:solidFill>
              <a:srgbClr val="DFF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4039725" y="3003275"/>
              <a:ext cx="297025" cy="109950"/>
            </a:xfrm>
            <a:custGeom>
              <a:avLst/>
              <a:gdLst/>
              <a:ahLst/>
              <a:cxnLst/>
              <a:rect l="l" t="t" r="r" b="b"/>
              <a:pathLst>
                <a:path w="11881" h="4398" extrusionOk="0">
                  <a:moveTo>
                    <a:pt x="7794" y="0"/>
                  </a:moveTo>
                  <a:cubicBezTo>
                    <a:pt x="6906" y="0"/>
                    <a:pt x="6103" y="210"/>
                    <a:pt x="5413" y="613"/>
                  </a:cubicBezTo>
                  <a:lnTo>
                    <a:pt x="0" y="3762"/>
                  </a:lnTo>
                  <a:cubicBezTo>
                    <a:pt x="698" y="3364"/>
                    <a:pt x="1505" y="3155"/>
                    <a:pt x="2395" y="3155"/>
                  </a:cubicBezTo>
                  <a:cubicBezTo>
                    <a:pt x="3623" y="3155"/>
                    <a:pt x="5009" y="3552"/>
                    <a:pt x="6483" y="4398"/>
                  </a:cubicBezTo>
                  <a:lnTo>
                    <a:pt x="11881" y="1249"/>
                  </a:lnTo>
                  <a:cubicBezTo>
                    <a:pt x="10413" y="403"/>
                    <a:pt x="9023" y="0"/>
                    <a:pt x="7794" y="0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4201400" y="3034875"/>
              <a:ext cx="362175" cy="616150"/>
            </a:xfrm>
            <a:custGeom>
              <a:avLst/>
              <a:gdLst/>
              <a:ahLst/>
              <a:cxnLst/>
              <a:rect l="l" t="t" r="r" b="b"/>
              <a:pathLst>
                <a:path w="14487" h="24646" extrusionOk="0">
                  <a:moveTo>
                    <a:pt x="5414" y="1"/>
                  </a:moveTo>
                  <a:lnTo>
                    <a:pt x="1" y="3134"/>
                  </a:lnTo>
                  <a:cubicBezTo>
                    <a:pt x="5026" y="6018"/>
                    <a:pt x="9074" y="13044"/>
                    <a:pt x="9058" y="18814"/>
                  </a:cubicBezTo>
                  <a:cubicBezTo>
                    <a:pt x="9043" y="21681"/>
                    <a:pt x="8036" y="23696"/>
                    <a:pt x="6410" y="24643"/>
                  </a:cubicBezTo>
                  <a:lnTo>
                    <a:pt x="6410" y="24643"/>
                  </a:lnTo>
                  <a:lnTo>
                    <a:pt x="11819" y="21497"/>
                  </a:lnTo>
                  <a:cubicBezTo>
                    <a:pt x="13448" y="20551"/>
                    <a:pt x="14456" y="18535"/>
                    <a:pt x="14456" y="15681"/>
                  </a:cubicBezTo>
                  <a:cubicBezTo>
                    <a:pt x="14487" y="9911"/>
                    <a:pt x="10423" y="2885"/>
                    <a:pt x="5414" y="1"/>
                  </a:cubicBezTo>
                  <a:close/>
                  <a:moveTo>
                    <a:pt x="6410" y="24643"/>
                  </a:moveTo>
                  <a:lnTo>
                    <a:pt x="6406" y="24645"/>
                  </a:lnTo>
                  <a:cubicBezTo>
                    <a:pt x="6408" y="24645"/>
                    <a:pt x="6409" y="24644"/>
                    <a:pt x="6410" y="24643"/>
                  </a:cubicBez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3973425" y="3082075"/>
              <a:ext cx="454825" cy="584250"/>
            </a:xfrm>
            <a:custGeom>
              <a:avLst/>
              <a:gdLst/>
              <a:ahLst/>
              <a:cxnLst/>
              <a:rect l="l" t="t" r="r" b="b"/>
              <a:pathLst>
                <a:path w="18193" h="23370" extrusionOk="0">
                  <a:moveTo>
                    <a:pt x="5063" y="0"/>
                  </a:moveTo>
                  <a:cubicBezTo>
                    <a:pt x="2084" y="0"/>
                    <a:pt x="38" y="2364"/>
                    <a:pt x="16" y="6441"/>
                  </a:cubicBezTo>
                  <a:cubicBezTo>
                    <a:pt x="0" y="12195"/>
                    <a:pt x="4048" y="19221"/>
                    <a:pt x="9073" y="22121"/>
                  </a:cubicBezTo>
                  <a:cubicBezTo>
                    <a:pt x="10536" y="22968"/>
                    <a:pt x="11920" y="23370"/>
                    <a:pt x="13146" y="23370"/>
                  </a:cubicBezTo>
                  <a:cubicBezTo>
                    <a:pt x="16119" y="23370"/>
                    <a:pt x="18166" y="21011"/>
                    <a:pt x="18177" y="16926"/>
                  </a:cubicBezTo>
                  <a:cubicBezTo>
                    <a:pt x="18193" y="11156"/>
                    <a:pt x="14145" y="4146"/>
                    <a:pt x="9135" y="1246"/>
                  </a:cubicBezTo>
                  <a:cubicBezTo>
                    <a:pt x="7671" y="400"/>
                    <a:pt x="6288" y="0"/>
                    <a:pt x="5063" y="0"/>
                  </a:cubicBezTo>
                  <a:close/>
                </a:path>
              </a:pathLst>
            </a:custGeom>
            <a:solidFill>
              <a:srgbClr val="DFF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8" name="Google Shape;448;p36"/>
          <p:cNvCxnSpPr/>
          <p:nvPr/>
        </p:nvCxnSpPr>
        <p:spPr>
          <a:xfrm>
            <a:off x="2406600" y="3498450"/>
            <a:ext cx="6737400" cy="1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9" name="Google Shape;449;p36"/>
          <p:cNvSpPr txBox="1">
            <a:spLocks noGrp="1"/>
          </p:cNvSpPr>
          <p:nvPr>
            <p:ph type="ctrTitle"/>
          </p:nvPr>
        </p:nvSpPr>
        <p:spPr>
          <a:xfrm>
            <a:off x="164825" y="403050"/>
            <a:ext cx="17397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Part B,C &amp; D</a:t>
            </a:r>
            <a:endParaRPr sz="2200"/>
          </a:p>
        </p:txBody>
      </p:sp>
      <p:sp>
        <p:nvSpPr>
          <p:cNvPr id="450" name="Google Shape;450;p36"/>
          <p:cNvSpPr txBox="1">
            <a:spLocks noGrp="1"/>
          </p:cNvSpPr>
          <p:nvPr>
            <p:ph type="ctrTitle" idx="4294967295"/>
          </p:nvPr>
        </p:nvSpPr>
        <p:spPr>
          <a:xfrm>
            <a:off x="3740700" y="2213975"/>
            <a:ext cx="4069200" cy="10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 b="1">
                <a:solidFill>
                  <a:schemeClr val="accent2"/>
                </a:solidFill>
              </a:rPr>
              <a:t>Analysis</a:t>
            </a:r>
            <a:endParaRPr sz="5500" b="1">
              <a:solidFill>
                <a:schemeClr val="accent2"/>
              </a:solidFill>
            </a:endParaRPr>
          </a:p>
        </p:txBody>
      </p:sp>
      <p:grpSp>
        <p:nvGrpSpPr>
          <p:cNvPr id="451" name="Google Shape;451;p36"/>
          <p:cNvGrpSpPr/>
          <p:nvPr/>
        </p:nvGrpSpPr>
        <p:grpSpPr>
          <a:xfrm>
            <a:off x="2030458" y="735087"/>
            <a:ext cx="1461093" cy="4014992"/>
            <a:chOff x="2851825" y="244322"/>
            <a:chExt cx="1901475" cy="5224453"/>
          </a:xfrm>
        </p:grpSpPr>
        <p:sp>
          <p:nvSpPr>
            <p:cNvPr id="452" name="Google Shape;452;p36"/>
            <p:cNvSpPr/>
            <p:nvPr/>
          </p:nvSpPr>
          <p:spPr>
            <a:xfrm>
              <a:off x="2851825" y="4064847"/>
              <a:ext cx="1901025" cy="1096375"/>
            </a:xfrm>
            <a:custGeom>
              <a:avLst/>
              <a:gdLst/>
              <a:ahLst/>
              <a:cxnLst/>
              <a:rect l="l" t="t" r="r" b="b"/>
              <a:pathLst>
                <a:path w="76041" h="43855" extrusionOk="0">
                  <a:moveTo>
                    <a:pt x="37993" y="0"/>
                  </a:moveTo>
                  <a:lnTo>
                    <a:pt x="0" y="21891"/>
                  </a:lnTo>
                  <a:lnTo>
                    <a:pt x="37993" y="43854"/>
                  </a:lnTo>
                  <a:lnTo>
                    <a:pt x="76041" y="21909"/>
                  </a:lnTo>
                  <a:lnTo>
                    <a:pt x="37993" y="0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2851825" y="4605925"/>
              <a:ext cx="949850" cy="862850"/>
            </a:xfrm>
            <a:custGeom>
              <a:avLst/>
              <a:gdLst/>
              <a:ahLst/>
              <a:cxnLst/>
              <a:rect l="l" t="t" r="r" b="b"/>
              <a:pathLst>
                <a:path w="37994" h="34514" extrusionOk="0">
                  <a:moveTo>
                    <a:pt x="0" y="0"/>
                  </a:moveTo>
                  <a:lnTo>
                    <a:pt x="0" y="12568"/>
                  </a:lnTo>
                  <a:lnTo>
                    <a:pt x="37993" y="34513"/>
                  </a:lnTo>
                  <a:lnTo>
                    <a:pt x="37993" y="21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3795452" y="4605925"/>
              <a:ext cx="951650" cy="862850"/>
            </a:xfrm>
            <a:custGeom>
              <a:avLst/>
              <a:gdLst/>
              <a:ahLst/>
              <a:cxnLst/>
              <a:rect l="l" t="t" r="r" b="b"/>
              <a:pathLst>
                <a:path w="38066" h="34514" extrusionOk="0">
                  <a:moveTo>
                    <a:pt x="38066" y="0"/>
                  </a:moveTo>
                  <a:lnTo>
                    <a:pt x="0" y="21963"/>
                  </a:lnTo>
                  <a:lnTo>
                    <a:pt x="0" y="34513"/>
                  </a:lnTo>
                  <a:lnTo>
                    <a:pt x="38066" y="12568"/>
                  </a:lnTo>
                  <a:lnTo>
                    <a:pt x="38066" y="0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2851825" y="3103400"/>
              <a:ext cx="1901025" cy="1096375"/>
            </a:xfrm>
            <a:custGeom>
              <a:avLst/>
              <a:gdLst/>
              <a:ahLst/>
              <a:cxnLst/>
              <a:rect l="l" t="t" r="r" b="b"/>
              <a:pathLst>
                <a:path w="76041" h="43855" extrusionOk="0">
                  <a:moveTo>
                    <a:pt x="37993" y="0"/>
                  </a:moveTo>
                  <a:lnTo>
                    <a:pt x="0" y="21909"/>
                  </a:lnTo>
                  <a:lnTo>
                    <a:pt x="37993" y="43854"/>
                  </a:lnTo>
                  <a:lnTo>
                    <a:pt x="76041" y="21909"/>
                  </a:lnTo>
                  <a:lnTo>
                    <a:pt x="37993" y="0"/>
                  </a:lnTo>
                  <a:close/>
                </a:path>
              </a:pathLst>
            </a:custGeom>
            <a:solidFill>
              <a:srgbClr val="589E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2851825" y="3651125"/>
              <a:ext cx="949850" cy="862850"/>
            </a:xfrm>
            <a:custGeom>
              <a:avLst/>
              <a:gdLst/>
              <a:ahLst/>
              <a:cxnLst/>
              <a:rect l="l" t="t" r="r" b="b"/>
              <a:pathLst>
                <a:path w="37994" h="34514" extrusionOk="0">
                  <a:moveTo>
                    <a:pt x="0" y="0"/>
                  </a:moveTo>
                  <a:lnTo>
                    <a:pt x="0" y="12551"/>
                  </a:lnTo>
                  <a:lnTo>
                    <a:pt x="37993" y="34514"/>
                  </a:lnTo>
                  <a:lnTo>
                    <a:pt x="37993" y="219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3795452" y="3651125"/>
              <a:ext cx="951650" cy="862850"/>
            </a:xfrm>
            <a:custGeom>
              <a:avLst/>
              <a:gdLst/>
              <a:ahLst/>
              <a:cxnLst/>
              <a:rect l="l" t="t" r="r" b="b"/>
              <a:pathLst>
                <a:path w="38066" h="34514" extrusionOk="0">
                  <a:moveTo>
                    <a:pt x="38066" y="0"/>
                  </a:moveTo>
                  <a:lnTo>
                    <a:pt x="0" y="21945"/>
                  </a:lnTo>
                  <a:lnTo>
                    <a:pt x="0" y="34514"/>
                  </a:lnTo>
                  <a:lnTo>
                    <a:pt x="38066" y="12551"/>
                  </a:lnTo>
                  <a:lnTo>
                    <a:pt x="38066" y="0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2851825" y="2154347"/>
              <a:ext cx="1901025" cy="1096825"/>
            </a:xfrm>
            <a:custGeom>
              <a:avLst/>
              <a:gdLst/>
              <a:ahLst/>
              <a:cxnLst/>
              <a:rect l="l" t="t" r="r" b="b"/>
              <a:pathLst>
                <a:path w="76041" h="43873" extrusionOk="0">
                  <a:moveTo>
                    <a:pt x="37993" y="1"/>
                  </a:moveTo>
                  <a:lnTo>
                    <a:pt x="0" y="21910"/>
                  </a:lnTo>
                  <a:lnTo>
                    <a:pt x="37993" y="43873"/>
                  </a:lnTo>
                  <a:lnTo>
                    <a:pt x="76041" y="21910"/>
                  </a:lnTo>
                  <a:lnTo>
                    <a:pt x="37993" y="1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851825" y="2695875"/>
              <a:ext cx="949850" cy="862850"/>
            </a:xfrm>
            <a:custGeom>
              <a:avLst/>
              <a:gdLst/>
              <a:ahLst/>
              <a:cxnLst/>
              <a:rect l="l" t="t" r="r" b="b"/>
              <a:pathLst>
                <a:path w="37994" h="34514" extrusionOk="0">
                  <a:moveTo>
                    <a:pt x="0" y="1"/>
                  </a:moveTo>
                  <a:lnTo>
                    <a:pt x="0" y="12569"/>
                  </a:lnTo>
                  <a:lnTo>
                    <a:pt x="37993" y="34514"/>
                  </a:lnTo>
                  <a:lnTo>
                    <a:pt x="37993" y="219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3801650" y="2695875"/>
              <a:ext cx="951650" cy="862850"/>
            </a:xfrm>
            <a:custGeom>
              <a:avLst/>
              <a:gdLst/>
              <a:ahLst/>
              <a:cxnLst/>
              <a:rect l="l" t="t" r="r" b="b"/>
              <a:pathLst>
                <a:path w="38066" h="34514" extrusionOk="0">
                  <a:moveTo>
                    <a:pt x="38066" y="1"/>
                  </a:moveTo>
                  <a:lnTo>
                    <a:pt x="0" y="21964"/>
                  </a:lnTo>
                  <a:lnTo>
                    <a:pt x="0" y="34514"/>
                  </a:lnTo>
                  <a:lnTo>
                    <a:pt x="38066" y="12569"/>
                  </a:lnTo>
                  <a:lnTo>
                    <a:pt x="38066" y="1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2851825" y="1193350"/>
              <a:ext cx="1901025" cy="1096375"/>
            </a:xfrm>
            <a:custGeom>
              <a:avLst/>
              <a:gdLst/>
              <a:ahLst/>
              <a:cxnLst/>
              <a:rect l="l" t="t" r="r" b="b"/>
              <a:pathLst>
                <a:path w="76041" h="43855" extrusionOk="0">
                  <a:moveTo>
                    <a:pt x="37993" y="1"/>
                  </a:moveTo>
                  <a:lnTo>
                    <a:pt x="0" y="21910"/>
                  </a:lnTo>
                  <a:lnTo>
                    <a:pt x="37993" y="43855"/>
                  </a:lnTo>
                  <a:lnTo>
                    <a:pt x="76041" y="21910"/>
                  </a:lnTo>
                  <a:lnTo>
                    <a:pt x="37993" y="1"/>
                  </a:lnTo>
                  <a:close/>
                </a:path>
              </a:pathLst>
            </a:custGeom>
            <a:solidFill>
              <a:srgbClr val="589E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2851825" y="1741075"/>
              <a:ext cx="949850" cy="862400"/>
            </a:xfrm>
            <a:custGeom>
              <a:avLst/>
              <a:gdLst/>
              <a:ahLst/>
              <a:cxnLst/>
              <a:rect l="l" t="t" r="r" b="b"/>
              <a:pathLst>
                <a:path w="37994" h="34496" extrusionOk="0">
                  <a:moveTo>
                    <a:pt x="0" y="1"/>
                  </a:moveTo>
                  <a:lnTo>
                    <a:pt x="0" y="12551"/>
                  </a:lnTo>
                  <a:lnTo>
                    <a:pt x="37993" y="34496"/>
                  </a:lnTo>
                  <a:lnTo>
                    <a:pt x="37993" y="21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3795452" y="1741075"/>
              <a:ext cx="951650" cy="862400"/>
            </a:xfrm>
            <a:custGeom>
              <a:avLst/>
              <a:gdLst/>
              <a:ahLst/>
              <a:cxnLst/>
              <a:rect l="l" t="t" r="r" b="b"/>
              <a:pathLst>
                <a:path w="38066" h="34496" extrusionOk="0">
                  <a:moveTo>
                    <a:pt x="38066" y="1"/>
                  </a:moveTo>
                  <a:lnTo>
                    <a:pt x="0" y="21946"/>
                  </a:lnTo>
                  <a:lnTo>
                    <a:pt x="0" y="34496"/>
                  </a:lnTo>
                  <a:lnTo>
                    <a:pt x="38066" y="12551"/>
                  </a:lnTo>
                  <a:lnTo>
                    <a:pt x="38066" y="1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2851825" y="244322"/>
              <a:ext cx="1901025" cy="1096350"/>
            </a:xfrm>
            <a:custGeom>
              <a:avLst/>
              <a:gdLst/>
              <a:ahLst/>
              <a:cxnLst/>
              <a:rect l="l" t="t" r="r" b="b"/>
              <a:pathLst>
                <a:path w="76041" h="43854" extrusionOk="0">
                  <a:moveTo>
                    <a:pt x="37993" y="0"/>
                  </a:moveTo>
                  <a:lnTo>
                    <a:pt x="0" y="21909"/>
                  </a:lnTo>
                  <a:lnTo>
                    <a:pt x="37993" y="43854"/>
                  </a:lnTo>
                  <a:lnTo>
                    <a:pt x="76041" y="21909"/>
                  </a:lnTo>
                  <a:lnTo>
                    <a:pt x="37993" y="0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2851825" y="785825"/>
              <a:ext cx="949850" cy="862875"/>
            </a:xfrm>
            <a:custGeom>
              <a:avLst/>
              <a:gdLst/>
              <a:ahLst/>
              <a:cxnLst/>
              <a:rect l="l" t="t" r="r" b="b"/>
              <a:pathLst>
                <a:path w="37994" h="34515" extrusionOk="0">
                  <a:moveTo>
                    <a:pt x="0" y="1"/>
                  </a:moveTo>
                  <a:lnTo>
                    <a:pt x="0" y="12551"/>
                  </a:lnTo>
                  <a:lnTo>
                    <a:pt x="37993" y="34514"/>
                  </a:lnTo>
                  <a:lnTo>
                    <a:pt x="37993" y="21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3801650" y="785825"/>
              <a:ext cx="951650" cy="862875"/>
            </a:xfrm>
            <a:custGeom>
              <a:avLst/>
              <a:gdLst/>
              <a:ahLst/>
              <a:cxnLst/>
              <a:rect l="l" t="t" r="r" b="b"/>
              <a:pathLst>
                <a:path w="38066" h="34515" extrusionOk="0">
                  <a:moveTo>
                    <a:pt x="38066" y="1"/>
                  </a:moveTo>
                  <a:lnTo>
                    <a:pt x="0" y="21946"/>
                  </a:lnTo>
                  <a:lnTo>
                    <a:pt x="0" y="34514"/>
                  </a:lnTo>
                  <a:lnTo>
                    <a:pt x="38066" y="12551"/>
                  </a:lnTo>
                  <a:lnTo>
                    <a:pt x="38066" y="1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>
            <a:spLocks noGrp="1"/>
          </p:cNvSpPr>
          <p:nvPr>
            <p:ph type="subTitle" idx="1"/>
          </p:nvPr>
        </p:nvSpPr>
        <p:spPr>
          <a:xfrm>
            <a:off x="2799125" y="467788"/>
            <a:ext cx="5988900" cy="40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s">
                <a:solidFill>
                  <a:schemeClr val="accent3"/>
                </a:solidFill>
              </a:rPr>
              <a:t>V = total number of vertices</a:t>
            </a:r>
            <a:endParaRPr>
              <a:solidFill>
                <a:schemeClr val="accent3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s">
                <a:solidFill>
                  <a:schemeClr val="accent3"/>
                </a:solidFill>
              </a:rPr>
              <a:t>h = number of hospital vertices</a:t>
            </a:r>
            <a:endParaRPr>
              <a:solidFill>
                <a:schemeClr val="accent3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s">
                <a:solidFill>
                  <a:schemeClr val="accent3"/>
                </a:solidFill>
              </a:rPr>
              <a:t>k = number of nearest hospitals required</a:t>
            </a:r>
            <a:endParaRPr>
              <a:solidFill>
                <a:schemeClr val="accent3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s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Initialisation:</a:t>
            </a:r>
            <a:r>
              <a:rPr lang="es">
                <a:solidFill>
                  <a:schemeClr val="accent3"/>
                </a:solidFill>
              </a:rPr>
              <a:t> takes </a:t>
            </a:r>
            <a:r>
              <a:rPr lang="es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O(1)</a:t>
            </a:r>
            <a:endParaRPr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s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Pre-process:</a:t>
            </a:r>
            <a:r>
              <a:rPr lang="es">
                <a:solidFill>
                  <a:schemeClr val="accent3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s" sz="1400">
                <a:solidFill>
                  <a:schemeClr val="accent3"/>
                </a:solidFill>
              </a:rPr>
              <a:t>Mark hospital nodes as visited and push all hospital nodes into the queue</a:t>
            </a:r>
            <a:endParaRPr sz="1400"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s" sz="1400">
                <a:solidFill>
                  <a:schemeClr val="accent3"/>
                </a:solidFill>
              </a:rPr>
              <a:t>takes </a:t>
            </a:r>
            <a:r>
              <a:rPr lang="es" sz="14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O(h)</a:t>
            </a:r>
            <a:endParaRPr sz="1400"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ato"/>
              <a:buChar char="●"/>
            </a:pPr>
            <a:r>
              <a:rPr lang="es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For each k:</a:t>
            </a:r>
            <a:endParaRPr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s" sz="1400">
                <a:solidFill>
                  <a:schemeClr val="accent3"/>
                </a:solidFill>
              </a:rPr>
              <a:t>Each vertex is visited one time</a:t>
            </a:r>
            <a:endParaRPr sz="1400"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s" sz="1400">
                <a:solidFill>
                  <a:schemeClr val="accent3"/>
                </a:solidFill>
              </a:rPr>
              <a:t>Each edge is traversed twice, both forward and backward</a:t>
            </a:r>
            <a:endParaRPr sz="1400"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s" sz="1700" b="1" i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s" sz="17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(k*(|V|+2|E|))</a:t>
            </a:r>
            <a:r>
              <a:rPr lang="es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4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time complexity</a:t>
            </a:r>
            <a:endParaRPr sz="14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○"/>
            </a:pPr>
            <a:r>
              <a:rPr lang="es" sz="14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If k = 1, it satisfies part B, it is not dependent on h</a:t>
            </a:r>
            <a:endParaRPr sz="14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○"/>
            </a:pPr>
            <a:r>
              <a:rPr lang="es" sz="14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If k = 2, it satisfies part C</a:t>
            </a:r>
            <a:endParaRPr sz="14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472" name="Google Shape;472;p37"/>
          <p:cNvSpPr/>
          <p:nvPr/>
        </p:nvSpPr>
        <p:spPr>
          <a:xfrm>
            <a:off x="1913550" y="1906750"/>
            <a:ext cx="3324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3" name="Google Shape;4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76100" y="2610650"/>
            <a:ext cx="4521050" cy="35623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4" name="Google Shape;474;p37"/>
          <p:cNvGrpSpPr/>
          <p:nvPr/>
        </p:nvGrpSpPr>
        <p:grpSpPr>
          <a:xfrm>
            <a:off x="806012" y="2257417"/>
            <a:ext cx="356840" cy="487824"/>
            <a:chOff x="2385250" y="892625"/>
            <a:chExt cx="3018950" cy="4130600"/>
          </a:xfrm>
        </p:grpSpPr>
        <p:sp>
          <p:nvSpPr>
            <p:cNvPr id="475" name="Google Shape;475;p37"/>
            <p:cNvSpPr/>
            <p:nvPr/>
          </p:nvSpPr>
          <p:spPr>
            <a:xfrm>
              <a:off x="2385250" y="892625"/>
              <a:ext cx="3018950" cy="4130600"/>
            </a:xfrm>
            <a:custGeom>
              <a:avLst/>
              <a:gdLst/>
              <a:ahLst/>
              <a:cxnLst/>
              <a:rect l="l" t="t" r="r" b="b"/>
              <a:pathLst>
                <a:path w="120758" h="165224" extrusionOk="0">
                  <a:moveTo>
                    <a:pt x="18007" y="0"/>
                  </a:moveTo>
                  <a:lnTo>
                    <a:pt x="202" y="10345"/>
                  </a:lnTo>
                  <a:lnTo>
                    <a:pt x="0" y="92841"/>
                  </a:lnTo>
                  <a:lnTo>
                    <a:pt x="75051" y="136174"/>
                  </a:lnTo>
                  <a:lnTo>
                    <a:pt x="89800" y="165224"/>
                  </a:lnTo>
                  <a:lnTo>
                    <a:pt x="107605" y="154879"/>
                  </a:lnTo>
                  <a:lnTo>
                    <a:pt x="107621" y="149326"/>
                  </a:lnTo>
                  <a:lnTo>
                    <a:pt x="120556" y="141804"/>
                  </a:lnTo>
                  <a:lnTo>
                    <a:pt x="120757" y="59309"/>
                  </a:lnTo>
                  <a:lnTo>
                    <a:pt x="18007" y="0"/>
                  </a:lnTo>
                  <a:close/>
                </a:path>
              </a:pathLst>
            </a:custGeom>
            <a:solidFill>
              <a:srgbClr val="B1D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4630250" y="4252000"/>
              <a:ext cx="446700" cy="771225"/>
            </a:xfrm>
            <a:custGeom>
              <a:avLst/>
              <a:gdLst/>
              <a:ahLst/>
              <a:cxnLst/>
              <a:rect l="l" t="t" r="r" b="b"/>
              <a:pathLst>
                <a:path w="17868" h="30849" extrusionOk="0">
                  <a:moveTo>
                    <a:pt x="17867" y="0"/>
                  </a:moveTo>
                  <a:lnTo>
                    <a:pt x="47" y="10345"/>
                  </a:lnTo>
                  <a:lnTo>
                    <a:pt x="0" y="30849"/>
                  </a:lnTo>
                  <a:lnTo>
                    <a:pt x="17805" y="20504"/>
                  </a:lnTo>
                  <a:lnTo>
                    <a:pt x="1786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4953625" y="2375325"/>
              <a:ext cx="450575" cy="2321425"/>
            </a:xfrm>
            <a:custGeom>
              <a:avLst/>
              <a:gdLst/>
              <a:ahLst/>
              <a:cxnLst/>
              <a:rect l="l" t="t" r="r" b="b"/>
              <a:pathLst>
                <a:path w="18023" h="92857" extrusionOk="0">
                  <a:moveTo>
                    <a:pt x="18022" y="1"/>
                  </a:moveTo>
                  <a:lnTo>
                    <a:pt x="202" y="10361"/>
                  </a:lnTo>
                  <a:lnTo>
                    <a:pt x="0" y="92857"/>
                  </a:lnTo>
                  <a:lnTo>
                    <a:pt x="17821" y="82496"/>
                  </a:lnTo>
                  <a:lnTo>
                    <a:pt x="1802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2390275" y="892625"/>
              <a:ext cx="3013925" cy="1741750"/>
            </a:xfrm>
            <a:custGeom>
              <a:avLst/>
              <a:gdLst/>
              <a:ahLst/>
              <a:cxnLst/>
              <a:rect l="l" t="t" r="r" b="b"/>
              <a:pathLst>
                <a:path w="120557" h="69670" extrusionOk="0">
                  <a:moveTo>
                    <a:pt x="17806" y="0"/>
                  </a:moveTo>
                  <a:lnTo>
                    <a:pt x="1" y="10345"/>
                  </a:lnTo>
                  <a:lnTo>
                    <a:pt x="102736" y="69669"/>
                  </a:lnTo>
                  <a:lnTo>
                    <a:pt x="120556" y="59309"/>
                  </a:lnTo>
                  <a:lnTo>
                    <a:pt x="1780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385250" y="1151250"/>
              <a:ext cx="2573425" cy="3871975"/>
            </a:xfrm>
            <a:custGeom>
              <a:avLst/>
              <a:gdLst/>
              <a:ahLst/>
              <a:cxnLst/>
              <a:rect l="l" t="t" r="r" b="b"/>
              <a:pathLst>
                <a:path w="102937" h="154879" extrusionOk="0">
                  <a:moveTo>
                    <a:pt x="202" y="0"/>
                  </a:moveTo>
                  <a:lnTo>
                    <a:pt x="0" y="82496"/>
                  </a:lnTo>
                  <a:lnTo>
                    <a:pt x="75051" y="125829"/>
                  </a:lnTo>
                  <a:lnTo>
                    <a:pt x="89800" y="154879"/>
                  </a:lnTo>
                  <a:lnTo>
                    <a:pt x="89847" y="134375"/>
                  </a:lnTo>
                  <a:lnTo>
                    <a:pt x="102735" y="141820"/>
                  </a:lnTo>
                  <a:lnTo>
                    <a:pt x="102937" y="5932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667525" y="2249500"/>
              <a:ext cx="590150" cy="663000"/>
            </a:xfrm>
            <a:custGeom>
              <a:avLst/>
              <a:gdLst/>
              <a:ahLst/>
              <a:cxnLst/>
              <a:rect l="l" t="t" r="r" b="b"/>
              <a:pathLst>
                <a:path w="23606" h="26520" extrusionOk="0">
                  <a:moveTo>
                    <a:pt x="15579" y="25878"/>
                  </a:moveTo>
                  <a:lnTo>
                    <a:pt x="15525" y="25910"/>
                  </a:lnTo>
                  <a:cubicBezTo>
                    <a:pt x="15546" y="25899"/>
                    <a:pt x="15564" y="25889"/>
                    <a:pt x="15579" y="25878"/>
                  </a:cubicBezTo>
                  <a:close/>
                  <a:moveTo>
                    <a:pt x="10457" y="1"/>
                  </a:moveTo>
                  <a:cubicBezTo>
                    <a:pt x="9569" y="1"/>
                    <a:pt x="8761" y="210"/>
                    <a:pt x="8065" y="614"/>
                  </a:cubicBezTo>
                  <a:lnTo>
                    <a:pt x="2668" y="3762"/>
                  </a:lnTo>
                  <a:lnTo>
                    <a:pt x="2683" y="3762"/>
                  </a:lnTo>
                  <a:cubicBezTo>
                    <a:pt x="1039" y="4708"/>
                    <a:pt x="16" y="6724"/>
                    <a:pt x="16" y="9594"/>
                  </a:cubicBezTo>
                  <a:cubicBezTo>
                    <a:pt x="0" y="15363"/>
                    <a:pt x="4048" y="22374"/>
                    <a:pt x="9073" y="25274"/>
                  </a:cubicBezTo>
                  <a:cubicBezTo>
                    <a:pt x="10530" y="26120"/>
                    <a:pt x="11909" y="26520"/>
                    <a:pt x="13131" y="26520"/>
                  </a:cubicBezTo>
                  <a:cubicBezTo>
                    <a:pt x="14082" y="26520"/>
                    <a:pt x="14939" y="26278"/>
                    <a:pt x="15665" y="25817"/>
                  </a:cubicBezTo>
                  <a:lnTo>
                    <a:pt x="15665" y="25817"/>
                  </a:lnTo>
                  <a:cubicBezTo>
                    <a:pt x="15634" y="25837"/>
                    <a:pt x="15610" y="25858"/>
                    <a:pt x="15579" y="25878"/>
                  </a:cubicBezTo>
                  <a:lnTo>
                    <a:pt x="15579" y="25878"/>
                  </a:lnTo>
                  <a:lnTo>
                    <a:pt x="20938" y="22761"/>
                  </a:lnTo>
                  <a:cubicBezTo>
                    <a:pt x="22567" y="21815"/>
                    <a:pt x="23575" y="19799"/>
                    <a:pt x="23590" y="16945"/>
                  </a:cubicBezTo>
                  <a:cubicBezTo>
                    <a:pt x="23606" y="11160"/>
                    <a:pt x="19558" y="4150"/>
                    <a:pt x="14533" y="1249"/>
                  </a:cubicBezTo>
                  <a:cubicBezTo>
                    <a:pt x="13074" y="403"/>
                    <a:pt x="11688" y="1"/>
                    <a:pt x="10457" y="1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3320475" y="2626400"/>
              <a:ext cx="590150" cy="663000"/>
            </a:xfrm>
            <a:custGeom>
              <a:avLst/>
              <a:gdLst/>
              <a:ahLst/>
              <a:cxnLst/>
              <a:rect l="l" t="t" r="r" b="b"/>
              <a:pathLst>
                <a:path w="23606" h="26520" extrusionOk="0">
                  <a:moveTo>
                    <a:pt x="10452" y="0"/>
                  </a:moveTo>
                  <a:cubicBezTo>
                    <a:pt x="9566" y="0"/>
                    <a:pt x="8761" y="210"/>
                    <a:pt x="8065" y="613"/>
                  </a:cubicBezTo>
                  <a:lnTo>
                    <a:pt x="2668" y="3761"/>
                  </a:lnTo>
                  <a:lnTo>
                    <a:pt x="2683" y="3761"/>
                  </a:lnTo>
                  <a:cubicBezTo>
                    <a:pt x="1039" y="4707"/>
                    <a:pt x="16" y="6724"/>
                    <a:pt x="16" y="9593"/>
                  </a:cubicBezTo>
                  <a:cubicBezTo>
                    <a:pt x="0" y="15363"/>
                    <a:pt x="4048" y="22388"/>
                    <a:pt x="9058" y="25273"/>
                  </a:cubicBezTo>
                  <a:cubicBezTo>
                    <a:pt x="10524" y="26119"/>
                    <a:pt x="11906" y="26519"/>
                    <a:pt x="13130" y="26519"/>
                  </a:cubicBezTo>
                  <a:cubicBezTo>
                    <a:pt x="14082" y="26519"/>
                    <a:pt x="14939" y="26277"/>
                    <a:pt x="15665" y="25816"/>
                  </a:cubicBezTo>
                  <a:lnTo>
                    <a:pt x="15665" y="25816"/>
                  </a:lnTo>
                  <a:cubicBezTo>
                    <a:pt x="15618" y="25847"/>
                    <a:pt x="15572" y="25878"/>
                    <a:pt x="15525" y="25909"/>
                  </a:cubicBezTo>
                  <a:lnTo>
                    <a:pt x="20938" y="22776"/>
                  </a:lnTo>
                  <a:cubicBezTo>
                    <a:pt x="22567" y="21815"/>
                    <a:pt x="23575" y="19814"/>
                    <a:pt x="23590" y="16945"/>
                  </a:cubicBezTo>
                  <a:cubicBezTo>
                    <a:pt x="23606" y="11175"/>
                    <a:pt x="19542" y="4149"/>
                    <a:pt x="14533" y="1249"/>
                  </a:cubicBezTo>
                  <a:cubicBezTo>
                    <a:pt x="13065" y="402"/>
                    <a:pt x="11680" y="0"/>
                    <a:pt x="10452" y="0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3973425" y="3003650"/>
              <a:ext cx="590150" cy="662625"/>
            </a:xfrm>
            <a:custGeom>
              <a:avLst/>
              <a:gdLst/>
              <a:ahLst/>
              <a:cxnLst/>
              <a:rect l="l" t="t" r="r" b="b"/>
              <a:pathLst>
                <a:path w="23606" h="26505" extrusionOk="0">
                  <a:moveTo>
                    <a:pt x="10446" y="1"/>
                  </a:moveTo>
                  <a:cubicBezTo>
                    <a:pt x="9558" y="1"/>
                    <a:pt x="8755" y="211"/>
                    <a:pt x="8065" y="614"/>
                  </a:cubicBezTo>
                  <a:lnTo>
                    <a:pt x="2652" y="3747"/>
                  </a:lnTo>
                  <a:lnTo>
                    <a:pt x="2668" y="3747"/>
                  </a:lnTo>
                  <a:cubicBezTo>
                    <a:pt x="1039" y="4677"/>
                    <a:pt x="16" y="6709"/>
                    <a:pt x="16" y="9578"/>
                  </a:cubicBezTo>
                  <a:cubicBezTo>
                    <a:pt x="0" y="15348"/>
                    <a:pt x="4048" y="22358"/>
                    <a:pt x="9073" y="25258"/>
                  </a:cubicBezTo>
                  <a:cubicBezTo>
                    <a:pt x="10530" y="26105"/>
                    <a:pt x="11909" y="26504"/>
                    <a:pt x="13134" y="26504"/>
                  </a:cubicBezTo>
                  <a:cubicBezTo>
                    <a:pt x="14087" y="26504"/>
                    <a:pt x="14948" y="26263"/>
                    <a:pt x="15680" y="25801"/>
                  </a:cubicBezTo>
                  <a:lnTo>
                    <a:pt x="15680" y="25801"/>
                  </a:lnTo>
                  <a:cubicBezTo>
                    <a:pt x="15634" y="25832"/>
                    <a:pt x="15587" y="25863"/>
                    <a:pt x="15541" y="25894"/>
                  </a:cubicBezTo>
                  <a:lnTo>
                    <a:pt x="20938" y="22746"/>
                  </a:lnTo>
                  <a:cubicBezTo>
                    <a:pt x="22567" y="21800"/>
                    <a:pt x="23575" y="19799"/>
                    <a:pt x="23590" y="16930"/>
                  </a:cubicBezTo>
                  <a:cubicBezTo>
                    <a:pt x="23606" y="11160"/>
                    <a:pt x="19542" y="4134"/>
                    <a:pt x="14533" y="1250"/>
                  </a:cubicBezTo>
                  <a:cubicBezTo>
                    <a:pt x="13065" y="403"/>
                    <a:pt x="11675" y="1"/>
                    <a:pt x="10446" y="1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2734200" y="2249500"/>
              <a:ext cx="296650" cy="109575"/>
            </a:xfrm>
            <a:custGeom>
              <a:avLst/>
              <a:gdLst/>
              <a:ahLst/>
              <a:cxnLst/>
              <a:rect l="l" t="t" r="r" b="b"/>
              <a:pathLst>
                <a:path w="11866" h="4383" extrusionOk="0">
                  <a:moveTo>
                    <a:pt x="9" y="3757"/>
                  </a:moveTo>
                  <a:cubicBezTo>
                    <a:pt x="7" y="3759"/>
                    <a:pt x="4" y="3760"/>
                    <a:pt x="1" y="3762"/>
                  </a:cubicBezTo>
                  <a:lnTo>
                    <a:pt x="9" y="3757"/>
                  </a:lnTo>
                  <a:close/>
                  <a:moveTo>
                    <a:pt x="7785" y="1"/>
                  </a:moveTo>
                  <a:cubicBezTo>
                    <a:pt x="6899" y="1"/>
                    <a:pt x="6094" y="210"/>
                    <a:pt x="5398" y="614"/>
                  </a:cubicBezTo>
                  <a:lnTo>
                    <a:pt x="9" y="3757"/>
                  </a:lnTo>
                  <a:lnTo>
                    <a:pt x="9" y="3757"/>
                  </a:lnTo>
                  <a:cubicBezTo>
                    <a:pt x="699" y="3356"/>
                    <a:pt x="1502" y="3148"/>
                    <a:pt x="2389" y="3148"/>
                  </a:cubicBezTo>
                  <a:cubicBezTo>
                    <a:pt x="3616" y="3148"/>
                    <a:pt x="5003" y="3546"/>
                    <a:pt x="6468" y="4382"/>
                  </a:cubicBezTo>
                  <a:lnTo>
                    <a:pt x="11866" y="1249"/>
                  </a:lnTo>
                  <a:cubicBezTo>
                    <a:pt x="10398" y="403"/>
                    <a:pt x="9013" y="1"/>
                    <a:pt x="7785" y="1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2895900" y="2280725"/>
              <a:ext cx="361775" cy="616150"/>
            </a:xfrm>
            <a:custGeom>
              <a:avLst/>
              <a:gdLst/>
              <a:ahLst/>
              <a:cxnLst/>
              <a:rect l="l" t="t" r="r" b="b"/>
              <a:pathLst>
                <a:path w="14471" h="24646" extrusionOk="0">
                  <a:moveTo>
                    <a:pt x="5398" y="0"/>
                  </a:moveTo>
                  <a:lnTo>
                    <a:pt x="0" y="3133"/>
                  </a:lnTo>
                  <a:cubicBezTo>
                    <a:pt x="5010" y="6034"/>
                    <a:pt x="9058" y="13060"/>
                    <a:pt x="9042" y="18829"/>
                  </a:cubicBezTo>
                  <a:cubicBezTo>
                    <a:pt x="9042" y="21672"/>
                    <a:pt x="8042" y="23684"/>
                    <a:pt x="6409" y="24634"/>
                  </a:cubicBezTo>
                  <a:lnTo>
                    <a:pt x="6409" y="24634"/>
                  </a:lnTo>
                  <a:lnTo>
                    <a:pt x="11803" y="21512"/>
                  </a:lnTo>
                  <a:cubicBezTo>
                    <a:pt x="13432" y="20566"/>
                    <a:pt x="14440" y="18550"/>
                    <a:pt x="14455" y="15681"/>
                  </a:cubicBezTo>
                  <a:cubicBezTo>
                    <a:pt x="14471" y="9911"/>
                    <a:pt x="10423" y="2901"/>
                    <a:pt x="5398" y="0"/>
                  </a:cubicBezTo>
                  <a:close/>
                  <a:moveTo>
                    <a:pt x="6409" y="24634"/>
                  </a:moveTo>
                  <a:lnTo>
                    <a:pt x="6390" y="24645"/>
                  </a:lnTo>
                  <a:cubicBezTo>
                    <a:pt x="6396" y="24642"/>
                    <a:pt x="6403" y="24638"/>
                    <a:pt x="6409" y="24634"/>
                  </a:cubicBez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3387150" y="2626400"/>
              <a:ext cx="296650" cy="109950"/>
            </a:xfrm>
            <a:custGeom>
              <a:avLst/>
              <a:gdLst/>
              <a:ahLst/>
              <a:cxnLst/>
              <a:rect l="l" t="t" r="r" b="b"/>
              <a:pathLst>
                <a:path w="11866" h="4398" extrusionOk="0">
                  <a:moveTo>
                    <a:pt x="9" y="3756"/>
                  </a:moveTo>
                  <a:cubicBezTo>
                    <a:pt x="7" y="3758"/>
                    <a:pt x="4" y="3760"/>
                    <a:pt x="1" y="3761"/>
                  </a:cubicBezTo>
                  <a:lnTo>
                    <a:pt x="9" y="3756"/>
                  </a:lnTo>
                  <a:close/>
                  <a:moveTo>
                    <a:pt x="7785" y="0"/>
                  </a:moveTo>
                  <a:cubicBezTo>
                    <a:pt x="6899" y="0"/>
                    <a:pt x="6094" y="210"/>
                    <a:pt x="5398" y="613"/>
                  </a:cubicBezTo>
                  <a:lnTo>
                    <a:pt x="9" y="3756"/>
                  </a:lnTo>
                  <a:lnTo>
                    <a:pt x="9" y="3756"/>
                  </a:lnTo>
                  <a:cubicBezTo>
                    <a:pt x="697" y="3356"/>
                    <a:pt x="1498" y="3149"/>
                    <a:pt x="2380" y="3149"/>
                  </a:cubicBezTo>
                  <a:cubicBezTo>
                    <a:pt x="3608" y="3149"/>
                    <a:pt x="4994" y="3551"/>
                    <a:pt x="6453" y="4397"/>
                  </a:cubicBezTo>
                  <a:lnTo>
                    <a:pt x="11866" y="1249"/>
                  </a:lnTo>
                  <a:cubicBezTo>
                    <a:pt x="10398" y="402"/>
                    <a:pt x="9013" y="0"/>
                    <a:pt x="7785" y="0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3548450" y="2657600"/>
              <a:ext cx="362175" cy="616550"/>
            </a:xfrm>
            <a:custGeom>
              <a:avLst/>
              <a:gdLst/>
              <a:ahLst/>
              <a:cxnLst/>
              <a:rect l="l" t="t" r="r" b="b"/>
              <a:pathLst>
                <a:path w="14487" h="24662" extrusionOk="0">
                  <a:moveTo>
                    <a:pt x="5414" y="1"/>
                  </a:moveTo>
                  <a:lnTo>
                    <a:pt x="1" y="3149"/>
                  </a:lnTo>
                  <a:cubicBezTo>
                    <a:pt x="5026" y="6034"/>
                    <a:pt x="9074" y="13060"/>
                    <a:pt x="9058" y="18829"/>
                  </a:cubicBezTo>
                  <a:cubicBezTo>
                    <a:pt x="9058" y="21699"/>
                    <a:pt x="8035" y="23699"/>
                    <a:pt x="6406" y="24661"/>
                  </a:cubicBezTo>
                  <a:lnTo>
                    <a:pt x="11819" y="21513"/>
                  </a:lnTo>
                  <a:cubicBezTo>
                    <a:pt x="13448" y="20567"/>
                    <a:pt x="14456" y="18550"/>
                    <a:pt x="14471" y="15681"/>
                  </a:cubicBezTo>
                  <a:cubicBezTo>
                    <a:pt x="14487" y="9927"/>
                    <a:pt x="10423" y="2901"/>
                    <a:pt x="5414" y="1"/>
                  </a:cubicBez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3320475" y="2705125"/>
              <a:ext cx="454825" cy="584150"/>
            </a:xfrm>
            <a:custGeom>
              <a:avLst/>
              <a:gdLst/>
              <a:ahLst/>
              <a:cxnLst/>
              <a:rect l="l" t="t" r="r" b="b"/>
              <a:pathLst>
                <a:path w="18193" h="23366" extrusionOk="0">
                  <a:moveTo>
                    <a:pt x="5048" y="0"/>
                  </a:moveTo>
                  <a:cubicBezTo>
                    <a:pt x="2075" y="0"/>
                    <a:pt x="27" y="2359"/>
                    <a:pt x="16" y="6444"/>
                  </a:cubicBezTo>
                  <a:cubicBezTo>
                    <a:pt x="0" y="12198"/>
                    <a:pt x="4064" y="19224"/>
                    <a:pt x="9073" y="22124"/>
                  </a:cubicBezTo>
                  <a:cubicBezTo>
                    <a:pt x="10535" y="22966"/>
                    <a:pt x="11918" y="23365"/>
                    <a:pt x="13144" y="23365"/>
                  </a:cubicBezTo>
                  <a:cubicBezTo>
                    <a:pt x="16118" y="23365"/>
                    <a:pt x="18166" y="21014"/>
                    <a:pt x="18177" y="16928"/>
                  </a:cubicBezTo>
                  <a:cubicBezTo>
                    <a:pt x="18193" y="11159"/>
                    <a:pt x="14145" y="4133"/>
                    <a:pt x="9120" y="1248"/>
                  </a:cubicBezTo>
                  <a:cubicBezTo>
                    <a:pt x="7657" y="401"/>
                    <a:pt x="6274" y="0"/>
                    <a:pt x="5048" y="0"/>
                  </a:cubicBezTo>
                  <a:close/>
                </a:path>
              </a:pathLst>
            </a:custGeom>
            <a:solidFill>
              <a:srgbClr val="DFF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4039725" y="3003275"/>
              <a:ext cx="297025" cy="109950"/>
            </a:xfrm>
            <a:custGeom>
              <a:avLst/>
              <a:gdLst/>
              <a:ahLst/>
              <a:cxnLst/>
              <a:rect l="l" t="t" r="r" b="b"/>
              <a:pathLst>
                <a:path w="11881" h="4398" extrusionOk="0">
                  <a:moveTo>
                    <a:pt x="7794" y="0"/>
                  </a:moveTo>
                  <a:cubicBezTo>
                    <a:pt x="6906" y="0"/>
                    <a:pt x="6103" y="210"/>
                    <a:pt x="5413" y="613"/>
                  </a:cubicBezTo>
                  <a:lnTo>
                    <a:pt x="0" y="3762"/>
                  </a:lnTo>
                  <a:cubicBezTo>
                    <a:pt x="698" y="3364"/>
                    <a:pt x="1505" y="3155"/>
                    <a:pt x="2395" y="3155"/>
                  </a:cubicBezTo>
                  <a:cubicBezTo>
                    <a:pt x="3623" y="3155"/>
                    <a:pt x="5009" y="3552"/>
                    <a:pt x="6483" y="4398"/>
                  </a:cubicBezTo>
                  <a:lnTo>
                    <a:pt x="11881" y="1249"/>
                  </a:lnTo>
                  <a:cubicBezTo>
                    <a:pt x="10413" y="403"/>
                    <a:pt x="9023" y="0"/>
                    <a:pt x="7794" y="0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4201400" y="3034875"/>
              <a:ext cx="362175" cy="616150"/>
            </a:xfrm>
            <a:custGeom>
              <a:avLst/>
              <a:gdLst/>
              <a:ahLst/>
              <a:cxnLst/>
              <a:rect l="l" t="t" r="r" b="b"/>
              <a:pathLst>
                <a:path w="14487" h="24646" extrusionOk="0">
                  <a:moveTo>
                    <a:pt x="5414" y="1"/>
                  </a:moveTo>
                  <a:lnTo>
                    <a:pt x="1" y="3134"/>
                  </a:lnTo>
                  <a:cubicBezTo>
                    <a:pt x="5026" y="6018"/>
                    <a:pt x="9074" y="13044"/>
                    <a:pt x="9058" y="18814"/>
                  </a:cubicBezTo>
                  <a:cubicBezTo>
                    <a:pt x="9043" y="21681"/>
                    <a:pt x="8036" y="23696"/>
                    <a:pt x="6410" y="24643"/>
                  </a:cubicBezTo>
                  <a:lnTo>
                    <a:pt x="6410" y="24643"/>
                  </a:lnTo>
                  <a:lnTo>
                    <a:pt x="11819" y="21497"/>
                  </a:lnTo>
                  <a:cubicBezTo>
                    <a:pt x="13448" y="20551"/>
                    <a:pt x="14456" y="18535"/>
                    <a:pt x="14456" y="15681"/>
                  </a:cubicBezTo>
                  <a:cubicBezTo>
                    <a:pt x="14487" y="9911"/>
                    <a:pt x="10423" y="2885"/>
                    <a:pt x="5414" y="1"/>
                  </a:cubicBezTo>
                  <a:close/>
                  <a:moveTo>
                    <a:pt x="6410" y="24643"/>
                  </a:moveTo>
                  <a:lnTo>
                    <a:pt x="6406" y="24645"/>
                  </a:lnTo>
                  <a:cubicBezTo>
                    <a:pt x="6408" y="24645"/>
                    <a:pt x="6409" y="24644"/>
                    <a:pt x="6410" y="24643"/>
                  </a:cubicBez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3973425" y="3082075"/>
              <a:ext cx="454825" cy="584250"/>
            </a:xfrm>
            <a:custGeom>
              <a:avLst/>
              <a:gdLst/>
              <a:ahLst/>
              <a:cxnLst/>
              <a:rect l="l" t="t" r="r" b="b"/>
              <a:pathLst>
                <a:path w="18193" h="23370" extrusionOk="0">
                  <a:moveTo>
                    <a:pt x="5063" y="0"/>
                  </a:moveTo>
                  <a:cubicBezTo>
                    <a:pt x="2084" y="0"/>
                    <a:pt x="38" y="2364"/>
                    <a:pt x="16" y="6441"/>
                  </a:cubicBezTo>
                  <a:cubicBezTo>
                    <a:pt x="0" y="12195"/>
                    <a:pt x="4048" y="19221"/>
                    <a:pt x="9073" y="22121"/>
                  </a:cubicBezTo>
                  <a:cubicBezTo>
                    <a:pt x="10536" y="22968"/>
                    <a:pt x="11920" y="23370"/>
                    <a:pt x="13146" y="23370"/>
                  </a:cubicBezTo>
                  <a:cubicBezTo>
                    <a:pt x="16119" y="23370"/>
                    <a:pt x="18166" y="21011"/>
                    <a:pt x="18177" y="16926"/>
                  </a:cubicBezTo>
                  <a:cubicBezTo>
                    <a:pt x="18193" y="11156"/>
                    <a:pt x="14145" y="4146"/>
                    <a:pt x="9135" y="1246"/>
                  </a:cubicBezTo>
                  <a:cubicBezTo>
                    <a:pt x="7671" y="400"/>
                    <a:pt x="6288" y="0"/>
                    <a:pt x="5063" y="0"/>
                  </a:cubicBezTo>
                  <a:close/>
                </a:path>
              </a:pathLst>
            </a:custGeom>
            <a:solidFill>
              <a:srgbClr val="DFF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8"/>
          <p:cNvSpPr txBox="1">
            <a:spLocks noGrp="1"/>
          </p:cNvSpPr>
          <p:nvPr>
            <p:ph type="subTitle" idx="1"/>
          </p:nvPr>
        </p:nvSpPr>
        <p:spPr>
          <a:xfrm>
            <a:off x="636625" y="484313"/>
            <a:ext cx="6643500" cy="40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u="sng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Average Case Complexity:</a:t>
            </a:r>
            <a:endParaRPr sz="1600" b="1" u="sng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30200" algn="l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ato"/>
              <a:buChar char="●"/>
            </a:pPr>
            <a:r>
              <a:rPr lang="es" sz="1600" b="1" i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s" sz="16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( k * ( |V| + 2 |E| ) )</a:t>
            </a:r>
            <a:endParaRPr sz="11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 b="1" u="sng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Worst Case Complexity:</a:t>
            </a:r>
            <a:endParaRPr sz="1600" b="1" u="sng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30200" algn="l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s" sz="1600" dirty="0">
                <a:solidFill>
                  <a:schemeClr val="accent3"/>
                </a:solidFill>
              </a:rPr>
              <a:t>Occurs for a complete graph</a:t>
            </a:r>
            <a:endParaRPr sz="1600" dirty="0">
              <a:solidFill>
                <a:schemeClr val="accent3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s" sz="1600" dirty="0">
                <a:solidFill>
                  <a:schemeClr val="accent3"/>
                </a:solidFill>
              </a:rPr>
              <a:t>E = V(V-1)</a:t>
            </a:r>
            <a:endParaRPr sz="1600" dirty="0">
              <a:solidFill>
                <a:schemeClr val="accent3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s" sz="1600" dirty="0">
                <a:solidFill>
                  <a:schemeClr val="accent3"/>
                </a:solidFill>
              </a:rPr>
              <a:t>Hence </a:t>
            </a:r>
            <a:r>
              <a:rPr lang="es" sz="17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O( V</a:t>
            </a:r>
            <a:r>
              <a:rPr lang="es" sz="1700" b="1" baseline="30000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2 </a:t>
            </a:r>
            <a:r>
              <a:rPr lang="es" sz="17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700"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 b="1" u="sng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Best Case Complexity:</a:t>
            </a:r>
            <a:endParaRPr sz="1600" b="1" u="sng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30200" algn="l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s" sz="1600" dirty="0">
                <a:solidFill>
                  <a:schemeClr val="accent3"/>
                </a:solidFill>
              </a:rPr>
              <a:t>Occurs for a sparse, connected graph</a:t>
            </a:r>
          </a:p>
          <a:p>
            <a:pPr marL="914400" lvl="0" indent="-330200" algn="l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s" sz="1600" dirty="0">
                <a:solidFill>
                  <a:schemeClr val="accent3"/>
                </a:solidFill>
              </a:rPr>
              <a:t>Or if all nodes are at distance 1 from hospitals</a:t>
            </a:r>
            <a:endParaRPr lang="en-SG" sz="1600" dirty="0">
              <a:solidFill>
                <a:schemeClr val="accent3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s" sz="1600" dirty="0">
                <a:solidFill>
                  <a:schemeClr val="accent3"/>
                </a:solidFill>
              </a:rPr>
              <a:t>E = V-1</a:t>
            </a:r>
            <a:endParaRPr sz="1600" dirty="0">
              <a:solidFill>
                <a:schemeClr val="accent3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s" sz="1600" dirty="0">
                <a:solidFill>
                  <a:schemeClr val="accent3"/>
                </a:solidFill>
              </a:rPr>
              <a:t>Hence </a:t>
            </a:r>
            <a:r>
              <a:rPr lang="es" sz="17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O(V)</a:t>
            </a:r>
            <a:endParaRPr sz="1700"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3"/>
                </a:solidFill>
              </a:rPr>
              <a:t>			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u="sng" dirty="0">
              <a:solidFill>
                <a:schemeClr val="accent3"/>
              </a:solidFill>
            </a:endParaRPr>
          </a:p>
        </p:txBody>
      </p:sp>
      <p:sp>
        <p:nvSpPr>
          <p:cNvPr id="496" name="Google Shape;496;p38"/>
          <p:cNvSpPr/>
          <p:nvPr/>
        </p:nvSpPr>
        <p:spPr>
          <a:xfrm>
            <a:off x="1913550" y="1906750"/>
            <a:ext cx="3324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7" name="Google Shape;497;p38"/>
          <p:cNvCxnSpPr/>
          <p:nvPr/>
        </p:nvCxnSpPr>
        <p:spPr>
          <a:xfrm flipH="1">
            <a:off x="6037115" y="-50"/>
            <a:ext cx="1725300" cy="862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8" name="Google Shape;498;p38"/>
          <p:cNvCxnSpPr/>
          <p:nvPr/>
        </p:nvCxnSpPr>
        <p:spPr>
          <a:xfrm>
            <a:off x="6037050" y="862731"/>
            <a:ext cx="2354400" cy="1244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Google Shape;499;p38"/>
          <p:cNvCxnSpPr/>
          <p:nvPr/>
        </p:nvCxnSpPr>
        <p:spPr>
          <a:xfrm flipH="1">
            <a:off x="6907803" y="2115422"/>
            <a:ext cx="1386900" cy="804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38"/>
          <p:cNvCxnSpPr/>
          <p:nvPr/>
        </p:nvCxnSpPr>
        <p:spPr>
          <a:xfrm>
            <a:off x="6778850" y="2721027"/>
            <a:ext cx="4402500" cy="2422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1" name="Google Shape;501;p38"/>
          <p:cNvGrpSpPr/>
          <p:nvPr/>
        </p:nvGrpSpPr>
        <p:grpSpPr>
          <a:xfrm>
            <a:off x="6225635" y="1061382"/>
            <a:ext cx="2954249" cy="2912766"/>
            <a:chOff x="1077075" y="238125"/>
            <a:chExt cx="5446625" cy="5219075"/>
          </a:xfrm>
        </p:grpSpPr>
        <p:sp>
          <p:nvSpPr>
            <p:cNvPr id="502" name="Google Shape;502;p38"/>
            <p:cNvSpPr/>
            <p:nvPr/>
          </p:nvSpPr>
          <p:spPr>
            <a:xfrm>
              <a:off x="2883650" y="238125"/>
              <a:ext cx="86900" cy="50425"/>
            </a:xfrm>
            <a:custGeom>
              <a:avLst/>
              <a:gdLst/>
              <a:ahLst/>
              <a:cxnLst/>
              <a:rect l="l" t="t" r="r" b="b"/>
              <a:pathLst>
                <a:path w="3476" h="2017" extrusionOk="0">
                  <a:moveTo>
                    <a:pt x="1728" y="0"/>
                  </a:moveTo>
                  <a:lnTo>
                    <a:pt x="0" y="1018"/>
                  </a:lnTo>
                  <a:lnTo>
                    <a:pt x="1748" y="2016"/>
                  </a:lnTo>
                  <a:lnTo>
                    <a:pt x="3476" y="1018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2926850" y="263550"/>
              <a:ext cx="644300" cy="1255950"/>
            </a:xfrm>
            <a:custGeom>
              <a:avLst/>
              <a:gdLst/>
              <a:ahLst/>
              <a:cxnLst/>
              <a:rect l="l" t="t" r="r" b="b"/>
              <a:pathLst>
                <a:path w="25772" h="50238" extrusionOk="0">
                  <a:moveTo>
                    <a:pt x="1748" y="1"/>
                  </a:moveTo>
                  <a:lnTo>
                    <a:pt x="0" y="999"/>
                  </a:lnTo>
                  <a:lnTo>
                    <a:pt x="0" y="50237"/>
                  </a:lnTo>
                  <a:lnTo>
                    <a:pt x="25772" y="3541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2283050" y="263550"/>
              <a:ext cx="643825" cy="1255950"/>
            </a:xfrm>
            <a:custGeom>
              <a:avLst/>
              <a:gdLst/>
              <a:ahLst/>
              <a:cxnLst/>
              <a:rect l="l" t="t" r="r" b="b"/>
              <a:pathLst>
                <a:path w="25753" h="50238" extrusionOk="0">
                  <a:moveTo>
                    <a:pt x="24082" y="1"/>
                  </a:moveTo>
                  <a:lnTo>
                    <a:pt x="0" y="35412"/>
                  </a:lnTo>
                  <a:lnTo>
                    <a:pt x="25752" y="50237"/>
                  </a:lnTo>
                  <a:lnTo>
                    <a:pt x="25752" y="999"/>
                  </a:lnTo>
                  <a:lnTo>
                    <a:pt x="24082" y="1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4701750" y="746050"/>
              <a:ext cx="126275" cy="73000"/>
            </a:xfrm>
            <a:custGeom>
              <a:avLst/>
              <a:gdLst/>
              <a:ahLst/>
              <a:cxnLst/>
              <a:rect l="l" t="t" r="r" b="b"/>
              <a:pathLst>
                <a:path w="5051" h="2920" extrusionOk="0">
                  <a:moveTo>
                    <a:pt x="2516" y="0"/>
                  </a:moveTo>
                  <a:lnTo>
                    <a:pt x="0" y="1460"/>
                  </a:lnTo>
                  <a:lnTo>
                    <a:pt x="2535" y="2919"/>
                  </a:lnTo>
                  <a:lnTo>
                    <a:pt x="5051" y="1460"/>
                  </a:lnTo>
                  <a:lnTo>
                    <a:pt x="2516" y="0"/>
                  </a:lnTo>
                  <a:close/>
                </a:path>
              </a:pathLst>
            </a:custGeom>
            <a:solidFill>
              <a:srgbClr val="A8D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4765125" y="782525"/>
              <a:ext cx="929950" cy="1815250"/>
            </a:xfrm>
            <a:custGeom>
              <a:avLst/>
              <a:gdLst/>
              <a:ahLst/>
              <a:cxnLst/>
              <a:rect l="l" t="t" r="r" b="b"/>
              <a:pathLst>
                <a:path w="37198" h="72610" extrusionOk="0">
                  <a:moveTo>
                    <a:pt x="2516" y="1"/>
                  </a:moveTo>
                  <a:lnTo>
                    <a:pt x="0" y="1460"/>
                  </a:lnTo>
                  <a:lnTo>
                    <a:pt x="0" y="72610"/>
                  </a:lnTo>
                  <a:lnTo>
                    <a:pt x="37197" y="51159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rgbClr val="A8D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3834700" y="782525"/>
              <a:ext cx="929950" cy="1815250"/>
            </a:xfrm>
            <a:custGeom>
              <a:avLst/>
              <a:gdLst/>
              <a:ahLst/>
              <a:cxnLst/>
              <a:rect l="l" t="t" r="r" b="b"/>
              <a:pathLst>
                <a:path w="37198" h="72610" extrusionOk="0">
                  <a:moveTo>
                    <a:pt x="34778" y="1"/>
                  </a:moveTo>
                  <a:lnTo>
                    <a:pt x="0" y="51159"/>
                  </a:lnTo>
                  <a:lnTo>
                    <a:pt x="37198" y="72610"/>
                  </a:lnTo>
                  <a:lnTo>
                    <a:pt x="37198" y="1460"/>
                  </a:lnTo>
                  <a:lnTo>
                    <a:pt x="34778" y="1"/>
                  </a:lnTo>
                  <a:close/>
                </a:path>
              </a:pathLst>
            </a:custGeom>
            <a:solidFill>
              <a:srgbClr val="A8D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2233125" y="1539150"/>
              <a:ext cx="168050" cy="97500"/>
            </a:xfrm>
            <a:custGeom>
              <a:avLst/>
              <a:gdLst/>
              <a:ahLst/>
              <a:cxnLst/>
              <a:rect l="l" t="t" r="r" b="b"/>
              <a:pathLst>
                <a:path w="6722" h="3900" extrusionOk="0">
                  <a:moveTo>
                    <a:pt x="3361" y="1"/>
                  </a:moveTo>
                  <a:lnTo>
                    <a:pt x="0" y="1940"/>
                  </a:lnTo>
                  <a:lnTo>
                    <a:pt x="3380" y="3899"/>
                  </a:lnTo>
                  <a:lnTo>
                    <a:pt x="6722" y="1940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317125" y="1587650"/>
              <a:ext cx="1240100" cy="2419675"/>
            </a:xfrm>
            <a:custGeom>
              <a:avLst/>
              <a:gdLst/>
              <a:ahLst/>
              <a:cxnLst/>
              <a:rect l="l" t="t" r="r" b="b"/>
              <a:pathLst>
                <a:path w="49604" h="96787" extrusionOk="0">
                  <a:moveTo>
                    <a:pt x="3362" y="0"/>
                  </a:moveTo>
                  <a:lnTo>
                    <a:pt x="1" y="1959"/>
                  </a:lnTo>
                  <a:lnTo>
                    <a:pt x="1" y="96787"/>
                  </a:lnTo>
                  <a:lnTo>
                    <a:pt x="49604" y="68212"/>
                  </a:lnTo>
                  <a:lnTo>
                    <a:pt x="3362" y="0"/>
                  </a:ln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1077075" y="1587650"/>
              <a:ext cx="1240075" cy="2419675"/>
            </a:xfrm>
            <a:custGeom>
              <a:avLst/>
              <a:gdLst/>
              <a:ahLst/>
              <a:cxnLst/>
              <a:rect l="l" t="t" r="r" b="b"/>
              <a:pathLst>
                <a:path w="49603" h="96787" extrusionOk="0">
                  <a:moveTo>
                    <a:pt x="46357" y="0"/>
                  </a:moveTo>
                  <a:lnTo>
                    <a:pt x="0" y="68212"/>
                  </a:lnTo>
                  <a:lnTo>
                    <a:pt x="49603" y="96787"/>
                  </a:lnTo>
                  <a:lnTo>
                    <a:pt x="49603" y="1959"/>
                  </a:lnTo>
                  <a:lnTo>
                    <a:pt x="46357" y="0"/>
                  </a:ln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3213950" y="2163275"/>
              <a:ext cx="3309750" cy="3293925"/>
            </a:xfrm>
            <a:custGeom>
              <a:avLst/>
              <a:gdLst/>
              <a:ahLst/>
              <a:cxnLst/>
              <a:rect l="l" t="t" r="r" b="b"/>
              <a:pathLst>
                <a:path w="132390" h="131757" extrusionOk="0">
                  <a:moveTo>
                    <a:pt x="66176" y="1"/>
                  </a:moveTo>
                  <a:lnTo>
                    <a:pt x="61701" y="2612"/>
                  </a:lnTo>
                  <a:lnTo>
                    <a:pt x="61817" y="2670"/>
                  </a:lnTo>
                  <a:lnTo>
                    <a:pt x="327" y="93157"/>
                  </a:lnTo>
                  <a:lnTo>
                    <a:pt x="0" y="93330"/>
                  </a:lnTo>
                  <a:lnTo>
                    <a:pt x="135" y="93407"/>
                  </a:lnTo>
                  <a:lnTo>
                    <a:pt x="0" y="93618"/>
                  </a:lnTo>
                  <a:lnTo>
                    <a:pt x="66195" y="131757"/>
                  </a:lnTo>
                  <a:lnTo>
                    <a:pt x="66368" y="131641"/>
                  </a:lnTo>
                  <a:lnTo>
                    <a:pt x="66406" y="131680"/>
                  </a:lnTo>
                  <a:lnTo>
                    <a:pt x="75643" y="126322"/>
                  </a:lnTo>
                  <a:lnTo>
                    <a:pt x="132390" y="93618"/>
                  </a:lnTo>
                  <a:lnTo>
                    <a:pt x="132255" y="93407"/>
                  </a:lnTo>
                  <a:lnTo>
                    <a:pt x="132390" y="93330"/>
                  </a:lnTo>
                  <a:lnTo>
                    <a:pt x="132083" y="93157"/>
                  </a:lnTo>
                  <a:lnTo>
                    <a:pt x="70689" y="2612"/>
                  </a:lnTo>
                  <a:lnTo>
                    <a:pt x="66176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3834700" y="1515625"/>
              <a:ext cx="1860375" cy="1077850"/>
            </a:xfrm>
            <a:custGeom>
              <a:avLst/>
              <a:gdLst/>
              <a:ahLst/>
              <a:cxnLst/>
              <a:rect l="l" t="t" r="r" b="b"/>
              <a:pathLst>
                <a:path w="74415" h="43114" extrusionOk="0">
                  <a:moveTo>
                    <a:pt x="37083" y="1"/>
                  </a:moveTo>
                  <a:lnTo>
                    <a:pt x="0" y="21567"/>
                  </a:lnTo>
                  <a:lnTo>
                    <a:pt x="37332" y="43113"/>
                  </a:lnTo>
                  <a:lnTo>
                    <a:pt x="74414" y="21567"/>
                  </a:lnTo>
                  <a:lnTo>
                    <a:pt x="37083" y="1"/>
                  </a:lnTo>
                  <a:close/>
                </a:path>
              </a:pathLst>
            </a:custGeom>
            <a:solidFill>
              <a:srgbClr val="7BB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283050" y="775825"/>
              <a:ext cx="1288100" cy="745600"/>
            </a:xfrm>
            <a:custGeom>
              <a:avLst/>
              <a:gdLst/>
              <a:ahLst/>
              <a:cxnLst/>
              <a:rect l="l" t="t" r="r" b="b"/>
              <a:pathLst>
                <a:path w="51524" h="29824" extrusionOk="0">
                  <a:moveTo>
                    <a:pt x="25676" y="0"/>
                  </a:moveTo>
                  <a:lnTo>
                    <a:pt x="0" y="14921"/>
                  </a:lnTo>
                  <a:lnTo>
                    <a:pt x="25848" y="29823"/>
                  </a:lnTo>
                  <a:lnTo>
                    <a:pt x="51524" y="14921"/>
                  </a:lnTo>
                  <a:lnTo>
                    <a:pt x="25676" y="0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1077075" y="2551200"/>
              <a:ext cx="2480150" cy="1436450"/>
            </a:xfrm>
            <a:custGeom>
              <a:avLst/>
              <a:gdLst/>
              <a:ahLst/>
              <a:cxnLst/>
              <a:rect l="l" t="t" r="r" b="b"/>
              <a:pathLst>
                <a:path w="99206" h="57458" extrusionOk="0">
                  <a:moveTo>
                    <a:pt x="49449" y="0"/>
                  </a:moveTo>
                  <a:lnTo>
                    <a:pt x="0" y="28729"/>
                  </a:lnTo>
                  <a:lnTo>
                    <a:pt x="49776" y="57457"/>
                  </a:lnTo>
                  <a:lnTo>
                    <a:pt x="99206" y="28729"/>
                  </a:lnTo>
                  <a:lnTo>
                    <a:pt x="49449" y="0"/>
                  </a:ln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3213950" y="3538250"/>
              <a:ext cx="3309750" cy="1917025"/>
            </a:xfrm>
            <a:custGeom>
              <a:avLst/>
              <a:gdLst/>
              <a:ahLst/>
              <a:cxnLst/>
              <a:rect l="l" t="t" r="r" b="b"/>
              <a:pathLst>
                <a:path w="132390" h="76681" extrusionOk="0">
                  <a:moveTo>
                    <a:pt x="65984" y="1"/>
                  </a:moveTo>
                  <a:lnTo>
                    <a:pt x="0" y="38331"/>
                  </a:lnTo>
                  <a:lnTo>
                    <a:pt x="66406" y="76681"/>
                  </a:lnTo>
                  <a:lnTo>
                    <a:pt x="132390" y="38331"/>
                  </a:lnTo>
                  <a:lnTo>
                    <a:pt x="65984" y="1"/>
                  </a:lnTo>
                  <a:close/>
                </a:path>
              </a:pathLst>
            </a:custGeom>
            <a:solidFill>
              <a:srgbClr val="589E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4701750" y="746050"/>
              <a:ext cx="126275" cy="73000"/>
            </a:xfrm>
            <a:custGeom>
              <a:avLst/>
              <a:gdLst/>
              <a:ahLst/>
              <a:cxnLst/>
              <a:rect l="l" t="t" r="r" b="b"/>
              <a:pathLst>
                <a:path w="5051" h="2920" extrusionOk="0">
                  <a:moveTo>
                    <a:pt x="2516" y="0"/>
                  </a:moveTo>
                  <a:lnTo>
                    <a:pt x="0" y="1460"/>
                  </a:lnTo>
                  <a:lnTo>
                    <a:pt x="2535" y="2919"/>
                  </a:lnTo>
                  <a:lnTo>
                    <a:pt x="5051" y="1460"/>
                  </a:lnTo>
                  <a:lnTo>
                    <a:pt x="2516" y="0"/>
                  </a:lnTo>
                  <a:close/>
                </a:path>
              </a:pathLst>
            </a:custGeom>
            <a:solidFill>
              <a:srgbClr val="A8D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4765125" y="782525"/>
              <a:ext cx="929950" cy="1815250"/>
            </a:xfrm>
            <a:custGeom>
              <a:avLst/>
              <a:gdLst/>
              <a:ahLst/>
              <a:cxnLst/>
              <a:rect l="l" t="t" r="r" b="b"/>
              <a:pathLst>
                <a:path w="37198" h="72610" extrusionOk="0">
                  <a:moveTo>
                    <a:pt x="2516" y="1"/>
                  </a:moveTo>
                  <a:lnTo>
                    <a:pt x="0" y="1460"/>
                  </a:lnTo>
                  <a:lnTo>
                    <a:pt x="0" y="72610"/>
                  </a:lnTo>
                  <a:lnTo>
                    <a:pt x="37197" y="51159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rgbClr val="7BB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3834700" y="782525"/>
              <a:ext cx="929950" cy="1815250"/>
            </a:xfrm>
            <a:custGeom>
              <a:avLst/>
              <a:gdLst/>
              <a:ahLst/>
              <a:cxnLst/>
              <a:rect l="l" t="t" r="r" b="b"/>
              <a:pathLst>
                <a:path w="37198" h="72610" extrusionOk="0">
                  <a:moveTo>
                    <a:pt x="34778" y="1"/>
                  </a:moveTo>
                  <a:lnTo>
                    <a:pt x="0" y="51159"/>
                  </a:lnTo>
                  <a:lnTo>
                    <a:pt x="37198" y="72610"/>
                  </a:lnTo>
                  <a:lnTo>
                    <a:pt x="37198" y="1460"/>
                  </a:lnTo>
                  <a:lnTo>
                    <a:pt x="34778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2883650" y="238125"/>
              <a:ext cx="86900" cy="50425"/>
            </a:xfrm>
            <a:custGeom>
              <a:avLst/>
              <a:gdLst/>
              <a:ahLst/>
              <a:cxnLst/>
              <a:rect l="l" t="t" r="r" b="b"/>
              <a:pathLst>
                <a:path w="3476" h="2017" extrusionOk="0">
                  <a:moveTo>
                    <a:pt x="1728" y="0"/>
                  </a:moveTo>
                  <a:lnTo>
                    <a:pt x="0" y="1018"/>
                  </a:lnTo>
                  <a:lnTo>
                    <a:pt x="1748" y="2016"/>
                  </a:lnTo>
                  <a:lnTo>
                    <a:pt x="3476" y="1018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2926850" y="263550"/>
              <a:ext cx="644300" cy="1255950"/>
            </a:xfrm>
            <a:custGeom>
              <a:avLst/>
              <a:gdLst/>
              <a:ahLst/>
              <a:cxnLst/>
              <a:rect l="l" t="t" r="r" b="b"/>
              <a:pathLst>
                <a:path w="25772" h="50238" extrusionOk="0">
                  <a:moveTo>
                    <a:pt x="1748" y="1"/>
                  </a:moveTo>
                  <a:lnTo>
                    <a:pt x="0" y="999"/>
                  </a:lnTo>
                  <a:lnTo>
                    <a:pt x="0" y="50237"/>
                  </a:lnTo>
                  <a:lnTo>
                    <a:pt x="25772" y="3541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2283050" y="263550"/>
              <a:ext cx="643825" cy="1255950"/>
            </a:xfrm>
            <a:custGeom>
              <a:avLst/>
              <a:gdLst/>
              <a:ahLst/>
              <a:cxnLst/>
              <a:rect l="l" t="t" r="r" b="b"/>
              <a:pathLst>
                <a:path w="25753" h="50238" extrusionOk="0">
                  <a:moveTo>
                    <a:pt x="24082" y="1"/>
                  </a:moveTo>
                  <a:lnTo>
                    <a:pt x="0" y="35412"/>
                  </a:lnTo>
                  <a:lnTo>
                    <a:pt x="25752" y="50237"/>
                  </a:lnTo>
                  <a:lnTo>
                    <a:pt x="25752" y="999"/>
                  </a:lnTo>
                  <a:lnTo>
                    <a:pt x="24082" y="1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2233125" y="1539150"/>
              <a:ext cx="168050" cy="97500"/>
            </a:xfrm>
            <a:custGeom>
              <a:avLst/>
              <a:gdLst/>
              <a:ahLst/>
              <a:cxnLst/>
              <a:rect l="l" t="t" r="r" b="b"/>
              <a:pathLst>
                <a:path w="6722" h="3900" extrusionOk="0">
                  <a:moveTo>
                    <a:pt x="3361" y="1"/>
                  </a:moveTo>
                  <a:lnTo>
                    <a:pt x="0" y="1940"/>
                  </a:lnTo>
                  <a:lnTo>
                    <a:pt x="3380" y="3899"/>
                  </a:lnTo>
                  <a:lnTo>
                    <a:pt x="6722" y="1940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2317125" y="1587650"/>
              <a:ext cx="1240100" cy="2419675"/>
            </a:xfrm>
            <a:custGeom>
              <a:avLst/>
              <a:gdLst/>
              <a:ahLst/>
              <a:cxnLst/>
              <a:rect l="l" t="t" r="r" b="b"/>
              <a:pathLst>
                <a:path w="49604" h="96787" extrusionOk="0">
                  <a:moveTo>
                    <a:pt x="3362" y="0"/>
                  </a:moveTo>
                  <a:lnTo>
                    <a:pt x="1" y="1959"/>
                  </a:lnTo>
                  <a:lnTo>
                    <a:pt x="1" y="96787"/>
                  </a:lnTo>
                  <a:lnTo>
                    <a:pt x="49604" y="68212"/>
                  </a:lnTo>
                  <a:lnTo>
                    <a:pt x="3362" y="0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077075" y="1587650"/>
              <a:ext cx="1240075" cy="2419675"/>
            </a:xfrm>
            <a:custGeom>
              <a:avLst/>
              <a:gdLst/>
              <a:ahLst/>
              <a:cxnLst/>
              <a:rect l="l" t="t" r="r" b="b"/>
              <a:pathLst>
                <a:path w="49603" h="96787" extrusionOk="0">
                  <a:moveTo>
                    <a:pt x="46357" y="0"/>
                  </a:moveTo>
                  <a:lnTo>
                    <a:pt x="0" y="68212"/>
                  </a:lnTo>
                  <a:lnTo>
                    <a:pt x="49603" y="96787"/>
                  </a:lnTo>
                  <a:lnTo>
                    <a:pt x="49603" y="1959"/>
                  </a:lnTo>
                  <a:lnTo>
                    <a:pt x="46357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4756475" y="2163275"/>
              <a:ext cx="224700" cy="130125"/>
            </a:xfrm>
            <a:custGeom>
              <a:avLst/>
              <a:gdLst/>
              <a:ahLst/>
              <a:cxnLst/>
              <a:rect l="l" t="t" r="r" b="b"/>
              <a:pathLst>
                <a:path w="8988" h="5205" extrusionOk="0">
                  <a:moveTo>
                    <a:pt x="4475" y="1"/>
                  </a:moveTo>
                  <a:lnTo>
                    <a:pt x="0" y="2612"/>
                  </a:lnTo>
                  <a:lnTo>
                    <a:pt x="4513" y="5205"/>
                  </a:lnTo>
                  <a:lnTo>
                    <a:pt x="8988" y="2612"/>
                  </a:lnTo>
                  <a:lnTo>
                    <a:pt x="4475" y="1"/>
                  </a:lnTo>
                  <a:close/>
                </a:path>
              </a:pathLst>
            </a:custGeom>
            <a:solidFill>
              <a:srgbClr val="589E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4868825" y="2228575"/>
              <a:ext cx="1654875" cy="3228625"/>
            </a:xfrm>
            <a:custGeom>
              <a:avLst/>
              <a:gdLst/>
              <a:ahLst/>
              <a:cxnLst/>
              <a:rect l="l" t="t" r="r" b="b"/>
              <a:pathLst>
                <a:path w="66195" h="129145" extrusionOk="0">
                  <a:moveTo>
                    <a:pt x="4494" y="0"/>
                  </a:moveTo>
                  <a:lnTo>
                    <a:pt x="0" y="2593"/>
                  </a:lnTo>
                  <a:lnTo>
                    <a:pt x="0" y="129145"/>
                  </a:lnTo>
                  <a:lnTo>
                    <a:pt x="66195" y="91006"/>
                  </a:lnTo>
                  <a:lnTo>
                    <a:pt x="4494" y="0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3213950" y="2228575"/>
              <a:ext cx="1654900" cy="3228625"/>
            </a:xfrm>
            <a:custGeom>
              <a:avLst/>
              <a:gdLst/>
              <a:ahLst/>
              <a:cxnLst/>
              <a:rect l="l" t="t" r="r" b="b"/>
              <a:pathLst>
                <a:path w="66196" h="129145" extrusionOk="0">
                  <a:moveTo>
                    <a:pt x="61855" y="0"/>
                  </a:moveTo>
                  <a:lnTo>
                    <a:pt x="0" y="91006"/>
                  </a:lnTo>
                  <a:lnTo>
                    <a:pt x="66195" y="129145"/>
                  </a:lnTo>
                  <a:lnTo>
                    <a:pt x="66195" y="2593"/>
                  </a:lnTo>
                  <a:lnTo>
                    <a:pt x="61855" y="0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3102550" y="923675"/>
              <a:ext cx="191125" cy="282325"/>
            </a:xfrm>
            <a:custGeom>
              <a:avLst/>
              <a:gdLst/>
              <a:ahLst/>
              <a:cxnLst/>
              <a:rect l="l" t="t" r="r" b="b"/>
              <a:pathLst>
                <a:path w="7645" h="11293" extrusionOk="0">
                  <a:moveTo>
                    <a:pt x="2517" y="1"/>
                  </a:moveTo>
                  <a:lnTo>
                    <a:pt x="1595" y="462"/>
                  </a:lnTo>
                  <a:lnTo>
                    <a:pt x="1" y="3016"/>
                  </a:lnTo>
                  <a:lnTo>
                    <a:pt x="673" y="3611"/>
                  </a:lnTo>
                  <a:lnTo>
                    <a:pt x="1998" y="1537"/>
                  </a:lnTo>
                  <a:lnTo>
                    <a:pt x="4936" y="9622"/>
                  </a:lnTo>
                  <a:lnTo>
                    <a:pt x="3496" y="10352"/>
                  </a:lnTo>
                  <a:lnTo>
                    <a:pt x="3842" y="11293"/>
                  </a:lnTo>
                  <a:lnTo>
                    <a:pt x="7644" y="9372"/>
                  </a:lnTo>
                  <a:lnTo>
                    <a:pt x="7298" y="8450"/>
                  </a:lnTo>
                  <a:lnTo>
                    <a:pt x="5858" y="9161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C5E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5029175" y="1782675"/>
              <a:ext cx="238150" cy="361425"/>
            </a:xfrm>
            <a:custGeom>
              <a:avLst/>
              <a:gdLst/>
              <a:ahLst/>
              <a:cxnLst/>
              <a:rect l="l" t="t" r="r" b="b"/>
              <a:pathLst>
                <a:path w="9526" h="14457" extrusionOk="0">
                  <a:moveTo>
                    <a:pt x="3840" y="1"/>
                  </a:moveTo>
                  <a:cubicBezTo>
                    <a:pt x="3377" y="1"/>
                    <a:pt x="2854" y="150"/>
                    <a:pt x="2266" y="438"/>
                  </a:cubicBezTo>
                  <a:cubicBezTo>
                    <a:pt x="538" y="1321"/>
                    <a:pt x="0" y="2627"/>
                    <a:pt x="653" y="4394"/>
                  </a:cubicBezTo>
                  <a:lnTo>
                    <a:pt x="1229" y="6007"/>
                  </a:lnTo>
                  <a:lnTo>
                    <a:pt x="2362" y="5450"/>
                  </a:lnTo>
                  <a:lnTo>
                    <a:pt x="1748" y="3760"/>
                  </a:lnTo>
                  <a:cubicBezTo>
                    <a:pt x="1575" y="3376"/>
                    <a:pt x="1575" y="2915"/>
                    <a:pt x="1728" y="2512"/>
                  </a:cubicBezTo>
                  <a:cubicBezTo>
                    <a:pt x="1940" y="2089"/>
                    <a:pt x="2285" y="1744"/>
                    <a:pt x="2727" y="1552"/>
                  </a:cubicBezTo>
                  <a:cubicBezTo>
                    <a:pt x="3063" y="1384"/>
                    <a:pt x="3364" y="1303"/>
                    <a:pt x="3630" y="1303"/>
                  </a:cubicBezTo>
                  <a:cubicBezTo>
                    <a:pt x="3760" y="1303"/>
                    <a:pt x="3881" y="1322"/>
                    <a:pt x="3994" y="1360"/>
                  </a:cubicBezTo>
                  <a:cubicBezTo>
                    <a:pt x="4359" y="1532"/>
                    <a:pt x="4647" y="1840"/>
                    <a:pt x="4743" y="2243"/>
                  </a:cubicBezTo>
                  <a:lnTo>
                    <a:pt x="5127" y="3261"/>
                  </a:lnTo>
                  <a:cubicBezTo>
                    <a:pt x="5223" y="3530"/>
                    <a:pt x="5262" y="3818"/>
                    <a:pt x="5243" y="4086"/>
                  </a:cubicBezTo>
                  <a:cubicBezTo>
                    <a:pt x="5223" y="4259"/>
                    <a:pt x="5223" y="4413"/>
                    <a:pt x="5223" y="4528"/>
                  </a:cubicBezTo>
                  <a:cubicBezTo>
                    <a:pt x="5204" y="4663"/>
                    <a:pt x="5185" y="4835"/>
                    <a:pt x="5166" y="5066"/>
                  </a:cubicBezTo>
                  <a:cubicBezTo>
                    <a:pt x="5127" y="5296"/>
                    <a:pt x="5089" y="5469"/>
                    <a:pt x="5070" y="5584"/>
                  </a:cubicBezTo>
                  <a:cubicBezTo>
                    <a:pt x="5051" y="5700"/>
                    <a:pt x="5031" y="5892"/>
                    <a:pt x="4974" y="6141"/>
                  </a:cubicBezTo>
                  <a:cubicBezTo>
                    <a:pt x="4935" y="6410"/>
                    <a:pt x="4916" y="6583"/>
                    <a:pt x="4897" y="6660"/>
                  </a:cubicBezTo>
                  <a:lnTo>
                    <a:pt x="3706" y="13323"/>
                  </a:lnTo>
                  <a:lnTo>
                    <a:pt x="4129" y="14456"/>
                  </a:lnTo>
                  <a:lnTo>
                    <a:pt x="9525" y="11729"/>
                  </a:lnTo>
                  <a:lnTo>
                    <a:pt x="9103" y="10596"/>
                  </a:lnTo>
                  <a:lnTo>
                    <a:pt x="5070" y="12632"/>
                  </a:lnTo>
                  <a:lnTo>
                    <a:pt x="6049" y="7044"/>
                  </a:lnTo>
                  <a:cubicBezTo>
                    <a:pt x="6260" y="5853"/>
                    <a:pt x="6395" y="4931"/>
                    <a:pt x="6433" y="4298"/>
                  </a:cubicBezTo>
                  <a:cubicBezTo>
                    <a:pt x="6491" y="3760"/>
                    <a:pt x="6433" y="3222"/>
                    <a:pt x="6260" y="2723"/>
                  </a:cubicBezTo>
                  <a:lnTo>
                    <a:pt x="5915" y="1763"/>
                  </a:lnTo>
                  <a:cubicBezTo>
                    <a:pt x="5608" y="899"/>
                    <a:pt x="5147" y="361"/>
                    <a:pt x="4532" y="131"/>
                  </a:cubicBezTo>
                  <a:cubicBezTo>
                    <a:pt x="4318" y="44"/>
                    <a:pt x="4087" y="1"/>
                    <a:pt x="3840" y="1"/>
                  </a:cubicBezTo>
                  <a:close/>
                </a:path>
              </a:pathLst>
            </a:custGeom>
            <a:solidFill>
              <a:srgbClr val="9FC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656550" y="2981225"/>
              <a:ext cx="279925" cy="406500"/>
            </a:xfrm>
            <a:custGeom>
              <a:avLst/>
              <a:gdLst/>
              <a:ahLst/>
              <a:cxnLst/>
              <a:rect l="l" t="t" r="r" b="b"/>
              <a:pathLst>
                <a:path w="11197" h="16260" extrusionOk="0">
                  <a:moveTo>
                    <a:pt x="4530" y="0"/>
                  </a:moveTo>
                  <a:cubicBezTo>
                    <a:pt x="3979" y="0"/>
                    <a:pt x="3356" y="171"/>
                    <a:pt x="2651" y="524"/>
                  </a:cubicBezTo>
                  <a:cubicBezTo>
                    <a:pt x="635" y="1542"/>
                    <a:pt x="1" y="3097"/>
                    <a:pt x="750" y="5191"/>
                  </a:cubicBezTo>
                  <a:lnTo>
                    <a:pt x="1441" y="7111"/>
                  </a:lnTo>
                  <a:lnTo>
                    <a:pt x="2766" y="6439"/>
                  </a:lnTo>
                  <a:lnTo>
                    <a:pt x="2036" y="4442"/>
                  </a:lnTo>
                  <a:cubicBezTo>
                    <a:pt x="1844" y="3961"/>
                    <a:pt x="1844" y="3443"/>
                    <a:pt x="2036" y="2963"/>
                  </a:cubicBezTo>
                  <a:cubicBezTo>
                    <a:pt x="2267" y="2464"/>
                    <a:pt x="2689" y="2060"/>
                    <a:pt x="3208" y="1830"/>
                  </a:cubicBezTo>
                  <a:cubicBezTo>
                    <a:pt x="3602" y="1639"/>
                    <a:pt x="3954" y="1541"/>
                    <a:pt x="4264" y="1541"/>
                  </a:cubicBezTo>
                  <a:cubicBezTo>
                    <a:pt x="4422" y="1541"/>
                    <a:pt x="4569" y="1567"/>
                    <a:pt x="4706" y="1619"/>
                  </a:cubicBezTo>
                  <a:cubicBezTo>
                    <a:pt x="5147" y="1811"/>
                    <a:pt x="5474" y="2195"/>
                    <a:pt x="5608" y="2656"/>
                  </a:cubicBezTo>
                  <a:lnTo>
                    <a:pt x="6376" y="4768"/>
                  </a:lnTo>
                  <a:cubicBezTo>
                    <a:pt x="6549" y="5267"/>
                    <a:pt x="6568" y="5805"/>
                    <a:pt x="6415" y="6304"/>
                  </a:cubicBezTo>
                  <a:cubicBezTo>
                    <a:pt x="6261" y="6842"/>
                    <a:pt x="5877" y="7284"/>
                    <a:pt x="5378" y="7514"/>
                  </a:cubicBezTo>
                  <a:lnTo>
                    <a:pt x="3650" y="8378"/>
                  </a:lnTo>
                  <a:lnTo>
                    <a:pt x="4072" y="9492"/>
                  </a:lnTo>
                  <a:lnTo>
                    <a:pt x="5992" y="8532"/>
                  </a:lnTo>
                  <a:cubicBezTo>
                    <a:pt x="6222" y="8402"/>
                    <a:pt x="6477" y="8335"/>
                    <a:pt x="6734" y="8335"/>
                  </a:cubicBezTo>
                  <a:cubicBezTo>
                    <a:pt x="6972" y="8335"/>
                    <a:pt x="7211" y="8393"/>
                    <a:pt x="7433" y="8513"/>
                  </a:cubicBezTo>
                  <a:cubicBezTo>
                    <a:pt x="7855" y="8743"/>
                    <a:pt x="8201" y="9127"/>
                    <a:pt x="8354" y="9607"/>
                  </a:cubicBezTo>
                  <a:lnTo>
                    <a:pt x="9123" y="11720"/>
                  </a:lnTo>
                  <a:cubicBezTo>
                    <a:pt x="9334" y="12200"/>
                    <a:pt x="9315" y="12738"/>
                    <a:pt x="9103" y="13218"/>
                  </a:cubicBezTo>
                  <a:cubicBezTo>
                    <a:pt x="8854" y="13717"/>
                    <a:pt x="8412" y="14139"/>
                    <a:pt x="7874" y="14370"/>
                  </a:cubicBezTo>
                  <a:cubicBezTo>
                    <a:pt x="7453" y="14581"/>
                    <a:pt x="7076" y="14683"/>
                    <a:pt x="6745" y="14683"/>
                  </a:cubicBezTo>
                  <a:cubicBezTo>
                    <a:pt x="6593" y="14683"/>
                    <a:pt x="6451" y="14662"/>
                    <a:pt x="6319" y="14620"/>
                  </a:cubicBezTo>
                  <a:cubicBezTo>
                    <a:pt x="5858" y="14447"/>
                    <a:pt x="5512" y="14063"/>
                    <a:pt x="5378" y="13602"/>
                  </a:cubicBezTo>
                  <a:lnTo>
                    <a:pt x="4667" y="11605"/>
                  </a:lnTo>
                  <a:lnTo>
                    <a:pt x="3342" y="12277"/>
                  </a:lnTo>
                  <a:lnTo>
                    <a:pt x="4034" y="14197"/>
                  </a:lnTo>
                  <a:cubicBezTo>
                    <a:pt x="4542" y="15568"/>
                    <a:pt x="5343" y="16260"/>
                    <a:pt x="6445" y="16260"/>
                  </a:cubicBezTo>
                  <a:cubicBezTo>
                    <a:pt x="7009" y="16260"/>
                    <a:pt x="7652" y="16078"/>
                    <a:pt x="8374" y="15714"/>
                  </a:cubicBezTo>
                  <a:cubicBezTo>
                    <a:pt x="10505" y="14639"/>
                    <a:pt x="11197" y="13045"/>
                    <a:pt x="10428" y="10952"/>
                  </a:cubicBezTo>
                  <a:lnTo>
                    <a:pt x="9699" y="8935"/>
                  </a:lnTo>
                  <a:cubicBezTo>
                    <a:pt x="9262" y="7759"/>
                    <a:pt x="8590" y="7171"/>
                    <a:pt x="7657" y="7171"/>
                  </a:cubicBezTo>
                  <a:cubicBezTo>
                    <a:pt x="7523" y="7171"/>
                    <a:pt x="7385" y="7183"/>
                    <a:pt x="7241" y="7207"/>
                  </a:cubicBezTo>
                  <a:cubicBezTo>
                    <a:pt x="8009" y="6400"/>
                    <a:pt x="8162" y="5363"/>
                    <a:pt x="7701" y="4096"/>
                  </a:cubicBezTo>
                  <a:lnTo>
                    <a:pt x="6972" y="2060"/>
                  </a:lnTo>
                  <a:cubicBezTo>
                    <a:pt x="6607" y="1062"/>
                    <a:pt x="6050" y="428"/>
                    <a:pt x="5339" y="140"/>
                  </a:cubicBezTo>
                  <a:cubicBezTo>
                    <a:pt x="5088" y="47"/>
                    <a:pt x="4819" y="0"/>
                    <a:pt x="4530" y="0"/>
                  </a:cubicBezTo>
                  <a:close/>
                </a:path>
              </a:pathLst>
            </a:custGeom>
            <a:solidFill>
              <a:srgbClr val="71B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5426200" y="4117250"/>
              <a:ext cx="278475" cy="528600"/>
            </a:xfrm>
            <a:custGeom>
              <a:avLst/>
              <a:gdLst/>
              <a:ahLst/>
              <a:cxnLst/>
              <a:rect l="l" t="t" r="r" b="b"/>
              <a:pathLst>
                <a:path w="11139" h="21144" extrusionOk="0">
                  <a:moveTo>
                    <a:pt x="3265" y="4532"/>
                  </a:moveTo>
                  <a:lnTo>
                    <a:pt x="6933" y="14614"/>
                  </a:lnTo>
                  <a:lnTo>
                    <a:pt x="1825" y="17188"/>
                  </a:lnTo>
                  <a:lnTo>
                    <a:pt x="3265" y="4532"/>
                  </a:lnTo>
                  <a:close/>
                  <a:moveTo>
                    <a:pt x="3784" y="0"/>
                  </a:moveTo>
                  <a:lnTo>
                    <a:pt x="1959" y="941"/>
                  </a:lnTo>
                  <a:lnTo>
                    <a:pt x="0" y="18109"/>
                  </a:lnTo>
                  <a:lnTo>
                    <a:pt x="673" y="19991"/>
                  </a:lnTo>
                  <a:lnTo>
                    <a:pt x="7605" y="16477"/>
                  </a:lnTo>
                  <a:lnTo>
                    <a:pt x="9314" y="21144"/>
                  </a:lnTo>
                  <a:lnTo>
                    <a:pt x="11139" y="20222"/>
                  </a:lnTo>
                  <a:lnTo>
                    <a:pt x="9449" y="15555"/>
                  </a:lnTo>
                  <a:lnTo>
                    <a:pt x="10754" y="14902"/>
                  </a:lnTo>
                  <a:lnTo>
                    <a:pt x="10082" y="13040"/>
                  </a:lnTo>
                  <a:lnTo>
                    <a:pt x="8776" y="13693"/>
                  </a:lnTo>
                  <a:lnTo>
                    <a:pt x="3784" y="0"/>
                  </a:lnTo>
                  <a:close/>
                </a:path>
              </a:pathLst>
            </a:custGeom>
            <a:solidFill>
              <a:srgbClr val="539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6" name="Google Shape;536;p39"/>
          <p:cNvCxnSpPr/>
          <p:nvPr/>
        </p:nvCxnSpPr>
        <p:spPr>
          <a:xfrm>
            <a:off x="568350" y="3511100"/>
            <a:ext cx="6737400" cy="1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7" name="Google Shape;537;p39"/>
          <p:cNvSpPr txBox="1">
            <a:spLocks noGrp="1"/>
          </p:cNvSpPr>
          <p:nvPr>
            <p:ph type="ctrTitle" idx="4294967295"/>
          </p:nvPr>
        </p:nvSpPr>
        <p:spPr>
          <a:xfrm>
            <a:off x="1086175" y="1768975"/>
            <a:ext cx="4885500" cy="10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 b="1">
                <a:solidFill>
                  <a:schemeClr val="accent2"/>
                </a:solidFill>
              </a:rPr>
              <a:t>Experimental Analysis</a:t>
            </a:r>
            <a:endParaRPr sz="5500" b="1">
              <a:solidFill>
                <a:schemeClr val="accent2"/>
              </a:solidFill>
            </a:endParaRPr>
          </a:p>
        </p:txBody>
      </p:sp>
      <p:grpSp>
        <p:nvGrpSpPr>
          <p:cNvPr id="538" name="Google Shape;538;p39"/>
          <p:cNvGrpSpPr/>
          <p:nvPr/>
        </p:nvGrpSpPr>
        <p:grpSpPr>
          <a:xfrm>
            <a:off x="5877514" y="1502454"/>
            <a:ext cx="3028470" cy="3641057"/>
            <a:chOff x="1627175" y="238125"/>
            <a:chExt cx="4349375" cy="5229150"/>
          </a:xfrm>
        </p:grpSpPr>
        <p:sp>
          <p:nvSpPr>
            <p:cNvPr id="539" name="Google Shape;539;p39"/>
            <p:cNvSpPr/>
            <p:nvPr/>
          </p:nvSpPr>
          <p:spPr>
            <a:xfrm>
              <a:off x="1627175" y="238125"/>
              <a:ext cx="4349375" cy="5229150"/>
            </a:xfrm>
            <a:custGeom>
              <a:avLst/>
              <a:gdLst/>
              <a:ahLst/>
              <a:cxnLst/>
              <a:rect l="l" t="t" r="r" b="b"/>
              <a:pathLst>
                <a:path w="173975" h="209166" extrusionOk="0">
                  <a:moveTo>
                    <a:pt x="86765" y="0"/>
                  </a:moveTo>
                  <a:lnTo>
                    <a:pt x="44980" y="24309"/>
                  </a:lnTo>
                  <a:lnTo>
                    <a:pt x="44891" y="91970"/>
                  </a:lnTo>
                  <a:lnTo>
                    <a:pt x="148" y="117994"/>
                  </a:lnTo>
                  <a:lnTo>
                    <a:pt x="0" y="183999"/>
                  </a:lnTo>
                  <a:lnTo>
                    <a:pt x="43590" y="209166"/>
                  </a:lnTo>
                  <a:lnTo>
                    <a:pt x="88421" y="183112"/>
                  </a:lnTo>
                  <a:lnTo>
                    <a:pt x="132011" y="208308"/>
                  </a:lnTo>
                  <a:lnTo>
                    <a:pt x="173827" y="183999"/>
                  </a:lnTo>
                  <a:lnTo>
                    <a:pt x="173974" y="93271"/>
                  </a:lnTo>
                  <a:lnTo>
                    <a:pt x="130385" y="68076"/>
                  </a:lnTo>
                  <a:lnTo>
                    <a:pt x="130326" y="68105"/>
                  </a:lnTo>
                  <a:lnTo>
                    <a:pt x="130385" y="25166"/>
                  </a:lnTo>
                  <a:lnTo>
                    <a:pt x="86765" y="0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2751650" y="238125"/>
              <a:ext cx="2135150" cy="1236875"/>
            </a:xfrm>
            <a:custGeom>
              <a:avLst/>
              <a:gdLst/>
              <a:ahLst/>
              <a:cxnLst/>
              <a:rect l="l" t="t" r="r" b="b"/>
              <a:pathLst>
                <a:path w="85406" h="49475" extrusionOk="0">
                  <a:moveTo>
                    <a:pt x="41786" y="0"/>
                  </a:moveTo>
                  <a:lnTo>
                    <a:pt x="1" y="24309"/>
                  </a:lnTo>
                  <a:lnTo>
                    <a:pt x="43590" y="49475"/>
                  </a:lnTo>
                  <a:lnTo>
                    <a:pt x="85406" y="25166"/>
                  </a:lnTo>
                  <a:lnTo>
                    <a:pt x="41786" y="0"/>
                  </a:lnTo>
                  <a:close/>
                </a:path>
              </a:pathLst>
            </a:custGeom>
            <a:solidFill>
              <a:srgbClr val="589E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3837700" y="867275"/>
              <a:ext cx="1049100" cy="3948675"/>
            </a:xfrm>
            <a:custGeom>
              <a:avLst/>
              <a:gdLst/>
              <a:ahLst/>
              <a:cxnLst/>
              <a:rect l="l" t="t" r="r" b="b"/>
              <a:pathLst>
                <a:path w="41964" h="157947" extrusionOk="0">
                  <a:moveTo>
                    <a:pt x="41964" y="0"/>
                  </a:moveTo>
                  <a:lnTo>
                    <a:pt x="148" y="24309"/>
                  </a:lnTo>
                  <a:lnTo>
                    <a:pt x="0" y="157946"/>
                  </a:lnTo>
                  <a:lnTo>
                    <a:pt x="41816" y="133667"/>
                  </a:lnTo>
                  <a:lnTo>
                    <a:pt x="41964" y="0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2747950" y="845825"/>
              <a:ext cx="1093475" cy="3970125"/>
            </a:xfrm>
            <a:custGeom>
              <a:avLst/>
              <a:gdLst/>
              <a:ahLst/>
              <a:cxnLst/>
              <a:rect l="l" t="t" r="r" b="b"/>
              <a:pathLst>
                <a:path w="43739" h="158805" extrusionOk="0">
                  <a:moveTo>
                    <a:pt x="149" y="1"/>
                  </a:moveTo>
                  <a:lnTo>
                    <a:pt x="1" y="133638"/>
                  </a:lnTo>
                  <a:lnTo>
                    <a:pt x="43590" y="158804"/>
                  </a:lnTo>
                  <a:lnTo>
                    <a:pt x="43738" y="2516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3841400" y="1946840"/>
              <a:ext cx="2135150" cy="1236900"/>
            </a:xfrm>
            <a:custGeom>
              <a:avLst/>
              <a:gdLst/>
              <a:ahLst/>
              <a:cxnLst/>
              <a:rect l="l" t="t" r="r" b="b"/>
              <a:pathLst>
                <a:path w="85406" h="49476" extrusionOk="0">
                  <a:moveTo>
                    <a:pt x="41816" y="1"/>
                  </a:moveTo>
                  <a:lnTo>
                    <a:pt x="0" y="24309"/>
                  </a:lnTo>
                  <a:lnTo>
                    <a:pt x="43590" y="49475"/>
                  </a:lnTo>
                  <a:lnTo>
                    <a:pt x="85405" y="25196"/>
                  </a:lnTo>
                  <a:lnTo>
                    <a:pt x="41816" y="1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920610" y="2569900"/>
              <a:ext cx="1049100" cy="2875925"/>
            </a:xfrm>
            <a:custGeom>
              <a:avLst/>
              <a:gdLst/>
              <a:ahLst/>
              <a:cxnLst/>
              <a:rect l="l" t="t" r="r" b="b"/>
              <a:pathLst>
                <a:path w="41964" h="115037" extrusionOk="0">
                  <a:moveTo>
                    <a:pt x="41963" y="0"/>
                  </a:moveTo>
                  <a:lnTo>
                    <a:pt x="148" y="24279"/>
                  </a:lnTo>
                  <a:lnTo>
                    <a:pt x="0" y="115037"/>
                  </a:lnTo>
                  <a:lnTo>
                    <a:pt x="41816" y="90728"/>
                  </a:lnTo>
                  <a:lnTo>
                    <a:pt x="41963" y="0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3837700" y="2547725"/>
              <a:ext cx="1093475" cy="2898100"/>
            </a:xfrm>
            <a:custGeom>
              <a:avLst/>
              <a:gdLst/>
              <a:ahLst/>
              <a:cxnLst/>
              <a:rect l="l" t="t" r="r" b="b"/>
              <a:pathLst>
                <a:path w="43739" h="115924" extrusionOk="0">
                  <a:moveTo>
                    <a:pt x="148" y="0"/>
                  </a:moveTo>
                  <a:lnTo>
                    <a:pt x="0" y="90728"/>
                  </a:lnTo>
                  <a:lnTo>
                    <a:pt x="43590" y="115924"/>
                  </a:lnTo>
                  <a:lnTo>
                    <a:pt x="43738" y="2516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1627175" y="3187950"/>
              <a:ext cx="1093450" cy="2279325"/>
            </a:xfrm>
            <a:custGeom>
              <a:avLst/>
              <a:gdLst/>
              <a:ahLst/>
              <a:cxnLst/>
              <a:rect l="l" t="t" r="r" b="b"/>
              <a:pathLst>
                <a:path w="43738" h="91173" extrusionOk="0">
                  <a:moveTo>
                    <a:pt x="148" y="1"/>
                  </a:moveTo>
                  <a:lnTo>
                    <a:pt x="0" y="66006"/>
                  </a:lnTo>
                  <a:lnTo>
                    <a:pt x="43590" y="91173"/>
                  </a:lnTo>
                  <a:lnTo>
                    <a:pt x="43738" y="2516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1630850" y="2536625"/>
              <a:ext cx="2210575" cy="1280500"/>
            </a:xfrm>
            <a:custGeom>
              <a:avLst/>
              <a:gdLst/>
              <a:ahLst/>
              <a:cxnLst/>
              <a:rect l="l" t="t" r="r" b="b"/>
              <a:pathLst>
                <a:path w="88423" h="51220" extrusionOk="0">
                  <a:moveTo>
                    <a:pt x="44833" y="1"/>
                  </a:moveTo>
                  <a:lnTo>
                    <a:pt x="1" y="26054"/>
                  </a:lnTo>
                  <a:lnTo>
                    <a:pt x="43591" y="51220"/>
                  </a:lnTo>
                  <a:lnTo>
                    <a:pt x="88422" y="25167"/>
                  </a:lnTo>
                  <a:lnTo>
                    <a:pt x="44833" y="1"/>
                  </a:ln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2716900" y="3165775"/>
              <a:ext cx="1124525" cy="2301500"/>
            </a:xfrm>
            <a:custGeom>
              <a:avLst/>
              <a:gdLst/>
              <a:ahLst/>
              <a:cxnLst/>
              <a:rect l="l" t="t" r="r" b="b"/>
              <a:pathLst>
                <a:path w="44981" h="92060" extrusionOk="0">
                  <a:moveTo>
                    <a:pt x="44980" y="1"/>
                  </a:moveTo>
                  <a:lnTo>
                    <a:pt x="149" y="26054"/>
                  </a:lnTo>
                  <a:lnTo>
                    <a:pt x="1" y="92060"/>
                  </a:lnTo>
                  <a:lnTo>
                    <a:pt x="44832" y="66006"/>
                  </a:lnTo>
                  <a:lnTo>
                    <a:pt x="44980" y="1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39"/>
          <p:cNvSpPr txBox="1">
            <a:spLocks noGrp="1"/>
          </p:cNvSpPr>
          <p:nvPr>
            <p:ph type="ctrTitle"/>
          </p:nvPr>
        </p:nvSpPr>
        <p:spPr>
          <a:xfrm>
            <a:off x="164825" y="403050"/>
            <a:ext cx="17397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Part B,C &amp; D</a:t>
            </a:r>
            <a:endParaRPr sz="2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0"/>
          <p:cNvSpPr/>
          <p:nvPr/>
        </p:nvSpPr>
        <p:spPr>
          <a:xfrm>
            <a:off x="1913550" y="1906750"/>
            <a:ext cx="3324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0"/>
          <p:cNvSpPr/>
          <p:nvPr/>
        </p:nvSpPr>
        <p:spPr>
          <a:xfrm>
            <a:off x="7045100" y="1906750"/>
            <a:ext cx="3324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6" name="Google Shape;5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255250" y="2244675"/>
            <a:ext cx="4521050" cy="3562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40"/>
          <p:cNvSpPr/>
          <p:nvPr/>
        </p:nvSpPr>
        <p:spPr>
          <a:xfrm>
            <a:off x="723375" y="505175"/>
            <a:ext cx="5456100" cy="3031200"/>
          </a:xfrm>
          <a:prstGeom prst="rect">
            <a:avLst/>
          </a:prstGeom>
          <a:solidFill>
            <a:srgbClr val="B1D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0"/>
          <p:cNvSpPr txBox="1">
            <a:spLocks noGrp="1"/>
          </p:cNvSpPr>
          <p:nvPr>
            <p:ph type="ctrTitle" idx="4294967295"/>
          </p:nvPr>
        </p:nvSpPr>
        <p:spPr>
          <a:xfrm>
            <a:off x="723375" y="3750150"/>
            <a:ext cx="58680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accent1"/>
                </a:solidFill>
              </a:rPr>
              <a:t>NUMBER OF HOSPITALS VS VISITED NODES</a:t>
            </a:r>
            <a:endParaRPr sz="2400" b="1">
              <a:solidFill>
                <a:schemeClr val="accent1"/>
              </a:solidFill>
            </a:endParaRPr>
          </a:p>
        </p:txBody>
      </p:sp>
      <p:grpSp>
        <p:nvGrpSpPr>
          <p:cNvPr id="559" name="Google Shape;559;p40"/>
          <p:cNvGrpSpPr/>
          <p:nvPr/>
        </p:nvGrpSpPr>
        <p:grpSpPr>
          <a:xfrm>
            <a:off x="8484937" y="1906742"/>
            <a:ext cx="356840" cy="487824"/>
            <a:chOff x="2385250" y="892625"/>
            <a:chExt cx="3018950" cy="4130600"/>
          </a:xfrm>
        </p:grpSpPr>
        <p:sp>
          <p:nvSpPr>
            <p:cNvPr id="560" name="Google Shape;560;p40"/>
            <p:cNvSpPr/>
            <p:nvPr/>
          </p:nvSpPr>
          <p:spPr>
            <a:xfrm>
              <a:off x="2385250" y="892625"/>
              <a:ext cx="3018950" cy="4130600"/>
            </a:xfrm>
            <a:custGeom>
              <a:avLst/>
              <a:gdLst/>
              <a:ahLst/>
              <a:cxnLst/>
              <a:rect l="l" t="t" r="r" b="b"/>
              <a:pathLst>
                <a:path w="120758" h="165224" extrusionOk="0">
                  <a:moveTo>
                    <a:pt x="18007" y="0"/>
                  </a:moveTo>
                  <a:lnTo>
                    <a:pt x="202" y="10345"/>
                  </a:lnTo>
                  <a:lnTo>
                    <a:pt x="0" y="92841"/>
                  </a:lnTo>
                  <a:lnTo>
                    <a:pt x="75051" y="136174"/>
                  </a:lnTo>
                  <a:lnTo>
                    <a:pt x="89800" y="165224"/>
                  </a:lnTo>
                  <a:lnTo>
                    <a:pt x="107605" y="154879"/>
                  </a:lnTo>
                  <a:lnTo>
                    <a:pt x="107621" y="149326"/>
                  </a:lnTo>
                  <a:lnTo>
                    <a:pt x="120556" y="141804"/>
                  </a:lnTo>
                  <a:lnTo>
                    <a:pt x="120757" y="59309"/>
                  </a:lnTo>
                  <a:lnTo>
                    <a:pt x="18007" y="0"/>
                  </a:lnTo>
                  <a:close/>
                </a:path>
              </a:pathLst>
            </a:custGeom>
            <a:solidFill>
              <a:srgbClr val="B1D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4630250" y="4252000"/>
              <a:ext cx="446700" cy="771225"/>
            </a:xfrm>
            <a:custGeom>
              <a:avLst/>
              <a:gdLst/>
              <a:ahLst/>
              <a:cxnLst/>
              <a:rect l="l" t="t" r="r" b="b"/>
              <a:pathLst>
                <a:path w="17868" h="30849" extrusionOk="0">
                  <a:moveTo>
                    <a:pt x="17867" y="0"/>
                  </a:moveTo>
                  <a:lnTo>
                    <a:pt x="47" y="10345"/>
                  </a:lnTo>
                  <a:lnTo>
                    <a:pt x="0" y="30849"/>
                  </a:lnTo>
                  <a:lnTo>
                    <a:pt x="17805" y="20504"/>
                  </a:lnTo>
                  <a:lnTo>
                    <a:pt x="1786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4953625" y="2375325"/>
              <a:ext cx="450575" cy="2321425"/>
            </a:xfrm>
            <a:custGeom>
              <a:avLst/>
              <a:gdLst/>
              <a:ahLst/>
              <a:cxnLst/>
              <a:rect l="l" t="t" r="r" b="b"/>
              <a:pathLst>
                <a:path w="18023" h="92857" extrusionOk="0">
                  <a:moveTo>
                    <a:pt x="18022" y="1"/>
                  </a:moveTo>
                  <a:lnTo>
                    <a:pt x="202" y="10361"/>
                  </a:lnTo>
                  <a:lnTo>
                    <a:pt x="0" y="92857"/>
                  </a:lnTo>
                  <a:lnTo>
                    <a:pt x="17821" y="82496"/>
                  </a:lnTo>
                  <a:lnTo>
                    <a:pt x="1802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2390275" y="892625"/>
              <a:ext cx="3013925" cy="1741750"/>
            </a:xfrm>
            <a:custGeom>
              <a:avLst/>
              <a:gdLst/>
              <a:ahLst/>
              <a:cxnLst/>
              <a:rect l="l" t="t" r="r" b="b"/>
              <a:pathLst>
                <a:path w="120557" h="69670" extrusionOk="0">
                  <a:moveTo>
                    <a:pt x="17806" y="0"/>
                  </a:moveTo>
                  <a:lnTo>
                    <a:pt x="1" y="10345"/>
                  </a:lnTo>
                  <a:lnTo>
                    <a:pt x="102736" y="69669"/>
                  </a:lnTo>
                  <a:lnTo>
                    <a:pt x="120556" y="59309"/>
                  </a:lnTo>
                  <a:lnTo>
                    <a:pt x="1780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2385250" y="1151250"/>
              <a:ext cx="2573425" cy="3871975"/>
            </a:xfrm>
            <a:custGeom>
              <a:avLst/>
              <a:gdLst/>
              <a:ahLst/>
              <a:cxnLst/>
              <a:rect l="l" t="t" r="r" b="b"/>
              <a:pathLst>
                <a:path w="102937" h="154879" extrusionOk="0">
                  <a:moveTo>
                    <a:pt x="202" y="0"/>
                  </a:moveTo>
                  <a:lnTo>
                    <a:pt x="0" y="82496"/>
                  </a:lnTo>
                  <a:lnTo>
                    <a:pt x="75051" y="125829"/>
                  </a:lnTo>
                  <a:lnTo>
                    <a:pt x="89800" y="154879"/>
                  </a:lnTo>
                  <a:lnTo>
                    <a:pt x="89847" y="134375"/>
                  </a:lnTo>
                  <a:lnTo>
                    <a:pt x="102735" y="141820"/>
                  </a:lnTo>
                  <a:lnTo>
                    <a:pt x="102937" y="5932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2667525" y="2249500"/>
              <a:ext cx="590150" cy="663000"/>
            </a:xfrm>
            <a:custGeom>
              <a:avLst/>
              <a:gdLst/>
              <a:ahLst/>
              <a:cxnLst/>
              <a:rect l="l" t="t" r="r" b="b"/>
              <a:pathLst>
                <a:path w="23606" h="26520" extrusionOk="0">
                  <a:moveTo>
                    <a:pt x="15579" y="25878"/>
                  </a:moveTo>
                  <a:lnTo>
                    <a:pt x="15525" y="25910"/>
                  </a:lnTo>
                  <a:cubicBezTo>
                    <a:pt x="15546" y="25899"/>
                    <a:pt x="15564" y="25889"/>
                    <a:pt x="15579" y="25878"/>
                  </a:cubicBezTo>
                  <a:close/>
                  <a:moveTo>
                    <a:pt x="10457" y="1"/>
                  </a:moveTo>
                  <a:cubicBezTo>
                    <a:pt x="9569" y="1"/>
                    <a:pt x="8761" y="210"/>
                    <a:pt x="8065" y="614"/>
                  </a:cubicBezTo>
                  <a:lnTo>
                    <a:pt x="2668" y="3762"/>
                  </a:lnTo>
                  <a:lnTo>
                    <a:pt x="2683" y="3762"/>
                  </a:lnTo>
                  <a:cubicBezTo>
                    <a:pt x="1039" y="4708"/>
                    <a:pt x="16" y="6724"/>
                    <a:pt x="16" y="9594"/>
                  </a:cubicBezTo>
                  <a:cubicBezTo>
                    <a:pt x="0" y="15363"/>
                    <a:pt x="4048" y="22374"/>
                    <a:pt x="9073" y="25274"/>
                  </a:cubicBezTo>
                  <a:cubicBezTo>
                    <a:pt x="10530" y="26120"/>
                    <a:pt x="11909" y="26520"/>
                    <a:pt x="13131" y="26520"/>
                  </a:cubicBezTo>
                  <a:cubicBezTo>
                    <a:pt x="14082" y="26520"/>
                    <a:pt x="14939" y="26278"/>
                    <a:pt x="15665" y="25817"/>
                  </a:cubicBezTo>
                  <a:lnTo>
                    <a:pt x="15665" y="25817"/>
                  </a:lnTo>
                  <a:cubicBezTo>
                    <a:pt x="15634" y="25837"/>
                    <a:pt x="15610" y="25858"/>
                    <a:pt x="15579" y="25878"/>
                  </a:cubicBezTo>
                  <a:lnTo>
                    <a:pt x="15579" y="25878"/>
                  </a:lnTo>
                  <a:lnTo>
                    <a:pt x="20938" y="22761"/>
                  </a:lnTo>
                  <a:cubicBezTo>
                    <a:pt x="22567" y="21815"/>
                    <a:pt x="23575" y="19799"/>
                    <a:pt x="23590" y="16945"/>
                  </a:cubicBezTo>
                  <a:cubicBezTo>
                    <a:pt x="23606" y="11160"/>
                    <a:pt x="19558" y="4150"/>
                    <a:pt x="14533" y="1249"/>
                  </a:cubicBezTo>
                  <a:cubicBezTo>
                    <a:pt x="13074" y="403"/>
                    <a:pt x="11688" y="1"/>
                    <a:pt x="10457" y="1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3320475" y="2626400"/>
              <a:ext cx="590150" cy="663000"/>
            </a:xfrm>
            <a:custGeom>
              <a:avLst/>
              <a:gdLst/>
              <a:ahLst/>
              <a:cxnLst/>
              <a:rect l="l" t="t" r="r" b="b"/>
              <a:pathLst>
                <a:path w="23606" h="26520" extrusionOk="0">
                  <a:moveTo>
                    <a:pt x="10452" y="0"/>
                  </a:moveTo>
                  <a:cubicBezTo>
                    <a:pt x="9566" y="0"/>
                    <a:pt x="8761" y="210"/>
                    <a:pt x="8065" y="613"/>
                  </a:cubicBezTo>
                  <a:lnTo>
                    <a:pt x="2668" y="3761"/>
                  </a:lnTo>
                  <a:lnTo>
                    <a:pt x="2683" y="3761"/>
                  </a:lnTo>
                  <a:cubicBezTo>
                    <a:pt x="1039" y="4707"/>
                    <a:pt x="16" y="6724"/>
                    <a:pt x="16" y="9593"/>
                  </a:cubicBezTo>
                  <a:cubicBezTo>
                    <a:pt x="0" y="15363"/>
                    <a:pt x="4048" y="22388"/>
                    <a:pt x="9058" y="25273"/>
                  </a:cubicBezTo>
                  <a:cubicBezTo>
                    <a:pt x="10524" y="26119"/>
                    <a:pt x="11906" y="26519"/>
                    <a:pt x="13130" y="26519"/>
                  </a:cubicBezTo>
                  <a:cubicBezTo>
                    <a:pt x="14082" y="26519"/>
                    <a:pt x="14939" y="26277"/>
                    <a:pt x="15665" y="25816"/>
                  </a:cubicBezTo>
                  <a:lnTo>
                    <a:pt x="15665" y="25816"/>
                  </a:lnTo>
                  <a:cubicBezTo>
                    <a:pt x="15618" y="25847"/>
                    <a:pt x="15572" y="25878"/>
                    <a:pt x="15525" y="25909"/>
                  </a:cubicBezTo>
                  <a:lnTo>
                    <a:pt x="20938" y="22776"/>
                  </a:lnTo>
                  <a:cubicBezTo>
                    <a:pt x="22567" y="21815"/>
                    <a:pt x="23575" y="19814"/>
                    <a:pt x="23590" y="16945"/>
                  </a:cubicBezTo>
                  <a:cubicBezTo>
                    <a:pt x="23606" y="11175"/>
                    <a:pt x="19542" y="4149"/>
                    <a:pt x="14533" y="1249"/>
                  </a:cubicBezTo>
                  <a:cubicBezTo>
                    <a:pt x="13065" y="402"/>
                    <a:pt x="11680" y="0"/>
                    <a:pt x="10452" y="0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3973425" y="3003650"/>
              <a:ext cx="590150" cy="662625"/>
            </a:xfrm>
            <a:custGeom>
              <a:avLst/>
              <a:gdLst/>
              <a:ahLst/>
              <a:cxnLst/>
              <a:rect l="l" t="t" r="r" b="b"/>
              <a:pathLst>
                <a:path w="23606" h="26505" extrusionOk="0">
                  <a:moveTo>
                    <a:pt x="10446" y="1"/>
                  </a:moveTo>
                  <a:cubicBezTo>
                    <a:pt x="9558" y="1"/>
                    <a:pt x="8755" y="211"/>
                    <a:pt x="8065" y="614"/>
                  </a:cubicBezTo>
                  <a:lnTo>
                    <a:pt x="2652" y="3747"/>
                  </a:lnTo>
                  <a:lnTo>
                    <a:pt x="2668" y="3747"/>
                  </a:lnTo>
                  <a:cubicBezTo>
                    <a:pt x="1039" y="4677"/>
                    <a:pt x="16" y="6709"/>
                    <a:pt x="16" y="9578"/>
                  </a:cubicBezTo>
                  <a:cubicBezTo>
                    <a:pt x="0" y="15348"/>
                    <a:pt x="4048" y="22358"/>
                    <a:pt x="9073" y="25258"/>
                  </a:cubicBezTo>
                  <a:cubicBezTo>
                    <a:pt x="10530" y="26105"/>
                    <a:pt x="11909" y="26504"/>
                    <a:pt x="13134" y="26504"/>
                  </a:cubicBezTo>
                  <a:cubicBezTo>
                    <a:pt x="14087" y="26504"/>
                    <a:pt x="14948" y="26263"/>
                    <a:pt x="15680" y="25801"/>
                  </a:cubicBezTo>
                  <a:lnTo>
                    <a:pt x="15680" y="25801"/>
                  </a:lnTo>
                  <a:cubicBezTo>
                    <a:pt x="15634" y="25832"/>
                    <a:pt x="15587" y="25863"/>
                    <a:pt x="15541" y="25894"/>
                  </a:cubicBezTo>
                  <a:lnTo>
                    <a:pt x="20938" y="22746"/>
                  </a:lnTo>
                  <a:cubicBezTo>
                    <a:pt x="22567" y="21800"/>
                    <a:pt x="23575" y="19799"/>
                    <a:pt x="23590" y="16930"/>
                  </a:cubicBezTo>
                  <a:cubicBezTo>
                    <a:pt x="23606" y="11160"/>
                    <a:pt x="19542" y="4134"/>
                    <a:pt x="14533" y="1250"/>
                  </a:cubicBezTo>
                  <a:cubicBezTo>
                    <a:pt x="13065" y="403"/>
                    <a:pt x="11675" y="1"/>
                    <a:pt x="10446" y="1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2734200" y="2249500"/>
              <a:ext cx="296650" cy="109575"/>
            </a:xfrm>
            <a:custGeom>
              <a:avLst/>
              <a:gdLst/>
              <a:ahLst/>
              <a:cxnLst/>
              <a:rect l="l" t="t" r="r" b="b"/>
              <a:pathLst>
                <a:path w="11866" h="4383" extrusionOk="0">
                  <a:moveTo>
                    <a:pt x="9" y="3757"/>
                  </a:moveTo>
                  <a:cubicBezTo>
                    <a:pt x="7" y="3759"/>
                    <a:pt x="4" y="3760"/>
                    <a:pt x="1" y="3762"/>
                  </a:cubicBezTo>
                  <a:lnTo>
                    <a:pt x="9" y="3757"/>
                  </a:lnTo>
                  <a:close/>
                  <a:moveTo>
                    <a:pt x="7785" y="1"/>
                  </a:moveTo>
                  <a:cubicBezTo>
                    <a:pt x="6899" y="1"/>
                    <a:pt x="6094" y="210"/>
                    <a:pt x="5398" y="614"/>
                  </a:cubicBezTo>
                  <a:lnTo>
                    <a:pt x="9" y="3757"/>
                  </a:lnTo>
                  <a:lnTo>
                    <a:pt x="9" y="3757"/>
                  </a:lnTo>
                  <a:cubicBezTo>
                    <a:pt x="699" y="3356"/>
                    <a:pt x="1502" y="3148"/>
                    <a:pt x="2389" y="3148"/>
                  </a:cubicBezTo>
                  <a:cubicBezTo>
                    <a:pt x="3616" y="3148"/>
                    <a:pt x="5003" y="3546"/>
                    <a:pt x="6468" y="4382"/>
                  </a:cubicBezTo>
                  <a:lnTo>
                    <a:pt x="11866" y="1249"/>
                  </a:lnTo>
                  <a:cubicBezTo>
                    <a:pt x="10398" y="403"/>
                    <a:pt x="9013" y="1"/>
                    <a:pt x="7785" y="1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2895900" y="2280725"/>
              <a:ext cx="361775" cy="616150"/>
            </a:xfrm>
            <a:custGeom>
              <a:avLst/>
              <a:gdLst/>
              <a:ahLst/>
              <a:cxnLst/>
              <a:rect l="l" t="t" r="r" b="b"/>
              <a:pathLst>
                <a:path w="14471" h="24646" extrusionOk="0">
                  <a:moveTo>
                    <a:pt x="5398" y="0"/>
                  </a:moveTo>
                  <a:lnTo>
                    <a:pt x="0" y="3133"/>
                  </a:lnTo>
                  <a:cubicBezTo>
                    <a:pt x="5010" y="6034"/>
                    <a:pt x="9058" y="13060"/>
                    <a:pt x="9042" y="18829"/>
                  </a:cubicBezTo>
                  <a:cubicBezTo>
                    <a:pt x="9042" y="21672"/>
                    <a:pt x="8042" y="23684"/>
                    <a:pt x="6409" y="24634"/>
                  </a:cubicBezTo>
                  <a:lnTo>
                    <a:pt x="6409" y="24634"/>
                  </a:lnTo>
                  <a:lnTo>
                    <a:pt x="11803" y="21512"/>
                  </a:lnTo>
                  <a:cubicBezTo>
                    <a:pt x="13432" y="20566"/>
                    <a:pt x="14440" y="18550"/>
                    <a:pt x="14455" y="15681"/>
                  </a:cubicBezTo>
                  <a:cubicBezTo>
                    <a:pt x="14471" y="9911"/>
                    <a:pt x="10423" y="2901"/>
                    <a:pt x="5398" y="0"/>
                  </a:cubicBezTo>
                  <a:close/>
                  <a:moveTo>
                    <a:pt x="6409" y="24634"/>
                  </a:moveTo>
                  <a:lnTo>
                    <a:pt x="6390" y="24645"/>
                  </a:lnTo>
                  <a:cubicBezTo>
                    <a:pt x="6396" y="24642"/>
                    <a:pt x="6403" y="24638"/>
                    <a:pt x="6409" y="24634"/>
                  </a:cubicBez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3387150" y="2626400"/>
              <a:ext cx="296650" cy="109950"/>
            </a:xfrm>
            <a:custGeom>
              <a:avLst/>
              <a:gdLst/>
              <a:ahLst/>
              <a:cxnLst/>
              <a:rect l="l" t="t" r="r" b="b"/>
              <a:pathLst>
                <a:path w="11866" h="4398" extrusionOk="0">
                  <a:moveTo>
                    <a:pt x="9" y="3756"/>
                  </a:moveTo>
                  <a:cubicBezTo>
                    <a:pt x="7" y="3758"/>
                    <a:pt x="4" y="3760"/>
                    <a:pt x="1" y="3761"/>
                  </a:cubicBezTo>
                  <a:lnTo>
                    <a:pt x="9" y="3756"/>
                  </a:lnTo>
                  <a:close/>
                  <a:moveTo>
                    <a:pt x="7785" y="0"/>
                  </a:moveTo>
                  <a:cubicBezTo>
                    <a:pt x="6899" y="0"/>
                    <a:pt x="6094" y="210"/>
                    <a:pt x="5398" y="613"/>
                  </a:cubicBezTo>
                  <a:lnTo>
                    <a:pt x="9" y="3756"/>
                  </a:lnTo>
                  <a:lnTo>
                    <a:pt x="9" y="3756"/>
                  </a:lnTo>
                  <a:cubicBezTo>
                    <a:pt x="697" y="3356"/>
                    <a:pt x="1498" y="3149"/>
                    <a:pt x="2380" y="3149"/>
                  </a:cubicBezTo>
                  <a:cubicBezTo>
                    <a:pt x="3608" y="3149"/>
                    <a:pt x="4994" y="3551"/>
                    <a:pt x="6453" y="4397"/>
                  </a:cubicBezTo>
                  <a:lnTo>
                    <a:pt x="11866" y="1249"/>
                  </a:lnTo>
                  <a:cubicBezTo>
                    <a:pt x="10398" y="402"/>
                    <a:pt x="9013" y="0"/>
                    <a:pt x="7785" y="0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3548450" y="2657600"/>
              <a:ext cx="362175" cy="616550"/>
            </a:xfrm>
            <a:custGeom>
              <a:avLst/>
              <a:gdLst/>
              <a:ahLst/>
              <a:cxnLst/>
              <a:rect l="l" t="t" r="r" b="b"/>
              <a:pathLst>
                <a:path w="14487" h="24662" extrusionOk="0">
                  <a:moveTo>
                    <a:pt x="5414" y="1"/>
                  </a:moveTo>
                  <a:lnTo>
                    <a:pt x="1" y="3149"/>
                  </a:lnTo>
                  <a:cubicBezTo>
                    <a:pt x="5026" y="6034"/>
                    <a:pt x="9074" y="13060"/>
                    <a:pt x="9058" y="18829"/>
                  </a:cubicBezTo>
                  <a:cubicBezTo>
                    <a:pt x="9058" y="21699"/>
                    <a:pt x="8035" y="23699"/>
                    <a:pt x="6406" y="24661"/>
                  </a:cubicBezTo>
                  <a:lnTo>
                    <a:pt x="11819" y="21513"/>
                  </a:lnTo>
                  <a:cubicBezTo>
                    <a:pt x="13448" y="20567"/>
                    <a:pt x="14456" y="18550"/>
                    <a:pt x="14471" y="15681"/>
                  </a:cubicBezTo>
                  <a:cubicBezTo>
                    <a:pt x="14487" y="9927"/>
                    <a:pt x="10423" y="2901"/>
                    <a:pt x="5414" y="1"/>
                  </a:cubicBez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3320475" y="2705125"/>
              <a:ext cx="454825" cy="584150"/>
            </a:xfrm>
            <a:custGeom>
              <a:avLst/>
              <a:gdLst/>
              <a:ahLst/>
              <a:cxnLst/>
              <a:rect l="l" t="t" r="r" b="b"/>
              <a:pathLst>
                <a:path w="18193" h="23366" extrusionOk="0">
                  <a:moveTo>
                    <a:pt x="5048" y="0"/>
                  </a:moveTo>
                  <a:cubicBezTo>
                    <a:pt x="2075" y="0"/>
                    <a:pt x="27" y="2359"/>
                    <a:pt x="16" y="6444"/>
                  </a:cubicBezTo>
                  <a:cubicBezTo>
                    <a:pt x="0" y="12198"/>
                    <a:pt x="4064" y="19224"/>
                    <a:pt x="9073" y="22124"/>
                  </a:cubicBezTo>
                  <a:cubicBezTo>
                    <a:pt x="10535" y="22966"/>
                    <a:pt x="11918" y="23365"/>
                    <a:pt x="13144" y="23365"/>
                  </a:cubicBezTo>
                  <a:cubicBezTo>
                    <a:pt x="16118" y="23365"/>
                    <a:pt x="18166" y="21014"/>
                    <a:pt x="18177" y="16928"/>
                  </a:cubicBezTo>
                  <a:cubicBezTo>
                    <a:pt x="18193" y="11159"/>
                    <a:pt x="14145" y="4133"/>
                    <a:pt x="9120" y="1248"/>
                  </a:cubicBezTo>
                  <a:cubicBezTo>
                    <a:pt x="7657" y="401"/>
                    <a:pt x="6274" y="0"/>
                    <a:pt x="5048" y="0"/>
                  </a:cubicBezTo>
                  <a:close/>
                </a:path>
              </a:pathLst>
            </a:custGeom>
            <a:solidFill>
              <a:srgbClr val="DFF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4039725" y="3003275"/>
              <a:ext cx="297025" cy="109950"/>
            </a:xfrm>
            <a:custGeom>
              <a:avLst/>
              <a:gdLst/>
              <a:ahLst/>
              <a:cxnLst/>
              <a:rect l="l" t="t" r="r" b="b"/>
              <a:pathLst>
                <a:path w="11881" h="4398" extrusionOk="0">
                  <a:moveTo>
                    <a:pt x="7794" y="0"/>
                  </a:moveTo>
                  <a:cubicBezTo>
                    <a:pt x="6906" y="0"/>
                    <a:pt x="6103" y="210"/>
                    <a:pt x="5413" y="613"/>
                  </a:cubicBezTo>
                  <a:lnTo>
                    <a:pt x="0" y="3762"/>
                  </a:lnTo>
                  <a:cubicBezTo>
                    <a:pt x="698" y="3364"/>
                    <a:pt x="1505" y="3155"/>
                    <a:pt x="2395" y="3155"/>
                  </a:cubicBezTo>
                  <a:cubicBezTo>
                    <a:pt x="3623" y="3155"/>
                    <a:pt x="5009" y="3552"/>
                    <a:pt x="6483" y="4398"/>
                  </a:cubicBezTo>
                  <a:lnTo>
                    <a:pt x="11881" y="1249"/>
                  </a:lnTo>
                  <a:cubicBezTo>
                    <a:pt x="10413" y="403"/>
                    <a:pt x="9023" y="0"/>
                    <a:pt x="7794" y="0"/>
                  </a:cubicBezTo>
                  <a:close/>
                </a:path>
              </a:pathLst>
            </a:custGeom>
            <a:solidFill>
              <a:srgbClr val="E6F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4201400" y="3034875"/>
              <a:ext cx="362175" cy="616150"/>
            </a:xfrm>
            <a:custGeom>
              <a:avLst/>
              <a:gdLst/>
              <a:ahLst/>
              <a:cxnLst/>
              <a:rect l="l" t="t" r="r" b="b"/>
              <a:pathLst>
                <a:path w="14487" h="24646" extrusionOk="0">
                  <a:moveTo>
                    <a:pt x="5414" y="1"/>
                  </a:moveTo>
                  <a:lnTo>
                    <a:pt x="1" y="3134"/>
                  </a:lnTo>
                  <a:cubicBezTo>
                    <a:pt x="5026" y="6018"/>
                    <a:pt x="9074" y="13044"/>
                    <a:pt x="9058" y="18814"/>
                  </a:cubicBezTo>
                  <a:cubicBezTo>
                    <a:pt x="9043" y="21681"/>
                    <a:pt x="8036" y="23696"/>
                    <a:pt x="6410" y="24643"/>
                  </a:cubicBezTo>
                  <a:lnTo>
                    <a:pt x="6410" y="24643"/>
                  </a:lnTo>
                  <a:lnTo>
                    <a:pt x="11819" y="21497"/>
                  </a:lnTo>
                  <a:cubicBezTo>
                    <a:pt x="13448" y="20551"/>
                    <a:pt x="14456" y="18535"/>
                    <a:pt x="14456" y="15681"/>
                  </a:cubicBezTo>
                  <a:cubicBezTo>
                    <a:pt x="14487" y="9911"/>
                    <a:pt x="10423" y="2885"/>
                    <a:pt x="5414" y="1"/>
                  </a:cubicBezTo>
                  <a:close/>
                  <a:moveTo>
                    <a:pt x="6410" y="24643"/>
                  </a:moveTo>
                  <a:lnTo>
                    <a:pt x="6406" y="24645"/>
                  </a:lnTo>
                  <a:cubicBezTo>
                    <a:pt x="6408" y="24645"/>
                    <a:pt x="6409" y="24644"/>
                    <a:pt x="6410" y="24643"/>
                  </a:cubicBez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3973425" y="3082075"/>
              <a:ext cx="454825" cy="584250"/>
            </a:xfrm>
            <a:custGeom>
              <a:avLst/>
              <a:gdLst/>
              <a:ahLst/>
              <a:cxnLst/>
              <a:rect l="l" t="t" r="r" b="b"/>
              <a:pathLst>
                <a:path w="18193" h="23370" extrusionOk="0">
                  <a:moveTo>
                    <a:pt x="5063" y="0"/>
                  </a:moveTo>
                  <a:cubicBezTo>
                    <a:pt x="2084" y="0"/>
                    <a:pt x="38" y="2364"/>
                    <a:pt x="16" y="6441"/>
                  </a:cubicBezTo>
                  <a:cubicBezTo>
                    <a:pt x="0" y="12195"/>
                    <a:pt x="4048" y="19221"/>
                    <a:pt x="9073" y="22121"/>
                  </a:cubicBezTo>
                  <a:cubicBezTo>
                    <a:pt x="10536" y="22968"/>
                    <a:pt x="11920" y="23370"/>
                    <a:pt x="13146" y="23370"/>
                  </a:cubicBezTo>
                  <a:cubicBezTo>
                    <a:pt x="16119" y="23370"/>
                    <a:pt x="18166" y="21011"/>
                    <a:pt x="18177" y="16926"/>
                  </a:cubicBezTo>
                  <a:cubicBezTo>
                    <a:pt x="18193" y="11156"/>
                    <a:pt x="14145" y="4146"/>
                    <a:pt x="9135" y="1246"/>
                  </a:cubicBezTo>
                  <a:cubicBezTo>
                    <a:pt x="7671" y="400"/>
                    <a:pt x="6288" y="0"/>
                    <a:pt x="5063" y="0"/>
                  </a:cubicBezTo>
                  <a:close/>
                </a:path>
              </a:pathLst>
            </a:custGeom>
            <a:solidFill>
              <a:srgbClr val="DFF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6" name="Google Shape;57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350" y="696800"/>
            <a:ext cx="5015326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1"/>
          <p:cNvSpPr/>
          <p:nvPr/>
        </p:nvSpPr>
        <p:spPr>
          <a:xfrm>
            <a:off x="1913550" y="1906750"/>
            <a:ext cx="3324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1"/>
          <p:cNvSpPr/>
          <p:nvPr/>
        </p:nvSpPr>
        <p:spPr>
          <a:xfrm>
            <a:off x="7045100" y="1906750"/>
            <a:ext cx="3324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1"/>
          <p:cNvSpPr/>
          <p:nvPr/>
        </p:nvSpPr>
        <p:spPr>
          <a:xfrm>
            <a:off x="647700" y="416775"/>
            <a:ext cx="4949100" cy="3464700"/>
          </a:xfrm>
          <a:prstGeom prst="rect">
            <a:avLst/>
          </a:prstGeom>
          <a:solidFill>
            <a:srgbClr val="B1D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1"/>
          <p:cNvSpPr txBox="1">
            <a:spLocks noGrp="1"/>
          </p:cNvSpPr>
          <p:nvPr>
            <p:ph type="ctrTitle" idx="4294967295"/>
          </p:nvPr>
        </p:nvSpPr>
        <p:spPr>
          <a:xfrm>
            <a:off x="647700" y="4028175"/>
            <a:ext cx="53235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accent1"/>
                </a:solidFill>
              </a:rPr>
              <a:t>Number of edges vs time elapsed</a:t>
            </a:r>
            <a:endParaRPr sz="2400" b="1">
              <a:solidFill>
                <a:schemeClr val="accent1"/>
              </a:solidFill>
            </a:endParaRPr>
          </a:p>
        </p:txBody>
      </p:sp>
      <p:cxnSp>
        <p:nvCxnSpPr>
          <p:cNvPr id="585" name="Google Shape;585;p41"/>
          <p:cNvCxnSpPr/>
          <p:nvPr/>
        </p:nvCxnSpPr>
        <p:spPr>
          <a:xfrm flipH="1">
            <a:off x="5901725" y="-75775"/>
            <a:ext cx="3292800" cy="1671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586;p41"/>
          <p:cNvCxnSpPr/>
          <p:nvPr/>
        </p:nvCxnSpPr>
        <p:spPr>
          <a:xfrm>
            <a:off x="5901750" y="1595281"/>
            <a:ext cx="2354400" cy="1244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7" name="Google Shape;587;p41"/>
          <p:cNvCxnSpPr/>
          <p:nvPr/>
        </p:nvCxnSpPr>
        <p:spPr>
          <a:xfrm flipH="1">
            <a:off x="6772503" y="2847972"/>
            <a:ext cx="1386900" cy="804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" name="Google Shape;588;p41"/>
          <p:cNvCxnSpPr/>
          <p:nvPr/>
        </p:nvCxnSpPr>
        <p:spPr>
          <a:xfrm>
            <a:off x="6643550" y="3453577"/>
            <a:ext cx="4402500" cy="2422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9" name="Google Shape;589;p41"/>
          <p:cNvGrpSpPr/>
          <p:nvPr/>
        </p:nvGrpSpPr>
        <p:grpSpPr>
          <a:xfrm>
            <a:off x="6090335" y="1793932"/>
            <a:ext cx="2954249" cy="2912766"/>
            <a:chOff x="1077075" y="238125"/>
            <a:chExt cx="5446625" cy="5219075"/>
          </a:xfrm>
        </p:grpSpPr>
        <p:sp>
          <p:nvSpPr>
            <p:cNvPr id="590" name="Google Shape;590;p41"/>
            <p:cNvSpPr/>
            <p:nvPr/>
          </p:nvSpPr>
          <p:spPr>
            <a:xfrm>
              <a:off x="2883650" y="238125"/>
              <a:ext cx="86900" cy="50425"/>
            </a:xfrm>
            <a:custGeom>
              <a:avLst/>
              <a:gdLst/>
              <a:ahLst/>
              <a:cxnLst/>
              <a:rect l="l" t="t" r="r" b="b"/>
              <a:pathLst>
                <a:path w="3476" h="2017" extrusionOk="0">
                  <a:moveTo>
                    <a:pt x="1728" y="0"/>
                  </a:moveTo>
                  <a:lnTo>
                    <a:pt x="0" y="1018"/>
                  </a:lnTo>
                  <a:lnTo>
                    <a:pt x="1748" y="2016"/>
                  </a:lnTo>
                  <a:lnTo>
                    <a:pt x="3476" y="1018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2926850" y="263550"/>
              <a:ext cx="644300" cy="1255950"/>
            </a:xfrm>
            <a:custGeom>
              <a:avLst/>
              <a:gdLst/>
              <a:ahLst/>
              <a:cxnLst/>
              <a:rect l="l" t="t" r="r" b="b"/>
              <a:pathLst>
                <a:path w="25772" h="50238" extrusionOk="0">
                  <a:moveTo>
                    <a:pt x="1748" y="1"/>
                  </a:moveTo>
                  <a:lnTo>
                    <a:pt x="0" y="999"/>
                  </a:lnTo>
                  <a:lnTo>
                    <a:pt x="0" y="50237"/>
                  </a:lnTo>
                  <a:lnTo>
                    <a:pt x="25772" y="3541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2283050" y="263550"/>
              <a:ext cx="643825" cy="1255950"/>
            </a:xfrm>
            <a:custGeom>
              <a:avLst/>
              <a:gdLst/>
              <a:ahLst/>
              <a:cxnLst/>
              <a:rect l="l" t="t" r="r" b="b"/>
              <a:pathLst>
                <a:path w="25753" h="50238" extrusionOk="0">
                  <a:moveTo>
                    <a:pt x="24082" y="1"/>
                  </a:moveTo>
                  <a:lnTo>
                    <a:pt x="0" y="35412"/>
                  </a:lnTo>
                  <a:lnTo>
                    <a:pt x="25752" y="50237"/>
                  </a:lnTo>
                  <a:lnTo>
                    <a:pt x="25752" y="999"/>
                  </a:lnTo>
                  <a:lnTo>
                    <a:pt x="24082" y="1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1"/>
            <p:cNvSpPr/>
            <p:nvPr/>
          </p:nvSpPr>
          <p:spPr>
            <a:xfrm>
              <a:off x="4701750" y="746050"/>
              <a:ext cx="126275" cy="73000"/>
            </a:xfrm>
            <a:custGeom>
              <a:avLst/>
              <a:gdLst/>
              <a:ahLst/>
              <a:cxnLst/>
              <a:rect l="l" t="t" r="r" b="b"/>
              <a:pathLst>
                <a:path w="5051" h="2920" extrusionOk="0">
                  <a:moveTo>
                    <a:pt x="2516" y="0"/>
                  </a:moveTo>
                  <a:lnTo>
                    <a:pt x="0" y="1460"/>
                  </a:lnTo>
                  <a:lnTo>
                    <a:pt x="2535" y="2919"/>
                  </a:lnTo>
                  <a:lnTo>
                    <a:pt x="5051" y="1460"/>
                  </a:lnTo>
                  <a:lnTo>
                    <a:pt x="2516" y="0"/>
                  </a:lnTo>
                  <a:close/>
                </a:path>
              </a:pathLst>
            </a:custGeom>
            <a:solidFill>
              <a:srgbClr val="A8D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4765125" y="782525"/>
              <a:ext cx="929950" cy="1815250"/>
            </a:xfrm>
            <a:custGeom>
              <a:avLst/>
              <a:gdLst/>
              <a:ahLst/>
              <a:cxnLst/>
              <a:rect l="l" t="t" r="r" b="b"/>
              <a:pathLst>
                <a:path w="37198" h="72610" extrusionOk="0">
                  <a:moveTo>
                    <a:pt x="2516" y="1"/>
                  </a:moveTo>
                  <a:lnTo>
                    <a:pt x="0" y="1460"/>
                  </a:lnTo>
                  <a:lnTo>
                    <a:pt x="0" y="72610"/>
                  </a:lnTo>
                  <a:lnTo>
                    <a:pt x="37197" y="51159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rgbClr val="A8D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3834700" y="782525"/>
              <a:ext cx="929950" cy="1815250"/>
            </a:xfrm>
            <a:custGeom>
              <a:avLst/>
              <a:gdLst/>
              <a:ahLst/>
              <a:cxnLst/>
              <a:rect l="l" t="t" r="r" b="b"/>
              <a:pathLst>
                <a:path w="37198" h="72610" extrusionOk="0">
                  <a:moveTo>
                    <a:pt x="34778" y="1"/>
                  </a:moveTo>
                  <a:lnTo>
                    <a:pt x="0" y="51159"/>
                  </a:lnTo>
                  <a:lnTo>
                    <a:pt x="37198" y="72610"/>
                  </a:lnTo>
                  <a:lnTo>
                    <a:pt x="37198" y="1460"/>
                  </a:lnTo>
                  <a:lnTo>
                    <a:pt x="34778" y="1"/>
                  </a:lnTo>
                  <a:close/>
                </a:path>
              </a:pathLst>
            </a:custGeom>
            <a:solidFill>
              <a:srgbClr val="A8D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2233125" y="1539150"/>
              <a:ext cx="168050" cy="97500"/>
            </a:xfrm>
            <a:custGeom>
              <a:avLst/>
              <a:gdLst/>
              <a:ahLst/>
              <a:cxnLst/>
              <a:rect l="l" t="t" r="r" b="b"/>
              <a:pathLst>
                <a:path w="6722" h="3900" extrusionOk="0">
                  <a:moveTo>
                    <a:pt x="3361" y="1"/>
                  </a:moveTo>
                  <a:lnTo>
                    <a:pt x="0" y="1940"/>
                  </a:lnTo>
                  <a:lnTo>
                    <a:pt x="3380" y="3899"/>
                  </a:lnTo>
                  <a:lnTo>
                    <a:pt x="6722" y="1940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2317125" y="1587650"/>
              <a:ext cx="1240100" cy="2419675"/>
            </a:xfrm>
            <a:custGeom>
              <a:avLst/>
              <a:gdLst/>
              <a:ahLst/>
              <a:cxnLst/>
              <a:rect l="l" t="t" r="r" b="b"/>
              <a:pathLst>
                <a:path w="49604" h="96787" extrusionOk="0">
                  <a:moveTo>
                    <a:pt x="3362" y="0"/>
                  </a:moveTo>
                  <a:lnTo>
                    <a:pt x="1" y="1959"/>
                  </a:lnTo>
                  <a:lnTo>
                    <a:pt x="1" y="96787"/>
                  </a:lnTo>
                  <a:lnTo>
                    <a:pt x="49604" y="68212"/>
                  </a:lnTo>
                  <a:lnTo>
                    <a:pt x="3362" y="0"/>
                  </a:ln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1"/>
            <p:cNvSpPr/>
            <p:nvPr/>
          </p:nvSpPr>
          <p:spPr>
            <a:xfrm>
              <a:off x="1077075" y="1587650"/>
              <a:ext cx="1240075" cy="2419675"/>
            </a:xfrm>
            <a:custGeom>
              <a:avLst/>
              <a:gdLst/>
              <a:ahLst/>
              <a:cxnLst/>
              <a:rect l="l" t="t" r="r" b="b"/>
              <a:pathLst>
                <a:path w="49603" h="96787" extrusionOk="0">
                  <a:moveTo>
                    <a:pt x="46357" y="0"/>
                  </a:moveTo>
                  <a:lnTo>
                    <a:pt x="0" y="68212"/>
                  </a:lnTo>
                  <a:lnTo>
                    <a:pt x="49603" y="96787"/>
                  </a:lnTo>
                  <a:lnTo>
                    <a:pt x="49603" y="1959"/>
                  </a:lnTo>
                  <a:lnTo>
                    <a:pt x="46357" y="0"/>
                  </a:ln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3213950" y="2163275"/>
              <a:ext cx="3309750" cy="3293925"/>
            </a:xfrm>
            <a:custGeom>
              <a:avLst/>
              <a:gdLst/>
              <a:ahLst/>
              <a:cxnLst/>
              <a:rect l="l" t="t" r="r" b="b"/>
              <a:pathLst>
                <a:path w="132390" h="131757" extrusionOk="0">
                  <a:moveTo>
                    <a:pt x="66176" y="1"/>
                  </a:moveTo>
                  <a:lnTo>
                    <a:pt x="61701" y="2612"/>
                  </a:lnTo>
                  <a:lnTo>
                    <a:pt x="61817" y="2670"/>
                  </a:lnTo>
                  <a:lnTo>
                    <a:pt x="327" y="93157"/>
                  </a:lnTo>
                  <a:lnTo>
                    <a:pt x="0" y="93330"/>
                  </a:lnTo>
                  <a:lnTo>
                    <a:pt x="135" y="93407"/>
                  </a:lnTo>
                  <a:lnTo>
                    <a:pt x="0" y="93618"/>
                  </a:lnTo>
                  <a:lnTo>
                    <a:pt x="66195" y="131757"/>
                  </a:lnTo>
                  <a:lnTo>
                    <a:pt x="66368" y="131641"/>
                  </a:lnTo>
                  <a:lnTo>
                    <a:pt x="66406" y="131680"/>
                  </a:lnTo>
                  <a:lnTo>
                    <a:pt x="75643" y="126322"/>
                  </a:lnTo>
                  <a:lnTo>
                    <a:pt x="132390" y="93618"/>
                  </a:lnTo>
                  <a:lnTo>
                    <a:pt x="132255" y="93407"/>
                  </a:lnTo>
                  <a:lnTo>
                    <a:pt x="132390" y="93330"/>
                  </a:lnTo>
                  <a:lnTo>
                    <a:pt x="132083" y="93157"/>
                  </a:lnTo>
                  <a:lnTo>
                    <a:pt x="70689" y="2612"/>
                  </a:lnTo>
                  <a:lnTo>
                    <a:pt x="66176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3834700" y="1515625"/>
              <a:ext cx="1860375" cy="1077850"/>
            </a:xfrm>
            <a:custGeom>
              <a:avLst/>
              <a:gdLst/>
              <a:ahLst/>
              <a:cxnLst/>
              <a:rect l="l" t="t" r="r" b="b"/>
              <a:pathLst>
                <a:path w="74415" h="43114" extrusionOk="0">
                  <a:moveTo>
                    <a:pt x="37083" y="1"/>
                  </a:moveTo>
                  <a:lnTo>
                    <a:pt x="0" y="21567"/>
                  </a:lnTo>
                  <a:lnTo>
                    <a:pt x="37332" y="43113"/>
                  </a:lnTo>
                  <a:lnTo>
                    <a:pt x="74414" y="21567"/>
                  </a:lnTo>
                  <a:lnTo>
                    <a:pt x="37083" y="1"/>
                  </a:lnTo>
                  <a:close/>
                </a:path>
              </a:pathLst>
            </a:custGeom>
            <a:solidFill>
              <a:srgbClr val="7BB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2283050" y="775825"/>
              <a:ext cx="1288100" cy="745600"/>
            </a:xfrm>
            <a:custGeom>
              <a:avLst/>
              <a:gdLst/>
              <a:ahLst/>
              <a:cxnLst/>
              <a:rect l="l" t="t" r="r" b="b"/>
              <a:pathLst>
                <a:path w="51524" h="29824" extrusionOk="0">
                  <a:moveTo>
                    <a:pt x="25676" y="0"/>
                  </a:moveTo>
                  <a:lnTo>
                    <a:pt x="0" y="14921"/>
                  </a:lnTo>
                  <a:lnTo>
                    <a:pt x="25848" y="29823"/>
                  </a:lnTo>
                  <a:lnTo>
                    <a:pt x="51524" y="14921"/>
                  </a:lnTo>
                  <a:lnTo>
                    <a:pt x="25676" y="0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1077075" y="2551200"/>
              <a:ext cx="2480150" cy="1436450"/>
            </a:xfrm>
            <a:custGeom>
              <a:avLst/>
              <a:gdLst/>
              <a:ahLst/>
              <a:cxnLst/>
              <a:rect l="l" t="t" r="r" b="b"/>
              <a:pathLst>
                <a:path w="99206" h="57458" extrusionOk="0">
                  <a:moveTo>
                    <a:pt x="49449" y="0"/>
                  </a:moveTo>
                  <a:lnTo>
                    <a:pt x="0" y="28729"/>
                  </a:lnTo>
                  <a:lnTo>
                    <a:pt x="49776" y="57457"/>
                  </a:lnTo>
                  <a:lnTo>
                    <a:pt x="99206" y="28729"/>
                  </a:lnTo>
                  <a:lnTo>
                    <a:pt x="49449" y="0"/>
                  </a:ln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3213950" y="3538250"/>
              <a:ext cx="3309750" cy="1917025"/>
            </a:xfrm>
            <a:custGeom>
              <a:avLst/>
              <a:gdLst/>
              <a:ahLst/>
              <a:cxnLst/>
              <a:rect l="l" t="t" r="r" b="b"/>
              <a:pathLst>
                <a:path w="132390" h="76681" extrusionOk="0">
                  <a:moveTo>
                    <a:pt x="65984" y="1"/>
                  </a:moveTo>
                  <a:lnTo>
                    <a:pt x="0" y="38331"/>
                  </a:lnTo>
                  <a:lnTo>
                    <a:pt x="66406" y="76681"/>
                  </a:lnTo>
                  <a:lnTo>
                    <a:pt x="132390" y="38331"/>
                  </a:lnTo>
                  <a:lnTo>
                    <a:pt x="65984" y="1"/>
                  </a:lnTo>
                  <a:close/>
                </a:path>
              </a:pathLst>
            </a:custGeom>
            <a:solidFill>
              <a:srgbClr val="589E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4701750" y="746050"/>
              <a:ext cx="126275" cy="73000"/>
            </a:xfrm>
            <a:custGeom>
              <a:avLst/>
              <a:gdLst/>
              <a:ahLst/>
              <a:cxnLst/>
              <a:rect l="l" t="t" r="r" b="b"/>
              <a:pathLst>
                <a:path w="5051" h="2920" extrusionOk="0">
                  <a:moveTo>
                    <a:pt x="2516" y="0"/>
                  </a:moveTo>
                  <a:lnTo>
                    <a:pt x="0" y="1460"/>
                  </a:lnTo>
                  <a:lnTo>
                    <a:pt x="2535" y="2919"/>
                  </a:lnTo>
                  <a:lnTo>
                    <a:pt x="5051" y="1460"/>
                  </a:lnTo>
                  <a:lnTo>
                    <a:pt x="2516" y="0"/>
                  </a:lnTo>
                  <a:close/>
                </a:path>
              </a:pathLst>
            </a:custGeom>
            <a:solidFill>
              <a:srgbClr val="A8D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4765125" y="782525"/>
              <a:ext cx="929950" cy="1815250"/>
            </a:xfrm>
            <a:custGeom>
              <a:avLst/>
              <a:gdLst/>
              <a:ahLst/>
              <a:cxnLst/>
              <a:rect l="l" t="t" r="r" b="b"/>
              <a:pathLst>
                <a:path w="37198" h="72610" extrusionOk="0">
                  <a:moveTo>
                    <a:pt x="2516" y="1"/>
                  </a:moveTo>
                  <a:lnTo>
                    <a:pt x="0" y="1460"/>
                  </a:lnTo>
                  <a:lnTo>
                    <a:pt x="0" y="72610"/>
                  </a:lnTo>
                  <a:lnTo>
                    <a:pt x="37197" y="51159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rgbClr val="7BB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3834700" y="782525"/>
              <a:ext cx="929950" cy="1815250"/>
            </a:xfrm>
            <a:custGeom>
              <a:avLst/>
              <a:gdLst/>
              <a:ahLst/>
              <a:cxnLst/>
              <a:rect l="l" t="t" r="r" b="b"/>
              <a:pathLst>
                <a:path w="37198" h="72610" extrusionOk="0">
                  <a:moveTo>
                    <a:pt x="34778" y="1"/>
                  </a:moveTo>
                  <a:lnTo>
                    <a:pt x="0" y="51159"/>
                  </a:lnTo>
                  <a:lnTo>
                    <a:pt x="37198" y="72610"/>
                  </a:lnTo>
                  <a:lnTo>
                    <a:pt x="37198" y="1460"/>
                  </a:lnTo>
                  <a:lnTo>
                    <a:pt x="34778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2883650" y="238125"/>
              <a:ext cx="86900" cy="50425"/>
            </a:xfrm>
            <a:custGeom>
              <a:avLst/>
              <a:gdLst/>
              <a:ahLst/>
              <a:cxnLst/>
              <a:rect l="l" t="t" r="r" b="b"/>
              <a:pathLst>
                <a:path w="3476" h="2017" extrusionOk="0">
                  <a:moveTo>
                    <a:pt x="1728" y="0"/>
                  </a:moveTo>
                  <a:lnTo>
                    <a:pt x="0" y="1018"/>
                  </a:lnTo>
                  <a:lnTo>
                    <a:pt x="1748" y="2016"/>
                  </a:lnTo>
                  <a:lnTo>
                    <a:pt x="3476" y="1018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2926850" y="263550"/>
              <a:ext cx="644300" cy="1255950"/>
            </a:xfrm>
            <a:custGeom>
              <a:avLst/>
              <a:gdLst/>
              <a:ahLst/>
              <a:cxnLst/>
              <a:rect l="l" t="t" r="r" b="b"/>
              <a:pathLst>
                <a:path w="25772" h="50238" extrusionOk="0">
                  <a:moveTo>
                    <a:pt x="1748" y="1"/>
                  </a:moveTo>
                  <a:lnTo>
                    <a:pt x="0" y="999"/>
                  </a:lnTo>
                  <a:lnTo>
                    <a:pt x="0" y="50237"/>
                  </a:lnTo>
                  <a:lnTo>
                    <a:pt x="25772" y="3541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2283050" y="263550"/>
              <a:ext cx="643825" cy="1255950"/>
            </a:xfrm>
            <a:custGeom>
              <a:avLst/>
              <a:gdLst/>
              <a:ahLst/>
              <a:cxnLst/>
              <a:rect l="l" t="t" r="r" b="b"/>
              <a:pathLst>
                <a:path w="25753" h="50238" extrusionOk="0">
                  <a:moveTo>
                    <a:pt x="24082" y="1"/>
                  </a:moveTo>
                  <a:lnTo>
                    <a:pt x="0" y="35412"/>
                  </a:lnTo>
                  <a:lnTo>
                    <a:pt x="25752" y="50237"/>
                  </a:lnTo>
                  <a:lnTo>
                    <a:pt x="25752" y="999"/>
                  </a:lnTo>
                  <a:lnTo>
                    <a:pt x="24082" y="1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2233125" y="1539150"/>
              <a:ext cx="168050" cy="97500"/>
            </a:xfrm>
            <a:custGeom>
              <a:avLst/>
              <a:gdLst/>
              <a:ahLst/>
              <a:cxnLst/>
              <a:rect l="l" t="t" r="r" b="b"/>
              <a:pathLst>
                <a:path w="6722" h="3900" extrusionOk="0">
                  <a:moveTo>
                    <a:pt x="3361" y="1"/>
                  </a:moveTo>
                  <a:lnTo>
                    <a:pt x="0" y="1940"/>
                  </a:lnTo>
                  <a:lnTo>
                    <a:pt x="3380" y="3899"/>
                  </a:lnTo>
                  <a:lnTo>
                    <a:pt x="6722" y="1940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2317125" y="1587650"/>
              <a:ext cx="1240100" cy="2419675"/>
            </a:xfrm>
            <a:custGeom>
              <a:avLst/>
              <a:gdLst/>
              <a:ahLst/>
              <a:cxnLst/>
              <a:rect l="l" t="t" r="r" b="b"/>
              <a:pathLst>
                <a:path w="49604" h="96787" extrusionOk="0">
                  <a:moveTo>
                    <a:pt x="3362" y="0"/>
                  </a:moveTo>
                  <a:lnTo>
                    <a:pt x="1" y="1959"/>
                  </a:lnTo>
                  <a:lnTo>
                    <a:pt x="1" y="96787"/>
                  </a:lnTo>
                  <a:lnTo>
                    <a:pt x="49604" y="68212"/>
                  </a:lnTo>
                  <a:lnTo>
                    <a:pt x="3362" y="0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1077075" y="1587650"/>
              <a:ext cx="1240075" cy="2419675"/>
            </a:xfrm>
            <a:custGeom>
              <a:avLst/>
              <a:gdLst/>
              <a:ahLst/>
              <a:cxnLst/>
              <a:rect l="l" t="t" r="r" b="b"/>
              <a:pathLst>
                <a:path w="49603" h="96787" extrusionOk="0">
                  <a:moveTo>
                    <a:pt x="46357" y="0"/>
                  </a:moveTo>
                  <a:lnTo>
                    <a:pt x="0" y="68212"/>
                  </a:lnTo>
                  <a:lnTo>
                    <a:pt x="49603" y="96787"/>
                  </a:lnTo>
                  <a:lnTo>
                    <a:pt x="49603" y="1959"/>
                  </a:lnTo>
                  <a:lnTo>
                    <a:pt x="46357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4756475" y="2163275"/>
              <a:ext cx="224700" cy="130125"/>
            </a:xfrm>
            <a:custGeom>
              <a:avLst/>
              <a:gdLst/>
              <a:ahLst/>
              <a:cxnLst/>
              <a:rect l="l" t="t" r="r" b="b"/>
              <a:pathLst>
                <a:path w="8988" h="5205" extrusionOk="0">
                  <a:moveTo>
                    <a:pt x="4475" y="1"/>
                  </a:moveTo>
                  <a:lnTo>
                    <a:pt x="0" y="2612"/>
                  </a:lnTo>
                  <a:lnTo>
                    <a:pt x="4513" y="5205"/>
                  </a:lnTo>
                  <a:lnTo>
                    <a:pt x="8988" y="2612"/>
                  </a:lnTo>
                  <a:lnTo>
                    <a:pt x="4475" y="1"/>
                  </a:lnTo>
                  <a:close/>
                </a:path>
              </a:pathLst>
            </a:custGeom>
            <a:solidFill>
              <a:srgbClr val="589E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4868825" y="2228575"/>
              <a:ext cx="1654875" cy="3228625"/>
            </a:xfrm>
            <a:custGeom>
              <a:avLst/>
              <a:gdLst/>
              <a:ahLst/>
              <a:cxnLst/>
              <a:rect l="l" t="t" r="r" b="b"/>
              <a:pathLst>
                <a:path w="66195" h="129145" extrusionOk="0">
                  <a:moveTo>
                    <a:pt x="4494" y="0"/>
                  </a:moveTo>
                  <a:lnTo>
                    <a:pt x="0" y="2593"/>
                  </a:lnTo>
                  <a:lnTo>
                    <a:pt x="0" y="129145"/>
                  </a:lnTo>
                  <a:lnTo>
                    <a:pt x="66195" y="91006"/>
                  </a:lnTo>
                  <a:lnTo>
                    <a:pt x="4494" y="0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3213950" y="2228575"/>
              <a:ext cx="1654900" cy="3228625"/>
            </a:xfrm>
            <a:custGeom>
              <a:avLst/>
              <a:gdLst/>
              <a:ahLst/>
              <a:cxnLst/>
              <a:rect l="l" t="t" r="r" b="b"/>
              <a:pathLst>
                <a:path w="66196" h="129145" extrusionOk="0">
                  <a:moveTo>
                    <a:pt x="61855" y="0"/>
                  </a:moveTo>
                  <a:lnTo>
                    <a:pt x="0" y="91006"/>
                  </a:lnTo>
                  <a:lnTo>
                    <a:pt x="66195" y="129145"/>
                  </a:lnTo>
                  <a:lnTo>
                    <a:pt x="66195" y="2593"/>
                  </a:lnTo>
                  <a:lnTo>
                    <a:pt x="61855" y="0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3102550" y="923675"/>
              <a:ext cx="191125" cy="282325"/>
            </a:xfrm>
            <a:custGeom>
              <a:avLst/>
              <a:gdLst/>
              <a:ahLst/>
              <a:cxnLst/>
              <a:rect l="l" t="t" r="r" b="b"/>
              <a:pathLst>
                <a:path w="7645" h="11293" extrusionOk="0">
                  <a:moveTo>
                    <a:pt x="2517" y="1"/>
                  </a:moveTo>
                  <a:lnTo>
                    <a:pt x="1595" y="462"/>
                  </a:lnTo>
                  <a:lnTo>
                    <a:pt x="1" y="3016"/>
                  </a:lnTo>
                  <a:lnTo>
                    <a:pt x="673" y="3611"/>
                  </a:lnTo>
                  <a:lnTo>
                    <a:pt x="1998" y="1537"/>
                  </a:lnTo>
                  <a:lnTo>
                    <a:pt x="4936" y="9622"/>
                  </a:lnTo>
                  <a:lnTo>
                    <a:pt x="3496" y="10352"/>
                  </a:lnTo>
                  <a:lnTo>
                    <a:pt x="3842" y="11293"/>
                  </a:lnTo>
                  <a:lnTo>
                    <a:pt x="7644" y="9372"/>
                  </a:lnTo>
                  <a:lnTo>
                    <a:pt x="7298" y="8450"/>
                  </a:lnTo>
                  <a:lnTo>
                    <a:pt x="5858" y="9161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C5E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5029175" y="1782675"/>
              <a:ext cx="238150" cy="361425"/>
            </a:xfrm>
            <a:custGeom>
              <a:avLst/>
              <a:gdLst/>
              <a:ahLst/>
              <a:cxnLst/>
              <a:rect l="l" t="t" r="r" b="b"/>
              <a:pathLst>
                <a:path w="9526" h="14457" extrusionOk="0">
                  <a:moveTo>
                    <a:pt x="3840" y="1"/>
                  </a:moveTo>
                  <a:cubicBezTo>
                    <a:pt x="3377" y="1"/>
                    <a:pt x="2854" y="150"/>
                    <a:pt x="2266" y="438"/>
                  </a:cubicBezTo>
                  <a:cubicBezTo>
                    <a:pt x="538" y="1321"/>
                    <a:pt x="0" y="2627"/>
                    <a:pt x="653" y="4394"/>
                  </a:cubicBezTo>
                  <a:lnTo>
                    <a:pt x="1229" y="6007"/>
                  </a:lnTo>
                  <a:lnTo>
                    <a:pt x="2362" y="5450"/>
                  </a:lnTo>
                  <a:lnTo>
                    <a:pt x="1748" y="3760"/>
                  </a:lnTo>
                  <a:cubicBezTo>
                    <a:pt x="1575" y="3376"/>
                    <a:pt x="1575" y="2915"/>
                    <a:pt x="1728" y="2512"/>
                  </a:cubicBezTo>
                  <a:cubicBezTo>
                    <a:pt x="1940" y="2089"/>
                    <a:pt x="2285" y="1744"/>
                    <a:pt x="2727" y="1552"/>
                  </a:cubicBezTo>
                  <a:cubicBezTo>
                    <a:pt x="3063" y="1384"/>
                    <a:pt x="3364" y="1303"/>
                    <a:pt x="3630" y="1303"/>
                  </a:cubicBezTo>
                  <a:cubicBezTo>
                    <a:pt x="3760" y="1303"/>
                    <a:pt x="3881" y="1322"/>
                    <a:pt x="3994" y="1360"/>
                  </a:cubicBezTo>
                  <a:cubicBezTo>
                    <a:pt x="4359" y="1532"/>
                    <a:pt x="4647" y="1840"/>
                    <a:pt x="4743" y="2243"/>
                  </a:cubicBezTo>
                  <a:lnTo>
                    <a:pt x="5127" y="3261"/>
                  </a:lnTo>
                  <a:cubicBezTo>
                    <a:pt x="5223" y="3530"/>
                    <a:pt x="5262" y="3818"/>
                    <a:pt x="5243" y="4086"/>
                  </a:cubicBezTo>
                  <a:cubicBezTo>
                    <a:pt x="5223" y="4259"/>
                    <a:pt x="5223" y="4413"/>
                    <a:pt x="5223" y="4528"/>
                  </a:cubicBezTo>
                  <a:cubicBezTo>
                    <a:pt x="5204" y="4663"/>
                    <a:pt x="5185" y="4835"/>
                    <a:pt x="5166" y="5066"/>
                  </a:cubicBezTo>
                  <a:cubicBezTo>
                    <a:pt x="5127" y="5296"/>
                    <a:pt x="5089" y="5469"/>
                    <a:pt x="5070" y="5584"/>
                  </a:cubicBezTo>
                  <a:cubicBezTo>
                    <a:pt x="5051" y="5700"/>
                    <a:pt x="5031" y="5892"/>
                    <a:pt x="4974" y="6141"/>
                  </a:cubicBezTo>
                  <a:cubicBezTo>
                    <a:pt x="4935" y="6410"/>
                    <a:pt x="4916" y="6583"/>
                    <a:pt x="4897" y="6660"/>
                  </a:cubicBezTo>
                  <a:lnTo>
                    <a:pt x="3706" y="13323"/>
                  </a:lnTo>
                  <a:lnTo>
                    <a:pt x="4129" y="14456"/>
                  </a:lnTo>
                  <a:lnTo>
                    <a:pt x="9525" y="11729"/>
                  </a:lnTo>
                  <a:lnTo>
                    <a:pt x="9103" y="10596"/>
                  </a:lnTo>
                  <a:lnTo>
                    <a:pt x="5070" y="12632"/>
                  </a:lnTo>
                  <a:lnTo>
                    <a:pt x="6049" y="7044"/>
                  </a:lnTo>
                  <a:cubicBezTo>
                    <a:pt x="6260" y="5853"/>
                    <a:pt x="6395" y="4931"/>
                    <a:pt x="6433" y="4298"/>
                  </a:cubicBezTo>
                  <a:cubicBezTo>
                    <a:pt x="6491" y="3760"/>
                    <a:pt x="6433" y="3222"/>
                    <a:pt x="6260" y="2723"/>
                  </a:cubicBezTo>
                  <a:lnTo>
                    <a:pt x="5915" y="1763"/>
                  </a:lnTo>
                  <a:cubicBezTo>
                    <a:pt x="5608" y="899"/>
                    <a:pt x="5147" y="361"/>
                    <a:pt x="4532" y="131"/>
                  </a:cubicBezTo>
                  <a:cubicBezTo>
                    <a:pt x="4318" y="44"/>
                    <a:pt x="4087" y="1"/>
                    <a:pt x="3840" y="1"/>
                  </a:cubicBezTo>
                  <a:close/>
                </a:path>
              </a:pathLst>
            </a:custGeom>
            <a:solidFill>
              <a:srgbClr val="9FC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2656550" y="2981225"/>
              <a:ext cx="279925" cy="406500"/>
            </a:xfrm>
            <a:custGeom>
              <a:avLst/>
              <a:gdLst/>
              <a:ahLst/>
              <a:cxnLst/>
              <a:rect l="l" t="t" r="r" b="b"/>
              <a:pathLst>
                <a:path w="11197" h="16260" extrusionOk="0">
                  <a:moveTo>
                    <a:pt x="4530" y="0"/>
                  </a:moveTo>
                  <a:cubicBezTo>
                    <a:pt x="3979" y="0"/>
                    <a:pt x="3356" y="171"/>
                    <a:pt x="2651" y="524"/>
                  </a:cubicBezTo>
                  <a:cubicBezTo>
                    <a:pt x="635" y="1542"/>
                    <a:pt x="1" y="3097"/>
                    <a:pt x="750" y="5191"/>
                  </a:cubicBezTo>
                  <a:lnTo>
                    <a:pt x="1441" y="7111"/>
                  </a:lnTo>
                  <a:lnTo>
                    <a:pt x="2766" y="6439"/>
                  </a:lnTo>
                  <a:lnTo>
                    <a:pt x="2036" y="4442"/>
                  </a:lnTo>
                  <a:cubicBezTo>
                    <a:pt x="1844" y="3961"/>
                    <a:pt x="1844" y="3443"/>
                    <a:pt x="2036" y="2963"/>
                  </a:cubicBezTo>
                  <a:cubicBezTo>
                    <a:pt x="2267" y="2464"/>
                    <a:pt x="2689" y="2060"/>
                    <a:pt x="3208" y="1830"/>
                  </a:cubicBezTo>
                  <a:cubicBezTo>
                    <a:pt x="3602" y="1639"/>
                    <a:pt x="3954" y="1541"/>
                    <a:pt x="4264" y="1541"/>
                  </a:cubicBezTo>
                  <a:cubicBezTo>
                    <a:pt x="4422" y="1541"/>
                    <a:pt x="4569" y="1567"/>
                    <a:pt x="4706" y="1619"/>
                  </a:cubicBezTo>
                  <a:cubicBezTo>
                    <a:pt x="5147" y="1811"/>
                    <a:pt x="5474" y="2195"/>
                    <a:pt x="5608" y="2656"/>
                  </a:cubicBezTo>
                  <a:lnTo>
                    <a:pt x="6376" y="4768"/>
                  </a:lnTo>
                  <a:cubicBezTo>
                    <a:pt x="6549" y="5267"/>
                    <a:pt x="6568" y="5805"/>
                    <a:pt x="6415" y="6304"/>
                  </a:cubicBezTo>
                  <a:cubicBezTo>
                    <a:pt x="6261" y="6842"/>
                    <a:pt x="5877" y="7284"/>
                    <a:pt x="5378" y="7514"/>
                  </a:cubicBezTo>
                  <a:lnTo>
                    <a:pt x="3650" y="8378"/>
                  </a:lnTo>
                  <a:lnTo>
                    <a:pt x="4072" y="9492"/>
                  </a:lnTo>
                  <a:lnTo>
                    <a:pt x="5992" y="8532"/>
                  </a:lnTo>
                  <a:cubicBezTo>
                    <a:pt x="6222" y="8402"/>
                    <a:pt x="6477" y="8335"/>
                    <a:pt x="6734" y="8335"/>
                  </a:cubicBezTo>
                  <a:cubicBezTo>
                    <a:pt x="6972" y="8335"/>
                    <a:pt x="7211" y="8393"/>
                    <a:pt x="7433" y="8513"/>
                  </a:cubicBezTo>
                  <a:cubicBezTo>
                    <a:pt x="7855" y="8743"/>
                    <a:pt x="8201" y="9127"/>
                    <a:pt x="8354" y="9607"/>
                  </a:cubicBezTo>
                  <a:lnTo>
                    <a:pt x="9123" y="11720"/>
                  </a:lnTo>
                  <a:cubicBezTo>
                    <a:pt x="9334" y="12200"/>
                    <a:pt x="9315" y="12738"/>
                    <a:pt x="9103" y="13218"/>
                  </a:cubicBezTo>
                  <a:cubicBezTo>
                    <a:pt x="8854" y="13717"/>
                    <a:pt x="8412" y="14139"/>
                    <a:pt x="7874" y="14370"/>
                  </a:cubicBezTo>
                  <a:cubicBezTo>
                    <a:pt x="7453" y="14581"/>
                    <a:pt x="7076" y="14683"/>
                    <a:pt x="6745" y="14683"/>
                  </a:cubicBezTo>
                  <a:cubicBezTo>
                    <a:pt x="6593" y="14683"/>
                    <a:pt x="6451" y="14662"/>
                    <a:pt x="6319" y="14620"/>
                  </a:cubicBezTo>
                  <a:cubicBezTo>
                    <a:pt x="5858" y="14447"/>
                    <a:pt x="5512" y="14063"/>
                    <a:pt x="5378" y="13602"/>
                  </a:cubicBezTo>
                  <a:lnTo>
                    <a:pt x="4667" y="11605"/>
                  </a:lnTo>
                  <a:lnTo>
                    <a:pt x="3342" y="12277"/>
                  </a:lnTo>
                  <a:lnTo>
                    <a:pt x="4034" y="14197"/>
                  </a:lnTo>
                  <a:cubicBezTo>
                    <a:pt x="4542" y="15568"/>
                    <a:pt x="5343" y="16260"/>
                    <a:pt x="6445" y="16260"/>
                  </a:cubicBezTo>
                  <a:cubicBezTo>
                    <a:pt x="7009" y="16260"/>
                    <a:pt x="7652" y="16078"/>
                    <a:pt x="8374" y="15714"/>
                  </a:cubicBezTo>
                  <a:cubicBezTo>
                    <a:pt x="10505" y="14639"/>
                    <a:pt x="11197" y="13045"/>
                    <a:pt x="10428" y="10952"/>
                  </a:cubicBezTo>
                  <a:lnTo>
                    <a:pt x="9699" y="8935"/>
                  </a:lnTo>
                  <a:cubicBezTo>
                    <a:pt x="9262" y="7759"/>
                    <a:pt x="8590" y="7171"/>
                    <a:pt x="7657" y="7171"/>
                  </a:cubicBezTo>
                  <a:cubicBezTo>
                    <a:pt x="7523" y="7171"/>
                    <a:pt x="7385" y="7183"/>
                    <a:pt x="7241" y="7207"/>
                  </a:cubicBezTo>
                  <a:cubicBezTo>
                    <a:pt x="8009" y="6400"/>
                    <a:pt x="8162" y="5363"/>
                    <a:pt x="7701" y="4096"/>
                  </a:cubicBezTo>
                  <a:lnTo>
                    <a:pt x="6972" y="2060"/>
                  </a:lnTo>
                  <a:cubicBezTo>
                    <a:pt x="6607" y="1062"/>
                    <a:pt x="6050" y="428"/>
                    <a:pt x="5339" y="140"/>
                  </a:cubicBezTo>
                  <a:cubicBezTo>
                    <a:pt x="5088" y="47"/>
                    <a:pt x="4819" y="0"/>
                    <a:pt x="4530" y="0"/>
                  </a:cubicBezTo>
                  <a:close/>
                </a:path>
              </a:pathLst>
            </a:custGeom>
            <a:solidFill>
              <a:srgbClr val="71B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5426200" y="4117250"/>
              <a:ext cx="278475" cy="528600"/>
            </a:xfrm>
            <a:custGeom>
              <a:avLst/>
              <a:gdLst/>
              <a:ahLst/>
              <a:cxnLst/>
              <a:rect l="l" t="t" r="r" b="b"/>
              <a:pathLst>
                <a:path w="11139" h="21144" extrusionOk="0">
                  <a:moveTo>
                    <a:pt x="3265" y="4532"/>
                  </a:moveTo>
                  <a:lnTo>
                    <a:pt x="6933" y="14614"/>
                  </a:lnTo>
                  <a:lnTo>
                    <a:pt x="1825" y="17188"/>
                  </a:lnTo>
                  <a:lnTo>
                    <a:pt x="3265" y="4532"/>
                  </a:lnTo>
                  <a:close/>
                  <a:moveTo>
                    <a:pt x="3784" y="0"/>
                  </a:moveTo>
                  <a:lnTo>
                    <a:pt x="1959" y="941"/>
                  </a:lnTo>
                  <a:lnTo>
                    <a:pt x="0" y="18109"/>
                  </a:lnTo>
                  <a:lnTo>
                    <a:pt x="673" y="19991"/>
                  </a:lnTo>
                  <a:lnTo>
                    <a:pt x="7605" y="16477"/>
                  </a:lnTo>
                  <a:lnTo>
                    <a:pt x="9314" y="21144"/>
                  </a:lnTo>
                  <a:lnTo>
                    <a:pt x="11139" y="20222"/>
                  </a:lnTo>
                  <a:lnTo>
                    <a:pt x="9449" y="15555"/>
                  </a:lnTo>
                  <a:lnTo>
                    <a:pt x="10754" y="14902"/>
                  </a:lnTo>
                  <a:lnTo>
                    <a:pt x="10082" y="13040"/>
                  </a:lnTo>
                  <a:lnTo>
                    <a:pt x="8776" y="13693"/>
                  </a:lnTo>
                  <a:lnTo>
                    <a:pt x="3784" y="0"/>
                  </a:lnTo>
                  <a:close/>
                </a:path>
              </a:pathLst>
            </a:custGeom>
            <a:solidFill>
              <a:srgbClr val="539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20" name="Google Shape;620;p41"/>
          <p:cNvPicPr preferRelativeResize="0"/>
          <p:nvPr/>
        </p:nvPicPr>
        <p:blipFill rotWithShape="1">
          <a:blip r:embed="rId3">
            <a:alphaModFix/>
          </a:blip>
          <a:srcRect l="17855" t="36089" r="52756" b="27975"/>
          <a:stretch/>
        </p:blipFill>
        <p:spPr>
          <a:xfrm>
            <a:off x="863225" y="596600"/>
            <a:ext cx="4514549" cy="310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2"/>
          <p:cNvSpPr txBox="1">
            <a:spLocks noGrp="1"/>
          </p:cNvSpPr>
          <p:nvPr>
            <p:ph type="ctrTitle"/>
          </p:nvPr>
        </p:nvSpPr>
        <p:spPr>
          <a:xfrm>
            <a:off x="4621250" y="1251373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 b="1">
                <a:solidFill>
                  <a:srgbClr val="E3E9ED"/>
                </a:solidFill>
              </a:rPr>
              <a:t>thank You!</a:t>
            </a:r>
            <a:endParaRPr sz="4300" b="1">
              <a:solidFill>
                <a:srgbClr val="E3E9E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300" b="1">
              <a:solidFill>
                <a:srgbClr val="E3E9E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E3E9ED"/>
                </a:solidFill>
              </a:rPr>
              <a:t>Any questions?</a:t>
            </a:r>
            <a:endParaRPr sz="3700" b="1">
              <a:solidFill>
                <a:srgbClr val="E3E9ED"/>
              </a:solidFill>
            </a:endParaRPr>
          </a:p>
        </p:txBody>
      </p:sp>
      <p:pic>
        <p:nvPicPr>
          <p:cNvPr id="626" name="Google Shape;62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37275" y="401475"/>
            <a:ext cx="5279874" cy="5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17"/>
          <p:cNvCxnSpPr/>
          <p:nvPr/>
        </p:nvCxnSpPr>
        <p:spPr>
          <a:xfrm>
            <a:off x="568350" y="3511100"/>
            <a:ext cx="6737400" cy="1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290600" y="352700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Part A </a:t>
            </a:r>
            <a:endParaRPr sz="22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838" y="1857375"/>
            <a:ext cx="3720837" cy="38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>
            <a:spLocks noGrp="1"/>
          </p:cNvSpPr>
          <p:nvPr>
            <p:ph type="ctrTitle" idx="4294967295"/>
          </p:nvPr>
        </p:nvSpPr>
        <p:spPr>
          <a:xfrm>
            <a:off x="892350" y="1876400"/>
            <a:ext cx="6089400" cy="10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 b="1">
                <a:solidFill>
                  <a:schemeClr val="accent2"/>
                </a:solidFill>
              </a:rPr>
              <a:t>ALGORITHM DESIGN</a:t>
            </a:r>
            <a:endParaRPr sz="5500"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 b="1">
                <a:solidFill>
                  <a:schemeClr val="accent2"/>
                </a:solidFill>
              </a:rPr>
              <a:t>MEMORY SEARCH</a:t>
            </a:r>
            <a:endParaRPr sz="55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subTitle" idx="1"/>
          </p:nvPr>
        </p:nvSpPr>
        <p:spPr>
          <a:xfrm>
            <a:off x="868175" y="1264225"/>
            <a:ext cx="7730400" cy="26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accent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sz="1000">
              <a:solidFill>
                <a:schemeClr val="accent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ato"/>
              <a:buAutoNum type="arabicPeriod"/>
            </a:pPr>
            <a:r>
              <a:rPr lang="es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If the nearest hospital from Node ‘1’ is ‘h’ and the shortest path is ‘1’-‘2’-‘3’-‘h’, then ‘h’ is the nearest hospital to all the nodes lying in this path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ato"/>
              <a:buAutoNum type="arabicPeriod"/>
            </a:pPr>
            <a:r>
              <a:rPr lang="es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When expanding an arbitrary Node ‘x’ and after a certain depth it reaches a Node ‘y’ whose nearest hospital has been found, the algorithm can cut the maximum depth of exploration to cost of expansion to Node ‘y’ + path length of Node ‘y’ 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ctrTitle"/>
          </p:nvPr>
        </p:nvSpPr>
        <p:spPr>
          <a:xfrm>
            <a:off x="0" y="377975"/>
            <a:ext cx="3581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KEY POINTS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2488700" y="1849225"/>
            <a:ext cx="3324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3718750" y="220500"/>
            <a:ext cx="732600" cy="677700"/>
          </a:xfrm>
          <a:prstGeom prst="ellipse">
            <a:avLst/>
          </a:prstGeom>
          <a:solidFill>
            <a:srgbClr val="A8DBA7"/>
          </a:solidFill>
          <a:ln w="9525" cap="flat" cmpd="sng">
            <a:solidFill>
              <a:srgbClr val="5477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A</a:t>
            </a:r>
            <a:endParaRPr sz="2000" b="1"/>
          </a:p>
        </p:txBody>
      </p:sp>
      <p:sp>
        <p:nvSpPr>
          <p:cNvPr id="111" name="Google Shape;111;p19"/>
          <p:cNvSpPr/>
          <p:nvPr/>
        </p:nvSpPr>
        <p:spPr>
          <a:xfrm>
            <a:off x="3047425" y="3096875"/>
            <a:ext cx="732600" cy="677700"/>
          </a:xfrm>
          <a:prstGeom prst="ellipse">
            <a:avLst/>
          </a:prstGeom>
          <a:solidFill>
            <a:srgbClr val="A8DBA7"/>
          </a:solidFill>
          <a:ln w="9525" cap="flat" cmpd="sng">
            <a:solidFill>
              <a:srgbClr val="5477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E</a:t>
            </a:r>
            <a:endParaRPr sz="2000" b="1"/>
          </a:p>
        </p:txBody>
      </p:sp>
      <p:sp>
        <p:nvSpPr>
          <p:cNvPr id="112" name="Google Shape;112;p19"/>
          <p:cNvSpPr/>
          <p:nvPr/>
        </p:nvSpPr>
        <p:spPr>
          <a:xfrm>
            <a:off x="2175125" y="3948250"/>
            <a:ext cx="732600" cy="6777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rgbClr val="5477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H2</a:t>
            </a:r>
            <a:endParaRPr sz="2000" b="1"/>
          </a:p>
        </p:txBody>
      </p:sp>
      <p:cxnSp>
        <p:nvCxnSpPr>
          <p:cNvPr id="113" name="Google Shape;113;p19"/>
          <p:cNvCxnSpPr>
            <a:stCxn id="112" idx="0"/>
            <a:endCxn id="111" idx="2"/>
          </p:cNvCxnSpPr>
          <p:nvPr/>
        </p:nvCxnSpPr>
        <p:spPr>
          <a:xfrm rot="10800000" flipH="1">
            <a:off x="2541425" y="3435850"/>
            <a:ext cx="506100" cy="512400"/>
          </a:xfrm>
          <a:prstGeom prst="straightConnector1">
            <a:avLst/>
          </a:prstGeom>
          <a:noFill/>
          <a:ln w="28575" cap="flat" cmpd="sng">
            <a:solidFill>
              <a:srgbClr val="BAC8D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9"/>
          <p:cNvCxnSpPr>
            <a:stCxn id="115" idx="3"/>
            <a:endCxn id="111" idx="0"/>
          </p:cNvCxnSpPr>
          <p:nvPr/>
        </p:nvCxnSpPr>
        <p:spPr>
          <a:xfrm flipH="1">
            <a:off x="3413762" y="2660241"/>
            <a:ext cx="562800" cy="436500"/>
          </a:xfrm>
          <a:prstGeom prst="straightConnector1">
            <a:avLst/>
          </a:prstGeom>
          <a:noFill/>
          <a:ln w="28575" cap="flat" cmpd="sng">
            <a:solidFill>
              <a:srgbClr val="BAC8D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9"/>
          <p:cNvSpPr/>
          <p:nvPr/>
        </p:nvSpPr>
        <p:spPr>
          <a:xfrm>
            <a:off x="5381450" y="2081788"/>
            <a:ext cx="732600" cy="677700"/>
          </a:xfrm>
          <a:prstGeom prst="ellipse">
            <a:avLst/>
          </a:prstGeom>
          <a:solidFill>
            <a:srgbClr val="A8DBA7"/>
          </a:solidFill>
          <a:ln w="9525" cap="flat" cmpd="sng">
            <a:solidFill>
              <a:srgbClr val="5477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C</a:t>
            </a:r>
            <a:endParaRPr sz="2000" b="1"/>
          </a:p>
        </p:txBody>
      </p:sp>
      <p:sp>
        <p:nvSpPr>
          <p:cNvPr id="115" name="Google Shape;115;p19"/>
          <p:cNvSpPr/>
          <p:nvPr/>
        </p:nvSpPr>
        <p:spPr>
          <a:xfrm>
            <a:off x="3869275" y="2081788"/>
            <a:ext cx="732600" cy="677700"/>
          </a:xfrm>
          <a:prstGeom prst="ellipse">
            <a:avLst/>
          </a:prstGeom>
          <a:solidFill>
            <a:srgbClr val="A8DBA7"/>
          </a:solidFill>
          <a:ln w="9525" cap="flat" cmpd="sng">
            <a:solidFill>
              <a:srgbClr val="5477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D</a:t>
            </a:r>
            <a:endParaRPr sz="2000" b="1"/>
          </a:p>
        </p:txBody>
      </p:sp>
      <p:sp>
        <p:nvSpPr>
          <p:cNvPr id="117" name="Google Shape;117;p19"/>
          <p:cNvSpPr/>
          <p:nvPr/>
        </p:nvSpPr>
        <p:spPr>
          <a:xfrm>
            <a:off x="4648850" y="1204963"/>
            <a:ext cx="732600" cy="677700"/>
          </a:xfrm>
          <a:prstGeom prst="ellipse">
            <a:avLst/>
          </a:prstGeom>
          <a:solidFill>
            <a:srgbClr val="A8DBA7"/>
          </a:solidFill>
          <a:ln w="9525" cap="flat" cmpd="sng">
            <a:solidFill>
              <a:srgbClr val="5477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B</a:t>
            </a:r>
            <a:endParaRPr sz="2000" b="1"/>
          </a:p>
        </p:txBody>
      </p:sp>
      <p:cxnSp>
        <p:nvCxnSpPr>
          <p:cNvPr id="118" name="Google Shape;118;p19"/>
          <p:cNvCxnSpPr>
            <a:endCxn id="117" idx="3"/>
          </p:cNvCxnSpPr>
          <p:nvPr/>
        </p:nvCxnSpPr>
        <p:spPr>
          <a:xfrm rot="10800000" flipH="1">
            <a:off x="4469637" y="1783416"/>
            <a:ext cx="286500" cy="410400"/>
          </a:xfrm>
          <a:prstGeom prst="straightConnector1">
            <a:avLst/>
          </a:prstGeom>
          <a:noFill/>
          <a:ln w="28575" cap="flat" cmpd="sng">
            <a:solidFill>
              <a:srgbClr val="BAC8D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9"/>
          <p:cNvCxnSpPr>
            <a:endCxn id="110" idx="5"/>
          </p:cNvCxnSpPr>
          <p:nvPr/>
        </p:nvCxnSpPr>
        <p:spPr>
          <a:xfrm rot="10800000">
            <a:off x="4344063" y="798953"/>
            <a:ext cx="446100" cy="458100"/>
          </a:xfrm>
          <a:prstGeom prst="straightConnector1">
            <a:avLst/>
          </a:prstGeom>
          <a:noFill/>
          <a:ln w="28575" cap="flat" cmpd="sng">
            <a:solidFill>
              <a:srgbClr val="BAC8D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19"/>
          <p:cNvSpPr/>
          <p:nvPr/>
        </p:nvSpPr>
        <p:spPr>
          <a:xfrm>
            <a:off x="6317275" y="3451325"/>
            <a:ext cx="732600" cy="6777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rgbClr val="5477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H1</a:t>
            </a:r>
            <a:endParaRPr sz="2000" b="1"/>
          </a:p>
        </p:txBody>
      </p:sp>
      <p:cxnSp>
        <p:nvCxnSpPr>
          <p:cNvPr id="121" name="Google Shape;121;p19"/>
          <p:cNvCxnSpPr>
            <a:stCxn id="120" idx="0"/>
            <a:endCxn id="116" idx="5"/>
          </p:cNvCxnSpPr>
          <p:nvPr/>
        </p:nvCxnSpPr>
        <p:spPr>
          <a:xfrm rot="10800000">
            <a:off x="6006775" y="2660225"/>
            <a:ext cx="676800" cy="791100"/>
          </a:xfrm>
          <a:prstGeom prst="straightConnector1">
            <a:avLst/>
          </a:prstGeom>
          <a:noFill/>
          <a:ln w="28575" cap="flat" cmpd="sng">
            <a:solidFill>
              <a:srgbClr val="BAC8D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9"/>
          <p:cNvCxnSpPr>
            <a:endCxn id="117" idx="5"/>
          </p:cNvCxnSpPr>
          <p:nvPr/>
        </p:nvCxnSpPr>
        <p:spPr>
          <a:xfrm rot="10800000">
            <a:off x="5274163" y="1783416"/>
            <a:ext cx="337800" cy="352800"/>
          </a:xfrm>
          <a:prstGeom prst="straightConnector1">
            <a:avLst/>
          </a:prstGeom>
          <a:noFill/>
          <a:ln w="28575" cap="flat" cmpd="sng">
            <a:solidFill>
              <a:srgbClr val="BAC8D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2488700" y="1849225"/>
            <a:ext cx="3324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3718750" y="220500"/>
            <a:ext cx="732600" cy="677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rgbClr val="5477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A</a:t>
            </a:r>
            <a:endParaRPr sz="2000" b="1"/>
          </a:p>
        </p:txBody>
      </p:sp>
      <p:sp>
        <p:nvSpPr>
          <p:cNvPr id="129" name="Google Shape;129;p20"/>
          <p:cNvSpPr/>
          <p:nvPr/>
        </p:nvSpPr>
        <p:spPr>
          <a:xfrm>
            <a:off x="3047425" y="3096875"/>
            <a:ext cx="732600" cy="677700"/>
          </a:xfrm>
          <a:prstGeom prst="ellipse">
            <a:avLst/>
          </a:prstGeom>
          <a:solidFill>
            <a:srgbClr val="A8DBA7"/>
          </a:solidFill>
          <a:ln w="9525" cap="flat" cmpd="sng">
            <a:solidFill>
              <a:srgbClr val="5477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E</a:t>
            </a:r>
            <a:endParaRPr sz="2000" b="1"/>
          </a:p>
        </p:txBody>
      </p:sp>
      <p:sp>
        <p:nvSpPr>
          <p:cNvPr id="130" name="Google Shape;130;p20"/>
          <p:cNvSpPr/>
          <p:nvPr/>
        </p:nvSpPr>
        <p:spPr>
          <a:xfrm>
            <a:off x="2175125" y="3948250"/>
            <a:ext cx="732600" cy="6777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rgbClr val="5477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H2</a:t>
            </a:r>
            <a:endParaRPr sz="2000" b="1"/>
          </a:p>
        </p:txBody>
      </p:sp>
      <p:cxnSp>
        <p:nvCxnSpPr>
          <p:cNvPr id="131" name="Google Shape;131;p20"/>
          <p:cNvCxnSpPr>
            <a:stCxn id="130" idx="0"/>
            <a:endCxn id="129" idx="2"/>
          </p:cNvCxnSpPr>
          <p:nvPr/>
        </p:nvCxnSpPr>
        <p:spPr>
          <a:xfrm rot="10800000" flipH="1">
            <a:off x="2541425" y="3435850"/>
            <a:ext cx="506100" cy="512400"/>
          </a:xfrm>
          <a:prstGeom prst="straightConnector1">
            <a:avLst/>
          </a:prstGeom>
          <a:noFill/>
          <a:ln w="28575" cap="flat" cmpd="sng">
            <a:solidFill>
              <a:srgbClr val="BAC8D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0"/>
          <p:cNvCxnSpPr>
            <a:stCxn id="133" idx="3"/>
            <a:endCxn id="129" idx="0"/>
          </p:cNvCxnSpPr>
          <p:nvPr/>
        </p:nvCxnSpPr>
        <p:spPr>
          <a:xfrm flipH="1">
            <a:off x="3413762" y="2660241"/>
            <a:ext cx="562800" cy="436500"/>
          </a:xfrm>
          <a:prstGeom prst="straightConnector1">
            <a:avLst/>
          </a:prstGeom>
          <a:noFill/>
          <a:ln w="28575" cap="flat" cmpd="sng">
            <a:solidFill>
              <a:srgbClr val="BAC8D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20"/>
          <p:cNvSpPr/>
          <p:nvPr/>
        </p:nvSpPr>
        <p:spPr>
          <a:xfrm>
            <a:off x="5381450" y="2081788"/>
            <a:ext cx="732600" cy="677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rgbClr val="5477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C</a:t>
            </a:r>
            <a:endParaRPr sz="2000" b="1"/>
          </a:p>
        </p:txBody>
      </p:sp>
      <p:sp>
        <p:nvSpPr>
          <p:cNvPr id="133" name="Google Shape;133;p20"/>
          <p:cNvSpPr/>
          <p:nvPr/>
        </p:nvSpPr>
        <p:spPr>
          <a:xfrm>
            <a:off x="3869275" y="2081788"/>
            <a:ext cx="732600" cy="677700"/>
          </a:xfrm>
          <a:prstGeom prst="ellipse">
            <a:avLst/>
          </a:prstGeom>
          <a:solidFill>
            <a:srgbClr val="A8DBA7"/>
          </a:solidFill>
          <a:ln w="9525" cap="flat" cmpd="sng">
            <a:solidFill>
              <a:srgbClr val="5477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D</a:t>
            </a:r>
            <a:endParaRPr sz="2000" b="1"/>
          </a:p>
        </p:txBody>
      </p:sp>
      <p:sp>
        <p:nvSpPr>
          <p:cNvPr id="135" name="Google Shape;135;p20"/>
          <p:cNvSpPr/>
          <p:nvPr/>
        </p:nvSpPr>
        <p:spPr>
          <a:xfrm>
            <a:off x="4648850" y="1204963"/>
            <a:ext cx="732600" cy="677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rgbClr val="5477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B</a:t>
            </a:r>
            <a:endParaRPr sz="2000" b="1"/>
          </a:p>
        </p:txBody>
      </p:sp>
      <p:cxnSp>
        <p:nvCxnSpPr>
          <p:cNvPr id="136" name="Google Shape;136;p20"/>
          <p:cNvCxnSpPr>
            <a:endCxn id="135" idx="3"/>
          </p:cNvCxnSpPr>
          <p:nvPr/>
        </p:nvCxnSpPr>
        <p:spPr>
          <a:xfrm rot="10800000" flipH="1">
            <a:off x="4469637" y="1783416"/>
            <a:ext cx="286500" cy="410400"/>
          </a:xfrm>
          <a:prstGeom prst="straightConnector1">
            <a:avLst/>
          </a:prstGeom>
          <a:noFill/>
          <a:ln w="28575" cap="flat" cmpd="sng">
            <a:solidFill>
              <a:srgbClr val="BAC8D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20"/>
          <p:cNvCxnSpPr>
            <a:endCxn id="128" idx="5"/>
          </p:cNvCxnSpPr>
          <p:nvPr/>
        </p:nvCxnSpPr>
        <p:spPr>
          <a:xfrm rot="10800000">
            <a:off x="4344063" y="798953"/>
            <a:ext cx="446100" cy="458100"/>
          </a:xfrm>
          <a:prstGeom prst="straightConnector1">
            <a:avLst/>
          </a:prstGeom>
          <a:noFill/>
          <a:ln w="28575" cap="flat" cmpd="sng">
            <a:solidFill>
              <a:srgbClr val="BAC8D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20"/>
          <p:cNvSpPr/>
          <p:nvPr/>
        </p:nvSpPr>
        <p:spPr>
          <a:xfrm>
            <a:off x="6317275" y="3451325"/>
            <a:ext cx="732600" cy="6777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rgbClr val="5477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H1</a:t>
            </a:r>
            <a:endParaRPr sz="2000" b="1"/>
          </a:p>
        </p:txBody>
      </p:sp>
      <p:cxnSp>
        <p:nvCxnSpPr>
          <p:cNvPr id="139" name="Google Shape;139;p20"/>
          <p:cNvCxnSpPr>
            <a:stCxn id="138" idx="0"/>
            <a:endCxn id="134" idx="5"/>
          </p:cNvCxnSpPr>
          <p:nvPr/>
        </p:nvCxnSpPr>
        <p:spPr>
          <a:xfrm rot="10800000">
            <a:off x="6006775" y="2660225"/>
            <a:ext cx="676800" cy="791100"/>
          </a:xfrm>
          <a:prstGeom prst="straightConnector1">
            <a:avLst/>
          </a:prstGeom>
          <a:noFill/>
          <a:ln w="28575" cap="flat" cmpd="sng">
            <a:solidFill>
              <a:srgbClr val="BAC8D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0"/>
          <p:cNvCxnSpPr>
            <a:endCxn id="135" idx="5"/>
          </p:cNvCxnSpPr>
          <p:nvPr/>
        </p:nvCxnSpPr>
        <p:spPr>
          <a:xfrm rot="10800000">
            <a:off x="5274163" y="1783416"/>
            <a:ext cx="337800" cy="352800"/>
          </a:xfrm>
          <a:prstGeom prst="straightConnector1">
            <a:avLst/>
          </a:prstGeom>
          <a:noFill/>
          <a:ln w="28575" cap="flat" cmpd="sng">
            <a:solidFill>
              <a:srgbClr val="BAC8D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/>
          <p:nvPr/>
        </p:nvSpPr>
        <p:spPr>
          <a:xfrm>
            <a:off x="2488700" y="1849225"/>
            <a:ext cx="3324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3718750" y="220500"/>
            <a:ext cx="732600" cy="677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rgbClr val="5477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A</a:t>
            </a:r>
            <a:endParaRPr sz="2000" b="1"/>
          </a:p>
        </p:txBody>
      </p:sp>
      <p:sp>
        <p:nvSpPr>
          <p:cNvPr id="147" name="Google Shape;147;p21"/>
          <p:cNvSpPr/>
          <p:nvPr/>
        </p:nvSpPr>
        <p:spPr>
          <a:xfrm>
            <a:off x="3047425" y="3096875"/>
            <a:ext cx="732600" cy="677700"/>
          </a:xfrm>
          <a:prstGeom prst="ellipse">
            <a:avLst/>
          </a:prstGeom>
          <a:solidFill>
            <a:srgbClr val="A8DBA7"/>
          </a:solidFill>
          <a:ln w="9525" cap="flat" cmpd="sng">
            <a:solidFill>
              <a:srgbClr val="5477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E</a:t>
            </a:r>
            <a:endParaRPr sz="2000" b="1"/>
          </a:p>
        </p:txBody>
      </p:sp>
      <p:sp>
        <p:nvSpPr>
          <p:cNvPr id="148" name="Google Shape;148;p21"/>
          <p:cNvSpPr/>
          <p:nvPr/>
        </p:nvSpPr>
        <p:spPr>
          <a:xfrm>
            <a:off x="2175125" y="3948250"/>
            <a:ext cx="732600" cy="6777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rgbClr val="5477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H2</a:t>
            </a:r>
            <a:endParaRPr sz="2000" b="1"/>
          </a:p>
        </p:txBody>
      </p:sp>
      <p:cxnSp>
        <p:nvCxnSpPr>
          <p:cNvPr id="149" name="Google Shape;149;p21"/>
          <p:cNvCxnSpPr>
            <a:stCxn id="148" idx="0"/>
            <a:endCxn id="147" idx="2"/>
          </p:cNvCxnSpPr>
          <p:nvPr/>
        </p:nvCxnSpPr>
        <p:spPr>
          <a:xfrm rot="10800000" flipH="1">
            <a:off x="2541425" y="3435850"/>
            <a:ext cx="506100" cy="512400"/>
          </a:xfrm>
          <a:prstGeom prst="straightConnector1">
            <a:avLst/>
          </a:prstGeom>
          <a:noFill/>
          <a:ln w="28575" cap="flat" cmpd="sng">
            <a:solidFill>
              <a:srgbClr val="BAC8D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21"/>
          <p:cNvCxnSpPr>
            <a:stCxn id="151" idx="3"/>
            <a:endCxn id="147" idx="0"/>
          </p:cNvCxnSpPr>
          <p:nvPr/>
        </p:nvCxnSpPr>
        <p:spPr>
          <a:xfrm flipH="1">
            <a:off x="3413762" y="2660241"/>
            <a:ext cx="562800" cy="436500"/>
          </a:xfrm>
          <a:prstGeom prst="straightConnector1">
            <a:avLst/>
          </a:prstGeom>
          <a:noFill/>
          <a:ln w="28575" cap="flat" cmpd="sng">
            <a:solidFill>
              <a:srgbClr val="BAC8D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21"/>
          <p:cNvSpPr/>
          <p:nvPr/>
        </p:nvSpPr>
        <p:spPr>
          <a:xfrm>
            <a:off x="5381450" y="2081788"/>
            <a:ext cx="732600" cy="677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rgbClr val="5477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C</a:t>
            </a:r>
            <a:endParaRPr sz="2000" b="1"/>
          </a:p>
        </p:txBody>
      </p:sp>
      <p:sp>
        <p:nvSpPr>
          <p:cNvPr id="151" name="Google Shape;151;p21"/>
          <p:cNvSpPr/>
          <p:nvPr/>
        </p:nvSpPr>
        <p:spPr>
          <a:xfrm>
            <a:off x="3869275" y="2081788"/>
            <a:ext cx="732600" cy="677700"/>
          </a:xfrm>
          <a:prstGeom prst="ellipse">
            <a:avLst/>
          </a:prstGeom>
          <a:solidFill>
            <a:srgbClr val="A8DBA7"/>
          </a:solidFill>
          <a:ln w="9525" cap="flat" cmpd="sng">
            <a:solidFill>
              <a:srgbClr val="5477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D</a:t>
            </a:r>
            <a:endParaRPr sz="2000" b="1"/>
          </a:p>
        </p:txBody>
      </p:sp>
      <p:sp>
        <p:nvSpPr>
          <p:cNvPr id="153" name="Google Shape;153;p21"/>
          <p:cNvSpPr/>
          <p:nvPr/>
        </p:nvSpPr>
        <p:spPr>
          <a:xfrm>
            <a:off x="4648850" y="1204963"/>
            <a:ext cx="732600" cy="6777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B</a:t>
            </a:r>
            <a:endParaRPr sz="2000" b="1"/>
          </a:p>
        </p:txBody>
      </p:sp>
      <p:cxnSp>
        <p:nvCxnSpPr>
          <p:cNvPr id="154" name="Google Shape;154;p21"/>
          <p:cNvCxnSpPr>
            <a:endCxn id="153" idx="3"/>
          </p:cNvCxnSpPr>
          <p:nvPr/>
        </p:nvCxnSpPr>
        <p:spPr>
          <a:xfrm rot="10800000" flipH="1">
            <a:off x="4469637" y="1783416"/>
            <a:ext cx="286500" cy="410400"/>
          </a:xfrm>
          <a:prstGeom prst="straightConnector1">
            <a:avLst/>
          </a:prstGeom>
          <a:noFill/>
          <a:ln w="28575" cap="flat" cmpd="sng">
            <a:solidFill>
              <a:srgbClr val="BAC8D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>
            <a:endCxn id="146" idx="5"/>
          </p:cNvCxnSpPr>
          <p:nvPr/>
        </p:nvCxnSpPr>
        <p:spPr>
          <a:xfrm rot="10800000">
            <a:off x="4344063" y="798953"/>
            <a:ext cx="446100" cy="458100"/>
          </a:xfrm>
          <a:prstGeom prst="straightConnector1">
            <a:avLst/>
          </a:prstGeom>
          <a:noFill/>
          <a:ln w="28575" cap="flat" cmpd="sng">
            <a:solidFill>
              <a:srgbClr val="BAC8D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/>
          <p:nvPr/>
        </p:nvSpPr>
        <p:spPr>
          <a:xfrm>
            <a:off x="6317275" y="3451325"/>
            <a:ext cx="732600" cy="6777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rgbClr val="5477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H1</a:t>
            </a:r>
            <a:endParaRPr sz="2000" b="1"/>
          </a:p>
        </p:txBody>
      </p:sp>
      <p:cxnSp>
        <p:nvCxnSpPr>
          <p:cNvPr id="157" name="Google Shape;157;p21"/>
          <p:cNvCxnSpPr>
            <a:stCxn id="156" idx="0"/>
            <a:endCxn id="152" idx="5"/>
          </p:cNvCxnSpPr>
          <p:nvPr/>
        </p:nvCxnSpPr>
        <p:spPr>
          <a:xfrm rot="10800000">
            <a:off x="6006775" y="2660225"/>
            <a:ext cx="676800" cy="791100"/>
          </a:xfrm>
          <a:prstGeom prst="straightConnector1">
            <a:avLst/>
          </a:prstGeom>
          <a:noFill/>
          <a:ln w="28575" cap="flat" cmpd="sng">
            <a:solidFill>
              <a:srgbClr val="BAC8D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>
            <a:endCxn id="153" idx="5"/>
          </p:cNvCxnSpPr>
          <p:nvPr/>
        </p:nvCxnSpPr>
        <p:spPr>
          <a:xfrm rot="10800000">
            <a:off x="5274163" y="1783416"/>
            <a:ext cx="337800" cy="352800"/>
          </a:xfrm>
          <a:prstGeom prst="straightConnector1">
            <a:avLst/>
          </a:prstGeom>
          <a:noFill/>
          <a:ln w="28575" cap="flat" cmpd="sng">
            <a:solidFill>
              <a:srgbClr val="BAC8D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>
            <a:off x="2488700" y="1849225"/>
            <a:ext cx="3324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3718750" y="220500"/>
            <a:ext cx="732600" cy="677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rgbClr val="5477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A</a:t>
            </a:r>
            <a:endParaRPr sz="2000" b="1"/>
          </a:p>
        </p:txBody>
      </p:sp>
      <p:sp>
        <p:nvSpPr>
          <p:cNvPr id="165" name="Google Shape;165;p22"/>
          <p:cNvSpPr/>
          <p:nvPr/>
        </p:nvSpPr>
        <p:spPr>
          <a:xfrm>
            <a:off x="3047425" y="3096875"/>
            <a:ext cx="732600" cy="677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rgbClr val="5477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E</a:t>
            </a:r>
            <a:endParaRPr sz="2000" b="1"/>
          </a:p>
        </p:txBody>
      </p:sp>
      <p:sp>
        <p:nvSpPr>
          <p:cNvPr id="166" name="Google Shape;166;p22"/>
          <p:cNvSpPr/>
          <p:nvPr/>
        </p:nvSpPr>
        <p:spPr>
          <a:xfrm>
            <a:off x="2175125" y="3948250"/>
            <a:ext cx="732600" cy="6777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rgbClr val="5477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H2</a:t>
            </a:r>
            <a:endParaRPr sz="2000" b="1"/>
          </a:p>
        </p:txBody>
      </p:sp>
      <p:cxnSp>
        <p:nvCxnSpPr>
          <p:cNvPr id="167" name="Google Shape;167;p22"/>
          <p:cNvCxnSpPr>
            <a:stCxn id="166" idx="0"/>
            <a:endCxn id="165" idx="2"/>
          </p:cNvCxnSpPr>
          <p:nvPr/>
        </p:nvCxnSpPr>
        <p:spPr>
          <a:xfrm rot="10800000" flipH="1">
            <a:off x="2541425" y="3435850"/>
            <a:ext cx="506100" cy="512400"/>
          </a:xfrm>
          <a:prstGeom prst="straightConnector1">
            <a:avLst/>
          </a:prstGeom>
          <a:noFill/>
          <a:ln w="28575" cap="flat" cmpd="sng">
            <a:solidFill>
              <a:srgbClr val="BAC8D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2"/>
          <p:cNvCxnSpPr>
            <a:stCxn id="169" idx="3"/>
            <a:endCxn id="165" idx="0"/>
          </p:cNvCxnSpPr>
          <p:nvPr/>
        </p:nvCxnSpPr>
        <p:spPr>
          <a:xfrm flipH="1">
            <a:off x="3413762" y="2660241"/>
            <a:ext cx="562800" cy="436500"/>
          </a:xfrm>
          <a:prstGeom prst="straightConnector1">
            <a:avLst/>
          </a:prstGeom>
          <a:noFill/>
          <a:ln w="28575" cap="flat" cmpd="sng">
            <a:solidFill>
              <a:srgbClr val="BAC8D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22"/>
          <p:cNvSpPr/>
          <p:nvPr/>
        </p:nvSpPr>
        <p:spPr>
          <a:xfrm>
            <a:off x="5381450" y="2081788"/>
            <a:ext cx="732600" cy="677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rgbClr val="5477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C</a:t>
            </a:r>
            <a:endParaRPr sz="2000" b="1"/>
          </a:p>
        </p:txBody>
      </p:sp>
      <p:sp>
        <p:nvSpPr>
          <p:cNvPr id="169" name="Google Shape;169;p22"/>
          <p:cNvSpPr/>
          <p:nvPr/>
        </p:nvSpPr>
        <p:spPr>
          <a:xfrm>
            <a:off x="3869275" y="2081788"/>
            <a:ext cx="732600" cy="677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rgbClr val="5477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D</a:t>
            </a:r>
            <a:endParaRPr sz="2000" b="1"/>
          </a:p>
        </p:txBody>
      </p:sp>
      <p:sp>
        <p:nvSpPr>
          <p:cNvPr id="171" name="Google Shape;171;p22"/>
          <p:cNvSpPr/>
          <p:nvPr/>
        </p:nvSpPr>
        <p:spPr>
          <a:xfrm>
            <a:off x="4648850" y="1204963"/>
            <a:ext cx="732600" cy="677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rgbClr val="5477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B</a:t>
            </a:r>
            <a:endParaRPr sz="2000" b="1"/>
          </a:p>
        </p:txBody>
      </p:sp>
      <p:cxnSp>
        <p:nvCxnSpPr>
          <p:cNvPr id="172" name="Google Shape;172;p22"/>
          <p:cNvCxnSpPr>
            <a:endCxn id="171" idx="3"/>
          </p:cNvCxnSpPr>
          <p:nvPr/>
        </p:nvCxnSpPr>
        <p:spPr>
          <a:xfrm rot="10800000" flipH="1">
            <a:off x="4469637" y="1783416"/>
            <a:ext cx="286500" cy="410400"/>
          </a:xfrm>
          <a:prstGeom prst="straightConnector1">
            <a:avLst/>
          </a:prstGeom>
          <a:noFill/>
          <a:ln w="28575" cap="flat" cmpd="sng">
            <a:solidFill>
              <a:srgbClr val="BAC8D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22"/>
          <p:cNvCxnSpPr>
            <a:endCxn id="164" idx="5"/>
          </p:cNvCxnSpPr>
          <p:nvPr/>
        </p:nvCxnSpPr>
        <p:spPr>
          <a:xfrm rot="10800000">
            <a:off x="4344063" y="798953"/>
            <a:ext cx="446100" cy="458100"/>
          </a:xfrm>
          <a:prstGeom prst="straightConnector1">
            <a:avLst/>
          </a:prstGeom>
          <a:noFill/>
          <a:ln w="28575" cap="flat" cmpd="sng">
            <a:solidFill>
              <a:srgbClr val="BAC8D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22"/>
          <p:cNvSpPr/>
          <p:nvPr/>
        </p:nvSpPr>
        <p:spPr>
          <a:xfrm>
            <a:off x="6317275" y="3451325"/>
            <a:ext cx="732600" cy="6777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rgbClr val="5477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H1</a:t>
            </a:r>
            <a:endParaRPr sz="2000" b="1"/>
          </a:p>
        </p:txBody>
      </p:sp>
      <p:cxnSp>
        <p:nvCxnSpPr>
          <p:cNvPr id="175" name="Google Shape;175;p22"/>
          <p:cNvCxnSpPr>
            <a:stCxn id="174" idx="0"/>
            <a:endCxn id="170" idx="5"/>
          </p:cNvCxnSpPr>
          <p:nvPr/>
        </p:nvCxnSpPr>
        <p:spPr>
          <a:xfrm rot="10800000">
            <a:off x="6006775" y="2660225"/>
            <a:ext cx="676800" cy="791100"/>
          </a:xfrm>
          <a:prstGeom prst="straightConnector1">
            <a:avLst/>
          </a:prstGeom>
          <a:noFill/>
          <a:ln w="28575" cap="flat" cmpd="sng">
            <a:solidFill>
              <a:srgbClr val="BAC8D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2"/>
          <p:cNvCxnSpPr>
            <a:endCxn id="171" idx="5"/>
          </p:cNvCxnSpPr>
          <p:nvPr/>
        </p:nvCxnSpPr>
        <p:spPr>
          <a:xfrm rot="10800000">
            <a:off x="5274163" y="1783416"/>
            <a:ext cx="337800" cy="352800"/>
          </a:xfrm>
          <a:prstGeom prst="straightConnector1">
            <a:avLst/>
          </a:prstGeom>
          <a:noFill/>
          <a:ln w="28575" cap="flat" cmpd="sng">
            <a:solidFill>
              <a:srgbClr val="BAC8D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23"/>
          <p:cNvCxnSpPr/>
          <p:nvPr/>
        </p:nvCxnSpPr>
        <p:spPr>
          <a:xfrm>
            <a:off x="568350" y="3511100"/>
            <a:ext cx="6737400" cy="1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Google Shape;182;p23"/>
          <p:cNvSpPr txBox="1">
            <a:spLocks noGrp="1"/>
          </p:cNvSpPr>
          <p:nvPr>
            <p:ph type="ctrTitle"/>
          </p:nvPr>
        </p:nvSpPr>
        <p:spPr>
          <a:xfrm>
            <a:off x="290600" y="352700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Part A</a:t>
            </a:r>
            <a:endParaRPr sz="2200"/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838" y="1857375"/>
            <a:ext cx="3720837" cy="38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>
            <a:spLocks noGrp="1"/>
          </p:cNvSpPr>
          <p:nvPr>
            <p:ph type="ctrTitle" idx="4294967295"/>
          </p:nvPr>
        </p:nvSpPr>
        <p:spPr>
          <a:xfrm>
            <a:off x="1902450" y="2226625"/>
            <a:ext cx="4069200" cy="10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 b="1">
                <a:solidFill>
                  <a:schemeClr val="accent2"/>
                </a:solidFill>
              </a:rPr>
              <a:t>Pseudocode</a:t>
            </a:r>
            <a:endParaRPr sz="55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eting Template">
  <a:themeElements>
    <a:clrScheme name="Simple Light">
      <a:dk1>
        <a:srgbClr val="000000"/>
      </a:dk1>
      <a:lt1>
        <a:srgbClr val="FFFFFF"/>
      </a:lt1>
      <a:dk2>
        <a:srgbClr val="22262D"/>
      </a:dk2>
      <a:lt2>
        <a:srgbClr val="3B424C"/>
      </a:lt2>
      <a:accent1>
        <a:srgbClr val="589EA5"/>
      </a:accent1>
      <a:accent2>
        <a:srgbClr val="77BE9C"/>
      </a:accent2>
      <a:accent3>
        <a:srgbClr val="A8DBA7"/>
      </a:accent3>
      <a:accent4>
        <a:srgbClr val="D0F09F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1471</Words>
  <Application>Microsoft Office PowerPoint</Application>
  <PresentationFormat>On-screen Show (16:9)</PresentationFormat>
  <Paragraphs>211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Lato Light</vt:lpstr>
      <vt:lpstr>Fira Sans Extra Condensed Medium</vt:lpstr>
      <vt:lpstr>Courier New</vt:lpstr>
      <vt:lpstr>Times New Roman</vt:lpstr>
      <vt:lpstr>Unica One</vt:lpstr>
      <vt:lpstr>Squada One</vt:lpstr>
      <vt:lpstr>Lato</vt:lpstr>
      <vt:lpstr>Arial</vt:lpstr>
      <vt:lpstr>Meeting Template</vt:lpstr>
      <vt:lpstr>Algorithm Project 2</vt:lpstr>
      <vt:lpstr>Contents</vt:lpstr>
      <vt:lpstr>Part A </vt:lpstr>
      <vt:lpstr>KEY POINTS</vt:lpstr>
      <vt:lpstr>PowerPoint Presentation</vt:lpstr>
      <vt:lpstr>PowerPoint Presentation</vt:lpstr>
      <vt:lpstr>PowerPoint Presentation</vt:lpstr>
      <vt:lpstr>PowerPoint Presentation</vt:lpstr>
      <vt:lpstr>Part A</vt:lpstr>
      <vt:lpstr>PowerPoint Presentation</vt:lpstr>
      <vt:lpstr>PowerPoint Presentation</vt:lpstr>
      <vt:lpstr>Part A</vt:lpstr>
      <vt:lpstr>PowerPoint Presentation</vt:lpstr>
      <vt:lpstr>PowerPoint Presentation</vt:lpstr>
      <vt:lpstr>Experimental Analysis</vt:lpstr>
      <vt:lpstr>For part A </vt:lpstr>
      <vt:lpstr>Part B, C &amp; D</vt:lpstr>
      <vt:lpstr>IDEA</vt:lpstr>
      <vt:lpstr>CODE SNIPPET</vt:lpstr>
      <vt:lpstr>Part B, C &amp; D</vt:lpstr>
      <vt:lpstr>PowerPoint Presentation</vt:lpstr>
      <vt:lpstr>Part B,C &amp; D</vt:lpstr>
      <vt:lpstr>PowerPoint Presentation</vt:lpstr>
      <vt:lpstr>PowerPoint Presentation</vt:lpstr>
      <vt:lpstr>Experimental Analysis</vt:lpstr>
      <vt:lpstr>NUMBER OF HOSPITALS VS VISITED NODES</vt:lpstr>
      <vt:lpstr>Number of edges vs time elapsed</vt:lpstr>
      <vt:lpstr>thank You!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Project 2</dc:title>
  <cp:lastModifiedBy>#ACHARYA ATUL#</cp:lastModifiedBy>
  <cp:revision>2</cp:revision>
  <dcterms:modified xsi:type="dcterms:W3CDTF">2020-11-02T05:18:29Z</dcterms:modified>
</cp:coreProperties>
</file>