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2"/>
  </p:notesMasterIdLst>
  <p:sldIdLst>
    <p:sldId id="256" r:id="rId3"/>
    <p:sldId id="338" r:id="rId4"/>
    <p:sldId id="520" r:id="rId5"/>
    <p:sldId id="543" r:id="rId6"/>
    <p:sldId id="499" r:id="rId7"/>
    <p:sldId id="523" r:id="rId8"/>
    <p:sldId id="500" r:id="rId9"/>
    <p:sldId id="544" r:id="rId10"/>
    <p:sldId id="524" r:id="rId11"/>
    <p:sldId id="545" r:id="rId12"/>
    <p:sldId id="525" r:id="rId13"/>
    <p:sldId id="530" r:id="rId14"/>
    <p:sldId id="526" r:id="rId15"/>
    <p:sldId id="527" r:id="rId16"/>
    <p:sldId id="528" r:id="rId17"/>
    <p:sldId id="532" r:id="rId18"/>
    <p:sldId id="531" r:id="rId19"/>
    <p:sldId id="533" r:id="rId20"/>
    <p:sldId id="535" r:id="rId21"/>
    <p:sldId id="536" r:id="rId22"/>
    <p:sldId id="529" r:id="rId23"/>
    <p:sldId id="502" r:id="rId24"/>
    <p:sldId id="546" r:id="rId25"/>
    <p:sldId id="551" r:id="rId26"/>
    <p:sldId id="550" r:id="rId27"/>
    <p:sldId id="534" r:id="rId28"/>
    <p:sldId id="547" r:id="rId29"/>
    <p:sldId id="506" r:id="rId30"/>
    <p:sldId id="548" r:id="rId31"/>
    <p:sldId id="504" r:id="rId32"/>
    <p:sldId id="537" r:id="rId33"/>
    <p:sldId id="538" r:id="rId34"/>
    <p:sldId id="539" r:id="rId35"/>
    <p:sldId id="540" r:id="rId36"/>
    <p:sldId id="541" r:id="rId37"/>
    <p:sldId id="542" r:id="rId38"/>
    <p:sldId id="549" r:id="rId39"/>
    <p:sldId id="270" r:id="rId40"/>
    <p:sldId id="264" r:id="rId4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8200"/>
    <a:srgbClr val="2B952B"/>
    <a:srgbClr val="FFFFFF"/>
    <a:srgbClr val="A6A6A6"/>
    <a:srgbClr val="FFCC00"/>
    <a:srgbClr val="3399FF"/>
    <a:srgbClr val="66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4767" autoAdjust="0"/>
  </p:normalViewPr>
  <p:slideViewPr>
    <p:cSldViewPr>
      <p:cViewPr varScale="1">
        <p:scale>
          <a:sx n="223" d="100"/>
          <a:sy n="223" d="100"/>
        </p:scale>
        <p:origin x="1387" y="1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2020-09-18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97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Parts between square brackets are optional.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7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Center is new and is not supported by </a:t>
            </a:r>
            <a:r>
              <a:rPr lang="en-US" dirty="0" err="1"/>
              <a:t>printf</a:t>
            </a:r>
            <a:r>
              <a:rPr lang="en-US" dirty="0"/>
              <a:t> and I/O streams.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2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21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0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51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2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6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Dynamic width and dynamic precision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BeCPP</a:t>
            </a:r>
            <a:r>
              <a:rPr lang="en-US" baseline="0" dirty="0"/>
              <a:t>: I try to organize 3 to 4 C++ events a year in Belgium.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9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9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5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75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1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25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8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00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format() </a:t>
            </a:r>
            <a:r>
              <a:rPr lang="en-US" dirty="0">
                <a:sym typeface="Wingdings" panose="05000000000000000000" pitchFamily="2" charset="2"/>
              </a:rPr>
              <a:t>creates a new string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format_to</a:t>
            </a:r>
            <a:r>
              <a:rPr lang="en-US" dirty="0">
                <a:sym typeface="Wingdings" panose="05000000000000000000" pitchFamily="2" charset="2"/>
              </a:rPr>
              <a:t>()  writes results to a pre-existing buffer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2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5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5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3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7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8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parse() is responsible for parsing format specifier.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context.begin</a:t>
            </a:r>
            <a:r>
              <a:rPr lang="en-US" dirty="0"/>
              <a:t>()/end() represents the format specifier.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first check for an empty format specifier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then set format type to </a:t>
            </a:r>
            <a:r>
              <a:rPr lang="en-US" dirty="0" err="1"/>
              <a:t>Key&amp;Value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Next, we check for a, b, or c format specifiers, otherwise throw exception.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Next, we verify that we’re at the end of the format specifier, otherwise throw exception.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Finally, we have to return our current position in the format specifier.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4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0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206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7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It’s not type safe: you can interpret a passed integer as a double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Combines the advantages of both </a:t>
            </a:r>
            <a:r>
              <a:rPr lang="en-US" dirty="0" err="1"/>
              <a:t>printf</a:t>
            </a:r>
            <a:r>
              <a:rPr lang="en-US" dirty="0"/>
              <a:t>() and I/O streams.</a:t>
            </a:r>
          </a:p>
          <a:p>
            <a:pPr marL="171450" indent="-171450">
              <a:buFontTx/>
              <a:buChar char="-"/>
            </a:pPr>
            <a:r>
              <a:rPr lang="en-US" dirty="0"/>
              <a:t>Extensible: just write a specialization of the std::formatter class template.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Chinese, the 2 placeholders should be reversed.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>
          <a:gsLst>
            <a:gs pos="0">
              <a:schemeClr val="bg1"/>
            </a:gs>
            <a:gs pos="75000">
              <a:schemeClr val="bg1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 b="1" i="1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000" kern="120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  <a:extLst/>
          </a:lstStyle>
          <a:p>
            <a:pPr algn="ctr"/>
            <a:fld id="{047E157E-8DCB-4F70-A0AF-5EB586A91DD4}" type="datetime1">
              <a:rPr lang="en-US" smtClean="0"/>
              <a:pPr algn="ctr"/>
              <a:t>2020-09-18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2020-09-18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  <a:prstGeom prst="rect">
            <a:avLst/>
          </a:prstGeo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5" y="2235543"/>
            <a:ext cx="5378551" cy="672414"/>
          </a:xfrm>
        </p:spPr>
        <p:txBody>
          <a:bodyPr wrap="square" lIns="137160" tIns="109728" rIns="137160" bIns="109728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  <a:defRPr lang="en-US" sz="2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5pPr>
          </a:lstStyle>
          <a:p>
            <a:pPr marL="0" lvl="0" indent="0" algn="l" defTabSz="672118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1931" y="1130664"/>
            <a:ext cx="2890985" cy="2882172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37160" tIns="109728" rIns="137160" bIns="109728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08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75317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48" y="1563130"/>
            <a:ext cx="7395504" cy="1344828"/>
          </a:xfrm>
        </p:spPr>
        <p:txBody>
          <a:bodyPr lIns="68580" tIns="34290" rIns="68580" bIns="34290"/>
          <a:lstStyle>
            <a:lvl1pPr>
              <a:defRPr sz="35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849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0">
              <a:schemeClr val="bg1"/>
            </a:gs>
            <a:gs pos="75000">
              <a:schemeClr val="bg1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4" descr="C:\Program Files\Microsoft Resource DVD Artwork\DVD_ART\Artwork_Imagery\Shapes and Graphics\Line\faded white line.pn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48121"/>
            <a:ext cx="7652766" cy="19029"/>
          </a:xfrm>
          <a:prstGeom prst="rect">
            <a:avLst/>
          </a:prstGeom>
          <a:noFill/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2724150"/>
            <a:ext cx="8794062" cy="1117470"/>
          </a:xfrm>
          <a:prstGeom prst="rect">
            <a:avLst/>
          </a:prstGeom>
          <a:effectLst/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0" b="1" i="1" u="none" strike="noStrike" kern="1200" cap="none" spc="-642" normalizeH="0" baseline="0" noProof="0" dirty="0">
                <a:ln w="11430">
                  <a:solidFill>
                    <a:srgbClr val="88A17B">
                      <a:lumMod val="50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536790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1" hangingPunct="1"/>
            <a:r>
              <a:rPr lang="en-US" dirty="0"/>
              <a:t>Click to edit Master text styles</a:t>
            </a:r>
          </a:p>
          <a:p>
            <a:pPr lvl="1" eaLnBrk="1" latinLnBrk="1" hangingPunct="1"/>
            <a:r>
              <a:rPr lang="en-US" dirty="0"/>
              <a:t>Second level</a:t>
            </a:r>
          </a:p>
          <a:p>
            <a:pPr lvl="2" eaLnBrk="1" latinLnBrk="1" hangingPunct="1"/>
            <a:r>
              <a:rPr lang="en-US" dirty="0"/>
              <a:t>Third level</a:t>
            </a:r>
          </a:p>
          <a:p>
            <a:pPr lvl="3" eaLnBrk="1" latinLnBrk="1" hangingPunct="1"/>
            <a:r>
              <a:rPr lang="en-US" dirty="0"/>
              <a:t>Fourth level</a:t>
            </a:r>
          </a:p>
          <a:p>
            <a:pPr lvl="4" eaLnBrk="1" latinLnBrk="1" hangingPunct="1"/>
            <a:r>
              <a:rPr lang="en-US" dirty="0"/>
              <a:t>Fifth level</a:t>
            </a:r>
            <a:endParaRPr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71173" y="4881890"/>
            <a:ext cx="572826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AEE0D2A-EEC8-45D6-A9AB-6258958F4280}" type="slidenum">
              <a:rPr lang="en-US" sz="1050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 algn="r"/>
              <a:t>‹#›</a:t>
            </a:fld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42042-6E37-4691-9040-128A9E536F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57150"/>
            <a:ext cx="928687" cy="389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6FCF9F07-3BC7-4570-B054-79111B0A380C}" type="datetime1">
              <a:rPr kumimoji="0" lang="en-US" smtClean="0"/>
              <a:pPr/>
              <a:t>2020-09-18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71550"/>
            <a:ext cx="4343400" cy="4038600"/>
          </a:xfrm>
        </p:spPr>
        <p:txBody>
          <a:bodyPr/>
          <a:lstStyle/>
          <a:p>
            <a:pPr lvl="0" eaLnBrk="1" latinLnBrk="1" hangingPunct="1"/>
            <a:r>
              <a:rPr lang="en-US" dirty="0"/>
              <a:t>Click to edit Master text styles</a:t>
            </a:r>
          </a:p>
          <a:p>
            <a:pPr lvl="1" eaLnBrk="1" latinLnBrk="1" hangingPunct="1"/>
            <a:r>
              <a:rPr lang="en-US" dirty="0"/>
              <a:t>Second level</a:t>
            </a:r>
          </a:p>
          <a:p>
            <a:pPr lvl="2" eaLnBrk="1" latinLnBrk="1" hangingPunct="1"/>
            <a:r>
              <a:rPr lang="en-US" dirty="0"/>
              <a:t>Third level</a:t>
            </a:r>
          </a:p>
          <a:p>
            <a:pPr lvl="3" eaLnBrk="1" latinLnBrk="1" hangingPunct="1"/>
            <a:r>
              <a:rPr lang="en-US" dirty="0"/>
              <a:t>Fourth level</a:t>
            </a:r>
          </a:p>
          <a:p>
            <a:pPr lvl="4" eaLnBrk="1" latinLnBrk="1" hangingPunct="1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0" y="971550"/>
            <a:ext cx="4222899" cy="4038599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2020-09-18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6DFADB5D-B7A0-47E3-AD2D-B1A6F8614213}" type="datetime1">
              <a:rPr kumimoji="0" lang="en-US" smtClean="0"/>
              <a:pPr/>
              <a:t>2020-09-18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72968126-03FC-49C0-B9B8-2B561CCC3D90}" type="datetime1">
              <a:rPr kumimoji="0" lang="en-US" smtClean="0"/>
              <a:pPr/>
              <a:t>2020-09-18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F49A8198-4617-485E-9585-4840B69DBBA6}" type="datetime1">
              <a:rPr kumimoji="0" lang="en-US" smtClean="0"/>
              <a:pPr/>
              <a:t>2020-09-18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200" y="982980"/>
            <a:ext cx="8991600" cy="40271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dirty="0"/>
              <a:t>Click to edit Master text styles</a:t>
            </a:r>
          </a:p>
          <a:p>
            <a:pPr lvl="1" eaLnBrk="1" latinLnBrk="1" hangingPunct="1"/>
            <a:r>
              <a:rPr kumimoji="0" lang="en-US" dirty="0"/>
              <a:t>Second level</a:t>
            </a:r>
          </a:p>
          <a:p>
            <a:pPr lvl="2" eaLnBrk="1" latinLnBrk="1" hangingPunct="1"/>
            <a:r>
              <a:rPr kumimoji="0" lang="en-US" dirty="0"/>
              <a:t>Third level</a:t>
            </a:r>
          </a:p>
          <a:p>
            <a:pPr lvl="3" eaLnBrk="1" latinLnBrk="1" hangingPunct="1"/>
            <a:r>
              <a:rPr kumimoji="0" lang="en-US" dirty="0"/>
              <a:t>Fourth level</a:t>
            </a:r>
          </a:p>
          <a:p>
            <a:pPr lvl="4" eaLnBrk="1" latinLnBrk="1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4295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777241"/>
            <a:ext cx="9144000" cy="85725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eaLnBrk="1" latinLnBrk="1" hangingPunct="1"/>
            <a:r>
              <a:rPr kumimoji="0"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Segoe UI Semibold" pitchFamily="34" charset="0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.gregoire@niko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wiley.com/en-us/Professional+C++,+4th+Edition-p-9781119421306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ecpp.org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www.apress.com/gp/book/9781484249222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apress.com/9781484218754" TargetMode="External"/><Relationship Id="rId9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6200" y="378691"/>
            <a:ext cx="8991600" cy="1659659"/>
          </a:xfrm>
        </p:spPr>
        <p:txBody>
          <a:bodyPr anchor="t">
            <a:noAutofit/>
          </a:bodyPr>
          <a:lstStyle/>
          <a:p>
            <a:pPr defTabSz="914363">
              <a:lnSpc>
                <a:spcPct val="90000"/>
              </a:lnSpc>
              <a:spcBef>
                <a:spcPts val="0"/>
              </a:spcBef>
              <a:buSzPct val="90000"/>
            </a:pPr>
            <a:r>
              <a:rPr lang="en-US" sz="4600" cap="none" dirty="0">
                <a:solidFill>
                  <a:schemeClr val="tx1"/>
                </a:solidFill>
                <a:ea typeface="Segoe UI Black" panose="020B0A02040204020203" pitchFamily="34" charset="0"/>
                <a:cs typeface="Segoe UI Semibold" panose="020B0702040204020203" pitchFamily="34" charset="0"/>
              </a:rPr>
              <a:t>C++20:</a:t>
            </a:r>
            <a:r>
              <a:rPr lang="en-US" sz="4600" cap="none" dirty="0">
                <a:solidFill>
                  <a:schemeClr val="tx1"/>
                </a:solidFill>
                <a:latin typeface="Segoe UI Light"/>
              </a:rPr>
              <a:t> String Formatting Library</a:t>
            </a:r>
            <a:br>
              <a:rPr lang="en-US" sz="4600" cap="none" dirty="0">
                <a:solidFill>
                  <a:schemeClr val="tx1"/>
                </a:solidFill>
                <a:latin typeface="Segoe UI Light"/>
              </a:rPr>
            </a:br>
            <a:r>
              <a:rPr lang="en-US" sz="3200" cap="none" dirty="0">
                <a:solidFill>
                  <a:schemeClr val="tx1"/>
                </a:solidFill>
                <a:latin typeface="Segoe UI Light"/>
              </a:rPr>
              <a:t>An Overview and Use with Custom Types</a:t>
            </a:r>
            <a:endParaRPr lang="en-US" sz="4600" cap="none" dirty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6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4551524"/>
            <a:ext cx="2209800" cy="5143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000" kern="120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  <a:extLst/>
          </a:lstStyle>
          <a:p>
            <a:pPr algn="ctr"/>
            <a:r>
              <a:rPr lang="en-US" sz="1800" dirty="0"/>
              <a:t>September 16</a:t>
            </a:r>
            <a:r>
              <a:rPr lang="en-US" sz="1800" baseline="30000" dirty="0"/>
              <a:t>th</a:t>
            </a:r>
            <a:r>
              <a:rPr lang="en-US" sz="1800" dirty="0"/>
              <a:t> 2020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3BC8470-838D-4363-A52A-0AB38EBBFBD1}"/>
              </a:ext>
            </a:extLst>
          </p:cNvPr>
          <p:cNvSpPr txBox="1">
            <a:spLocks/>
          </p:cNvSpPr>
          <p:nvPr/>
        </p:nvSpPr>
        <p:spPr>
          <a:xfrm>
            <a:off x="5715000" y="2972917"/>
            <a:ext cx="2477542" cy="12440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3200" kern="1200"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</a:rPr>
              <a:t>Marc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</a:rPr>
              <a:t>Grégoire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</a:rPr>
              <a:t>Software Architect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Segoe UI Light"/>
                <a:hlinkClick r:id="rId3"/>
              </a:rPr>
              <a:t>marc.gregoire@nikon.com</a:t>
            </a:r>
            <a:r>
              <a:rPr lang="en-US" sz="1400" dirty="0">
                <a:solidFill>
                  <a:schemeClr val="tx1"/>
                </a:solidFill>
                <a:latin typeface="Segoe UI Light"/>
              </a:rPr>
              <a:t> </a:t>
            </a:r>
          </a:p>
        </p:txBody>
      </p:sp>
      <p:pic>
        <p:nvPicPr>
          <p:cNvPr id="15" name="Picture 3" descr="G:\Data\Documents\Pictures\Nikon_LOGO_25mm_300dpi_295x295px.jpg">
            <a:extLst>
              <a:ext uri="{FF2B5EF4-FFF2-40B4-BE49-F238E27FC236}">
                <a16:creationId xmlns:a16="http://schemas.microsoft.com/office/drawing/2014/main" id="{27DF764D-7556-4BF5-8A16-AC998925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80" y="2972917"/>
            <a:ext cx="665633" cy="6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24" y="3763129"/>
            <a:ext cx="1060343" cy="427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E028CE-3AE9-4900-B366-92F7ABCC09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9" y="2763327"/>
            <a:ext cx="3457341" cy="1427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Placeholder can contain a format Specifier</a:t>
            </a:r>
          </a:p>
          <a:p>
            <a:r>
              <a:rPr lang="en-US" dirty="0"/>
              <a:t>Starts with colon : as in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[index]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sz="1800" i="1" dirty="0">
                <a:latin typeface="Consolas" panose="020B0609020204030204" pitchFamily="49" charset="0"/>
              </a:rPr>
              <a:t>[</a:t>
            </a:r>
            <a:r>
              <a:rPr lang="en-US" sz="1800" i="1" dirty="0" err="1">
                <a:latin typeface="Consolas" panose="020B0609020204030204" pitchFamily="49" charset="0"/>
              </a:rPr>
              <a:t>format_specifier</a:t>
            </a:r>
            <a:r>
              <a:rPr lang="en-US" sz="1800" i="1" dirty="0"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General format</a:t>
            </a:r>
          </a:p>
          <a:p>
            <a:pPr lvl="1"/>
            <a:r>
              <a:rPr lang="en-US" sz="1800" dirty="0"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[[fill]align][sign</a:t>
            </a:r>
            <a:r>
              <a:rPr lang="en-US" sz="1800" dirty="0"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][#][0][width][.precision][type]</a:t>
            </a:r>
            <a:endParaRPr lang="en-US" sz="1600" dirty="0">
              <a:effectLst/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[[fill]align][sign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][#][0]</a:t>
            </a:r>
            <a:r>
              <a:rPr lang="en-US" sz="2400" dirty="0"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[width]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[.precision][type]</a:t>
            </a:r>
            <a:endParaRPr lang="en-US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Minimum desired field width, e.g. </a:t>
            </a:r>
            <a:r>
              <a:rPr lang="en-US" sz="1800" dirty="0">
                <a:latin typeface="Consolas" panose="020B0609020204030204" pitchFamily="49" charset="0"/>
              </a:rPr>
              <a:t>5</a:t>
            </a:r>
          </a:p>
          <a:p>
            <a:pPr lvl="1"/>
            <a:r>
              <a:rPr lang="en-US" dirty="0"/>
              <a:t>Can also be another set of curly brackets: </a:t>
            </a:r>
            <a:r>
              <a:rPr lang="en-US" sz="18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en-US" dirty="0"/>
              <a:t>Dynamic width, takes width from next argument to </a:t>
            </a:r>
            <a:r>
              <a:rPr lang="en-US" dirty="0">
                <a:latin typeface="Consolas" panose="020B0609020204030204" pitchFamily="49" charset="0"/>
              </a:rPr>
              <a:t>std::format()</a:t>
            </a:r>
          </a:p>
          <a:p>
            <a:pPr lvl="1"/>
            <a:r>
              <a:rPr lang="en-US" dirty="0"/>
              <a:t>Or: </a:t>
            </a:r>
            <a:r>
              <a:rPr lang="en-US" sz="1800" dirty="0">
                <a:latin typeface="Consolas" panose="020B0609020204030204" pitchFamily="49" charset="0"/>
              </a:rPr>
              <a:t>{2}</a:t>
            </a:r>
          </a:p>
          <a:p>
            <a:pPr lvl="2"/>
            <a:r>
              <a:rPr lang="en-US" dirty="0"/>
              <a:t>Dynamic width, takes width from argument with given index</a:t>
            </a:r>
          </a:p>
          <a:p>
            <a:pPr lvl="1"/>
            <a:r>
              <a:rPr lang="en-US" dirty="0"/>
              <a:t>Examples:</a:t>
            </a:r>
          </a:p>
          <a:p>
            <a:pPr marL="59436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42 };</a:t>
            </a: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"|{:5}|"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42|</a:t>
            </a: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"|{:{}}|"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7)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42|</a:t>
            </a:r>
          </a:p>
          <a:p>
            <a:pPr marL="594360" lvl="2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[sign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][#][0][width][.precision][type]</a:t>
            </a:r>
            <a:endParaRPr lang="en-US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Specifies optional fill character</a:t>
            </a:r>
          </a:p>
          <a:p>
            <a:pPr lvl="1"/>
            <a:r>
              <a:rPr lang="en-US" dirty="0"/>
              <a:t>And alignment: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 left (default for non-integers / non-floating-point numbers)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 right (default for integers and floating-point numbers)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center</a:t>
            </a:r>
          </a:p>
          <a:p>
            <a:pPr lvl="1"/>
            <a:r>
              <a:rPr lang="en-US" dirty="0"/>
              <a:t>Examples:</a:t>
            </a:r>
          </a:p>
          <a:p>
            <a:pPr marL="594360" lvl="2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 42 };</a:t>
            </a: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"|{:7}|"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42|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"|{:&lt;7}|"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|42     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"|{:_&gt;7}|"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|_____42|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"|{:_^7}|"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|__42___|</a:t>
            </a:r>
            <a:endParaRPr lang="en-US" sz="1400" dirty="0"/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8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</a:t>
            </a:r>
            <a:r>
              <a:rPr lang="en-US" sz="2400" dirty="0"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[sign</a:t>
            </a:r>
            <a:r>
              <a:rPr lang="en-US" sz="2400" dirty="0"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[#][0][width][.precision][type]</a:t>
            </a:r>
            <a:endParaRPr lang="en-US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Specifies how to represent the sign of numbers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display sign only for negative numbers (default)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display sign for negative and positive numbers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space</a:t>
            </a:r>
            <a:r>
              <a:rPr lang="en-US" dirty="0"/>
              <a:t> display minus sign for negative numbers, a space for positive numbers</a:t>
            </a:r>
          </a:p>
          <a:p>
            <a:pPr lvl="1"/>
            <a:r>
              <a:rPr lang="en-US" dirty="0"/>
              <a:t>Examples:</a:t>
            </a:r>
          </a:p>
          <a:p>
            <a:pPr marL="59436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42 };</a:t>
            </a: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"|{:&lt;5}|"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|42   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"|{:&lt;+5}|"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|+42  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"|{:&lt; 5}|"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42  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"|{:&lt; 5}|"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|-42  |</a:t>
            </a:r>
            <a:endParaRPr lang="en-US" sz="1400" dirty="0"/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1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[[fill]align][sign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[#]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[0][width][.precision][type]</a:t>
            </a:r>
            <a:endParaRPr lang="en-US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Enabled </a:t>
            </a:r>
            <a:r>
              <a:rPr lang="en-US" b="1" i="1" dirty="0"/>
              <a:t>alternate formatting</a:t>
            </a:r>
            <a:r>
              <a:rPr lang="en-US" b="1" dirty="0"/>
              <a:t> </a:t>
            </a:r>
            <a:r>
              <a:rPr lang="en-US" dirty="0"/>
              <a:t>rules</a:t>
            </a:r>
          </a:p>
          <a:p>
            <a:pPr lvl="1"/>
            <a:r>
              <a:rPr lang="en-US" dirty="0"/>
              <a:t>Integral types</a:t>
            </a:r>
          </a:p>
          <a:p>
            <a:pPr lvl="2"/>
            <a:r>
              <a:rPr lang="en-US" b="1" dirty="0"/>
              <a:t>Hexadecimal format</a:t>
            </a:r>
            <a:r>
              <a:rPr lang="en-US" dirty="0"/>
              <a:t>: inserts </a:t>
            </a:r>
            <a:r>
              <a:rPr lang="en-US" dirty="0">
                <a:latin typeface="Consolas" panose="020B0609020204030204" pitchFamily="49" charset="0"/>
              </a:rPr>
              <a:t>0x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0X</a:t>
            </a:r>
            <a:r>
              <a:rPr lang="en-US" dirty="0"/>
              <a:t> at front</a:t>
            </a:r>
          </a:p>
          <a:p>
            <a:pPr lvl="2"/>
            <a:r>
              <a:rPr lang="en-US" b="1" dirty="0"/>
              <a:t>Binary format</a:t>
            </a:r>
            <a:r>
              <a:rPr lang="en-US" dirty="0"/>
              <a:t>: inserts 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/>
              <a:t> at front</a:t>
            </a:r>
          </a:p>
          <a:p>
            <a:pPr lvl="2"/>
            <a:r>
              <a:rPr lang="en-US" b="1" dirty="0"/>
              <a:t>Octal format</a:t>
            </a:r>
            <a:r>
              <a:rPr lang="en-US" dirty="0"/>
              <a:t>: inserts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at front</a:t>
            </a:r>
          </a:p>
          <a:p>
            <a:pPr lvl="1"/>
            <a:r>
              <a:rPr lang="en-US" dirty="0"/>
              <a:t>Floating-point types</a:t>
            </a:r>
          </a:p>
          <a:p>
            <a:pPr lvl="2"/>
            <a:r>
              <a:rPr lang="en-US" dirty="0"/>
              <a:t>Always shows decimal separator, even without following digits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6E6E6"/>
                </a:solidFill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[[fill]align][sign</a:t>
            </a:r>
            <a:r>
              <a:rPr lang="en-US" dirty="0">
                <a:solidFill>
                  <a:srgbClr val="E6E6E6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][#][0][width][.precision]</a:t>
            </a:r>
            <a:r>
              <a:rPr lang="en-US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[type]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/>
              <a:t>Integer types: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 (binary),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 (binary, but with </a:t>
            </a:r>
            <a:r>
              <a:rPr lang="en-US" sz="1800" dirty="0">
                <a:latin typeface="Consolas" panose="020B0609020204030204" pitchFamily="49" charset="0"/>
              </a:rPr>
              <a:t>0B</a:t>
            </a:r>
            <a:r>
              <a:rPr lang="en-US" dirty="0"/>
              <a:t> instead of </a:t>
            </a:r>
            <a:r>
              <a:rPr lang="en-US" sz="1800" dirty="0">
                <a:latin typeface="Consolas" panose="020B0609020204030204" pitchFamily="49" charset="0"/>
              </a:rPr>
              <a:t>0b</a:t>
            </a:r>
            <a:r>
              <a:rPr lang="en-US" dirty="0"/>
              <a:t> if </a:t>
            </a:r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n-US" dirty="0"/>
              <a:t> is specified), </a:t>
            </a:r>
            <a:r>
              <a:rPr lang="en-US" sz="1800" dirty="0">
                <a:latin typeface="Consolas" panose="020B0609020204030204" pitchFamily="49" charset="0"/>
              </a:rPr>
              <a:t>d</a:t>
            </a:r>
            <a:r>
              <a:rPr lang="en-US" dirty="0"/>
              <a:t> (decimal), </a:t>
            </a:r>
            <a:r>
              <a:rPr lang="en-US" sz="1800" dirty="0">
                <a:latin typeface="Consolas" panose="020B0609020204030204" pitchFamily="49" charset="0"/>
              </a:rPr>
              <a:t>o</a:t>
            </a:r>
            <a:r>
              <a:rPr lang="en-US" dirty="0"/>
              <a:t> (octal), </a:t>
            </a:r>
            <a:r>
              <a:rPr lang="en-US" sz="1800" dirty="0">
                <a:latin typeface="Consolas" panose="020B0609020204030204" pitchFamily="49" charset="0"/>
              </a:rPr>
              <a:t>x</a:t>
            </a:r>
            <a:r>
              <a:rPr lang="en-US" dirty="0"/>
              <a:t> (hex with </a:t>
            </a:r>
            <a:r>
              <a:rPr lang="en-US" sz="1800" dirty="0"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c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d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e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f</a:t>
            </a:r>
            <a:r>
              <a:rPr lang="en-US" dirty="0"/>
              <a:t>), </a:t>
            </a:r>
            <a:r>
              <a:rPr lang="en-US" sz="1800" dirty="0">
                <a:latin typeface="Consolas" panose="020B0609020204030204" pitchFamily="49" charset="0"/>
              </a:rPr>
              <a:t>X</a:t>
            </a:r>
            <a:r>
              <a:rPr lang="en-US" dirty="0"/>
              <a:t> (hex with </a:t>
            </a:r>
            <a:r>
              <a:rPr lang="en-US" sz="1800" dirty="0"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C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D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E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F</a:t>
            </a:r>
            <a:r>
              <a:rPr lang="en-US" dirty="0"/>
              <a:t>, and if </a:t>
            </a:r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n-US" dirty="0"/>
              <a:t> is specified, with </a:t>
            </a:r>
            <a:r>
              <a:rPr lang="en-US" sz="1800" dirty="0">
                <a:latin typeface="Consolas" panose="020B0609020204030204" pitchFamily="49" charset="0"/>
              </a:rPr>
              <a:t>0X</a:t>
            </a:r>
            <a:r>
              <a:rPr lang="en-US" dirty="0"/>
              <a:t> instead of </a:t>
            </a:r>
            <a:r>
              <a:rPr lang="en-US" sz="1800" dirty="0">
                <a:latin typeface="Consolas" panose="020B0609020204030204" pitchFamily="49" charset="0"/>
              </a:rPr>
              <a:t>0x</a:t>
            </a:r>
            <a:r>
              <a:rPr lang="en-US" dirty="0"/>
              <a:t>) </a:t>
            </a:r>
            <a:r>
              <a:rPr lang="en-US" i="1" dirty="0"/>
              <a:t>[default = </a:t>
            </a:r>
            <a:r>
              <a:rPr lang="en-US" sz="1800" i="1" dirty="0">
                <a:latin typeface="Consolas" panose="020B0609020204030204" pitchFamily="49" charset="0"/>
              </a:rPr>
              <a:t>d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Floating-point types: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e</a:t>
            </a:r>
            <a:r>
              <a:rPr lang="en-US" dirty="0"/>
              <a:t>/</a:t>
            </a:r>
            <a:r>
              <a:rPr lang="en-US" sz="1800" dirty="0">
                <a:latin typeface="Consolas" panose="020B0609020204030204" pitchFamily="49" charset="0"/>
              </a:rPr>
              <a:t>E</a:t>
            </a:r>
            <a:r>
              <a:rPr lang="en-US" dirty="0"/>
              <a:t> (scientific notation), </a:t>
            </a:r>
            <a:r>
              <a:rPr lang="en-US" sz="1800" dirty="0">
                <a:latin typeface="Consolas" panose="020B0609020204030204" pitchFamily="49" charset="0"/>
              </a:rPr>
              <a:t>f</a:t>
            </a:r>
            <a:r>
              <a:rPr lang="en-US" dirty="0"/>
              <a:t>/</a:t>
            </a:r>
            <a:r>
              <a:rPr lang="en-US" sz="1800" dirty="0">
                <a:latin typeface="Consolas" panose="020B0609020204030204" pitchFamily="49" charset="0"/>
              </a:rPr>
              <a:t>F</a:t>
            </a:r>
            <a:r>
              <a:rPr lang="en-US" dirty="0"/>
              <a:t> (fixed notation), </a:t>
            </a:r>
            <a:r>
              <a:rPr lang="en-US" sz="1800" dirty="0">
                <a:latin typeface="Consolas" panose="020B0609020204030204" pitchFamily="49" charset="0"/>
              </a:rPr>
              <a:t>g</a:t>
            </a:r>
            <a:r>
              <a:rPr lang="en-US" dirty="0"/>
              <a:t>/</a:t>
            </a:r>
            <a:r>
              <a:rPr lang="en-US" sz="1800" dirty="0">
                <a:latin typeface="Consolas" panose="020B0609020204030204" pitchFamily="49" charset="0"/>
              </a:rPr>
              <a:t>G</a:t>
            </a:r>
            <a:r>
              <a:rPr lang="en-US" dirty="0"/>
              <a:t> (general notation), </a:t>
            </a:r>
            <a:r>
              <a:rPr lang="en-US" sz="1800" dirty="0">
                <a:latin typeface="Consolas" panose="020B0609020204030204" pitchFamily="49" charset="0"/>
              </a:rPr>
              <a:t>a</a:t>
            </a:r>
            <a:r>
              <a:rPr lang="en-US" dirty="0"/>
              <a:t>/</a:t>
            </a:r>
            <a:r>
              <a:rPr lang="en-US" sz="1800" dirty="0">
                <a:latin typeface="Consolas" panose="020B0609020204030204" pitchFamily="49" charset="0"/>
              </a:rPr>
              <a:t>A</a:t>
            </a:r>
            <a:r>
              <a:rPr lang="en-US" dirty="0"/>
              <a:t> (hexadecimal notation) </a:t>
            </a:r>
            <a:r>
              <a:rPr lang="en-US" i="1" dirty="0"/>
              <a:t>[default = </a:t>
            </a:r>
            <a:r>
              <a:rPr lang="en-US" sz="1800" i="1" dirty="0">
                <a:latin typeface="Consolas" panose="020B0609020204030204" pitchFamily="49" charset="0"/>
              </a:rPr>
              <a:t>g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Booleans: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s</a:t>
            </a:r>
            <a:r>
              <a:rPr lang="en-US" dirty="0"/>
              <a:t> (</a:t>
            </a:r>
            <a:r>
              <a:rPr lang="en-US" sz="1800" dirty="0"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sz="1800" dirty="0">
                <a:latin typeface="Consolas" panose="020B0609020204030204" pitchFamily="49" charset="0"/>
              </a:rPr>
              <a:t>false</a:t>
            </a:r>
            <a:r>
              <a:rPr lang="en-US" dirty="0"/>
              <a:t> in text),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c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d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o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X </a:t>
            </a:r>
            <a:r>
              <a:rPr lang="en-US" dirty="0"/>
              <a:t>(</a:t>
            </a:r>
            <a:r>
              <a:rPr lang="en-US" sz="1800" dirty="0">
                <a:latin typeface="Consolas" panose="020B0609020204030204" pitchFamily="49" charset="0"/>
              </a:rPr>
              <a:t>1 </a:t>
            </a:r>
            <a:r>
              <a:rPr lang="en-US" dirty="0"/>
              <a:t>or </a:t>
            </a:r>
            <a:r>
              <a:rPr lang="en-US" sz="1800" dirty="0">
                <a:latin typeface="Consolas" panose="020B0609020204030204" pitchFamily="49" charset="0"/>
              </a:rPr>
              <a:t>0</a:t>
            </a:r>
            <a:r>
              <a:rPr lang="en-US" dirty="0"/>
              <a:t>) </a:t>
            </a:r>
            <a:r>
              <a:rPr lang="en-US" i="1" dirty="0"/>
              <a:t>[default = </a:t>
            </a:r>
            <a:r>
              <a:rPr lang="en-US" sz="1800" i="1" dirty="0">
                <a:latin typeface="Consolas" panose="020B0609020204030204" pitchFamily="49" charset="0"/>
              </a:rPr>
              <a:t>s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Characters: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c </a:t>
            </a:r>
            <a:r>
              <a:rPr lang="en-US" dirty="0"/>
              <a:t>(the character),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B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d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o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</a:rPr>
              <a:t>X </a:t>
            </a:r>
            <a:r>
              <a:rPr lang="en-US" dirty="0"/>
              <a:t>(integer) </a:t>
            </a:r>
            <a:r>
              <a:rPr lang="en-US" i="1" dirty="0"/>
              <a:t>[default = </a:t>
            </a:r>
            <a:r>
              <a:rPr lang="en-US" sz="1800" i="1" dirty="0">
                <a:latin typeface="Consolas" panose="020B0609020204030204" pitchFamily="49" charset="0"/>
              </a:rPr>
              <a:t>c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Strings: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s</a:t>
            </a:r>
            <a:r>
              <a:rPr lang="en-US" dirty="0"/>
              <a:t> (the string) </a:t>
            </a:r>
          </a:p>
          <a:p>
            <a:pPr lvl="1"/>
            <a:r>
              <a:rPr lang="en-US" b="1" dirty="0"/>
              <a:t>Pointers:</a:t>
            </a:r>
            <a:r>
              <a:rPr lang="en-US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p</a:t>
            </a:r>
            <a:r>
              <a:rPr lang="en-US" dirty="0"/>
              <a:t> (hex notation prefixed with </a:t>
            </a:r>
            <a:r>
              <a:rPr lang="en-US" sz="1800" dirty="0">
                <a:latin typeface="Consolas" panose="020B0609020204030204" pitchFamily="49" charset="0"/>
              </a:rPr>
              <a:t>0x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84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[[fill]align][sign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][#][0][width]</a:t>
            </a:r>
            <a:r>
              <a:rPr lang="en-US" sz="2400" dirty="0"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[.precision]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[type]</a:t>
            </a:r>
            <a:endParaRPr lang="en-US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Only for floating-point types and string types</a:t>
            </a:r>
          </a:p>
          <a:p>
            <a:pPr lvl="1"/>
            <a:r>
              <a:rPr lang="en-US" dirty="0"/>
              <a:t>Number of decimal digits or characters of a string to output</a:t>
            </a:r>
          </a:p>
          <a:p>
            <a:pPr lvl="1"/>
            <a:r>
              <a:rPr lang="en-US" dirty="0"/>
              <a:t>Can also be another set of curly brackets: </a:t>
            </a:r>
            <a:r>
              <a:rPr lang="en-US" sz="18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en-US" dirty="0"/>
              <a:t>Dynamic precision, takes precision from next argument to </a:t>
            </a:r>
            <a:r>
              <a:rPr lang="en-US" dirty="0">
                <a:latin typeface="Consolas" panose="020B0609020204030204" pitchFamily="49" charset="0"/>
              </a:rPr>
              <a:t>std::format()</a:t>
            </a:r>
          </a:p>
          <a:p>
            <a:pPr lvl="1"/>
            <a:r>
              <a:rPr lang="en-US" dirty="0"/>
              <a:t>Or: </a:t>
            </a:r>
            <a:r>
              <a:rPr lang="en-US" sz="1800" dirty="0">
                <a:latin typeface="Consolas" panose="020B0609020204030204" pitchFamily="49" charset="0"/>
              </a:rPr>
              <a:t>{2}</a:t>
            </a:r>
          </a:p>
          <a:p>
            <a:pPr lvl="2"/>
            <a:r>
              <a:rPr lang="en-US" dirty="0"/>
              <a:t>Dynamic precision, takes precision from argument with given index</a:t>
            </a:r>
          </a:p>
        </p:txBody>
      </p:sp>
    </p:spTree>
    <p:extLst>
      <p:ext uri="{BB962C8B-B14F-4D97-AF65-F5344CB8AC3E}">
        <p14:creationId xmlns:p14="http://schemas.microsoft.com/office/powerpoint/2010/main" val="397517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 examples: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42 };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"|{:10d}|"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   42|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"|{:10b}|"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101010|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"|{:#10b}|"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0b101010|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"|{:10X}|"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   2A|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"|{:#10X}|"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 0X2A|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Floating-point examples: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d{ 3.1415 / 2.3 };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"|{:12g}|"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1.365870|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"|{:12.2}|"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   1.37|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"|{:12e}|"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|1.365870e+00|</a:t>
            </a:r>
          </a:p>
          <a:p>
            <a:pPr marL="32004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width{ 12 };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precision{ 3 };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"|{2:{0}.{1}f}|"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width, precision, d)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       1.366|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Grégoire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Belgium</a:t>
            </a:r>
          </a:p>
          <a:p>
            <a:r>
              <a:rPr lang="en-US" dirty="0"/>
              <a:t>Software architect for Nikon Metrology</a:t>
            </a:r>
          </a:p>
          <a:p>
            <a:endParaRPr lang="en-US" dirty="0"/>
          </a:p>
          <a:p>
            <a:r>
              <a:rPr lang="en-US" dirty="0"/>
              <a:t>Microsoft VC++ MVP Since 2007</a:t>
            </a:r>
          </a:p>
          <a:p>
            <a:endParaRPr lang="en-US" dirty="0"/>
          </a:p>
          <a:p>
            <a:r>
              <a:rPr lang="en-US" dirty="0"/>
              <a:t>Author of </a:t>
            </a:r>
            <a:r>
              <a:rPr lang="en-US" dirty="0">
                <a:hlinkClick r:id="rId3"/>
              </a:rPr>
              <a:t>Professional C++, 2</a:t>
            </a:r>
            <a:r>
              <a:rPr lang="en-US" baseline="30000" dirty="0">
                <a:hlinkClick r:id="rId3"/>
              </a:rPr>
              <a:t>nd</a:t>
            </a:r>
            <a:r>
              <a:rPr lang="en-US" dirty="0">
                <a:hlinkClick r:id="rId3"/>
              </a:rPr>
              <a:t>, 3</a:t>
            </a:r>
            <a:r>
              <a:rPr lang="en-US" baseline="30000" dirty="0">
                <a:hlinkClick r:id="rId3"/>
              </a:rPr>
              <a:t>rd</a:t>
            </a:r>
            <a:r>
              <a:rPr lang="en-US" dirty="0">
                <a:hlinkClick r:id="rId3"/>
              </a:rPr>
              <a:t> and 4</a:t>
            </a:r>
            <a:r>
              <a:rPr lang="en-US" baseline="30000" dirty="0">
                <a:hlinkClick r:id="rId3"/>
              </a:rPr>
              <a:t>th</a:t>
            </a:r>
            <a:r>
              <a:rPr lang="en-US" dirty="0">
                <a:hlinkClick r:id="rId3"/>
              </a:rPr>
              <a:t> Edition</a:t>
            </a:r>
            <a:endParaRPr lang="en-US" dirty="0"/>
          </a:p>
          <a:p>
            <a:pPr lvl="1"/>
            <a:r>
              <a:rPr lang="en-US" b="1" i="1" dirty="0"/>
              <a:t>5</a:t>
            </a:r>
            <a:r>
              <a:rPr lang="en-US" b="1" i="1" baseline="30000" dirty="0"/>
              <a:t>th</a:t>
            </a:r>
            <a:r>
              <a:rPr lang="en-US" b="1" i="1" dirty="0"/>
              <a:t> Edition (C++20)</a:t>
            </a:r>
            <a:r>
              <a:rPr lang="en-US" i="1" dirty="0"/>
              <a:t> coming later this year</a:t>
            </a:r>
          </a:p>
          <a:p>
            <a:r>
              <a:rPr lang="en-US" dirty="0"/>
              <a:t>Co-author of </a:t>
            </a:r>
            <a:r>
              <a:rPr lang="en-US" dirty="0">
                <a:hlinkClick r:id="rId4"/>
              </a:rPr>
              <a:t>C++ Standard Library Quick Reference</a:t>
            </a:r>
            <a:br>
              <a:rPr lang="en-US" dirty="0">
                <a:hlinkClick r:id="rId4"/>
              </a:rPr>
            </a:br>
            <a:r>
              <a:rPr lang="en-US" dirty="0"/>
              <a:t>&amp; </a:t>
            </a:r>
            <a:r>
              <a:rPr lang="en-US" dirty="0">
                <a:hlinkClick r:id="rId5"/>
              </a:rPr>
              <a:t>C++17 Standard Library Quick Reference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Founder of the </a:t>
            </a:r>
            <a:r>
              <a:rPr lang="en-US" dirty="0">
                <a:hlinkClick r:id="rId6"/>
              </a:rPr>
              <a:t>Belgian C++ Users Group</a:t>
            </a:r>
            <a:r>
              <a:rPr lang="en-US" dirty="0"/>
              <a:t> (</a:t>
            </a:r>
            <a:r>
              <a:rPr lang="en-US" dirty="0" err="1"/>
              <a:t>BeCPP</a:t>
            </a:r>
            <a:r>
              <a:rPr lang="en-US" dirty="0"/>
              <a:t>)</a:t>
            </a:r>
          </a:p>
        </p:txBody>
      </p:sp>
      <p:pic>
        <p:nvPicPr>
          <p:cNvPr id="4" name="Picture 3" descr="G:\Data\Documents\Pictures\Nikon_LOGO_25mm_300dpi_295x295px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16" y="924860"/>
            <a:ext cx="812848" cy="8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12" y="4391132"/>
            <a:ext cx="1762701" cy="4007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90500" y="1864545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500" y="2596579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500" y="4245582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56" y="2874838"/>
            <a:ext cx="853905" cy="1067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90" y="2013521"/>
            <a:ext cx="1060343" cy="427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874838"/>
            <a:ext cx="699743" cy="10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examples: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"|{:_^10}|"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|__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__|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[[fill]align][sign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][#]</a:t>
            </a:r>
            <a:r>
              <a:rPr lang="en-US" sz="2400" dirty="0"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[0]</a:t>
            </a:r>
            <a:r>
              <a:rPr lang="en-US" sz="24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[width][.precision][type]</a:t>
            </a:r>
            <a:endParaRPr lang="en-US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Numeric values: zeros are inserted to reach minimum width (</a:t>
            </a:r>
            <a:r>
              <a:rPr lang="en-US" sz="1800" dirty="0">
                <a:latin typeface="Consolas" panose="020B0609020204030204" pitchFamily="49" charset="0"/>
              </a:rPr>
              <a:t>[width]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Inserted at front, but after sign, and after prefixes such as </a:t>
            </a:r>
            <a:r>
              <a:rPr lang="en-US" dirty="0">
                <a:latin typeface="Consolas" panose="020B0609020204030204" pitchFamily="49" charset="0"/>
              </a:rPr>
              <a:t>0x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Ignored when align is specified</a:t>
            </a:r>
          </a:p>
          <a:p>
            <a:pPr lvl="1"/>
            <a:r>
              <a:rPr lang="en-US" dirty="0"/>
              <a:t>Examples:</a:t>
            </a:r>
          </a:p>
          <a:p>
            <a:pPr marL="59436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42 };</a:t>
            </a: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"|{:06d}|"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|000042|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"|{:+06d}|"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|+00042|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"|{:06X}|"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|00002A|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"|{:#06X}|"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|0X002A|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91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 can be translated almost automatically to </a:t>
            </a:r>
            <a:r>
              <a:rPr lang="en-US" sz="2000" dirty="0">
                <a:latin typeface="Consolas" panose="020B0609020204030204" pitchFamily="49" charset="0"/>
              </a:rPr>
              <a:t>std::format()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4A1A22-7D80-4165-879C-3BA6522AB42C}"/>
              </a:ext>
            </a:extLst>
          </p:cNvPr>
          <p:cNvGraphicFramePr>
            <a:graphicFrameLocks noGrp="1"/>
          </p:cNvGraphicFramePr>
          <p:nvPr/>
        </p:nvGraphicFramePr>
        <p:xfrm>
          <a:off x="2292312" y="1552969"/>
          <a:ext cx="1714746" cy="3429504"/>
        </p:xfrm>
        <a:graphic>
          <a:graphicData uri="http://schemas.openxmlformats.org/drawingml/2006/table">
            <a:tbl>
              <a:tblPr/>
              <a:tblGrid>
                <a:gridCol w="724146">
                  <a:extLst>
                    <a:ext uri="{9D8B030D-6E8A-4147-A177-3AD203B41FA5}">
                      <a16:colId xmlns:a16="http://schemas.microsoft.com/office/drawing/2014/main" val="311693327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099485167"/>
                    </a:ext>
                  </a:extLst>
                </a:gridCol>
              </a:tblGrid>
              <a:tr h="125859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printf</a:t>
                      </a:r>
                      <a:endParaRPr lang="en-US" sz="1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new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688015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&lt;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68752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7695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i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space</a:t>
                      </a:r>
                      <a:endParaRPr lang="en-US" sz="12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space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0395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#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#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420834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8992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hh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928214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302224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3653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ll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123723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8179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130021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92406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879054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842922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6289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1E6053-7FE7-4CA1-BDAD-E21D64963776}"/>
              </a:ext>
            </a:extLst>
          </p:cNvPr>
          <p:cNvGraphicFramePr>
            <a:graphicFrameLocks noGrp="1"/>
          </p:cNvGraphicFramePr>
          <p:nvPr/>
        </p:nvGraphicFramePr>
        <p:xfrm>
          <a:off x="5173465" y="1552969"/>
          <a:ext cx="1470816" cy="3429504"/>
        </p:xfrm>
        <a:graphic>
          <a:graphicData uri="http://schemas.openxmlformats.org/drawingml/2006/table">
            <a:tbl>
              <a:tblPr/>
              <a:tblGrid>
                <a:gridCol w="404016">
                  <a:extLst>
                    <a:ext uri="{9D8B030D-6E8A-4147-A177-3AD203B41FA5}">
                      <a16:colId xmlns:a16="http://schemas.microsoft.com/office/drawing/2014/main" val="31169332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99485167"/>
                    </a:ext>
                  </a:extLst>
                </a:gridCol>
              </a:tblGrid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58431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700975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056812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09323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7032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0629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023675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19613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076601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9313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8466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45527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61687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672536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979991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88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3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5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std::locale </a:t>
            </a:r>
            <a:r>
              <a:rPr lang="en-US" dirty="0"/>
              <a:t>is supported</a:t>
            </a:r>
          </a:p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1024);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1024</a:t>
            </a:r>
          </a:p>
          <a:p>
            <a:pPr marL="32004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locale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en_US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320040" lvl="1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format(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"{}"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1024);   </a:t>
            </a:r>
            <a:r>
              <a:rPr lang="fr-F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1,024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Handling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specifier errors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std::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format_error</a:t>
            </a:r>
            <a:r>
              <a:rPr lang="en-US" dirty="0">
                <a:sym typeface="Wingdings" panose="05000000000000000000" pitchFamily="2" charset="2"/>
              </a:rPr>
              <a:t> exception</a:t>
            </a:r>
          </a:p>
          <a:p>
            <a:r>
              <a:rPr lang="en-US" dirty="0">
                <a:sym typeface="Wingdings" panose="05000000000000000000" pitchFamily="2" charset="2"/>
              </a:rPr>
              <a:t>Example: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"{:.}"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caught_exception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caught_exception.what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"missing precision specifier"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Performance?</a:t>
            </a:r>
          </a:p>
          <a:p>
            <a:r>
              <a:rPr lang="en-US" dirty="0"/>
              <a:t>Very important!</a:t>
            </a:r>
          </a:p>
          <a:p>
            <a:r>
              <a:rPr lang="en-US" dirty="0"/>
              <a:t>Benchmark</a:t>
            </a:r>
            <a:r>
              <a:rPr lang="en-US" sz="1400" dirty="0"/>
              <a:t> (Apple LLVM version 9.0.0 clang-900.0.39.2) with -O3 –DNDEBUG)</a:t>
            </a:r>
          </a:p>
          <a:p>
            <a:endParaRPr lang="en-US" sz="1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684F54-749D-474C-8DC1-C490E3117837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2495550"/>
          <a:ext cx="274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8099378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68359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2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sprintf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882,311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27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ostringstream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2,892,035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to_string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1,167,422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675,636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format_to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499,376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978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4485F4-E499-434B-81E9-BC9346EB76ED}"/>
              </a:ext>
            </a:extLst>
          </p:cNvPr>
          <p:cNvSpPr txBox="1"/>
          <p:nvPr/>
        </p:nvSpPr>
        <p:spPr>
          <a:xfrm>
            <a:off x="6172200" y="3943350"/>
            <a:ext cx="1905000" cy="92333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performant than any of the other methods.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331DA-A305-406C-A117-F201AF07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4069710"/>
            <a:ext cx="664183" cy="6309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EB9AA6-F6EF-499F-BACB-313669812116}"/>
              </a:ext>
            </a:extLst>
          </p:cNvPr>
          <p:cNvSpPr/>
          <p:nvPr/>
        </p:nvSpPr>
        <p:spPr>
          <a:xfrm>
            <a:off x="3200400" y="3979524"/>
            <a:ext cx="2743200" cy="7410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3971390"/>
            <a:ext cx="302638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8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Extensible for user-defined types</a:t>
            </a:r>
          </a:p>
          <a:p>
            <a:r>
              <a:rPr lang="en-US" dirty="0"/>
              <a:t>User-provided functions for parsing and formatting</a:t>
            </a:r>
          </a:p>
          <a:p>
            <a:r>
              <a:rPr lang="en-US" dirty="0"/>
              <a:t>Need to provide a specialization of </a:t>
            </a:r>
            <a:r>
              <a:rPr lang="en-US" dirty="0">
                <a:latin typeface="Consolas" panose="020B0609020204030204" pitchFamily="49" charset="0"/>
              </a:rPr>
              <a:t>std::formatter&lt;&gt;</a:t>
            </a:r>
            <a:r>
              <a:rPr lang="en-US" dirty="0"/>
              <a:t> and implement: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formatter&lt;&gt;::parse()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formatter&lt;&gt;::format()</a:t>
            </a:r>
          </a:p>
        </p:txBody>
      </p:sp>
    </p:spTree>
    <p:extLst>
      <p:ext uri="{BB962C8B-B14F-4D97-AF65-F5344CB8AC3E}">
        <p14:creationId xmlns:p14="http://schemas.microsoft.com/office/powerpoint/2010/main" val="366190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have a </a:t>
            </a:r>
            <a:r>
              <a:rPr lang="en-US" dirty="0" err="1"/>
              <a:t>KeyValue</a:t>
            </a:r>
            <a:r>
              <a:rPr lang="en-US" dirty="0"/>
              <a:t> class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key,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move(key) },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value } {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write custom formatter, supporting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{:a}</a:t>
            </a:r>
            <a:r>
              <a:rPr lang="en-US" dirty="0"/>
              <a:t> outputs only key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{:b}</a:t>
            </a:r>
            <a:r>
              <a:rPr lang="en-US" dirty="0"/>
              <a:t> outputs only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{:c}</a:t>
            </a:r>
            <a:r>
              <a:rPr lang="en-US" dirty="0"/>
              <a:t> output key and value</a:t>
            </a:r>
          </a:p>
        </p:txBody>
      </p:sp>
    </p:spTree>
    <p:extLst>
      <p:ext uri="{BB962C8B-B14F-4D97-AF65-F5344CB8AC3E}">
        <p14:creationId xmlns:p14="http://schemas.microsoft.com/office/powerpoint/2010/main" val="8244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Specialization of </a:t>
            </a:r>
            <a:r>
              <a:rPr lang="en-US" dirty="0">
                <a:latin typeface="Consolas" panose="020B0609020204030204" pitchFamily="49" charset="0"/>
              </a:rPr>
              <a:t>formatter&lt;&gt;</a:t>
            </a:r>
            <a:r>
              <a:rPr lang="en-US" dirty="0"/>
              <a:t> class template: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formatter&lt;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constexpr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parse(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...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...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KeyOnly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ValueOnly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KeyAndValue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KeyAndValue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2837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parse(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end{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end ||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'}’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{} format specifier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KeyAndValue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{:a} format specifier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KeyOnly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{:b} format specifier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ValueOnly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'c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{:c} format specifier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</a:rPr>
              <a:t>KeyAndValue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"Invalid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format specifier."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end &amp;&amp;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"Invalid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format specifier."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2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"{} - {}"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kv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7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Supporting Custom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as follows: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11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Key1 - 11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format(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"{:a}"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Key1</a:t>
            </a:r>
            <a:endParaRPr lang="fr-F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format(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"{:b}"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11</a:t>
            </a:r>
            <a:endParaRPr lang="fr-F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format(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"{:c}"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Key1 - 11</a:t>
            </a:r>
            <a:endParaRPr lang="fr-F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"{:cd}"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format_error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caught_exception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caught_exception.what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Invalid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KeyValue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format specifier.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3124200"/>
          </a:xfrm>
          <a:effectLst>
            <a:outerShdw blurRad="1143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600" b="1" dirty="0">
                <a:latin typeface="Segoe UI Semibold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45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Currently, two ways to format text in C++:</a:t>
            </a:r>
          </a:p>
          <a:p>
            <a:pPr lvl="1"/>
            <a:r>
              <a:rPr lang="en-US" b="1" dirty="0"/>
              <a:t>C-Style </a:t>
            </a:r>
            <a:r>
              <a:rPr lang="en-US" b="1" dirty="0" err="1">
                <a:latin typeface="Consolas" panose="020B0609020204030204" pitchFamily="49" charset="0"/>
              </a:rPr>
              <a:t>printf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Not recommended:</a:t>
            </a:r>
          </a:p>
          <a:p>
            <a:pPr lvl="3"/>
            <a:r>
              <a:rPr lang="en-US" dirty="0"/>
              <a:t>Not type safe</a:t>
            </a:r>
          </a:p>
          <a:p>
            <a:pPr lvl="3"/>
            <a:r>
              <a:rPr lang="en-US" dirty="0"/>
              <a:t>Not extensible, it supports only a fixed number of types</a:t>
            </a:r>
          </a:p>
          <a:p>
            <a:pPr lvl="2"/>
            <a:r>
              <a:rPr lang="en-US" dirty="0"/>
              <a:t>Easy to read:</a:t>
            </a:r>
          </a:p>
          <a:p>
            <a:pPr marL="105156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x{ 11 };</a:t>
            </a:r>
          </a:p>
          <a:p>
            <a:pPr marL="105156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y{ 22 };</a:t>
            </a:r>
          </a:p>
          <a:p>
            <a:pPr marL="1051560" lvl="3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"x has value %d and y has value %d.\n"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</a:p>
          <a:p>
            <a:pPr lvl="2"/>
            <a:r>
              <a:rPr lang="en-US" dirty="0"/>
              <a:t>Separation of format string and arguments</a:t>
            </a:r>
          </a:p>
          <a:p>
            <a:pPr lvl="2"/>
            <a:r>
              <a:rPr lang="en-US" dirty="0"/>
              <a:t>Localizable/</a:t>
            </a:r>
            <a:r>
              <a:rPr lang="en-US" dirty="0" err="1"/>
              <a:t>translateable</a:t>
            </a:r>
            <a:endParaRPr lang="en-US" dirty="0"/>
          </a:p>
          <a:p>
            <a:pPr lvl="3"/>
            <a:r>
              <a:rPr lang="en-US" dirty="0"/>
              <a:t>Translate format string, e.g. "x has value %d and y has value %d.\n“</a:t>
            </a:r>
          </a:p>
          <a:p>
            <a:pPr marL="36576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ACB6A-E77B-4B87-AD04-26EB34699D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06728"/>
            <a:ext cx="660417" cy="630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4E1A9-2F48-414C-B3DF-C97163AF8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409950"/>
            <a:ext cx="664183" cy="6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Currently, two ways to format text in C++:</a:t>
            </a:r>
          </a:p>
          <a:p>
            <a:pPr lvl="1"/>
            <a:r>
              <a:rPr lang="en-US" b="1" dirty="0"/>
              <a:t>C-Style </a:t>
            </a:r>
            <a:r>
              <a:rPr lang="en-US" b="1" dirty="0" err="1">
                <a:latin typeface="Consolas" panose="020B0609020204030204" pitchFamily="49" charset="0"/>
              </a:rPr>
              <a:t>printf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endParaRPr lang="en-US" b="1" dirty="0"/>
          </a:p>
          <a:p>
            <a:pPr lvl="1"/>
            <a:r>
              <a:rPr lang="en-US" b="1" dirty="0"/>
              <a:t>C++ I/O streams</a:t>
            </a:r>
          </a:p>
          <a:p>
            <a:pPr lvl="2"/>
            <a:r>
              <a:rPr lang="en-US" dirty="0"/>
              <a:t>Recommended way:</a:t>
            </a:r>
          </a:p>
          <a:p>
            <a:pPr lvl="3"/>
            <a:r>
              <a:rPr lang="en-US" dirty="0"/>
              <a:t>Type safe</a:t>
            </a:r>
          </a:p>
          <a:p>
            <a:pPr lvl="3"/>
            <a:r>
              <a:rPr lang="en-US" dirty="0"/>
              <a:t>Extensible by overloading </a:t>
            </a:r>
            <a:r>
              <a:rPr lang="en-US" dirty="0">
                <a:latin typeface="Consolas" panose="020B0609020204030204" pitchFamily="49" charset="0"/>
              </a:rPr>
              <a:t>operator&lt;&lt;</a:t>
            </a:r>
            <a:r>
              <a:rPr lang="en-US" dirty="0"/>
              <a:t> for custom types</a:t>
            </a:r>
          </a:p>
          <a:p>
            <a:pPr lvl="2"/>
            <a:r>
              <a:rPr lang="en-US" dirty="0"/>
              <a:t>Less readable:</a:t>
            </a:r>
          </a:p>
          <a:p>
            <a:pPr marL="105156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x{ 11 };</a:t>
            </a:r>
          </a:p>
          <a:p>
            <a:pPr marL="105156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y{ 22 };</a:t>
            </a:r>
          </a:p>
          <a:p>
            <a:pPr marL="1051560" lvl="3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"x has value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and y has value 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5156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/>
              <a:t>String and arguments intertwined</a:t>
            </a:r>
          </a:p>
          <a:p>
            <a:pPr lvl="2"/>
            <a:r>
              <a:rPr lang="en-US" dirty="0"/>
              <a:t>Hard to localize/translate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D10CC-47EC-4A69-8F04-A422BE4D3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333750"/>
            <a:ext cx="660417" cy="630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2D729-1F41-4C68-AE27-FA373ACDA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2093176"/>
            <a:ext cx="664183" cy="630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42F661-5664-42F2-B163-39159316D1A1}"/>
              </a:ext>
            </a:extLst>
          </p:cNvPr>
          <p:cNvSpPr txBox="1"/>
          <p:nvPr/>
        </p:nvSpPr>
        <p:spPr>
          <a:xfrm>
            <a:off x="3847672" y="3957452"/>
            <a:ext cx="5181600" cy="27699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versus: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"x has value %d and y has value %d.\n"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961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in C++20: </a:t>
            </a:r>
            <a:r>
              <a:rPr lang="en-US" dirty="0">
                <a:latin typeface="Consolas" panose="020B0609020204030204" pitchFamily="49" charset="0"/>
              </a:rPr>
              <a:t>std::format()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&lt;format&gt;</a:t>
            </a:r>
          </a:p>
          <a:p>
            <a:pPr lvl="1"/>
            <a:r>
              <a:rPr lang="en-US" dirty="0"/>
              <a:t>Type safe</a:t>
            </a:r>
          </a:p>
          <a:p>
            <a:pPr lvl="1"/>
            <a:r>
              <a:rPr lang="en-US" dirty="0"/>
              <a:t>Extensible for custom types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Separation of format string and arguments</a:t>
            </a:r>
          </a:p>
          <a:p>
            <a:pPr lvl="1"/>
            <a:r>
              <a:rPr lang="en-US" dirty="0"/>
              <a:t>Easy to localize/translate</a:t>
            </a:r>
          </a:p>
          <a:p>
            <a:pPr lvl="1"/>
            <a:r>
              <a:rPr lang="en-US" dirty="0"/>
              <a:t>Format string followed by any number of arguments</a:t>
            </a:r>
          </a:p>
          <a:p>
            <a:r>
              <a:rPr lang="en-US" dirty="0"/>
              <a:t>Basic example: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{}!"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2020);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Hello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2020!</a:t>
            </a:r>
            <a:endParaRPr lang="en-US" sz="14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C5EED-E2F6-4F5F-969E-2BAE48F6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56263"/>
            <a:ext cx="664183" cy="6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E6E6E6"/>
                </a:solidFill>
              </a:rPr>
              <a:t>Why a new formatting library?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8200"/>
                </a:solidFill>
              </a:rPr>
              <a:t>Placeholders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Format specifiers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Localization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Handling errors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Supporting custom types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Placeholders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string contains </a:t>
            </a:r>
            <a:r>
              <a:rPr lang="en-US" b="1" i="1" dirty="0"/>
              <a:t>placeholders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{}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"Read {} bytes from {}"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"file.txt"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/>
          </a:p>
          <a:p>
            <a:r>
              <a:rPr lang="en-US" dirty="0"/>
              <a:t>Can contain argument index (aka </a:t>
            </a:r>
            <a:r>
              <a:rPr lang="en-US" b="1" i="1" dirty="0"/>
              <a:t>positional placeholders</a:t>
            </a:r>
            <a:r>
              <a:rPr lang="en-US" dirty="0"/>
              <a:t>):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"Read {0} bytes from {1}"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"file.txt"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400" dirty="0"/>
          </a:p>
          <a:p>
            <a:r>
              <a:rPr lang="en-US" dirty="0"/>
              <a:t>Powerful for localization of strings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从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{1}</a:t>
            </a:r>
            <a:r>
              <a:rPr lang="ja-JP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中读取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{0}</a:t>
            </a:r>
            <a:r>
              <a:rPr lang="ja-JP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个字节。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"file.txt"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{ or } in output </a:t>
            </a:r>
            <a:r>
              <a:rPr lang="en-US" dirty="0">
                <a:sym typeface="Wingdings" panose="05000000000000000000" pitchFamily="2" charset="2"/>
              </a:rPr>
              <a:t> escape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"Test escaping {{ and }}"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Test escaping { and }</a:t>
            </a:r>
          </a:p>
        </p:txBody>
      </p:sp>
    </p:spTree>
    <p:extLst>
      <p:ext uri="{BB962C8B-B14F-4D97-AF65-F5344CB8AC3E}">
        <p14:creationId xmlns:p14="http://schemas.microsoft.com/office/powerpoint/2010/main" val="419302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0</TotalTime>
  <Words>2763</Words>
  <Application>Microsoft Office PowerPoint</Application>
  <PresentationFormat>On-screen Show (16:9)</PresentationFormat>
  <Paragraphs>507</Paragraphs>
  <Slides>39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Consolas</vt:lpstr>
      <vt:lpstr>Segoe UI</vt:lpstr>
      <vt:lpstr>Segoe UI Light</vt:lpstr>
      <vt:lpstr>Segoe UI Semibold</vt:lpstr>
      <vt:lpstr>Tw Cen MT</vt:lpstr>
      <vt:lpstr>Wingdings</vt:lpstr>
      <vt:lpstr>Wingdings 2</vt:lpstr>
      <vt:lpstr>WidescreenPres</vt:lpstr>
      <vt:lpstr>C++20: String Formatting Library An Overview and Use with Custom Types</vt:lpstr>
      <vt:lpstr>Marc Grégoire</vt:lpstr>
      <vt:lpstr>Agenda</vt:lpstr>
      <vt:lpstr>Agenda</vt:lpstr>
      <vt:lpstr>Why?</vt:lpstr>
      <vt:lpstr>Why?</vt:lpstr>
      <vt:lpstr>Why?</vt:lpstr>
      <vt:lpstr>Agenda</vt:lpstr>
      <vt:lpstr>Placeholders</vt:lpstr>
      <vt:lpstr>Agenda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Format Specifiers</vt:lpstr>
      <vt:lpstr>Agenda</vt:lpstr>
      <vt:lpstr>Localization</vt:lpstr>
      <vt:lpstr>Agenda</vt:lpstr>
      <vt:lpstr>Handling Errors</vt:lpstr>
      <vt:lpstr>Agenda</vt:lpstr>
      <vt:lpstr>Performance</vt:lpstr>
      <vt:lpstr>Agenda</vt:lpstr>
      <vt:lpstr>Supporting Custom Types</vt:lpstr>
      <vt:lpstr>Supporting Custom Types</vt:lpstr>
      <vt:lpstr>Supporting Custom Types</vt:lpstr>
      <vt:lpstr>Supporting Custom Types</vt:lpstr>
      <vt:lpstr>Supporting Custom Types</vt:lpstr>
      <vt:lpstr>Supporting Custom Types</vt:lpstr>
      <vt:lpstr>Supporting Custom Types</vt:lpstr>
      <vt:lpstr>Agenda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2012-01-03T18:42:20Z</dcterms:created>
  <dcterms:modified xsi:type="dcterms:W3CDTF">2020-09-18T17:00:03Z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