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Poppins"/>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Poppins-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df26474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df26474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df26474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2df26474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df26474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2df26474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df26474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df26474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2df264743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2df26474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df264743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df264743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df264743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df264743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2df264743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2df264743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782f949e0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782f949e0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2df26474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2df26474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df26474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2df26474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df26474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2df26474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782f949e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2782f949e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df2647437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2df2647437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df2647437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2df264743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df26474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2df26474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df264743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2df264743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336725"/>
            <a:ext cx="8520600" cy="79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a:solidFill>
                  <a:srgbClr val="6D9EEB"/>
                </a:solidFill>
              </a:rPr>
              <a:t>Group - 5 CAPSTONE PROJECT</a:t>
            </a:r>
            <a:endParaRPr sz="1900">
              <a:solidFill>
                <a:srgbClr val="6D9EEB"/>
              </a:solidFill>
            </a:endParaRPr>
          </a:p>
          <a:p>
            <a:pPr indent="0" lvl="0" marL="0" rtl="0" algn="l">
              <a:spcBef>
                <a:spcPts val="0"/>
              </a:spcBef>
              <a:spcAft>
                <a:spcPts val="0"/>
              </a:spcAft>
              <a:buNone/>
            </a:pPr>
            <a:r>
              <a:rPr b="0" lang="en" sz="1900">
                <a:solidFill>
                  <a:srgbClr val="6D9EEB"/>
                </a:solidFill>
              </a:rPr>
              <a:t>Finance and Risk Analytics</a:t>
            </a:r>
            <a:endParaRPr b="0" sz="1900">
              <a:solidFill>
                <a:srgbClr val="6D9EEB"/>
              </a:solidFill>
            </a:endParaRPr>
          </a:p>
        </p:txBody>
      </p:sp>
      <p:sp>
        <p:nvSpPr>
          <p:cNvPr id="278" name="Google Shape;278;p13"/>
          <p:cNvSpPr txBox="1"/>
          <p:nvPr>
            <p:ph idx="1" type="subTitle"/>
          </p:nvPr>
        </p:nvSpPr>
        <p:spPr>
          <a:xfrm>
            <a:off x="311700" y="2289239"/>
            <a:ext cx="8520600" cy="9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4A86E8"/>
                </a:solidFill>
              </a:rPr>
              <a:t>Project Title: Predicting default loan applicants using past behaviour</a:t>
            </a:r>
            <a:endParaRPr b="1" sz="2600">
              <a:solidFill>
                <a:srgbClr val="4A86E8"/>
              </a:solidFill>
            </a:endParaRPr>
          </a:p>
        </p:txBody>
      </p:sp>
      <p:sp>
        <p:nvSpPr>
          <p:cNvPr id="279" name="Google Shape;279;p13"/>
          <p:cNvSpPr txBox="1"/>
          <p:nvPr/>
        </p:nvSpPr>
        <p:spPr>
          <a:xfrm>
            <a:off x="311700" y="3311450"/>
            <a:ext cx="3426300" cy="15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Presented By</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500">
                <a:solidFill>
                  <a:schemeClr val="dk2"/>
                </a:solidFill>
              </a:rPr>
              <a:t>Alwyn Sebastian</a:t>
            </a:r>
            <a:endParaRPr sz="1500">
              <a:solidFill>
                <a:schemeClr val="dk2"/>
              </a:solidFill>
            </a:endParaRPr>
          </a:p>
          <a:p>
            <a:pPr indent="0" lvl="0" marL="0" rtl="0" algn="l">
              <a:spcBef>
                <a:spcPts val="0"/>
              </a:spcBef>
              <a:spcAft>
                <a:spcPts val="0"/>
              </a:spcAft>
              <a:buNone/>
            </a:pPr>
            <a:r>
              <a:rPr lang="en" sz="1500">
                <a:solidFill>
                  <a:schemeClr val="dk2"/>
                </a:solidFill>
              </a:rPr>
              <a:t>Bhavana Ramachandra</a:t>
            </a:r>
            <a:endParaRPr sz="1500">
              <a:solidFill>
                <a:schemeClr val="dk2"/>
              </a:solidFill>
            </a:endParaRPr>
          </a:p>
          <a:p>
            <a:pPr indent="0" lvl="0" marL="0" rtl="0" algn="l">
              <a:spcBef>
                <a:spcPts val="0"/>
              </a:spcBef>
              <a:spcAft>
                <a:spcPts val="0"/>
              </a:spcAft>
              <a:buNone/>
            </a:pPr>
            <a:r>
              <a:rPr lang="en" sz="1500">
                <a:solidFill>
                  <a:schemeClr val="dk2"/>
                </a:solidFill>
              </a:rPr>
              <a:t>Atul Kumar</a:t>
            </a:r>
            <a:endParaRPr sz="1500">
              <a:solidFill>
                <a:schemeClr val="dk2"/>
              </a:solidFill>
            </a:endParaRPr>
          </a:p>
          <a:p>
            <a:pPr indent="0" lvl="0" marL="0" rtl="0" algn="l">
              <a:spcBef>
                <a:spcPts val="0"/>
              </a:spcBef>
              <a:spcAft>
                <a:spcPts val="0"/>
              </a:spcAft>
              <a:buNone/>
            </a:pPr>
            <a:r>
              <a:rPr lang="en" sz="1500">
                <a:solidFill>
                  <a:schemeClr val="dk2"/>
                </a:solidFill>
              </a:rPr>
              <a:t>Ajay Banerjee</a:t>
            </a:r>
            <a:endParaRPr sz="1500">
              <a:solidFill>
                <a:schemeClr val="dk2"/>
              </a:solidFill>
            </a:endParaRPr>
          </a:p>
          <a:p>
            <a:pPr indent="0" lvl="0" marL="0" rtl="0" algn="l">
              <a:spcBef>
                <a:spcPts val="0"/>
              </a:spcBef>
              <a:spcAft>
                <a:spcPts val="0"/>
              </a:spcAft>
              <a:buNone/>
            </a:pPr>
            <a:r>
              <a:rPr lang="en" sz="1500">
                <a:solidFill>
                  <a:schemeClr val="dk2"/>
                </a:solidFill>
              </a:rPr>
              <a:t>Rahul Mathew</a:t>
            </a:r>
            <a:endParaRPr sz="1500">
              <a:solidFill>
                <a:schemeClr val="dk2"/>
              </a:solidFill>
            </a:endParaRPr>
          </a:p>
        </p:txBody>
      </p:sp>
      <p:sp>
        <p:nvSpPr>
          <p:cNvPr id="280" name="Google Shape;280;p13"/>
          <p:cNvSpPr txBox="1"/>
          <p:nvPr/>
        </p:nvSpPr>
        <p:spPr>
          <a:xfrm>
            <a:off x="5606500" y="3914450"/>
            <a:ext cx="3097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Project Mentor:</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500">
                <a:solidFill>
                  <a:schemeClr val="dk2"/>
                </a:solidFill>
              </a:rPr>
              <a:t>Chandrakani Siva Prasad </a:t>
            </a:r>
            <a:endParaRPr sz="1500">
              <a:solidFill>
                <a:schemeClr val="dk2"/>
              </a:solidFill>
            </a:endParaRPr>
          </a:p>
        </p:txBody>
      </p:sp>
      <p:sp>
        <p:nvSpPr>
          <p:cNvPr id="281" name="Google Shape;281;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49" name="Shape 349"/>
        <p:cNvGrpSpPr/>
        <p:nvPr/>
      </p:nvGrpSpPr>
      <p:grpSpPr>
        <a:xfrm>
          <a:off x="0" y="0"/>
          <a:ext cx="0" cy="0"/>
          <a:chOff x="0" y="0"/>
          <a:chExt cx="0" cy="0"/>
        </a:xfrm>
      </p:grpSpPr>
      <p:sp>
        <p:nvSpPr>
          <p:cNvPr id="350" name="Google Shape;350;p22"/>
          <p:cNvSpPr txBox="1"/>
          <p:nvPr>
            <p:ph type="title"/>
          </p:nvPr>
        </p:nvSpPr>
        <p:spPr>
          <a:xfrm>
            <a:off x="311700" y="46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51" name="Google Shape;351;p22"/>
          <p:cNvSpPr txBox="1"/>
          <p:nvPr>
            <p:ph idx="1" type="body"/>
          </p:nvPr>
        </p:nvSpPr>
        <p:spPr>
          <a:xfrm>
            <a:off x="311700" y="1152475"/>
            <a:ext cx="8520600" cy="36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2" name="Google Shape;352;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53" name="Google Shape;353;p22"/>
          <p:cNvPicPr preferRelativeResize="0"/>
          <p:nvPr/>
        </p:nvPicPr>
        <p:blipFill>
          <a:blip r:embed="rId3">
            <a:alphaModFix/>
          </a:blip>
          <a:stretch>
            <a:fillRect/>
          </a:stretch>
        </p:blipFill>
        <p:spPr>
          <a:xfrm>
            <a:off x="371349" y="1248950"/>
            <a:ext cx="3972450" cy="3229500"/>
          </a:xfrm>
          <a:prstGeom prst="rect">
            <a:avLst/>
          </a:prstGeom>
          <a:noFill/>
          <a:ln>
            <a:noFill/>
          </a:ln>
        </p:spPr>
      </p:pic>
      <p:sp>
        <p:nvSpPr>
          <p:cNvPr id="354" name="Google Shape;354;p22"/>
          <p:cNvSpPr txBox="1"/>
          <p:nvPr/>
        </p:nvSpPr>
        <p:spPr>
          <a:xfrm>
            <a:off x="4789925" y="1389000"/>
            <a:ext cx="3661200" cy="3020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Recall:  0.90</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Precision: 0.90</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F1-Score: 0.90</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So, we have a decent performance with our base model, for which we used Logistic Regression.</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58" name="Shape 358"/>
        <p:cNvGrpSpPr/>
        <p:nvPr/>
      </p:nvGrpSpPr>
      <p:grpSpPr>
        <a:xfrm>
          <a:off x="0" y="0"/>
          <a:ext cx="0" cy="0"/>
          <a:chOff x="0" y="0"/>
          <a:chExt cx="0" cy="0"/>
        </a:xfrm>
      </p:grpSpPr>
      <p:sp>
        <p:nvSpPr>
          <p:cNvPr id="359" name="Google Shape;35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60" name="Google Shape;360;p23"/>
          <p:cNvSpPr txBox="1"/>
          <p:nvPr>
            <p:ph idx="1" type="body"/>
          </p:nvPr>
        </p:nvSpPr>
        <p:spPr>
          <a:xfrm>
            <a:off x="1303800" y="1152475"/>
            <a:ext cx="7030500" cy="33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1" name="Google Shape;361;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62" name="Google Shape;362;p23"/>
          <p:cNvPicPr preferRelativeResize="0"/>
          <p:nvPr/>
        </p:nvPicPr>
        <p:blipFill>
          <a:blip r:embed="rId3">
            <a:alphaModFix/>
          </a:blip>
          <a:stretch>
            <a:fillRect/>
          </a:stretch>
        </p:blipFill>
        <p:spPr>
          <a:xfrm>
            <a:off x="345525" y="1152475"/>
            <a:ext cx="4185500" cy="3416400"/>
          </a:xfrm>
          <a:prstGeom prst="rect">
            <a:avLst/>
          </a:prstGeom>
          <a:noFill/>
          <a:ln>
            <a:noFill/>
          </a:ln>
        </p:spPr>
      </p:pic>
      <p:sp>
        <p:nvSpPr>
          <p:cNvPr id="363" name="Google Shape;363;p23"/>
          <p:cNvSpPr txBox="1"/>
          <p:nvPr/>
        </p:nvSpPr>
        <p:spPr>
          <a:xfrm>
            <a:off x="4714175" y="1338500"/>
            <a:ext cx="3485100" cy="3072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Recall: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Precision: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F1-Score: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So, we observe a huge </a:t>
            </a:r>
            <a:r>
              <a:rPr lang="en" sz="1300">
                <a:solidFill>
                  <a:schemeClr val="dk2"/>
                </a:solidFill>
                <a:latin typeface="Nunito"/>
                <a:ea typeface="Nunito"/>
                <a:cs typeface="Nunito"/>
                <a:sym typeface="Nunito"/>
              </a:rPr>
              <a:t>improvement</a:t>
            </a:r>
            <a:r>
              <a:rPr lang="en" sz="1300">
                <a:solidFill>
                  <a:schemeClr val="dk2"/>
                </a:solidFill>
                <a:latin typeface="Nunito"/>
                <a:ea typeface="Nunito"/>
                <a:cs typeface="Nunito"/>
                <a:sym typeface="Nunito"/>
              </a:rPr>
              <a:t> in the recall, precision and f1-scores compared to our base model.</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67" name="Shape 367"/>
        <p:cNvGrpSpPr/>
        <p:nvPr/>
      </p:nvGrpSpPr>
      <p:grpSpPr>
        <a:xfrm>
          <a:off x="0" y="0"/>
          <a:ext cx="0" cy="0"/>
          <a:chOff x="0" y="0"/>
          <a:chExt cx="0" cy="0"/>
        </a:xfrm>
      </p:grpSpPr>
      <p:sp>
        <p:nvSpPr>
          <p:cNvPr id="368" name="Google Shape;36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69" name="Google Shape;369;p24"/>
          <p:cNvSpPr txBox="1"/>
          <p:nvPr>
            <p:ph idx="1" type="body"/>
          </p:nvPr>
        </p:nvSpPr>
        <p:spPr>
          <a:xfrm>
            <a:off x="1303800" y="1152475"/>
            <a:ext cx="7030500" cy="33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0" name="Google Shape;37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71" name="Google Shape;371;p24"/>
          <p:cNvPicPr preferRelativeResize="0"/>
          <p:nvPr/>
        </p:nvPicPr>
        <p:blipFill>
          <a:blip r:embed="rId3">
            <a:alphaModFix/>
          </a:blip>
          <a:stretch>
            <a:fillRect/>
          </a:stretch>
        </p:blipFill>
        <p:spPr>
          <a:xfrm>
            <a:off x="311691" y="1152475"/>
            <a:ext cx="3907555" cy="3416401"/>
          </a:xfrm>
          <a:prstGeom prst="rect">
            <a:avLst/>
          </a:prstGeom>
          <a:noFill/>
          <a:ln>
            <a:noFill/>
          </a:ln>
        </p:spPr>
      </p:pic>
      <p:sp>
        <p:nvSpPr>
          <p:cNvPr id="372" name="Google Shape;372;p24"/>
          <p:cNvSpPr txBox="1"/>
          <p:nvPr/>
        </p:nvSpPr>
        <p:spPr>
          <a:xfrm>
            <a:off x="4318525" y="1262725"/>
            <a:ext cx="3907500" cy="3131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Recall: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Precision: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F1-Score: 0.99</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We get similar performance in Random Forest Classifier compared to Decision Tree classifier.</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6" name="Shape 376"/>
        <p:cNvGrpSpPr/>
        <p:nvPr/>
      </p:nvGrpSpPr>
      <p:grpSpPr>
        <a:xfrm>
          <a:off x="0" y="0"/>
          <a:ext cx="0" cy="0"/>
          <a:chOff x="0" y="0"/>
          <a:chExt cx="0" cy="0"/>
        </a:xfrm>
      </p:grpSpPr>
      <p:sp>
        <p:nvSpPr>
          <p:cNvPr id="377" name="Google Shape;37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78" name="Google Shape;37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9" name="Google Shape;379;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80" name="Google Shape;380;p25"/>
          <p:cNvPicPr preferRelativeResize="0"/>
          <p:nvPr/>
        </p:nvPicPr>
        <p:blipFill>
          <a:blip r:embed="rId3">
            <a:alphaModFix/>
          </a:blip>
          <a:stretch>
            <a:fillRect/>
          </a:stretch>
        </p:blipFill>
        <p:spPr>
          <a:xfrm>
            <a:off x="1304100" y="1206625"/>
            <a:ext cx="702990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84" name="Shape 384"/>
        <p:cNvGrpSpPr/>
        <p:nvPr/>
      </p:nvGrpSpPr>
      <p:grpSpPr>
        <a:xfrm>
          <a:off x="0" y="0"/>
          <a:ext cx="0" cy="0"/>
          <a:chOff x="0" y="0"/>
          <a:chExt cx="0" cy="0"/>
        </a:xfrm>
      </p:grpSpPr>
      <p:sp>
        <p:nvSpPr>
          <p:cNvPr id="385" name="Google Shape;38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86" name="Google Shape;386;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87" name="Google Shape;387;p26"/>
          <p:cNvPicPr preferRelativeResize="0"/>
          <p:nvPr/>
        </p:nvPicPr>
        <p:blipFill>
          <a:blip r:embed="rId3">
            <a:alphaModFix/>
          </a:blip>
          <a:stretch>
            <a:fillRect/>
          </a:stretch>
        </p:blipFill>
        <p:spPr>
          <a:xfrm>
            <a:off x="937025" y="1368700"/>
            <a:ext cx="7269951" cy="360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91" name="Shape 391"/>
        <p:cNvGrpSpPr/>
        <p:nvPr/>
      </p:nvGrpSpPr>
      <p:grpSpPr>
        <a:xfrm>
          <a:off x="0" y="0"/>
          <a:ext cx="0" cy="0"/>
          <a:chOff x="0" y="0"/>
          <a:chExt cx="0" cy="0"/>
        </a:xfrm>
      </p:grpSpPr>
      <p:sp>
        <p:nvSpPr>
          <p:cNvPr id="392" name="Google Shape;39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Model Performances</a:t>
            </a:r>
            <a:endParaRPr b="1">
              <a:solidFill>
                <a:schemeClr val="accent1"/>
              </a:solidFill>
            </a:endParaRPr>
          </a:p>
        </p:txBody>
      </p:sp>
      <p:sp>
        <p:nvSpPr>
          <p:cNvPr id="393" name="Google Shape;393;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94" name="Google Shape;394;p27"/>
          <p:cNvPicPr preferRelativeResize="0"/>
          <p:nvPr/>
        </p:nvPicPr>
        <p:blipFill>
          <a:blip r:embed="rId3">
            <a:alphaModFix/>
          </a:blip>
          <a:stretch>
            <a:fillRect/>
          </a:stretch>
        </p:blipFill>
        <p:spPr>
          <a:xfrm>
            <a:off x="1303800" y="1384250"/>
            <a:ext cx="5570325" cy="36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98" name="Shape 398"/>
        <p:cNvGrpSpPr/>
        <p:nvPr/>
      </p:nvGrpSpPr>
      <p:grpSpPr>
        <a:xfrm>
          <a:off x="0" y="0"/>
          <a:ext cx="0" cy="0"/>
          <a:chOff x="0" y="0"/>
          <a:chExt cx="0" cy="0"/>
        </a:xfrm>
      </p:grpSpPr>
      <p:sp>
        <p:nvSpPr>
          <p:cNvPr id="399" name="Google Shape;39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Conclusion</a:t>
            </a:r>
            <a:endParaRPr b="1">
              <a:solidFill>
                <a:schemeClr val="accent1"/>
              </a:solidFill>
            </a:endParaRPr>
          </a:p>
        </p:txBody>
      </p:sp>
      <p:sp>
        <p:nvSpPr>
          <p:cNvPr id="400" name="Google Shape;400;p28"/>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fontScale="85000"/>
          </a:bodyPr>
          <a:lstStyle/>
          <a:p>
            <a:pPr indent="0" lvl="0" marL="0" rtl="0" algn="just">
              <a:lnSpc>
                <a:spcPct val="120010"/>
              </a:lnSpc>
              <a:spcBef>
                <a:spcPts val="0"/>
              </a:spcBef>
              <a:spcAft>
                <a:spcPts val="0"/>
              </a:spcAft>
              <a:buNone/>
            </a:pPr>
            <a:r>
              <a:rPr lang="en" sz="1999">
                <a:solidFill>
                  <a:srgbClr val="000000"/>
                </a:solidFill>
                <a:latin typeface="Poppins"/>
                <a:ea typeface="Poppins"/>
                <a:cs typeface="Poppins"/>
                <a:sym typeface="Poppins"/>
              </a:rPr>
              <a:t>We effectively addressed the challenge of identifying defaulting customers through classification models. Our leading model, the Random Forest with essential features determined by GridSearchCV, delivered exceptional results with an accuracy reaching approximately 99%. This high accuracy demonstrates our model's proficiency in classifying defaulting customers, a crucial aspect of our capstone project.</a:t>
            </a:r>
            <a:endParaRPr sz="14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
        <p:nvSpPr>
          <p:cNvPr id="401" name="Google Shape;401;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05" name="Shape 405"/>
        <p:cNvGrpSpPr/>
        <p:nvPr/>
      </p:nvGrpSpPr>
      <p:grpSpPr>
        <a:xfrm>
          <a:off x="0" y="0"/>
          <a:ext cx="0" cy="0"/>
          <a:chOff x="0" y="0"/>
          <a:chExt cx="0" cy="0"/>
        </a:xfrm>
      </p:grpSpPr>
      <p:sp>
        <p:nvSpPr>
          <p:cNvPr id="406" name="Google Shape;406;p29"/>
          <p:cNvSpPr txBox="1"/>
          <p:nvPr>
            <p:ph type="title"/>
          </p:nvPr>
        </p:nvSpPr>
        <p:spPr>
          <a:xfrm>
            <a:off x="311700" y="2178150"/>
            <a:ext cx="8520600" cy="7872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b="1" lang="en" sz="3500">
                <a:solidFill>
                  <a:srgbClr val="4A86E8"/>
                </a:solidFill>
              </a:rPr>
              <a:t>Thank You</a:t>
            </a:r>
            <a:endParaRPr b="1" sz="3500">
              <a:solidFill>
                <a:srgbClr val="4A86E8"/>
              </a:solidFill>
            </a:endParaRPr>
          </a:p>
        </p:txBody>
      </p:sp>
      <p:sp>
        <p:nvSpPr>
          <p:cNvPr id="407" name="Google Shape;407;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11" name="Shape 411"/>
        <p:cNvGrpSpPr/>
        <p:nvPr/>
      </p:nvGrpSpPr>
      <p:grpSpPr>
        <a:xfrm>
          <a:off x="0" y="0"/>
          <a:ext cx="0" cy="0"/>
          <a:chOff x="0" y="0"/>
          <a:chExt cx="0" cy="0"/>
        </a:xfrm>
      </p:grpSpPr>
      <p:sp>
        <p:nvSpPr>
          <p:cNvPr id="412" name="Google Shape;412;p30"/>
          <p:cNvSpPr txBox="1"/>
          <p:nvPr>
            <p:ph type="title"/>
          </p:nvPr>
        </p:nvSpPr>
        <p:spPr>
          <a:xfrm>
            <a:off x="311750" y="1942350"/>
            <a:ext cx="8688000" cy="1258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500">
                <a:solidFill>
                  <a:srgbClr val="4A86E8"/>
                </a:solidFill>
              </a:rPr>
              <a:t>Thank you for your attention! </a:t>
            </a:r>
            <a:endParaRPr sz="3500">
              <a:solidFill>
                <a:srgbClr val="4A86E8"/>
              </a:solidFill>
            </a:endParaRPr>
          </a:p>
          <a:p>
            <a:pPr indent="0" lvl="0" marL="0" rtl="0" algn="ctr">
              <a:lnSpc>
                <a:spcPct val="115000"/>
              </a:lnSpc>
              <a:spcBef>
                <a:spcPts val="1200"/>
              </a:spcBef>
              <a:spcAft>
                <a:spcPts val="0"/>
              </a:spcAft>
              <a:buNone/>
            </a:pPr>
            <a:r>
              <a:rPr lang="en" sz="3500">
                <a:solidFill>
                  <a:srgbClr val="4A86E8"/>
                </a:solidFill>
              </a:rPr>
              <a:t>We welcome any questions or feedback.</a:t>
            </a:r>
            <a:endParaRPr sz="3500">
              <a:solidFill>
                <a:srgbClr val="4A86E8"/>
              </a:solidFill>
            </a:endParaRPr>
          </a:p>
          <a:p>
            <a:pPr indent="0" lvl="0" marL="2743200" rtl="0" algn="ctr">
              <a:spcBef>
                <a:spcPts val="1200"/>
              </a:spcBef>
              <a:spcAft>
                <a:spcPts val="0"/>
              </a:spcAft>
              <a:buNone/>
            </a:pPr>
            <a:r>
              <a:t/>
            </a:r>
            <a:endParaRPr sz="3500">
              <a:solidFill>
                <a:srgbClr val="4A86E8"/>
              </a:solidFill>
            </a:endParaRPr>
          </a:p>
        </p:txBody>
      </p:sp>
      <p:sp>
        <p:nvSpPr>
          <p:cNvPr id="413" name="Google Shape;413;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85" name="Shape 285"/>
        <p:cNvGrpSpPr/>
        <p:nvPr/>
      </p:nvGrpSpPr>
      <p:grpSpPr>
        <a:xfrm>
          <a:off x="0" y="0"/>
          <a:ext cx="0" cy="0"/>
          <a:chOff x="0" y="0"/>
          <a:chExt cx="0" cy="0"/>
        </a:xfrm>
      </p:grpSpPr>
      <p:sp>
        <p:nvSpPr>
          <p:cNvPr id="286" name="Google Shape;286;p14"/>
          <p:cNvSpPr txBox="1"/>
          <p:nvPr>
            <p:ph type="title"/>
          </p:nvPr>
        </p:nvSpPr>
        <p:spPr>
          <a:xfrm>
            <a:off x="311700" y="445025"/>
            <a:ext cx="8520600" cy="9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Contents</a:t>
            </a:r>
            <a:endParaRPr b="1">
              <a:solidFill>
                <a:schemeClr val="accent1"/>
              </a:solidFill>
            </a:endParaRPr>
          </a:p>
        </p:txBody>
      </p:sp>
      <p:sp>
        <p:nvSpPr>
          <p:cNvPr id="287" name="Google Shape;287;p14"/>
          <p:cNvSpPr txBox="1"/>
          <p:nvPr>
            <p:ph idx="1" type="body"/>
          </p:nvPr>
        </p:nvSpPr>
        <p:spPr>
          <a:xfrm>
            <a:off x="311700" y="1759400"/>
            <a:ext cx="85206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Problem Statement</a:t>
            </a:r>
            <a:endParaRPr/>
          </a:p>
          <a:p>
            <a:pPr indent="-311150" lvl="0" marL="457200" rtl="0" algn="l">
              <a:spcBef>
                <a:spcPts val="0"/>
              </a:spcBef>
              <a:spcAft>
                <a:spcPts val="0"/>
              </a:spcAft>
              <a:buSzPts val="1300"/>
              <a:buChar char="●"/>
            </a:pPr>
            <a:r>
              <a:rPr lang="en"/>
              <a:t>Univariate and Bivariate Analysis</a:t>
            </a:r>
            <a:endParaRPr/>
          </a:p>
          <a:p>
            <a:pPr indent="-311150" lvl="0" marL="457200" rtl="0" algn="l">
              <a:spcBef>
                <a:spcPts val="0"/>
              </a:spcBef>
              <a:spcAft>
                <a:spcPts val="0"/>
              </a:spcAft>
              <a:buSzPts val="1300"/>
              <a:buChar char="●"/>
            </a:pPr>
            <a:r>
              <a:rPr lang="en"/>
              <a:t>Correlation Matrix</a:t>
            </a:r>
            <a:endParaRPr/>
          </a:p>
          <a:p>
            <a:pPr indent="-311150" lvl="0" marL="457200" rtl="0" algn="l">
              <a:spcBef>
                <a:spcPts val="0"/>
              </a:spcBef>
              <a:spcAft>
                <a:spcPts val="0"/>
              </a:spcAft>
              <a:buSzPts val="1300"/>
              <a:buChar char="●"/>
            </a:pPr>
            <a:r>
              <a:rPr lang="en"/>
              <a:t>Data Preprocessing</a:t>
            </a:r>
            <a:endParaRPr/>
          </a:p>
          <a:p>
            <a:pPr indent="-311150" lvl="0" marL="457200" rtl="0" algn="l">
              <a:spcBef>
                <a:spcPts val="0"/>
              </a:spcBef>
              <a:spcAft>
                <a:spcPts val="0"/>
              </a:spcAft>
              <a:buSzPts val="1300"/>
              <a:buChar char="●"/>
            </a:pPr>
            <a:r>
              <a:rPr lang="en"/>
              <a:t>Model Performances</a:t>
            </a:r>
            <a:endParaRPr/>
          </a:p>
          <a:p>
            <a:pPr indent="-311150" lvl="0" marL="457200" rtl="0" algn="l">
              <a:spcBef>
                <a:spcPts val="0"/>
              </a:spcBef>
              <a:spcAft>
                <a:spcPts val="0"/>
              </a:spcAft>
              <a:buSzPts val="1300"/>
              <a:buChar char="●"/>
            </a:pPr>
            <a:r>
              <a:rPr lang="en"/>
              <a:t>Conclusion</a:t>
            </a:r>
            <a:endParaRPr/>
          </a:p>
        </p:txBody>
      </p:sp>
      <p:sp>
        <p:nvSpPr>
          <p:cNvPr id="288" name="Google Shape;288;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Problem Statement</a:t>
            </a:r>
            <a:endParaRPr b="1">
              <a:solidFill>
                <a:schemeClr val="accent1"/>
              </a:solidFill>
            </a:endParaRPr>
          </a:p>
        </p:txBody>
      </p:sp>
      <p:sp>
        <p:nvSpPr>
          <p:cNvPr id="294" name="Google Shape;294;p15"/>
          <p:cNvSpPr txBox="1"/>
          <p:nvPr>
            <p:ph idx="1" type="body"/>
          </p:nvPr>
        </p:nvSpPr>
        <p:spPr>
          <a:xfrm>
            <a:off x="1303800" y="2011800"/>
            <a:ext cx="7030500" cy="2541600"/>
          </a:xfrm>
          <a:prstGeom prst="rect">
            <a:avLst/>
          </a:prstGeom>
        </p:spPr>
        <p:txBody>
          <a:bodyPr anchorCtr="0" anchor="t" bIns="91425" lIns="91425" spcFirstLastPara="1" rIns="91425" wrap="square" tIns="91425">
            <a:normAutofit fontScale="40000" lnSpcReduction="20000"/>
          </a:bodyPr>
          <a:lstStyle/>
          <a:p>
            <a:pPr indent="-293874" lvl="0" marL="457200" rtl="0" algn="l">
              <a:spcBef>
                <a:spcPts val="0"/>
              </a:spcBef>
              <a:spcAft>
                <a:spcPts val="0"/>
              </a:spcAft>
              <a:buSzPct val="100000"/>
              <a:buChar char="●"/>
            </a:pPr>
            <a:r>
              <a:rPr lang="en" sz="2569"/>
              <a:t>Identifying defaulters for loan to minimize losses for the Lending Club.</a:t>
            </a:r>
            <a:endParaRPr sz="2569"/>
          </a:p>
          <a:p>
            <a:pPr indent="0" lvl="0" marL="457200" rtl="0" algn="l">
              <a:spcBef>
                <a:spcPts val="1200"/>
              </a:spcBef>
              <a:spcAft>
                <a:spcPts val="0"/>
              </a:spcAft>
              <a:buNone/>
            </a:pPr>
            <a:r>
              <a:t/>
            </a:r>
            <a:endParaRPr sz="2569"/>
          </a:p>
          <a:p>
            <a:pPr indent="-293874" lvl="0" marL="457200" rtl="0" algn="l">
              <a:spcBef>
                <a:spcPts val="1200"/>
              </a:spcBef>
              <a:spcAft>
                <a:spcPts val="0"/>
              </a:spcAft>
              <a:buSzPct val="100000"/>
              <a:buChar char="●"/>
            </a:pPr>
            <a:r>
              <a:rPr lang="en" sz="2569"/>
              <a:t>Identifying key factors influencing loan defaults.</a:t>
            </a:r>
            <a:endParaRPr sz="2569"/>
          </a:p>
          <a:p>
            <a:pPr indent="0" lvl="0" marL="457200" rtl="0" algn="l">
              <a:spcBef>
                <a:spcPts val="1200"/>
              </a:spcBef>
              <a:spcAft>
                <a:spcPts val="0"/>
              </a:spcAft>
              <a:buNone/>
            </a:pPr>
            <a:r>
              <a:t/>
            </a:r>
            <a:endParaRPr sz="2569"/>
          </a:p>
          <a:p>
            <a:pPr indent="-293874" lvl="0" marL="457200" rtl="0" algn="l">
              <a:spcBef>
                <a:spcPts val="1200"/>
              </a:spcBef>
              <a:spcAft>
                <a:spcPts val="0"/>
              </a:spcAft>
              <a:buSzPct val="100000"/>
              <a:buChar char="●"/>
            </a:pPr>
            <a:r>
              <a:rPr lang="en" sz="2569"/>
              <a:t>Providing actionable insights to improve lending strategies.</a:t>
            </a:r>
            <a:endParaRPr sz="2569"/>
          </a:p>
          <a:p>
            <a:pPr indent="0" lvl="0" marL="457200" rtl="0" algn="l">
              <a:spcBef>
                <a:spcPts val="1200"/>
              </a:spcBef>
              <a:spcAft>
                <a:spcPts val="0"/>
              </a:spcAft>
              <a:buNone/>
            </a:pPr>
            <a:r>
              <a:t/>
            </a:r>
            <a:endParaRPr sz="2569"/>
          </a:p>
          <a:p>
            <a:pPr indent="-293874" lvl="0" marL="457200" rtl="0" algn="l">
              <a:spcBef>
                <a:spcPts val="1200"/>
              </a:spcBef>
              <a:spcAft>
                <a:spcPts val="0"/>
              </a:spcAft>
              <a:buSzPct val="100000"/>
              <a:buChar char="●"/>
            </a:pPr>
            <a:r>
              <a:rPr lang="en" sz="2569"/>
              <a:t>The dataset obtained from Lending Club official website contains 2260668 rows and 145 columns.</a:t>
            </a:r>
            <a:endParaRPr sz="2569"/>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95" name="Google Shape;295;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Univariate and Bivariate Analysis</a:t>
            </a:r>
            <a:endParaRPr b="1">
              <a:solidFill>
                <a:schemeClr val="accent1"/>
              </a:solidFill>
            </a:endParaRPr>
          </a:p>
        </p:txBody>
      </p:sp>
      <p:sp>
        <p:nvSpPr>
          <p:cNvPr id="301" name="Google Shape;301;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target variable chosen here is </a:t>
            </a:r>
            <a:endParaRPr/>
          </a:p>
          <a:p>
            <a:pPr indent="0" lvl="0" marL="457200" rtl="0" algn="l">
              <a:spcBef>
                <a:spcPts val="1200"/>
              </a:spcBef>
              <a:spcAft>
                <a:spcPts val="0"/>
              </a:spcAft>
              <a:buNone/>
            </a:pPr>
            <a:r>
              <a:rPr lang="en"/>
              <a:t>Loan_status.</a:t>
            </a:r>
            <a:endParaRPr/>
          </a:p>
          <a:p>
            <a:pPr indent="-311150" lvl="0" marL="457200" rtl="0" algn="l">
              <a:spcBef>
                <a:spcPts val="1200"/>
              </a:spcBef>
              <a:spcAft>
                <a:spcPts val="0"/>
              </a:spcAft>
              <a:buSzPts val="1300"/>
              <a:buChar char="●"/>
            </a:pPr>
            <a:r>
              <a:rPr lang="en"/>
              <a:t>We consider two categories for our analysis,</a:t>
            </a:r>
            <a:endParaRPr/>
          </a:p>
          <a:p>
            <a:pPr indent="0" lvl="0" marL="0" rtl="0" algn="l">
              <a:spcBef>
                <a:spcPts val="1200"/>
              </a:spcBef>
              <a:spcAft>
                <a:spcPts val="0"/>
              </a:spcAft>
              <a:buNone/>
            </a:pPr>
            <a:r>
              <a:rPr lang="en"/>
              <a:t>           Fully Paid and Charged Off.</a:t>
            </a:r>
            <a:endParaRPr/>
          </a:p>
          <a:p>
            <a:pPr indent="-311150" lvl="0" marL="457200" rtl="0" algn="l">
              <a:spcBef>
                <a:spcPts val="1200"/>
              </a:spcBef>
              <a:spcAft>
                <a:spcPts val="0"/>
              </a:spcAft>
              <a:buSzPts val="1300"/>
              <a:buChar char="●"/>
            </a:pPr>
            <a:r>
              <a:rPr lang="en"/>
              <a:t>We observe that our target variable is </a:t>
            </a:r>
            <a:endParaRPr/>
          </a:p>
          <a:p>
            <a:pPr indent="0" lvl="0" marL="457200" rtl="0" algn="l">
              <a:spcBef>
                <a:spcPts val="1200"/>
              </a:spcBef>
              <a:spcAft>
                <a:spcPts val="0"/>
              </a:spcAft>
              <a:buNone/>
            </a:pPr>
            <a:r>
              <a:rPr lang="en"/>
              <a:t>imbalanced.</a:t>
            </a:r>
            <a:endParaRPr/>
          </a:p>
          <a:p>
            <a:pPr indent="0" lvl="0" marL="457200" rtl="0" algn="l">
              <a:spcBef>
                <a:spcPts val="1200"/>
              </a:spcBef>
              <a:spcAft>
                <a:spcPts val="1200"/>
              </a:spcAft>
              <a:buNone/>
            </a:pPr>
            <a:r>
              <a:t/>
            </a:r>
            <a:endParaRPr/>
          </a:p>
        </p:txBody>
      </p:sp>
      <p:sp>
        <p:nvSpPr>
          <p:cNvPr id="302" name="Google Shape;302;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03" name="Google Shape;303;p16"/>
          <p:cNvPicPr preferRelativeResize="0"/>
          <p:nvPr/>
        </p:nvPicPr>
        <p:blipFill>
          <a:blip r:embed="rId3">
            <a:alphaModFix/>
          </a:blip>
          <a:stretch>
            <a:fillRect/>
          </a:stretch>
        </p:blipFill>
        <p:spPr>
          <a:xfrm>
            <a:off x="5452125" y="1426741"/>
            <a:ext cx="3380174" cy="31421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Univariate and Bivariate Analysis</a:t>
            </a:r>
            <a:endParaRPr/>
          </a:p>
        </p:txBody>
      </p:sp>
      <p:sp>
        <p:nvSpPr>
          <p:cNvPr id="309" name="Google Shape;309;p17"/>
          <p:cNvSpPr txBox="1"/>
          <p:nvPr>
            <p:ph idx="1" type="body"/>
          </p:nvPr>
        </p:nvSpPr>
        <p:spPr>
          <a:xfrm>
            <a:off x="5862100" y="1990050"/>
            <a:ext cx="2472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look at the year of loan approved or issued </a:t>
            </a:r>
            <a:endParaRPr/>
          </a:p>
          <a:p>
            <a:pPr indent="-304800" lvl="0" marL="457200" rtl="0" algn="l">
              <a:spcBef>
                <a:spcPts val="1200"/>
              </a:spcBef>
              <a:spcAft>
                <a:spcPts val="0"/>
              </a:spcAft>
              <a:buSzPts val="1200"/>
              <a:buChar char="●"/>
            </a:pPr>
            <a:r>
              <a:rPr lang="en">
                <a:solidFill>
                  <a:srgbClr val="000000"/>
                </a:solidFill>
                <a:latin typeface="Times New Roman"/>
                <a:ea typeface="Times New Roman"/>
                <a:cs typeface="Times New Roman"/>
                <a:sym typeface="Times New Roman"/>
              </a:rPr>
              <a:t>2015 had the most number of approved loans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sz="1400">
                <a:solidFill>
                  <a:srgbClr val="000000"/>
                </a:solidFill>
                <a:latin typeface="Times New Roman"/>
                <a:ea typeface="Times New Roman"/>
                <a:cs typeface="Times New Roman"/>
                <a:sym typeface="Times New Roman"/>
              </a:rPr>
              <a:t>The approval rates for loan is increasing from 2009 to 2015</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can see the dip in 2015 to 2018 </a:t>
            </a:r>
            <a:endParaRPr sz="1400">
              <a:solidFill>
                <a:srgbClr val="000000"/>
              </a:solidFill>
              <a:latin typeface="Times New Roman"/>
              <a:ea typeface="Times New Roman"/>
              <a:cs typeface="Times New Roman"/>
              <a:sym typeface="Times New Roman"/>
            </a:endParaRPr>
          </a:p>
        </p:txBody>
      </p:sp>
      <p:sp>
        <p:nvSpPr>
          <p:cNvPr id="310" name="Google Shape;310;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17"/>
          <p:cNvPicPr preferRelativeResize="0"/>
          <p:nvPr/>
        </p:nvPicPr>
        <p:blipFill>
          <a:blip r:embed="rId3">
            <a:alphaModFix/>
          </a:blip>
          <a:stretch>
            <a:fillRect/>
          </a:stretch>
        </p:blipFill>
        <p:spPr>
          <a:xfrm>
            <a:off x="339351" y="1501350"/>
            <a:ext cx="5334775" cy="334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Univariate and Bivariate Analysis</a:t>
            </a:r>
            <a:endParaRPr>
              <a:solidFill>
                <a:schemeClr val="accent1"/>
              </a:solidFill>
            </a:endParaRPr>
          </a:p>
        </p:txBody>
      </p:sp>
      <p:sp>
        <p:nvSpPr>
          <p:cNvPr id="317" name="Google Shape;317;p18"/>
          <p:cNvSpPr txBox="1"/>
          <p:nvPr>
            <p:ph idx="1" type="body"/>
          </p:nvPr>
        </p:nvSpPr>
        <p:spPr>
          <a:xfrm>
            <a:off x="1303800" y="1431100"/>
            <a:ext cx="7030500" cy="310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8" name="Google Shape;318;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9" name="Google Shape;319;p18"/>
          <p:cNvPicPr preferRelativeResize="0"/>
          <p:nvPr/>
        </p:nvPicPr>
        <p:blipFill>
          <a:blip r:embed="rId3">
            <a:alphaModFix/>
          </a:blip>
          <a:stretch>
            <a:fillRect/>
          </a:stretch>
        </p:blipFill>
        <p:spPr>
          <a:xfrm>
            <a:off x="1303800" y="1431100"/>
            <a:ext cx="3213424" cy="2571758"/>
          </a:xfrm>
          <a:prstGeom prst="rect">
            <a:avLst/>
          </a:prstGeom>
          <a:noFill/>
          <a:ln>
            <a:noFill/>
          </a:ln>
        </p:spPr>
      </p:pic>
      <p:sp>
        <p:nvSpPr>
          <p:cNvPr id="320" name="Google Shape;320;p18"/>
          <p:cNvSpPr txBox="1"/>
          <p:nvPr/>
        </p:nvSpPr>
        <p:spPr>
          <a:xfrm>
            <a:off x="4874125" y="1574200"/>
            <a:ext cx="3173700" cy="2786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Here we look at how total </a:t>
            </a:r>
            <a:r>
              <a:rPr lang="en" sz="1300">
                <a:solidFill>
                  <a:schemeClr val="dk2"/>
                </a:solidFill>
                <a:latin typeface="Nunito"/>
                <a:ea typeface="Nunito"/>
                <a:cs typeface="Nunito"/>
                <a:sym typeface="Nunito"/>
              </a:rPr>
              <a:t>number</a:t>
            </a:r>
            <a:r>
              <a:rPr lang="en" sz="1300">
                <a:solidFill>
                  <a:schemeClr val="dk2"/>
                </a:solidFill>
                <a:latin typeface="Nunito"/>
                <a:ea typeface="Nunito"/>
                <a:cs typeface="Nunito"/>
                <a:sym typeface="Nunito"/>
              </a:rPr>
              <a:t> of loans vary according to loan </a:t>
            </a:r>
            <a:r>
              <a:rPr lang="en" sz="1300">
                <a:solidFill>
                  <a:schemeClr val="dk2"/>
                </a:solidFill>
                <a:latin typeface="Nunito"/>
                <a:ea typeface="Nunito"/>
                <a:cs typeface="Nunito"/>
                <a:sym typeface="Nunito"/>
              </a:rPr>
              <a:t>amounts</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We observe that most </a:t>
            </a:r>
            <a:r>
              <a:rPr lang="en" sz="1300">
                <a:solidFill>
                  <a:schemeClr val="dk2"/>
                </a:solidFill>
                <a:latin typeface="Nunito"/>
                <a:ea typeface="Nunito"/>
                <a:cs typeface="Nunito"/>
                <a:sym typeface="Nunito"/>
              </a:rPr>
              <a:t>loans are given for the amount between 10000 and 20000 dollars.</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Univariate and Bivariate Analysis</a:t>
            </a:r>
            <a:endParaRPr>
              <a:solidFill>
                <a:schemeClr val="accent1"/>
              </a:solidFill>
            </a:endParaRPr>
          </a:p>
        </p:txBody>
      </p:sp>
      <p:sp>
        <p:nvSpPr>
          <p:cNvPr id="326" name="Google Shape;326;p19"/>
          <p:cNvSpPr txBox="1"/>
          <p:nvPr>
            <p:ph idx="1" type="body"/>
          </p:nvPr>
        </p:nvSpPr>
        <p:spPr>
          <a:xfrm>
            <a:off x="1303800" y="1597950"/>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7" name="Google Shape;327;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19"/>
          <p:cNvPicPr preferRelativeResize="0"/>
          <p:nvPr/>
        </p:nvPicPr>
        <p:blipFill>
          <a:blip r:embed="rId3">
            <a:alphaModFix/>
          </a:blip>
          <a:stretch>
            <a:fillRect/>
          </a:stretch>
        </p:blipFill>
        <p:spPr>
          <a:xfrm>
            <a:off x="1303800" y="1597875"/>
            <a:ext cx="3460754" cy="2933776"/>
          </a:xfrm>
          <a:prstGeom prst="rect">
            <a:avLst/>
          </a:prstGeom>
          <a:noFill/>
          <a:ln>
            <a:noFill/>
          </a:ln>
        </p:spPr>
      </p:pic>
      <p:sp>
        <p:nvSpPr>
          <p:cNvPr id="329" name="Google Shape;329;p19"/>
          <p:cNvSpPr txBox="1"/>
          <p:nvPr/>
        </p:nvSpPr>
        <p:spPr>
          <a:xfrm>
            <a:off x="4949875" y="1725725"/>
            <a:ext cx="3258000" cy="2693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Here we plot home ownership and number of loans given.</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We observe that people paying mortgage are given the most loans.</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33" name="Shape 333"/>
        <p:cNvGrpSpPr/>
        <p:nvPr/>
      </p:nvGrpSpPr>
      <p:grpSpPr>
        <a:xfrm>
          <a:off x="0" y="0"/>
          <a:ext cx="0" cy="0"/>
          <a:chOff x="0" y="0"/>
          <a:chExt cx="0" cy="0"/>
        </a:xfrm>
      </p:grpSpPr>
      <p:sp>
        <p:nvSpPr>
          <p:cNvPr id="334" name="Google Shape;33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Correlation Matrix</a:t>
            </a:r>
            <a:endParaRPr b="1">
              <a:solidFill>
                <a:schemeClr val="accent1"/>
              </a:solidFill>
            </a:endParaRPr>
          </a:p>
        </p:txBody>
      </p:sp>
      <p:sp>
        <p:nvSpPr>
          <p:cNvPr id="335" name="Google Shape;33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128558" lvl="1" marL="257116" rtl="0" algn="l">
              <a:lnSpc>
                <a:spcPct val="120090"/>
              </a:lnSpc>
              <a:spcBef>
                <a:spcPts val="0"/>
              </a:spcBef>
              <a:spcAft>
                <a:spcPts val="0"/>
              </a:spcAft>
              <a:buClr>
                <a:schemeClr val="dk1"/>
              </a:buClr>
              <a:buFont typeface="Arial"/>
              <a:buNone/>
            </a:pPr>
            <a:r>
              <a:t/>
            </a:r>
            <a:endParaRPr sz="1000">
              <a:solidFill>
                <a:schemeClr val="dk1"/>
              </a:solidFill>
            </a:endParaRPr>
          </a:p>
          <a:p>
            <a:pPr indent="0" lvl="0" marL="0" rtl="0" algn="l">
              <a:spcBef>
                <a:spcPts val="0"/>
              </a:spcBef>
              <a:spcAft>
                <a:spcPts val="0"/>
              </a:spcAft>
              <a:buNone/>
            </a:pPr>
            <a:r>
              <a:t/>
            </a:r>
            <a:endParaRPr sz="200"/>
          </a:p>
          <a:p>
            <a:pPr indent="0" lvl="0" marL="0" rtl="0" algn="l">
              <a:spcBef>
                <a:spcPts val="1200"/>
              </a:spcBef>
              <a:spcAft>
                <a:spcPts val="1200"/>
              </a:spcAft>
              <a:buNone/>
            </a:pPr>
            <a:r>
              <a:t/>
            </a:r>
            <a:endParaRPr sz="200"/>
          </a:p>
        </p:txBody>
      </p:sp>
      <p:sp>
        <p:nvSpPr>
          <p:cNvPr id="336" name="Google Shape;336;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37" name="Google Shape;337;p20"/>
          <p:cNvPicPr preferRelativeResize="0"/>
          <p:nvPr/>
        </p:nvPicPr>
        <p:blipFill>
          <a:blip r:embed="rId3">
            <a:alphaModFix/>
          </a:blip>
          <a:stretch>
            <a:fillRect/>
          </a:stretch>
        </p:blipFill>
        <p:spPr>
          <a:xfrm>
            <a:off x="2896029" y="1372150"/>
            <a:ext cx="5919447" cy="3416400"/>
          </a:xfrm>
          <a:prstGeom prst="rect">
            <a:avLst/>
          </a:prstGeom>
          <a:noFill/>
          <a:ln>
            <a:noFill/>
          </a:ln>
        </p:spPr>
      </p:pic>
      <p:sp>
        <p:nvSpPr>
          <p:cNvPr id="338" name="Google Shape;338;p20"/>
          <p:cNvSpPr txBox="1"/>
          <p:nvPr/>
        </p:nvSpPr>
        <p:spPr>
          <a:xfrm>
            <a:off x="353575" y="1372150"/>
            <a:ext cx="2449500" cy="3196800"/>
          </a:xfrm>
          <a:prstGeom prst="rect">
            <a:avLst/>
          </a:prstGeom>
          <a:noFill/>
          <a:ln>
            <a:noFill/>
          </a:ln>
        </p:spPr>
        <p:txBody>
          <a:bodyPr anchorCtr="0" anchor="t" bIns="91425" lIns="91425" spcFirstLastPara="1" rIns="91425" wrap="square" tIns="91425">
            <a:noAutofit/>
          </a:bodyPr>
          <a:lstStyle/>
          <a:p>
            <a:pPr indent="0" lvl="1" marL="128558" rtl="0" algn="l">
              <a:lnSpc>
                <a:spcPct val="120090"/>
              </a:lnSpc>
              <a:spcBef>
                <a:spcPts val="0"/>
              </a:spcBef>
              <a:spcAft>
                <a:spcPts val="0"/>
              </a:spcAft>
              <a:buClr>
                <a:schemeClr val="dk1"/>
              </a:buClr>
              <a:buFont typeface="Arial"/>
              <a:buNone/>
            </a:pPr>
            <a:r>
              <a:rPr lang="en" sz="1197">
                <a:solidFill>
                  <a:schemeClr val="dk2"/>
                </a:solidFill>
                <a:latin typeface="Poppins"/>
                <a:ea typeface="Poppins"/>
                <a:cs typeface="Poppins"/>
                <a:sym typeface="Poppins"/>
              </a:rPr>
              <a:t>In our analysis, we pinpointed attributes that displayed a substantial correlation with one another, exceeding a threshold of 0.7. To streamline our dataset and mitigate multicollinearity issues, we made an optimal selection, retaining only a single column from the correlated set. This step enhances the efficiency and reliability of our analysis."</a:t>
            </a:r>
            <a:endParaRPr sz="6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Data Preprocessing</a:t>
            </a:r>
            <a:endParaRPr>
              <a:solidFill>
                <a:schemeClr val="accent1"/>
              </a:solidFill>
            </a:endParaRPr>
          </a:p>
        </p:txBody>
      </p:sp>
      <p:sp>
        <p:nvSpPr>
          <p:cNvPr id="344" name="Google Shape;344;p21"/>
          <p:cNvSpPr txBox="1"/>
          <p:nvPr>
            <p:ph idx="1" type="body"/>
          </p:nvPr>
        </p:nvSpPr>
        <p:spPr>
          <a:xfrm>
            <a:off x="564025" y="1675225"/>
            <a:ext cx="7770300" cy="3061800"/>
          </a:xfrm>
          <a:prstGeom prst="rect">
            <a:avLst/>
          </a:prstGeom>
        </p:spPr>
        <p:txBody>
          <a:bodyPr anchorCtr="0" anchor="t" bIns="91425" lIns="91425" spcFirstLastPara="1" rIns="91425" wrap="square" tIns="91425">
            <a:normAutofit fontScale="70000" lnSpcReduction="20000"/>
          </a:bodyPr>
          <a:lstStyle/>
          <a:p>
            <a:pPr indent="-326390" lvl="1" marL="914400" rtl="0" algn="l">
              <a:spcBef>
                <a:spcPts val="1200"/>
              </a:spcBef>
              <a:spcAft>
                <a:spcPts val="0"/>
              </a:spcAft>
              <a:buClr>
                <a:srgbClr val="01173A"/>
              </a:buClr>
              <a:buSzPct val="100000"/>
              <a:buFont typeface="Arial"/>
              <a:buChar char="●"/>
            </a:pPr>
            <a:r>
              <a:rPr lang="en" sz="2200">
                <a:solidFill>
                  <a:srgbClr val="01173A"/>
                </a:solidFill>
                <a:latin typeface="Arial"/>
                <a:ea typeface="Arial"/>
                <a:cs typeface="Arial"/>
                <a:sym typeface="Arial"/>
              </a:rPr>
              <a:t>Data Cleaning:</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Handle missing values.</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Duplicates Removal.</a:t>
            </a:r>
            <a:endParaRPr sz="2200">
              <a:solidFill>
                <a:srgbClr val="01173A"/>
              </a:solidFill>
              <a:latin typeface="Arial"/>
              <a:ea typeface="Arial"/>
              <a:cs typeface="Arial"/>
              <a:sym typeface="Arial"/>
            </a:endParaRPr>
          </a:p>
          <a:p>
            <a:pPr indent="-326390" lvl="1" marL="9144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Feature Engineering:</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Create new features (e.g., debt-to-income ratio).</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Encode categorical variables (e.g., loan type, payment history).</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Normalize/standardize numerical variables to bring them to a common scale.</a:t>
            </a:r>
            <a:endParaRPr sz="2200">
              <a:solidFill>
                <a:srgbClr val="01173A"/>
              </a:solidFill>
              <a:latin typeface="Arial"/>
              <a:ea typeface="Arial"/>
              <a:cs typeface="Arial"/>
              <a:sym typeface="Arial"/>
            </a:endParaRPr>
          </a:p>
          <a:p>
            <a:pPr indent="-326390" lvl="1" marL="9144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Outlier Detection:</a:t>
            </a:r>
            <a:endParaRPr sz="2200">
              <a:solidFill>
                <a:srgbClr val="01173A"/>
              </a:solidFill>
              <a:latin typeface="Arial"/>
              <a:ea typeface="Arial"/>
              <a:cs typeface="Arial"/>
              <a:sym typeface="Arial"/>
            </a:endParaRPr>
          </a:p>
          <a:p>
            <a:pPr indent="-326389" lvl="2" marL="13716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Identify and handle extreme values that may distort the model.</a:t>
            </a:r>
            <a:endParaRPr sz="2200">
              <a:solidFill>
                <a:srgbClr val="01173A"/>
              </a:solidFill>
              <a:latin typeface="Arial"/>
              <a:ea typeface="Arial"/>
              <a:cs typeface="Arial"/>
              <a:sym typeface="Arial"/>
            </a:endParaRPr>
          </a:p>
          <a:p>
            <a:pPr indent="-326390" lvl="1" marL="914400" rtl="0" algn="l">
              <a:spcBef>
                <a:spcPts val="0"/>
              </a:spcBef>
              <a:spcAft>
                <a:spcPts val="0"/>
              </a:spcAft>
              <a:buClr>
                <a:srgbClr val="01173A"/>
              </a:buClr>
              <a:buSzPct val="100000"/>
              <a:buFont typeface="Arial"/>
              <a:buChar char="●"/>
            </a:pPr>
            <a:r>
              <a:rPr lang="en" sz="2200">
                <a:solidFill>
                  <a:srgbClr val="01173A"/>
                </a:solidFill>
                <a:latin typeface="Arial"/>
                <a:ea typeface="Arial"/>
                <a:cs typeface="Arial"/>
                <a:sym typeface="Arial"/>
              </a:rPr>
              <a:t>Balancing Classes (Random over sampling)</a:t>
            </a:r>
            <a:endParaRPr sz="2200">
              <a:solidFill>
                <a:srgbClr val="01173A"/>
              </a:solidFill>
              <a:latin typeface="Arial"/>
              <a:ea typeface="Arial"/>
              <a:cs typeface="Arial"/>
              <a:sym typeface="Arial"/>
            </a:endParaRPr>
          </a:p>
          <a:p>
            <a:pPr indent="0" lvl="0" marL="0" rtl="0" algn="l">
              <a:spcBef>
                <a:spcPts val="1200"/>
              </a:spcBef>
              <a:spcAft>
                <a:spcPts val="1200"/>
              </a:spcAft>
              <a:buNone/>
            </a:pPr>
            <a:r>
              <a:t/>
            </a:r>
            <a:endParaRPr/>
          </a:p>
        </p:txBody>
      </p:sp>
      <p:sp>
        <p:nvSpPr>
          <p:cNvPr id="345" name="Google Shape;345;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