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1663" r:id="rId3"/>
    <p:sldId id="1665" r:id="rId4"/>
    <p:sldId id="1666" r:id="rId5"/>
    <p:sldId id="1670" r:id="rId6"/>
    <p:sldId id="1667" r:id="rId7"/>
    <p:sldId id="1676" r:id="rId8"/>
    <p:sldId id="1669" r:id="rId9"/>
    <p:sldId id="1677" r:id="rId10"/>
    <p:sldId id="1668" r:id="rId11"/>
    <p:sldId id="1671" r:id="rId12"/>
    <p:sldId id="1633"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DBD95"/>
    <a:srgbClr val="DFC597"/>
    <a:srgbClr val="CDCB99"/>
    <a:srgbClr val="A1A1A1"/>
    <a:srgbClr val="595959"/>
    <a:srgbClr val="C33246"/>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44" autoAdjust="0"/>
    <p:restoredTop sz="92371" autoAdjust="0"/>
  </p:normalViewPr>
  <p:slideViewPr>
    <p:cSldViewPr snapToGrid="0">
      <p:cViewPr varScale="1">
        <p:scale>
          <a:sx n="111" d="100"/>
          <a:sy n="111" d="100"/>
        </p:scale>
        <p:origin x="203" y="59"/>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ul Pahlazani" userId="ae1b1d88-21ec-4209-b76f-9d5b955bb3f7" providerId="ADAL" clId="{B113A20A-86B7-4168-B6BA-4BC9CA4395A0}"/>
    <pc:docChg chg="custSel delSld modSld">
      <pc:chgData name="Atul Pahlazani" userId="ae1b1d88-21ec-4209-b76f-9d5b955bb3f7" providerId="ADAL" clId="{B113A20A-86B7-4168-B6BA-4BC9CA4395A0}" dt="2023-09-21T12:57:51.744" v="26" actId="6549"/>
      <pc:docMkLst>
        <pc:docMk/>
      </pc:docMkLst>
      <pc:sldChg chg="modSp mod">
        <pc:chgData name="Atul Pahlazani" userId="ae1b1d88-21ec-4209-b76f-9d5b955bb3f7" providerId="ADAL" clId="{B113A20A-86B7-4168-B6BA-4BC9CA4395A0}" dt="2023-09-21T12:57:51.744" v="26" actId="6549"/>
        <pc:sldMkLst>
          <pc:docMk/>
          <pc:sldMk cId="1651187912" sldId="1663"/>
        </pc:sldMkLst>
        <pc:spChg chg="mod">
          <ac:chgData name="Atul Pahlazani" userId="ae1b1d88-21ec-4209-b76f-9d5b955bb3f7" providerId="ADAL" clId="{B113A20A-86B7-4168-B6BA-4BC9CA4395A0}" dt="2023-09-21T12:57:51.744" v="26" actId="6549"/>
          <ac:spMkLst>
            <pc:docMk/>
            <pc:sldMk cId="1651187912" sldId="1663"/>
            <ac:spMk id="2" creationId="{D141EE2C-9837-486A-6448-5AE23F8A6EAD}"/>
          </ac:spMkLst>
        </pc:spChg>
      </pc:sldChg>
      <pc:sldChg chg="del">
        <pc:chgData name="Atul Pahlazani" userId="ae1b1d88-21ec-4209-b76f-9d5b955bb3f7" providerId="ADAL" clId="{B113A20A-86B7-4168-B6BA-4BC9CA4395A0}" dt="2023-09-21T12:57:45.334" v="23" actId="2696"/>
        <pc:sldMkLst>
          <pc:docMk/>
          <pc:sldMk cId="3023193416" sldId="1664"/>
        </pc:sldMkLst>
      </pc:sldChg>
      <pc:sldChg chg="addSp delSp modSp mod">
        <pc:chgData name="Atul Pahlazani" userId="ae1b1d88-21ec-4209-b76f-9d5b955bb3f7" providerId="ADAL" clId="{B113A20A-86B7-4168-B6BA-4BC9CA4395A0}" dt="2023-09-21T12:52:27.488" v="8" actId="1076"/>
        <pc:sldMkLst>
          <pc:docMk/>
          <pc:sldMk cId="3783723319" sldId="1667"/>
        </pc:sldMkLst>
        <pc:picChg chg="del">
          <ac:chgData name="Atul Pahlazani" userId="ae1b1d88-21ec-4209-b76f-9d5b955bb3f7" providerId="ADAL" clId="{B113A20A-86B7-4168-B6BA-4BC9CA4395A0}" dt="2023-09-21T12:52:23.230" v="6" actId="478"/>
          <ac:picMkLst>
            <pc:docMk/>
            <pc:sldMk cId="3783723319" sldId="1667"/>
            <ac:picMk id="6" creationId="{088A11CA-F1E6-1811-2E03-5211A5A3C03B}"/>
          </ac:picMkLst>
        </pc:picChg>
        <pc:picChg chg="add mod">
          <ac:chgData name="Atul Pahlazani" userId="ae1b1d88-21ec-4209-b76f-9d5b955bb3f7" providerId="ADAL" clId="{B113A20A-86B7-4168-B6BA-4BC9CA4395A0}" dt="2023-09-21T12:52:27.488" v="8" actId="1076"/>
          <ac:picMkLst>
            <pc:docMk/>
            <pc:sldMk cId="3783723319" sldId="1667"/>
            <ac:picMk id="8" creationId="{BDFBFE52-40A2-512D-BD04-972D2469CF46}"/>
          </ac:picMkLst>
        </pc:picChg>
      </pc:sldChg>
      <pc:sldChg chg="addSp delSp modSp mod">
        <pc:chgData name="Atul Pahlazani" userId="ae1b1d88-21ec-4209-b76f-9d5b955bb3f7" providerId="ADAL" clId="{B113A20A-86B7-4168-B6BA-4BC9CA4395A0}" dt="2023-09-21T12:56:26.577" v="22" actId="14100"/>
        <pc:sldMkLst>
          <pc:docMk/>
          <pc:sldMk cId="3763565653" sldId="1669"/>
        </pc:sldMkLst>
        <pc:picChg chg="del">
          <ac:chgData name="Atul Pahlazani" userId="ae1b1d88-21ec-4209-b76f-9d5b955bb3f7" providerId="ADAL" clId="{B113A20A-86B7-4168-B6BA-4BC9CA4395A0}" dt="2023-09-21T12:56:01.199" v="16" actId="478"/>
          <ac:picMkLst>
            <pc:docMk/>
            <pc:sldMk cId="3763565653" sldId="1669"/>
            <ac:picMk id="8" creationId="{CA74B92D-6D3F-C42D-AC19-AAEDF73A1781}"/>
          </ac:picMkLst>
        </pc:picChg>
        <pc:picChg chg="add mod">
          <ac:chgData name="Atul Pahlazani" userId="ae1b1d88-21ec-4209-b76f-9d5b955bb3f7" providerId="ADAL" clId="{B113A20A-86B7-4168-B6BA-4BC9CA4395A0}" dt="2023-09-21T12:56:26.577" v="22" actId="14100"/>
          <ac:picMkLst>
            <pc:docMk/>
            <pc:sldMk cId="3763565653" sldId="1669"/>
            <ac:picMk id="12" creationId="{1AFE9971-11AD-7FA5-F15C-A3FC849E4D14}"/>
          </ac:picMkLst>
        </pc:picChg>
      </pc:sldChg>
      <pc:sldChg chg="del">
        <pc:chgData name="Atul Pahlazani" userId="ae1b1d88-21ec-4209-b76f-9d5b955bb3f7" providerId="ADAL" clId="{B113A20A-86B7-4168-B6BA-4BC9CA4395A0}" dt="2023-09-21T12:50:46.485" v="5" actId="2696"/>
        <pc:sldMkLst>
          <pc:docMk/>
          <pc:sldMk cId="1855905636" sldId="1675"/>
        </pc:sldMkLst>
      </pc:sldChg>
      <pc:sldChg chg="addSp delSp modSp mod">
        <pc:chgData name="Atul Pahlazani" userId="ae1b1d88-21ec-4209-b76f-9d5b955bb3f7" providerId="ADAL" clId="{B113A20A-86B7-4168-B6BA-4BC9CA4395A0}" dt="2023-09-21T12:54:38.785" v="14" actId="1076"/>
        <pc:sldMkLst>
          <pc:docMk/>
          <pc:sldMk cId="1187939039" sldId="1676"/>
        </pc:sldMkLst>
        <pc:picChg chg="add mod">
          <ac:chgData name="Atul Pahlazani" userId="ae1b1d88-21ec-4209-b76f-9d5b955bb3f7" providerId="ADAL" clId="{B113A20A-86B7-4168-B6BA-4BC9CA4395A0}" dt="2023-09-21T12:54:38.785" v="14" actId="1076"/>
          <ac:picMkLst>
            <pc:docMk/>
            <pc:sldMk cId="1187939039" sldId="1676"/>
            <ac:picMk id="6" creationId="{8B086C5B-1ED4-6516-DEEA-760F385FE581}"/>
          </ac:picMkLst>
        </pc:picChg>
        <pc:picChg chg="del">
          <ac:chgData name="Atul Pahlazani" userId="ae1b1d88-21ec-4209-b76f-9d5b955bb3f7" providerId="ADAL" clId="{B113A20A-86B7-4168-B6BA-4BC9CA4395A0}" dt="2023-09-21T12:54:29.061" v="9" actId="478"/>
          <ac:picMkLst>
            <pc:docMk/>
            <pc:sldMk cId="1187939039" sldId="1676"/>
            <ac:picMk id="7" creationId="{88B776A6-659B-38F8-44FD-3836943D3AC3}"/>
          </ac:picMkLst>
        </pc:picChg>
      </pc:sldChg>
      <pc:sldChg chg="addSp delSp modSp mod">
        <pc:chgData name="Atul Pahlazani" userId="ae1b1d88-21ec-4209-b76f-9d5b955bb3f7" providerId="ADAL" clId="{B113A20A-86B7-4168-B6BA-4BC9CA4395A0}" dt="2023-09-21T12:47:11.735" v="4" actId="14100"/>
        <pc:sldMkLst>
          <pc:docMk/>
          <pc:sldMk cId="2318069569" sldId="1677"/>
        </pc:sldMkLst>
        <pc:picChg chg="add mod">
          <ac:chgData name="Atul Pahlazani" userId="ae1b1d88-21ec-4209-b76f-9d5b955bb3f7" providerId="ADAL" clId="{B113A20A-86B7-4168-B6BA-4BC9CA4395A0}" dt="2023-09-21T12:47:11.735" v="4" actId="14100"/>
          <ac:picMkLst>
            <pc:docMk/>
            <pc:sldMk cId="2318069569" sldId="1677"/>
            <ac:picMk id="6" creationId="{6D6BA4FF-7409-8688-8AA1-8D45A2F6943D}"/>
          </ac:picMkLst>
        </pc:picChg>
        <pc:picChg chg="del">
          <ac:chgData name="Atul Pahlazani" userId="ae1b1d88-21ec-4209-b76f-9d5b955bb3f7" providerId="ADAL" clId="{B113A20A-86B7-4168-B6BA-4BC9CA4395A0}" dt="2023-09-21T12:47:01.589" v="0" actId="478"/>
          <ac:picMkLst>
            <pc:docMk/>
            <pc:sldMk cId="2318069569" sldId="1677"/>
            <ac:picMk id="8" creationId="{BC8EBCE8-411A-5582-84B7-FECDE02309D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9/21/2023</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21/09/2023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grpSp>
        <p:nvGrpSpPr>
          <p:cNvPr id="2" name="Group 1">
            <a:extLst>
              <a:ext uri="{FF2B5EF4-FFF2-40B4-BE49-F238E27FC236}">
                <a16:creationId xmlns:a16="http://schemas.microsoft.com/office/drawing/2014/main" id="{AB2578B7-8AED-DB21-9820-973A194CFAAB}"/>
              </a:ext>
            </a:extLst>
          </p:cNvPr>
          <p:cNvGrpSpPr/>
          <p:nvPr userDrawn="1"/>
        </p:nvGrpSpPr>
        <p:grpSpPr>
          <a:xfrm>
            <a:off x="6096000" y="705079"/>
            <a:ext cx="5864661" cy="714125"/>
            <a:chOff x="6202495" y="826265"/>
            <a:chExt cx="5864661" cy="714125"/>
          </a:xfrm>
        </p:grpSpPr>
        <p:sp>
          <p:nvSpPr>
            <p:cNvPr id="5" name="Rectangle 4">
              <a:extLst>
                <a:ext uri="{FF2B5EF4-FFF2-40B4-BE49-F238E27FC236}">
                  <a16:creationId xmlns:a16="http://schemas.microsoft.com/office/drawing/2014/main" id="{11F26835-DF06-B8BA-0886-1CDC95B5EF2E}"/>
                </a:ext>
              </a:extLst>
            </p:cNvPr>
            <p:cNvSpPr/>
            <p:nvPr/>
          </p:nvSpPr>
          <p:spPr>
            <a:xfrm>
              <a:off x="6202495" y="826265"/>
              <a:ext cx="5864661" cy="7141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F52361CD-B0B1-2C30-BFC9-D696FF94C71E}"/>
                </a:ext>
              </a:extLst>
            </p:cNvPr>
            <p:cNvPicPr>
              <a:picLocks noChangeAspect="1"/>
            </p:cNvPicPr>
            <p:nvPr/>
          </p:nvPicPr>
          <p:blipFill>
            <a:blip r:embed="rId7"/>
            <a:stretch>
              <a:fillRect/>
            </a:stretch>
          </p:blipFill>
          <p:spPr>
            <a:xfrm>
              <a:off x="6268138" y="838659"/>
              <a:ext cx="5715000" cy="685800"/>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cxnSp>
        <p:nvCxnSpPr>
          <p:cNvPr id="2" name="Straight Connector 1">
            <a:extLst>
              <a:ext uri="{FF2B5EF4-FFF2-40B4-BE49-F238E27FC236}">
                <a16:creationId xmlns:a16="http://schemas.microsoft.com/office/drawing/2014/main" id="{51D801BC-A339-CC2B-EA8A-E9C93D00272D}"/>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0C0C32E7-B291-2245-4C42-04163CDC86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244811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9A30-0576-2545-8734-9B03AF70B12D}"/>
              </a:ext>
            </a:extLst>
          </p:cNvPr>
          <p:cNvSpPr>
            <a:spLocks noGrp="1"/>
          </p:cNvSpPr>
          <p:nvPr>
            <p:ph type="title"/>
          </p:nvPr>
        </p:nvSpPr>
        <p:spPr>
          <a:xfrm>
            <a:off x="838200" y="365125"/>
            <a:ext cx="10515600" cy="1325563"/>
          </a:xfrm>
          <a:prstGeom prst="rect">
            <a:avLst/>
          </a:prstGeom>
        </p:spPr>
        <p:txBody>
          <a:bodyPr/>
          <a:lstStyle>
            <a:lvl1pPr>
              <a:defRPr>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cxnSp>
        <p:nvCxnSpPr>
          <p:cNvPr id="3" name="Straight Connector 2">
            <a:extLst>
              <a:ext uri="{FF2B5EF4-FFF2-40B4-BE49-F238E27FC236}">
                <a16:creationId xmlns:a16="http://schemas.microsoft.com/office/drawing/2014/main" id="{A996F1D3-05C1-8FA0-FDDC-98A67040A1E4}"/>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C66A050D-335D-6674-285C-7F16BF6B73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4064437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59DB-985C-DF9B-E36B-040F0A5C5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8628C0-009A-5274-9A07-6FC3CCB008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D3247F-2B9E-3CF9-9F53-4B2B5F00EB35}"/>
              </a:ext>
            </a:extLst>
          </p:cNvPr>
          <p:cNvSpPr>
            <a:spLocks noGrp="1"/>
          </p:cNvSpPr>
          <p:nvPr>
            <p:ph type="dt" sz="half" idx="10"/>
          </p:nvPr>
        </p:nvSpPr>
        <p:spPr/>
        <p:txBody>
          <a:bodyPr/>
          <a:lstStyle/>
          <a:p>
            <a:fld id="{35EB558A-3A50-495C-9BF4-E89F5705CCE6}" type="datetimeFigureOut">
              <a:rPr lang="en-IN" smtClean="0"/>
              <a:t>21-09-2023</a:t>
            </a:fld>
            <a:endParaRPr lang="en-IN"/>
          </a:p>
        </p:txBody>
      </p:sp>
      <p:sp>
        <p:nvSpPr>
          <p:cNvPr id="5" name="Footer Placeholder 4">
            <a:extLst>
              <a:ext uri="{FF2B5EF4-FFF2-40B4-BE49-F238E27FC236}">
                <a16:creationId xmlns:a16="http://schemas.microsoft.com/office/drawing/2014/main" id="{68A43F04-71D2-6B6A-FEF0-63204096A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F9C84-8F19-828F-2597-635717DBD4CF}"/>
              </a:ext>
            </a:extLst>
          </p:cNvPr>
          <p:cNvSpPr>
            <a:spLocks noGrp="1"/>
          </p:cNvSpPr>
          <p:nvPr>
            <p:ph type="sldNum" sz="quarter" idx="12"/>
          </p:nvPr>
        </p:nvSpPr>
        <p:spPr/>
        <p:txBody>
          <a:bodyPr/>
          <a:lstStyle/>
          <a:p>
            <a:fld id="{1E171E4F-9C74-4E79-BFC0-DC9DF09E65AC}" type="slidenum">
              <a:rPr lang="en-IN" smtClean="0"/>
              <a:t>‹#›</a:t>
            </a:fld>
            <a:endParaRPr lang="en-IN"/>
          </a:p>
        </p:txBody>
      </p:sp>
    </p:spTree>
    <p:extLst>
      <p:ext uri="{BB962C8B-B14F-4D97-AF65-F5344CB8AC3E}">
        <p14:creationId xmlns:p14="http://schemas.microsoft.com/office/powerpoint/2010/main" val="138411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720B-E183-E19C-C343-ECD490C8DB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78D5F7-7A10-E6CC-5CC9-DA5332779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94B226-F620-8F67-9BA8-41C8BC7B808B}"/>
              </a:ext>
            </a:extLst>
          </p:cNvPr>
          <p:cNvSpPr>
            <a:spLocks noGrp="1"/>
          </p:cNvSpPr>
          <p:nvPr>
            <p:ph type="dt" sz="half" idx="10"/>
          </p:nvPr>
        </p:nvSpPr>
        <p:spPr/>
        <p:txBody>
          <a:bodyPr/>
          <a:lstStyle/>
          <a:p>
            <a:fld id="{35EB558A-3A50-495C-9BF4-E89F5705CCE6}" type="datetimeFigureOut">
              <a:rPr lang="en-IN" smtClean="0"/>
              <a:t>21-09-2023</a:t>
            </a:fld>
            <a:endParaRPr lang="en-IN"/>
          </a:p>
        </p:txBody>
      </p:sp>
      <p:sp>
        <p:nvSpPr>
          <p:cNvPr id="5" name="Footer Placeholder 4">
            <a:extLst>
              <a:ext uri="{FF2B5EF4-FFF2-40B4-BE49-F238E27FC236}">
                <a16:creationId xmlns:a16="http://schemas.microsoft.com/office/drawing/2014/main" id="{1F391E7D-6DD1-73E1-A2EC-AB37C294C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8AD163-C71B-B1B6-17B2-703BDD2D6C41}"/>
              </a:ext>
            </a:extLst>
          </p:cNvPr>
          <p:cNvSpPr>
            <a:spLocks noGrp="1"/>
          </p:cNvSpPr>
          <p:nvPr>
            <p:ph type="sldNum" sz="quarter" idx="12"/>
          </p:nvPr>
        </p:nvSpPr>
        <p:spPr/>
        <p:txBody>
          <a:bodyPr/>
          <a:lstStyle/>
          <a:p>
            <a:fld id="{1E171E4F-9C74-4E79-BFC0-DC9DF09E65AC}" type="slidenum">
              <a:rPr lang="en-IN" smtClean="0"/>
              <a:t>‹#›</a:t>
            </a:fld>
            <a:endParaRPr lang="en-IN"/>
          </a:p>
        </p:txBody>
      </p:sp>
      <p:pic>
        <p:nvPicPr>
          <p:cNvPr id="7" name="Graphic 6">
            <a:extLst>
              <a:ext uri="{FF2B5EF4-FFF2-40B4-BE49-F238E27FC236}">
                <a16:creationId xmlns:a16="http://schemas.microsoft.com/office/drawing/2014/main" id="{3207062D-1385-7310-66E0-939D39DD69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208086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8"/>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360" imgH="360" progId="TCLayout.ActiveDocument.1">
                  <p:embed/>
                </p:oleObj>
              </mc:Choice>
              <mc:Fallback>
                <p:oleObj name="think-cell Slide" r:id="rId19"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 id="2147483667" r:id="rId14"/>
    <p:sldLayoutId id="2147483668" r:id="rId15"/>
    <p:sldLayoutId id="214748366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6FF297-3495-495E-A602-117FEE56FBF1}"/>
              </a:ext>
            </a:extLst>
          </p:cNvPr>
          <p:cNvSpPr>
            <a:spLocks noGrp="1"/>
          </p:cNvSpPr>
          <p:nvPr>
            <p:ph type="subTitle" idx="1"/>
          </p:nvPr>
        </p:nvSpPr>
        <p:spPr>
          <a:xfrm>
            <a:off x="532334" y="4544698"/>
            <a:ext cx="6259003" cy="424732"/>
          </a:xfrm>
        </p:spPr>
        <p:txBody>
          <a:bodyPr/>
          <a:lstStyle/>
          <a:p>
            <a:r>
              <a:rPr lang="en-US" dirty="0"/>
              <a:t> </a:t>
            </a:r>
          </a:p>
        </p:txBody>
      </p:sp>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539615" y="3193980"/>
            <a:ext cx="10525125" cy="1106970"/>
          </a:xfrm>
        </p:spPr>
        <p:txBody>
          <a:bodyPr anchor="b">
            <a:spAutoFit/>
          </a:bodyPr>
          <a:lstStyle/>
          <a:p>
            <a:r>
              <a:rPr lang="en-US" sz="3200" dirty="0"/>
              <a:t>Certification in Advanced Tech Service Engineering</a:t>
            </a:r>
          </a:p>
          <a:p>
            <a:r>
              <a:rPr lang="en-US" sz="3200" dirty="0">
                <a:latin typeface="Arial"/>
                <a:cs typeface="Arial"/>
              </a:rPr>
              <a:t>Automation Case Study</a:t>
            </a:r>
          </a:p>
        </p:txBody>
      </p:sp>
      <p:sp>
        <p:nvSpPr>
          <p:cNvPr id="13" name="TextBox 12">
            <a:extLst>
              <a:ext uri="{FF2B5EF4-FFF2-40B4-BE49-F238E27FC236}">
                <a16:creationId xmlns:a16="http://schemas.microsoft.com/office/drawing/2014/main" id="{C48F8DD6-A1B3-8126-FAC3-218B712C7FFB}"/>
              </a:ext>
            </a:extLst>
          </p:cNvPr>
          <p:cNvSpPr txBox="1"/>
          <p:nvPr/>
        </p:nvSpPr>
        <p:spPr>
          <a:xfrm>
            <a:off x="671842" y="4646264"/>
            <a:ext cx="5022574" cy="1384995"/>
          </a:xfrm>
          <a:prstGeom prst="rect">
            <a:avLst/>
          </a:prstGeom>
          <a:noFill/>
        </p:spPr>
        <p:txBody>
          <a:bodyPr wrap="square" lIns="91440" tIns="45720" rIns="91440" bIns="45720" rtlCol="0" anchor="t">
            <a:spAutoFit/>
          </a:bodyPr>
          <a:lstStyle/>
          <a:p>
            <a:r>
              <a:rPr lang="en-IN" sz="2400" b="1" dirty="0">
                <a:solidFill>
                  <a:schemeClr val="bg1"/>
                </a:solidFill>
              </a:rPr>
              <a:t>TSE Advanced Batch 2</a:t>
            </a:r>
          </a:p>
          <a:p>
            <a:r>
              <a:rPr lang="en-IN" sz="2000" b="1" dirty="0">
                <a:solidFill>
                  <a:schemeClr val="bg1"/>
                </a:solidFill>
              </a:rPr>
              <a:t>Atul Pahlazani</a:t>
            </a:r>
            <a:endParaRPr lang="en-IN" sz="2000" b="1" dirty="0">
              <a:solidFill>
                <a:schemeClr val="bg1"/>
              </a:solidFill>
              <a:cs typeface="Arial"/>
            </a:endParaRPr>
          </a:p>
          <a:p>
            <a:endParaRPr lang="en-IN" sz="2000" b="1" dirty="0">
              <a:solidFill>
                <a:schemeClr val="bg1"/>
              </a:solidFill>
            </a:endParaRPr>
          </a:p>
          <a:p>
            <a:r>
              <a:rPr lang="en-IN" sz="2000" b="1" dirty="0">
                <a:solidFill>
                  <a:schemeClr val="bg1"/>
                </a:solidFill>
              </a:rPr>
              <a:t>21-Sep-23</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494616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Learnings &amp; enhancements</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ü"/>
            </a:pPr>
            <a:r>
              <a:rPr lang="en-US" sz="2000" dirty="0">
                <a:solidFill>
                  <a:schemeClr val="tx1"/>
                </a:solidFill>
              </a:rPr>
              <a:t>I learnt several integrations that can be done between various tools such as UiPath, python, Excel and Gmail.</a:t>
            </a:r>
          </a:p>
          <a:p>
            <a:pPr marL="342900" indent="-342900">
              <a:buFont typeface="Wingdings" pitchFamily="2" charset="2"/>
              <a:buChar char="ü"/>
            </a:pPr>
            <a:r>
              <a:rPr lang="en-US" sz="2000" dirty="0">
                <a:solidFill>
                  <a:schemeClr val="tx1"/>
                </a:solidFill>
              </a:rPr>
              <a:t>Had to check the available list of activities for each tool. This exploration will help in future as well for other projects as well.</a:t>
            </a:r>
          </a:p>
          <a:p>
            <a:pPr marL="342900" indent="-342900">
              <a:buFont typeface="Wingdings" pitchFamily="2" charset="2"/>
              <a:buChar char="ü"/>
            </a:pPr>
            <a:r>
              <a:rPr lang="en-US" sz="2000" dirty="0">
                <a:solidFill>
                  <a:schemeClr val="tx1"/>
                </a:solidFill>
              </a:rPr>
              <a:t> This integration with various programs, platforms, and databases, enabling smooth automation across different systems. This platform-agnostic approach allows organizations to automate processes regardless of the underlying technology stack.</a:t>
            </a:r>
          </a:p>
          <a:p>
            <a:pPr marL="342900" indent="-342900">
              <a:buFont typeface="Wingdings" pitchFamily="2" charset="2"/>
              <a:buChar char="ü"/>
            </a:pPr>
            <a:r>
              <a:rPr lang="en-US" sz="2000" dirty="0">
                <a:solidFill>
                  <a:schemeClr val="tx1"/>
                </a:solidFill>
              </a:rPr>
              <a:t> This flexibility empowers developers to capture all their automation opportunities and deploy both UI and API integrations within a single automation.</a:t>
            </a:r>
          </a:p>
          <a:p>
            <a:pPr marL="342900" indent="-342900">
              <a:buFont typeface="Wingdings" pitchFamily="2" charset="2"/>
              <a:buChar char="ü"/>
            </a:pPr>
            <a:endParaRPr lang="en-US" sz="2000" dirty="0">
              <a:solidFill>
                <a:schemeClr val="tx1"/>
              </a:solidFill>
            </a:endParaRP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82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791011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What has been your manager’s feedback</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ü"/>
            </a:pPr>
            <a:r>
              <a:rPr lang="en-US" sz="2000" dirty="0">
                <a:solidFill>
                  <a:schemeClr val="tx1"/>
                </a:solidFill>
                <a:latin typeface="+mj-lt"/>
              </a:rPr>
              <a:t>My Manager was glad that the </a:t>
            </a:r>
            <a:r>
              <a:rPr lang="en-IN" sz="2000" b="0" i="0" dirty="0">
                <a:solidFill>
                  <a:srgbClr val="111111"/>
                </a:solidFill>
                <a:effectLst/>
                <a:latin typeface="+mj-lt"/>
              </a:rPr>
              <a:t>case study is a great example of how automation can help businesses improve their operations and customer satisfaction.</a:t>
            </a:r>
          </a:p>
          <a:p>
            <a:pPr marL="342900" indent="-342900">
              <a:buFont typeface="Wingdings" pitchFamily="2" charset="2"/>
              <a:buChar char="ü"/>
            </a:pPr>
            <a:r>
              <a:rPr lang="en-IN" sz="2000" dirty="0">
                <a:solidFill>
                  <a:srgbClr val="111111"/>
                </a:solidFill>
                <a:latin typeface="+mj-lt"/>
              </a:rPr>
              <a:t>He is also supportive for the implementation of such automation in our team to increase efficiency, accuracy and save time.</a:t>
            </a: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51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535531"/>
          </a:xfrm>
        </p:spPr>
        <p:txBody>
          <a:bodyPr/>
          <a:lstStyle/>
          <a:p>
            <a:pPr algn="ctr"/>
            <a:r>
              <a:rPr lang="en-US" sz="3200" dirty="0"/>
              <a:t>Thank You</a:t>
            </a:r>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494616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Plan</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134736"/>
            <a:ext cx="10939749" cy="5381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342900" indent="-342900">
              <a:buFont typeface="Wingdings" panose="05000000000000000000" pitchFamily="2" charset="2"/>
              <a:buChar char="ü"/>
            </a:pPr>
            <a:r>
              <a:rPr lang="en-US" sz="2000" dirty="0">
                <a:solidFill>
                  <a:schemeClr val="tx1"/>
                </a:solidFill>
              </a:rPr>
              <a:t>Automation overview</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Introduction to case study</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Case study solution design</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Case study solution implementation</a:t>
            </a:r>
          </a:p>
          <a:p>
            <a:pPr marL="342900" indent="-342900">
              <a:buFont typeface="Wingdings" panose="05000000000000000000" pitchFamily="2" charset="2"/>
              <a:buChar char="ü"/>
            </a:pPr>
            <a:endParaRPr lang="en-US" sz="2000" dirty="0">
              <a:solidFill>
                <a:schemeClr val="tx1"/>
              </a:solidFill>
            </a:endParaRPr>
          </a:p>
          <a:p>
            <a:pPr marL="342900" indent="-342900">
              <a:buFont typeface="Wingdings" panose="05000000000000000000" pitchFamily="2" charset="2"/>
              <a:buChar char="ü"/>
            </a:pPr>
            <a:r>
              <a:rPr lang="en-US" sz="2000" dirty="0">
                <a:solidFill>
                  <a:schemeClr val="tx1"/>
                </a:solidFill>
              </a:rPr>
              <a:t>Learnings &amp; enhancements</a:t>
            </a:r>
          </a:p>
          <a:p>
            <a:endParaRPr lang="en-US" sz="2000" dirty="0">
              <a:solidFill>
                <a:schemeClr val="tx1"/>
              </a:solidFill>
            </a:endParaRP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18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494616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Automation overview</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ü"/>
            </a:pPr>
            <a:r>
              <a:rPr lang="en-US" sz="2000" dirty="0">
                <a:solidFill>
                  <a:schemeClr val="tx1"/>
                </a:solidFill>
                <a:latin typeface="+mj-lt"/>
              </a:rPr>
              <a:t>Automation in this era of technological advancement, used to solve boring and repetitive tasks.</a:t>
            </a:r>
          </a:p>
          <a:p>
            <a:pPr marL="342900" indent="-342900">
              <a:buFont typeface="Wingdings" pitchFamily="2" charset="2"/>
              <a:buChar char="ü"/>
            </a:pPr>
            <a:r>
              <a:rPr lang="en-US" sz="2000" dirty="0">
                <a:solidFill>
                  <a:schemeClr val="tx1"/>
                </a:solidFill>
                <a:latin typeface="+mj-lt"/>
              </a:rPr>
              <a:t>Automation is the application of technology, programs, robotics, or processes to achieve outcomes with minimal human input. </a:t>
            </a:r>
          </a:p>
          <a:p>
            <a:pPr marL="342900" indent="-342900">
              <a:buFont typeface="Wingdings" pitchFamily="2" charset="2"/>
              <a:buChar char="ü"/>
            </a:pPr>
            <a:r>
              <a:rPr lang="en-US" sz="2000" dirty="0">
                <a:solidFill>
                  <a:schemeClr val="tx1"/>
                </a:solidFill>
                <a:latin typeface="+mj-lt"/>
              </a:rPr>
              <a:t>It involves the use of technology to perform tasks with minimal human intervention. Automation can be applied in various domains such as business process automation, IT automation and consumer applications such as home automation.</a:t>
            </a:r>
          </a:p>
          <a:p>
            <a:pPr marL="342900" indent="-342900">
              <a:buFont typeface="Wingdings" pitchFamily="2" charset="2"/>
              <a:buChar char="ü"/>
            </a:pPr>
            <a:r>
              <a:rPr lang="en-US" sz="2000" dirty="0">
                <a:solidFill>
                  <a:schemeClr val="tx1"/>
                </a:solidFill>
                <a:effectLst/>
                <a:latin typeface="+mj-lt"/>
              </a:rPr>
              <a:t>In Retail Industry, by leveraging automation technologies such as electronic shelf-edge labels, self-checkout terminals, shelf-scanning robots, and partially automated backroom unloading, retailers can significantly reduce labor hours while improving operational efficiency.</a:t>
            </a:r>
          </a:p>
          <a:p>
            <a:pPr marL="342900" indent="-342900">
              <a:buFont typeface="Wingdings" pitchFamily="2" charset="2"/>
              <a:buChar char="ü"/>
            </a:pPr>
            <a:r>
              <a:rPr lang="en-US" sz="2000" dirty="0">
                <a:solidFill>
                  <a:schemeClr val="tx1"/>
                </a:solidFill>
                <a:latin typeface="+mj-lt"/>
              </a:rPr>
              <a:t>In Walmart, in the </a:t>
            </a:r>
            <a:r>
              <a:rPr lang="en-US" sz="2000" dirty="0">
                <a:solidFill>
                  <a:schemeClr val="tx1"/>
                </a:solidFill>
                <a:effectLst/>
                <a:latin typeface="+mj-lt"/>
              </a:rPr>
              <a:t>Market fulfillment centers (MFC), </a:t>
            </a:r>
            <a:r>
              <a:rPr lang="en-US" sz="2000" dirty="0" err="1">
                <a:solidFill>
                  <a:schemeClr val="tx1"/>
                </a:solidFill>
                <a:latin typeface="+mj-lt"/>
              </a:rPr>
              <a:t>A</a:t>
            </a:r>
            <a:r>
              <a:rPr lang="en-US" sz="2000" dirty="0" err="1">
                <a:solidFill>
                  <a:schemeClr val="tx1"/>
                </a:solidFill>
                <a:effectLst/>
                <a:latin typeface="+mj-lt"/>
              </a:rPr>
              <a:t>lphabots</a:t>
            </a:r>
            <a:r>
              <a:rPr lang="en-US" sz="2000" dirty="0">
                <a:solidFill>
                  <a:schemeClr val="tx1"/>
                </a:solidFill>
                <a:effectLst/>
                <a:latin typeface="+mj-lt"/>
              </a:rPr>
              <a:t> </a:t>
            </a:r>
            <a:r>
              <a:rPr lang="en-IN" sz="2000" b="0" i="0" dirty="0">
                <a:solidFill>
                  <a:schemeClr val="tx1"/>
                </a:solidFill>
                <a:effectLst/>
                <a:latin typeface="+mj-lt"/>
              </a:rPr>
              <a:t>using autonomous carts to retrieve ambient, refrigerated and frozen items ordered for online grocery. After it retrieves them, </a:t>
            </a:r>
            <a:r>
              <a:rPr lang="en-IN" sz="2000" b="0" i="0" dirty="0" err="1">
                <a:solidFill>
                  <a:schemeClr val="tx1"/>
                </a:solidFill>
                <a:effectLst/>
                <a:latin typeface="+mj-lt"/>
              </a:rPr>
              <a:t>Alphabot</a:t>
            </a:r>
            <a:r>
              <a:rPr lang="en-IN" sz="2000" b="0" i="0" dirty="0">
                <a:solidFill>
                  <a:schemeClr val="tx1"/>
                </a:solidFill>
                <a:effectLst/>
                <a:latin typeface="+mj-lt"/>
              </a:rPr>
              <a:t> delivers the products to a workstation, where a Walmart associate checks, bags and delivers the final order.</a:t>
            </a:r>
            <a:endParaRPr lang="en-US" sz="2000" dirty="0">
              <a:solidFill>
                <a:schemeClr val="tx1"/>
              </a:solidFill>
              <a:effectLst/>
              <a:latin typeface="+mj-lt"/>
            </a:endParaRPr>
          </a:p>
          <a:p>
            <a:pPr marL="342900" indent="-342900">
              <a:buFont typeface="Wingdings" pitchFamily="2" charset="2"/>
              <a:buChar char="ü"/>
            </a:pPr>
            <a:endParaRPr lang="en-US" sz="2000" dirty="0">
              <a:solidFill>
                <a:schemeClr val="tx1"/>
              </a:solidFill>
              <a:effectLst/>
              <a:latin typeface="+mj-lt"/>
            </a:endParaRPr>
          </a:p>
          <a:p>
            <a:pPr marL="342900" indent="-342900">
              <a:buFont typeface="Wingdings" pitchFamily="2" charset="2"/>
              <a:buChar char="ü"/>
            </a:pPr>
            <a:endParaRPr lang="en-US" sz="1800" dirty="0">
              <a:solidFill>
                <a:schemeClr val="tx1"/>
              </a:solidFill>
              <a:effectLst/>
              <a:latin typeface="Calibri" panose="020F0502020204030204" pitchFamily="34" charset="0"/>
            </a:endParaRPr>
          </a:p>
          <a:p>
            <a:pPr marL="342900" indent="-342900">
              <a:buFont typeface="Wingdings" pitchFamily="2" charset="2"/>
              <a:buChar char="ü"/>
            </a:pPr>
            <a:endParaRPr lang="en-US" sz="2000" dirty="0">
              <a:solidFill>
                <a:schemeClr val="tx1"/>
              </a:solidFill>
            </a:endParaRPr>
          </a:p>
          <a:p>
            <a:pPr marL="342900" indent="-342900">
              <a:buFont typeface="Wingdings" pitchFamily="2" charset="2"/>
              <a:buChar char="ü"/>
            </a:pPr>
            <a:endParaRPr lang="en-US" sz="2000" dirty="0">
              <a:solidFill>
                <a:schemeClr val="tx1"/>
              </a:solidFill>
            </a:endParaRP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83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494616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Introduction to case study</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ü"/>
            </a:pPr>
            <a:r>
              <a:rPr lang="en-US" sz="2000" dirty="0">
                <a:solidFill>
                  <a:schemeClr val="tx1"/>
                </a:solidFill>
              </a:rPr>
              <a:t>In this case study, we prepare ourselves to solve the problem faced frequently in IT operations industry i.e., to automate the incident report.</a:t>
            </a:r>
          </a:p>
          <a:p>
            <a:pPr marL="342900" indent="-342900">
              <a:buFont typeface="Wingdings" pitchFamily="2" charset="2"/>
              <a:buChar char="ü"/>
            </a:pPr>
            <a:r>
              <a:rPr lang="en-US" sz="2000" dirty="0">
                <a:solidFill>
                  <a:schemeClr val="tx1"/>
                </a:solidFill>
              </a:rPr>
              <a:t>In day-to-day operations, other than solving the actual issues that are reported, we must analyze the raw data, repeating every month or week.</a:t>
            </a:r>
          </a:p>
          <a:p>
            <a:pPr marL="342900" indent="-342900">
              <a:buFont typeface="Wingdings" pitchFamily="2" charset="2"/>
              <a:buChar char="ü"/>
            </a:pPr>
            <a:r>
              <a:rPr lang="en-US" sz="2000" dirty="0">
                <a:solidFill>
                  <a:schemeClr val="tx1"/>
                </a:solidFill>
              </a:rPr>
              <a:t>This helps us in gathering meaningful data, with with we can streamline, finetune and improve existing process.</a:t>
            </a:r>
          </a:p>
          <a:p>
            <a:pPr marL="342900" indent="-342900">
              <a:buFont typeface="Wingdings" pitchFamily="2" charset="2"/>
              <a:buChar char="ü"/>
            </a:pPr>
            <a:r>
              <a:rPr lang="en-US" sz="2000" dirty="0">
                <a:solidFill>
                  <a:schemeClr val="tx1"/>
                </a:solidFill>
              </a:rPr>
              <a:t>At my workplace, specifically in our operations team, this automation would solve manual analysis and report generation.</a:t>
            </a:r>
          </a:p>
          <a:p>
            <a:pPr marL="342900" indent="-342900">
              <a:buFont typeface="Wingdings" pitchFamily="2" charset="2"/>
              <a:buChar char="ü"/>
            </a:pPr>
            <a:r>
              <a:rPr lang="en-US" sz="2000" dirty="0">
                <a:solidFill>
                  <a:schemeClr val="tx1"/>
                </a:solidFill>
              </a:rPr>
              <a:t>It helps to optimize out operations reporting and improve overall efficiency, minimizes the risk of human error and can handle increased data analysis without a proportional increase in labor requirements.</a:t>
            </a:r>
          </a:p>
          <a:p>
            <a:pPr marL="342900" indent="-342900">
              <a:buFont typeface="Wingdings" pitchFamily="2" charset="2"/>
              <a:buChar char="ü"/>
            </a:pPr>
            <a:r>
              <a:rPr lang="en-US" sz="2000" dirty="0">
                <a:solidFill>
                  <a:schemeClr val="tx1"/>
                </a:solidFill>
              </a:rPr>
              <a:t>By automating these tasks, report automation tools free up employees’ time to concentrate on actual technical issues.</a:t>
            </a:r>
          </a:p>
          <a:p>
            <a:pPr marL="342900" indent="-342900">
              <a:buFont typeface="Wingdings" pitchFamily="2" charset="2"/>
              <a:buChar char="ü"/>
            </a:pPr>
            <a:r>
              <a:rPr lang="en-IN" sz="2000" b="0" i="0" dirty="0">
                <a:solidFill>
                  <a:srgbClr val="111111"/>
                </a:solidFill>
                <a:effectLst/>
              </a:rPr>
              <a:t>Overall, this can achieve increased efficiency and accuracy while minimizing operational expenses.</a:t>
            </a:r>
            <a:endParaRPr lang="en-US" sz="2000" dirty="0">
              <a:solidFill>
                <a:schemeClr val="tx1"/>
              </a:solidFill>
            </a:endParaRPr>
          </a:p>
          <a:p>
            <a:pPr marL="342900" indent="-342900">
              <a:buFont typeface="Wingdings" pitchFamily="2" charset="2"/>
              <a:buChar char="ü"/>
            </a:pPr>
            <a:endParaRPr lang="en-US" sz="2000" dirty="0">
              <a:solidFill>
                <a:schemeClr val="tx1"/>
              </a:solidFill>
            </a:endParaRPr>
          </a:p>
          <a:p>
            <a:pPr marL="342900" indent="-342900">
              <a:buFont typeface="Wingdings" pitchFamily="2" charset="2"/>
              <a:buChar char="ü"/>
            </a:pPr>
            <a:endParaRPr lang="en-US" sz="2000" dirty="0">
              <a:solidFill>
                <a:schemeClr val="tx1"/>
              </a:solidFill>
            </a:endParaRPr>
          </a:p>
          <a:p>
            <a:pPr marL="342900" indent="-342900">
              <a:buFont typeface="Wingdings" pitchFamily="2" charset="2"/>
              <a:buChar char="ü"/>
            </a:pPr>
            <a:endParaRPr lang="en-US" sz="2000" dirty="0">
              <a:solidFill>
                <a:schemeClr val="tx1"/>
              </a:solidFill>
            </a:endParaRP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93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494616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Case study benefits</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ü"/>
            </a:pPr>
            <a:r>
              <a:rPr lang="en-US" sz="2000" dirty="0">
                <a:solidFill>
                  <a:schemeClr val="tx1"/>
                </a:solidFill>
              </a:rPr>
              <a:t>In this case study, we work with the provided log incident data and design an Automation solution.</a:t>
            </a:r>
          </a:p>
          <a:p>
            <a:pPr marL="342900" indent="-342900">
              <a:buFont typeface="Wingdings" pitchFamily="2" charset="2"/>
              <a:buChar char="ü"/>
            </a:pPr>
            <a:r>
              <a:rPr lang="en-US" sz="2000" dirty="0">
                <a:solidFill>
                  <a:schemeClr val="tx1"/>
                </a:solidFill>
              </a:rPr>
              <a:t>We collect data from the end user and analyze the total tickets that have been received per day, total tickets has been ‘Assigned’, total tickets has been marked as ‘Completed’, total tickets have been retained as ‘Pending’, total tickets have been retained as ‘Work in Progress’ and are ‘Unallocated’.</a:t>
            </a:r>
          </a:p>
          <a:p>
            <a:pPr marL="342900" indent="-342900">
              <a:buFont typeface="Wingdings" pitchFamily="2" charset="2"/>
              <a:buChar char="ü"/>
            </a:pPr>
            <a:r>
              <a:rPr lang="en-US" sz="2000" dirty="0">
                <a:solidFill>
                  <a:schemeClr val="tx1"/>
                </a:solidFill>
              </a:rPr>
              <a:t>This is called as Report automation, which is the process of creating and delivering custom reports throughout an organization.</a:t>
            </a:r>
          </a:p>
          <a:p>
            <a:pPr marL="342900" indent="-342900">
              <a:buFont typeface="Wingdings" pitchFamily="2" charset="2"/>
              <a:buChar char="ü"/>
            </a:pPr>
            <a:r>
              <a:rPr lang="en-US" sz="2000" dirty="0">
                <a:solidFill>
                  <a:schemeClr val="tx1"/>
                </a:solidFill>
              </a:rPr>
              <a:t>This allows us to have full control over the reporting system and customize reports based on needs and requirements and </a:t>
            </a:r>
            <a:r>
              <a:rPr lang="en-IN" sz="2000" b="0" i="0" dirty="0">
                <a:solidFill>
                  <a:srgbClr val="111111"/>
                </a:solidFill>
                <a:effectLst/>
              </a:rPr>
              <a:t>makes it easier to </a:t>
            </a:r>
            <a:r>
              <a:rPr lang="en-IN" sz="2000" b="0" i="0" dirty="0" err="1">
                <a:solidFill>
                  <a:srgbClr val="111111"/>
                </a:solidFill>
                <a:effectLst/>
              </a:rPr>
              <a:t>analyze</a:t>
            </a:r>
            <a:r>
              <a:rPr lang="en-IN" sz="2000" b="0" i="0" dirty="0">
                <a:solidFill>
                  <a:srgbClr val="111111"/>
                </a:solidFill>
                <a:effectLst/>
              </a:rPr>
              <a:t> data and identify trends or patterns.</a:t>
            </a:r>
            <a:endParaRPr lang="en-US" sz="2000" dirty="0">
              <a:solidFill>
                <a:schemeClr val="tx1"/>
              </a:solidFill>
            </a:endParaRPr>
          </a:p>
          <a:p>
            <a:pPr marL="342900" indent="-342900">
              <a:buFont typeface="Wingdings" pitchFamily="2" charset="2"/>
              <a:buChar char="ü"/>
            </a:pPr>
            <a:r>
              <a:rPr lang="en-US" sz="2000" dirty="0">
                <a:solidFill>
                  <a:schemeClr val="tx1"/>
                </a:solidFill>
              </a:rPr>
              <a:t>UiPath as a tool is easier to use and don’t require programming skills for setting up reporting functionalities.</a:t>
            </a:r>
          </a:p>
          <a:p>
            <a:pPr marL="342900" indent="-342900">
              <a:buFont typeface="Wingdings" pitchFamily="2" charset="2"/>
              <a:buChar char="ü"/>
            </a:pPr>
            <a:endParaRPr lang="en-US" sz="2000" dirty="0">
              <a:solidFill>
                <a:schemeClr val="tx1"/>
              </a:solidFill>
            </a:endParaRP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37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7094862"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Case study solution design</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ü"/>
            </a:pPr>
            <a:r>
              <a:rPr lang="en-US" sz="2000" dirty="0">
                <a:solidFill>
                  <a:schemeClr val="tx1"/>
                </a:solidFill>
              </a:rPr>
              <a:t>As specified in the case study, we use UiPath and Python to solve this.</a:t>
            </a:r>
          </a:p>
          <a:p>
            <a:pPr marL="342900" indent="-342900">
              <a:buFont typeface="Wingdings" pitchFamily="2" charset="2"/>
              <a:buChar char="ü"/>
            </a:pPr>
            <a:r>
              <a:rPr lang="en-US" sz="2000" dirty="0">
                <a:solidFill>
                  <a:schemeClr val="tx1"/>
                </a:solidFill>
              </a:rPr>
              <a:t>Input is received in UiPath and the dataset is processed.</a:t>
            </a:r>
          </a:p>
          <a:p>
            <a:pPr marL="342900" indent="-342900">
              <a:buFont typeface="Wingdings" pitchFamily="2" charset="2"/>
              <a:buChar char="ü"/>
            </a:pPr>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4BC4D5B-461F-DA1F-7847-25C1B4025D89}"/>
              </a:ext>
            </a:extLst>
          </p:cNvPr>
          <p:cNvPicPr>
            <a:picLocks noChangeAspect="1"/>
          </p:cNvPicPr>
          <p:nvPr/>
        </p:nvPicPr>
        <p:blipFill>
          <a:blip r:embed="rId2"/>
          <a:stretch>
            <a:fillRect/>
          </a:stretch>
        </p:blipFill>
        <p:spPr>
          <a:xfrm>
            <a:off x="723441" y="2056491"/>
            <a:ext cx="3708400" cy="2895600"/>
          </a:xfrm>
          <a:prstGeom prst="rect">
            <a:avLst/>
          </a:prstGeom>
        </p:spPr>
      </p:pic>
      <p:pic>
        <p:nvPicPr>
          <p:cNvPr id="8" name="Picture 7">
            <a:extLst>
              <a:ext uri="{FF2B5EF4-FFF2-40B4-BE49-F238E27FC236}">
                <a16:creationId xmlns:a16="http://schemas.microsoft.com/office/drawing/2014/main" id="{BDFBFE52-40A2-512D-BD04-972D2469CF46}"/>
              </a:ext>
            </a:extLst>
          </p:cNvPr>
          <p:cNvPicPr>
            <a:picLocks noChangeAspect="1"/>
          </p:cNvPicPr>
          <p:nvPr/>
        </p:nvPicPr>
        <p:blipFill>
          <a:blip r:embed="rId3"/>
          <a:stretch>
            <a:fillRect/>
          </a:stretch>
        </p:blipFill>
        <p:spPr>
          <a:xfrm>
            <a:off x="5053043" y="2248932"/>
            <a:ext cx="4297307" cy="3768082"/>
          </a:xfrm>
          <a:prstGeom prst="rect">
            <a:avLst/>
          </a:prstGeom>
        </p:spPr>
      </p:pic>
    </p:spTree>
    <p:extLst>
      <p:ext uri="{BB962C8B-B14F-4D97-AF65-F5344CB8AC3E}">
        <p14:creationId xmlns:p14="http://schemas.microsoft.com/office/powerpoint/2010/main" val="378372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7094862"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Case study solution implementation</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itchFamily="2" charset="2"/>
              <a:buChar char="ü"/>
            </a:pPr>
            <a:r>
              <a:rPr lang="en-US" sz="2000" dirty="0">
                <a:solidFill>
                  <a:schemeClr val="tx1"/>
                </a:solidFill>
              </a:rPr>
              <a:t>Python script is called inside </a:t>
            </a:r>
            <a:r>
              <a:rPr lang="en-US" sz="2000" dirty="0" err="1">
                <a:solidFill>
                  <a:schemeClr val="tx1"/>
                </a:solidFill>
              </a:rPr>
              <a:t>uipath</a:t>
            </a:r>
            <a:r>
              <a:rPr lang="en-US" sz="2000" dirty="0">
                <a:solidFill>
                  <a:schemeClr val="tx1"/>
                </a:solidFill>
              </a:rPr>
              <a:t> within python scope. </a:t>
            </a:r>
          </a:p>
          <a:p>
            <a:pPr marL="342900" indent="-342900">
              <a:buFont typeface="Wingdings" pitchFamily="2" charset="2"/>
              <a:buChar char="ü"/>
            </a:pPr>
            <a:r>
              <a:rPr lang="en-US" sz="2000" dirty="0">
                <a:solidFill>
                  <a:schemeClr val="tx1"/>
                </a:solidFill>
              </a:rPr>
              <a:t>The script is loaded and the method in called. In background the dataset is processed.</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B086C5B-1ED4-6516-DEEA-760F385FE581}"/>
              </a:ext>
            </a:extLst>
          </p:cNvPr>
          <p:cNvPicPr>
            <a:picLocks noChangeAspect="1"/>
          </p:cNvPicPr>
          <p:nvPr/>
        </p:nvPicPr>
        <p:blipFill>
          <a:blip r:embed="rId2"/>
          <a:stretch>
            <a:fillRect/>
          </a:stretch>
        </p:blipFill>
        <p:spPr>
          <a:xfrm>
            <a:off x="3162345" y="2122946"/>
            <a:ext cx="4837513" cy="3983257"/>
          </a:xfrm>
          <a:prstGeom prst="rect">
            <a:avLst/>
          </a:prstGeom>
        </p:spPr>
      </p:pic>
    </p:spTree>
    <p:extLst>
      <p:ext uri="{BB962C8B-B14F-4D97-AF65-F5344CB8AC3E}">
        <p14:creationId xmlns:p14="http://schemas.microsoft.com/office/powerpoint/2010/main" val="118793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7094862"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Case study solution implementation</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solidFill>
                  <a:schemeClr val="tx1"/>
                </a:solidFill>
              </a:rPr>
              <a:t>Python Code</a:t>
            </a: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E999AE4-6919-1732-E440-B4FF7E2DD191}"/>
              </a:ext>
            </a:extLst>
          </p:cNvPr>
          <p:cNvPicPr>
            <a:picLocks noChangeAspect="1"/>
          </p:cNvPicPr>
          <p:nvPr/>
        </p:nvPicPr>
        <p:blipFill>
          <a:blip r:embed="rId2"/>
          <a:stretch>
            <a:fillRect/>
          </a:stretch>
        </p:blipFill>
        <p:spPr>
          <a:xfrm>
            <a:off x="3125102" y="4749239"/>
            <a:ext cx="4324006" cy="1672268"/>
          </a:xfrm>
          <a:prstGeom prst="rect">
            <a:avLst/>
          </a:prstGeom>
        </p:spPr>
      </p:pic>
      <p:pic>
        <p:nvPicPr>
          <p:cNvPr id="12" name="Picture 11">
            <a:extLst>
              <a:ext uri="{FF2B5EF4-FFF2-40B4-BE49-F238E27FC236}">
                <a16:creationId xmlns:a16="http://schemas.microsoft.com/office/drawing/2014/main" id="{1AFE9971-11AD-7FA5-F15C-A3FC849E4D14}"/>
              </a:ext>
            </a:extLst>
          </p:cNvPr>
          <p:cNvPicPr>
            <a:picLocks noChangeAspect="1"/>
          </p:cNvPicPr>
          <p:nvPr/>
        </p:nvPicPr>
        <p:blipFill>
          <a:blip r:embed="rId3"/>
          <a:stretch>
            <a:fillRect/>
          </a:stretch>
        </p:blipFill>
        <p:spPr>
          <a:xfrm>
            <a:off x="608325" y="1834031"/>
            <a:ext cx="11332528" cy="2773315"/>
          </a:xfrm>
          <a:prstGeom prst="rect">
            <a:avLst/>
          </a:prstGeom>
        </p:spPr>
      </p:pic>
    </p:spTree>
    <p:extLst>
      <p:ext uri="{BB962C8B-B14F-4D97-AF65-F5344CB8AC3E}">
        <p14:creationId xmlns:p14="http://schemas.microsoft.com/office/powerpoint/2010/main" val="376356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F139C7-B669-9610-4E2A-943C79E218C4}"/>
              </a:ext>
            </a:extLst>
          </p:cNvPr>
          <p:cNvSpPr txBox="1"/>
          <p:nvPr/>
        </p:nvSpPr>
        <p:spPr>
          <a:xfrm>
            <a:off x="528810" y="484742"/>
            <a:ext cx="7094862"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Case study solution implementation</a:t>
            </a:r>
            <a:endParaRPr lang="en-IN" sz="2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D141EE2C-9837-486A-6448-5AE23F8A6EAD}"/>
              </a:ext>
            </a:extLst>
          </p:cNvPr>
          <p:cNvSpPr/>
          <p:nvPr/>
        </p:nvSpPr>
        <p:spPr>
          <a:xfrm>
            <a:off x="528810" y="1366092"/>
            <a:ext cx="10939749" cy="4913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000" b="1" u="sng" dirty="0">
              <a:solidFill>
                <a:schemeClr val="tx1"/>
              </a:solidFill>
            </a:endParaRPr>
          </a:p>
        </p:txBody>
      </p:sp>
      <p:cxnSp>
        <p:nvCxnSpPr>
          <p:cNvPr id="3" name="Straight Connector 2">
            <a:extLst>
              <a:ext uri="{FF2B5EF4-FFF2-40B4-BE49-F238E27FC236}">
                <a16:creationId xmlns:a16="http://schemas.microsoft.com/office/drawing/2014/main" id="{AE29E23B-BB87-88FF-E83E-2A5E4FC36B03}"/>
              </a:ext>
            </a:extLst>
          </p:cNvPr>
          <p:cNvCxnSpPr>
            <a:cxnSpLocks/>
          </p:cNvCxnSpPr>
          <p:nvPr/>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2C4A1FF-CEF4-1CB3-59C8-1172F8B0DB9E}"/>
              </a:ext>
            </a:extLst>
          </p:cNvPr>
          <p:cNvSpPr txBox="1"/>
          <p:nvPr/>
        </p:nvSpPr>
        <p:spPr>
          <a:xfrm>
            <a:off x="636105" y="1366092"/>
            <a:ext cx="5555974" cy="2554545"/>
          </a:xfrm>
          <a:prstGeom prst="rect">
            <a:avLst/>
          </a:prstGeom>
          <a:noFill/>
        </p:spPr>
        <p:txBody>
          <a:bodyPr wrap="square" rtlCol="0">
            <a:spAutoFit/>
          </a:bodyPr>
          <a:lstStyle/>
          <a:p>
            <a:pPr marL="285750" indent="-285750">
              <a:buFont typeface="Wingdings" pitchFamily="2" charset="2"/>
              <a:buChar char="ü"/>
            </a:pPr>
            <a:r>
              <a:rPr lang="en-US" sz="2000" dirty="0"/>
              <a:t>Once python section is completed the report is sent using the ”Use Gmail” activity.</a:t>
            </a:r>
          </a:p>
          <a:p>
            <a:pPr marL="285750" indent="-285750">
              <a:buFont typeface="Wingdings" pitchFamily="2" charset="2"/>
              <a:buChar char="ü"/>
            </a:pPr>
            <a:endParaRPr lang="en-US" sz="2000" dirty="0"/>
          </a:p>
          <a:p>
            <a:pPr marL="285750" indent="-285750">
              <a:buFont typeface="Wingdings" pitchFamily="2" charset="2"/>
              <a:buChar char="ü"/>
            </a:pPr>
            <a:r>
              <a:rPr lang="en-US" sz="2000" dirty="0"/>
              <a:t>We must authorize and authenticate our email while doing the first time.</a:t>
            </a:r>
          </a:p>
          <a:p>
            <a:pPr marL="285750" indent="-285750">
              <a:buFont typeface="Wingdings" pitchFamily="2" charset="2"/>
              <a:buChar char="ü"/>
            </a:pPr>
            <a:endParaRPr lang="en-US" sz="2000" dirty="0"/>
          </a:p>
          <a:p>
            <a:pPr marL="285750" indent="-285750">
              <a:buFont typeface="Wingdings" pitchFamily="2" charset="2"/>
              <a:buChar char="ü"/>
            </a:pPr>
            <a:r>
              <a:rPr lang="en-US" sz="2000" dirty="0"/>
              <a:t>We specify the subject and path of the report that must be attached.</a:t>
            </a:r>
          </a:p>
        </p:txBody>
      </p:sp>
      <p:pic>
        <p:nvPicPr>
          <p:cNvPr id="6" name="Picture 5">
            <a:extLst>
              <a:ext uri="{FF2B5EF4-FFF2-40B4-BE49-F238E27FC236}">
                <a16:creationId xmlns:a16="http://schemas.microsoft.com/office/drawing/2014/main" id="{6D6BA4FF-7409-8688-8AA1-8D45A2F6943D}"/>
              </a:ext>
            </a:extLst>
          </p:cNvPr>
          <p:cNvPicPr>
            <a:picLocks noChangeAspect="1"/>
          </p:cNvPicPr>
          <p:nvPr/>
        </p:nvPicPr>
        <p:blipFill>
          <a:blip r:embed="rId2"/>
          <a:stretch>
            <a:fillRect/>
          </a:stretch>
        </p:blipFill>
        <p:spPr>
          <a:xfrm>
            <a:off x="6893852" y="455287"/>
            <a:ext cx="4300853" cy="5698230"/>
          </a:xfrm>
          <a:prstGeom prst="rect">
            <a:avLst/>
          </a:prstGeom>
        </p:spPr>
      </p:pic>
    </p:spTree>
    <p:extLst>
      <p:ext uri="{BB962C8B-B14F-4D97-AF65-F5344CB8AC3E}">
        <p14:creationId xmlns:p14="http://schemas.microsoft.com/office/powerpoint/2010/main" val="23180695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HINKCELLUNDODONOTDELETE" val="0"/>
  <p:tag name="TEMPLATELASTEDITED" val="2022-01-18 06:01 PM"/>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17552</TotalTime>
  <Words>799</Words>
  <Application>Microsoft Office PowerPoint</Application>
  <PresentationFormat>Widescreen</PresentationFormat>
  <Paragraphs>76</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Wingdings</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Shabaresh Rao [UNext]</dc:creator>
  <cp:lastModifiedBy>Atul Pahlazani</cp:lastModifiedBy>
  <cp:revision>445</cp:revision>
  <dcterms:created xsi:type="dcterms:W3CDTF">2022-01-18T12:35:56Z</dcterms:created>
  <dcterms:modified xsi:type="dcterms:W3CDTF">2023-09-21T12:57:56Z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ies>
</file>