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1663" r:id="rId3"/>
    <p:sldId id="1664" r:id="rId4"/>
    <p:sldId id="1691" r:id="rId5"/>
    <p:sldId id="1690" r:id="rId6"/>
    <p:sldId id="1670" r:id="rId7"/>
    <p:sldId id="1675" r:id="rId8"/>
    <p:sldId id="1694" r:id="rId9"/>
    <p:sldId id="1692" r:id="rId10"/>
    <p:sldId id="1686" r:id="rId11"/>
    <p:sldId id="1687" r:id="rId12"/>
    <p:sldId id="1688" r:id="rId13"/>
    <p:sldId id="1689" r:id="rId14"/>
    <p:sldId id="1674" r:id="rId15"/>
    <p:sldId id="1633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DBD95"/>
    <a:srgbClr val="DFC597"/>
    <a:srgbClr val="CDCB99"/>
    <a:srgbClr val="A1A1A1"/>
    <a:srgbClr val="595959"/>
    <a:srgbClr val="C33246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7" autoAdjust="0"/>
    <p:restoredTop sz="92371" autoAdjust="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43FB6-B8FF-40DB-88E7-107F403AD3ED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51F268-1172-4D5F-B4F1-6D97F5E9A980}" type="pres">
      <dgm:prSet presAssocID="{E2D43FB6-B8FF-40DB-88E7-107F403AD3ED}" presName="outerComposite" presStyleCnt="0">
        <dgm:presLayoutVars>
          <dgm:chMax val="5"/>
          <dgm:dir/>
          <dgm:resizeHandles val="exact"/>
        </dgm:presLayoutVars>
      </dgm:prSet>
      <dgm:spPr/>
    </dgm:pt>
    <dgm:pt modelId="{AAF3A178-850E-4DFD-BF9B-33DDB68D76AE}" type="pres">
      <dgm:prSet presAssocID="{E2D43FB6-B8FF-40DB-88E7-107F403AD3ED}" presName="dummyMaxCanvas" presStyleCnt="0">
        <dgm:presLayoutVars/>
      </dgm:prSet>
      <dgm:spPr/>
    </dgm:pt>
  </dgm:ptLst>
  <dgm:cxnLst>
    <dgm:cxn modelId="{884FE6F0-2FB6-4F94-BB65-E6A23B023251}" type="presOf" srcId="{E2D43FB6-B8FF-40DB-88E7-107F403AD3ED}" destId="{8751F268-1172-4D5F-B4F1-6D97F5E9A980}" srcOrd="0" destOrd="0" presId="urn:microsoft.com/office/officeart/2005/8/layout/vProcess5"/>
    <dgm:cxn modelId="{F19DDF5E-6563-40EA-BF1F-291C19C11536}" type="presParOf" srcId="{8751F268-1172-4D5F-B4F1-6D97F5E9A980}" destId="{AAF3A178-850E-4DFD-BF9B-33DDB68D76AE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D801BC-A339-CC2B-EA8A-E9C93D00272D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0C0C32E7-B291-2245-4C42-04163CDC8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A30-0576-2545-8734-9B03AF7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6F1D3-05C1-8FA0-FDDC-98A67040A1E4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C66A050D-335D-6674-285C-7F16BF6B73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3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59DB-985C-DF9B-E36B-040F0A5C5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628C0-009A-5274-9A07-6FC3CCB00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247F-2B9E-3CF9-9F53-4B2B5F00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3F04-71D2-6B6A-FEF0-63204096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9C84-8F19-828F-2597-635717DB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10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20B-E183-E19C-C343-ECD490C8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D5F7-7A10-E6CC-5CC9-DA533277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B226-F620-8F67-9BA8-41C8BC7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1E7D-6DD1-73E1-A2EC-AB37C294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D163-C71B-B1B6-17B2-703BDD2D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07062D-1385-7310-66E0-939D39DD6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60" imgH="360" progId="TCLayout.ActiveDocument.1">
                  <p:embed/>
                </p:oleObj>
              </mc:Choice>
              <mc:Fallback>
                <p:oleObj name="think-cell Slide" r:id="rId19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6FF297-3495-495E-A602-117FEE56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334" y="4544698"/>
            <a:ext cx="6259003" cy="4247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615" y="3470979"/>
            <a:ext cx="10525125" cy="829971"/>
          </a:xfrm>
        </p:spPr>
        <p:txBody>
          <a:bodyPr anchor="b">
            <a:spAutoFit/>
          </a:bodyPr>
          <a:lstStyle/>
          <a:p>
            <a:r>
              <a:rPr lang="en-US" sz="3200" dirty="0"/>
              <a:t>PGP in Product Engineering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Capstone </a:t>
            </a:r>
            <a:r>
              <a:rPr lang="en-US" sz="1200" dirty="0">
                <a:solidFill>
                  <a:prstClr val="white"/>
                </a:solidFill>
              </a:rPr>
              <a:t>Project – Sprint 01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671842" y="4646264"/>
            <a:ext cx="502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01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20</a:t>
            </a:r>
            <a:r>
              <a:rPr lang="en-IN" b="1" baseline="30000" dirty="0">
                <a:solidFill>
                  <a:schemeClr val="bg1"/>
                </a:solidFill>
              </a:rPr>
              <a:t>th</a:t>
            </a:r>
            <a:r>
              <a:rPr lang="en-IN" b="1" dirty="0">
                <a:solidFill>
                  <a:schemeClr val="bg1"/>
                </a:solidFill>
              </a:rPr>
              <a:t> Nov 2024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9BE476-4E72-25F2-C6F4-5EDE100DBBAE}"/>
              </a:ext>
            </a:extLst>
          </p:cNvPr>
          <p:cNvGrpSpPr/>
          <p:nvPr/>
        </p:nvGrpSpPr>
        <p:grpSpPr>
          <a:xfrm>
            <a:off x="6096000" y="705079"/>
            <a:ext cx="5864661" cy="714125"/>
            <a:chOff x="6202495" y="826265"/>
            <a:chExt cx="5864661" cy="7141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7E4052-6DA1-D515-8D8A-1312F8C28638}"/>
                </a:ext>
              </a:extLst>
            </p:cNvPr>
            <p:cNvSpPr/>
            <p:nvPr/>
          </p:nvSpPr>
          <p:spPr>
            <a:xfrm>
              <a:off x="6202495" y="826265"/>
              <a:ext cx="5864661" cy="714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2B8CC9-895E-6761-4A3A-B66A225CD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8138" y="838659"/>
              <a:ext cx="57150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7169E-33A2-7326-B0CF-9EB8FE6C1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C7993-E1AA-AFDC-F7BB-10031E8EF449}"/>
              </a:ext>
            </a:extLst>
          </p:cNvPr>
          <p:cNvSpPr txBox="1"/>
          <p:nvPr/>
        </p:nvSpPr>
        <p:spPr>
          <a:xfrm>
            <a:off x="528810" y="484742"/>
            <a:ext cx="671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Solution Implementation and Output 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E03662-36CC-9887-1EF6-6914DB4B450C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A63B1B-A341-3D6C-80E4-29458BC8CCE5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4C6D1B-0DAB-FE63-CDD8-CD65446700CA}"/>
              </a:ext>
            </a:extLst>
          </p:cNvPr>
          <p:cNvSpPr/>
          <p:nvPr/>
        </p:nvSpPr>
        <p:spPr>
          <a:xfrm>
            <a:off x="5764575" y="4219486"/>
            <a:ext cx="2885788" cy="1462857"/>
          </a:xfrm>
          <a:prstGeom prst="roundRect">
            <a:avLst>
              <a:gd name="adj" fmla="val 10000"/>
            </a:avLst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5AA27-D990-FE89-F627-178BA8A77005}"/>
              </a:ext>
            </a:extLst>
          </p:cNvPr>
          <p:cNvSpPr txBox="1"/>
          <p:nvPr/>
        </p:nvSpPr>
        <p:spPr>
          <a:xfrm>
            <a:off x="8997696" y="2170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6687D9-000D-11FF-1631-6A6635809D7E}"/>
              </a:ext>
            </a:extLst>
          </p:cNvPr>
          <p:cNvSpPr txBox="1"/>
          <p:nvPr/>
        </p:nvSpPr>
        <p:spPr>
          <a:xfrm>
            <a:off x="528810" y="1217441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2.Invalid Customer – Registration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814D5-0CEE-DFF2-FC9A-BD3AAB2B145D}"/>
              </a:ext>
            </a:extLst>
          </p:cNvPr>
          <p:cNvSpPr txBox="1"/>
          <p:nvPr/>
        </p:nvSpPr>
        <p:spPr>
          <a:xfrm>
            <a:off x="723441" y="163712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Invalid username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4889C6-565D-FC66-B56E-D4711F27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25" y="2085618"/>
            <a:ext cx="7772400" cy="18735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F244CFC-B869-8FBC-3CF8-A961645E14B1}"/>
              </a:ext>
            </a:extLst>
          </p:cNvPr>
          <p:cNvSpPr txBox="1"/>
          <p:nvPr/>
        </p:nvSpPr>
        <p:spPr>
          <a:xfrm>
            <a:off x="725578" y="4194191"/>
            <a:ext cx="444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username should be unique in the database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0A8C704-1BFF-DBB3-629B-CB921FBD0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63" y="4734109"/>
            <a:ext cx="7772400" cy="12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3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396D1-FD7B-E3DB-10A3-49C914449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3061A4-F1E7-92E7-81ED-695DF7559FE5}"/>
              </a:ext>
            </a:extLst>
          </p:cNvPr>
          <p:cNvSpPr txBox="1"/>
          <p:nvPr/>
        </p:nvSpPr>
        <p:spPr>
          <a:xfrm>
            <a:off x="528810" y="484742"/>
            <a:ext cx="671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Solution Implementation and Output 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24F03-4604-9E92-B755-21E88DAABD85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3D77B5-2DBB-9E2B-267C-21AED23ADDD2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F91AB2-6DAB-A1D9-03E1-CAAFF5F62288}"/>
              </a:ext>
            </a:extLst>
          </p:cNvPr>
          <p:cNvSpPr/>
          <p:nvPr/>
        </p:nvSpPr>
        <p:spPr>
          <a:xfrm>
            <a:off x="5764575" y="4219486"/>
            <a:ext cx="2885788" cy="1462857"/>
          </a:xfrm>
          <a:prstGeom prst="roundRect">
            <a:avLst>
              <a:gd name="adj" fmla="val 10000"/>
            </a:avLst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13749-846F-D554-BD60-8FDB919805E5}"/>
              </a:ext>
            </a:extLst>
          </p:cNvPr>
          <p:cNvSpPr txBox="1"/>
          <p:nvPr/>
        </p:nvSpPr>
        <p:spPr>
          <a:xfrm>
            <a:off x="8997696" y="2170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3FCE-FBD9-8A8B-8750-E946060876EE}"/>
              </a:ext>
            </a:extLst>
          </p:cNvPr>
          <p:cNvSpPr txBox="1"/>
          <p:nvPr/>
        </p:nvSpPr>
        <p:spPr>
          <a:xfrm>
            <a:off x="528810" y="1217441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2.Invalid Customer – Registration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DAAD2-6358-8508-40FB-6715C02ABA8B}"/>
              </a:ext>
            </a:extLst>
          </p:cNvPr>
          <p:cNvSpPr txBox="1"/>
          <p:nvPr/>
        </p:nvSpPr>
        <p:spPr>
          <a:xfrm>
            <a:off x="723441" y="1637126"/>
            <a:ext cx="583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 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username should not contain special character excep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t _, @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F7A144-7C97-D07A-F3D3-431A8BC0FF2D}"/>
              </a:ext>
            </a:extLst>
          </p:cNvPr>
          <p:cNvSpPr txBox="1"/>
          <p:nvPr/>
        </p:nvSpPr>
        <p:spPr>
          <a:xfrm>
            <a:off x="723441" y="4151574"/>
            <a:ext cx="494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password should have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atleast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1 special character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E548D-5CC9-FB5C-6529-020E3648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63" y="2006458"/>
            <a:ext cx="7772400" cy="1904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9D481-968F-1888-FAFB-A2E5767AE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63" y="4520906"/>
            <a:ext cx="7772400" cy="17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0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D569F-9818-F0AE-096B-81B79DE5F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981EF5-F598-7F4C-BD2F-EC589C6330E3}"/>
              </a:ext>
            </a:extLst>
          </p:cNvPr>
          <p:cNvSpPr txBox="1"/>
          <p:nvPr/>
        </p:nvSpPr>
        <p:spPr>
          <a:xfrm>
            <a:off x="528810" y="484742"/>
            <a:ext cx="671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Solution Implementation and Output 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6018E8-2756-3EC3-4A28-C5DDD6E22C20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9F03F6-D350-A720-AE8F-3FD8595A2D66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0D3BD9-E500-0C26-53F7-171871200613}"/>
              </a:ext>
            </a:extLst>
          </p:cNvPr>
          <p:cNvSpPr/>
          <p:nvPr/>
        </p:nvSpPr>
        <p:spPr>
          <a:xfrm>
            <a:off x="5764575" y="4219486"/>
            <a:ext cx="2885788" cy="1462857"/>
          </a:xfrm>
          <a:prstGeom prst="roundRect">
            <a:avLst>
              <a:gd name="adj" fmla="val 10000"/>
            </a:avLst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77DE5-CEA9-060A-E989-E12A2C692504}"/>
              </a:ext>
            </a:extLst>
          </p:cNvPr>
          <p:cNvSpPr txBox="1"/>
          <p:nvPr/>
        </p:nvSpPr>
        <p:spPr>
          <a:xfrm>
            <a:off x="8997696" y="2170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7600D7-DA1B-F254-E747-50840427C672}"/>
              </a:ext>
            </a:extLst>
          </p:cNvPr>
          <p:cNvSpPr txBox="1"/>
          <p:nvPr/>
        </p:nvSpPr>
        <p:spPr>
          <a:xfrm>
            <a:off x="528810" y="1217441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2.Invalid Customer – Registration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2F6D6-F87F-5E88-0FD9-4D357DEF68C6}"/>
              </a:ext>
            </a:extLst>
          </p:cNvPr>
          <p:cNvSpPr txBox="1"/>
          <p:nvPr/>
        </p:nvSpPr>
        <p:spPr>
          <a:xfrm>
            <a:off x="723441" y="1637126"/>
            <a:ext cx="583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 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username should not contain special character excep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t _, @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5210A1-65C6-0727-7A9A-827C68BCD618}"/>
              </a:ext>
            </a:extLst>
          </p:cNvPr>
          <p:cNvSpPr txBox="1"/>
          <p:nvPr/>
        </p:nvSpPr>
        <p:spPr>
          <a:xfrm>
            <a:off x="723441" y="4151574"/>
            <a:ext cx="288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f. 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dob should be min 18 years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5FE60-3FEB-37E5-9513-1DA58EC0E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63" y="2006458"/>
            <a:ext cx="7772400" cy="1904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782201-8E0D-22F9-F4AF-81950CA5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22" y="4520906"/>
            <a:ext cx="7772400" cy="17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3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D1573-D1D1-0B7D-2F4E-35FF2520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271C0C-A6D7-DECF-830D-33A555200150}"/>
              </a:ext>
            </a:extLst>
          </p:cNvPr>
          <p:cNvSpPr txBox="1"/>
          <p:nvPr/>
        </p:nvSpPr>
        <p:spPr>
          <a:xfrm>
            <a:off x="528810" y="484742"/>
            <a:ext cx="671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Solution Implementation and Output 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2C7C06-3343-40D6-51D7-83186DADD270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E4E82A-140C-88F4-4CE0-A88BA968FAF0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BD80DD-A731-4385-CF31-BC55AF3E4154}"/>
              </a:ext>
            </a:extLst>
          </p:cNvPr>
          <p:cNvSpPr/>
          <p:nvPr/>
        </p:nvSpPr>
        <p:spPr>
          <a:xfrm>
            <a:off x="5764575" y="4219486"/>
            <a:ext cx="2885788" cy="1462857"/>
          </a:xfrm>
          <a:prstGeom prst="roundRect">
            <a:avLst>
              <a:gd name="adj" fmla="val 10000"/>
            </a:avLst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1FE67-B17F-1662-0EF5-6878E3270DBC}"/>
              </a:ext>
            </a:extLst>
          </p:cNvPr>
          <p:cNvSpPr txBox="1"/>
          <p:nvPr/>
        </p:nvSpPr>
        <p:spPr>
          <a:xfrm>
            <a:off x="8997696" y="2170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623FB-4C56-43A1-C5B4-05921D3F87F5}"/>
              </a:ext>
            </a:extLst>
          </p:cNvPr>
          <p:cNvSpPr txBox="1"/>
          <p:nvPr/>
        </p:nvSpPr>
        <p:spPr>
          <a:xfrm>
            <a:off x="528810" y="1217441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2.Invalid Customer – Registration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B9F048-E3AB-482A-DA91-31E13CEF69D4}"/>
              </a:ext>
            </a:extLst>
          </p:cNvPr>
          <p:cNvSpPr txBox="1"/>
          <p:nvPr/>
        </p:nvSpPr>
        <p:spPr>
          <a:xfrm>
            <a:off x="723441" y="1637126"/>
            <a:ext cx="541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g. 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sex should be constant MALE/FEMALE/TRANSGENDER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B1723-97CF-6EF3-132A-B8F90324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53" y="2210139"/>
            <a:ext cx="7772400" cy="26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1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9986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Learnings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5FAA6C-1844-D6A6-29B3-42664B1A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186961"/>
            <a:ext cx="10515600" cy="437812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Error Message Clarity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Crafting clear, user-friendly error messages that explain exactly what went wrong and how users can correct 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Avoiding overly technical error messages that might confuse non-technical users.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Password &amp; Credit Card Validation Rules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Verifying that the password contains at least one special character and a minimum of 6 characters without being overly restrictive and to 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encrypt the same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Balancing user convenience with security by allowing a wide variety of acceptable special characters.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UI/UX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Creating an intuitive and user-friendly registration page that aligns with the project’s objectives while considering accessibility and responsiveness.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535531"/>
          </a:xfrm>
        </p:spPr>
        <p:txBody>
          <a:bodyPr/>
          <a:lstStyle/>
          <a:p>
            <a:pPr algn="ct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Presentation Outline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134736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Team introduction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Solution High Level Design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UI – Registration page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Valid User Registration - Implementation and Output results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Invalid User Registration - Implementation and Output results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Learnings &amp; enhancements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8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09" y="484742"/>
            <a:ext cx="1102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 – Team 1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A35CC61-DEFF-9AD3-CDC0-E5966C97F2C9}"/>
              </a:ext>
            </a:extLst>
          </p:cNvPr>
          <p:cNvSpPr/>
          <p:nvPr/>
        </p:nvSpPr>
        <p:spPr>
          <a:xfrm>
            <a:off x="638975" y="1243293"/>
            <a:ext cx="4364825" cy="142370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Nitinchandra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Sp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Software Engineer </a:t>
            </a:r>
            <a:r>
              <a:rPr lang="en-US" sz="1800" dirty="0">
                <a:solidFill>
                  <a:schemeClr val="tx1"/>
                </a:solidFill>
              </a:rPr>
              <a:t>III</a:t>
            </a:r>
          </a:p>
          <a:p>
            <a:r>
              <a:rPr lang="en-US" sz="1800" u="sng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nitinchandra.sp@walmart.com</a:t>
            </a:r>
            <a:endParaRPr lang="en-US" sz="1800" u="sng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FE561-8A8F-F3D4-D661-2A5667EE440C}"/>
              </a:ext>
            </a:extLst>
          </p:cNvPr>
          <p:cNvSpPr/>
          <p:nvPr/>
        </p:nvSpPr>
        <p:spPr>
          <a:xfrm>
            <a:off x="5321042" y="1243293"/>
            <a:ext cx="4364825" cy="142370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Diwya</a:t>
            </a:r>
            <a:r>
              <a:rPr lang="en-US" dirty="0">
                <a:solidFill>
                  <a:schemeClr val="tx1"/>
                </a:solidFill>
              </a:rPr>
              <a:t> Sinha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Solution Consultant III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u="sng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Diwya.Sinha@walmart.com</a:t>
            </a:r>
            <a:endParaRPr lang="en-US" sz="1800" u="sng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AED896-46CB-CD49-FD70-B7C3749A2797}"/>
              </a:ext>
            </a:extLst>
          </p:cNvPr>
          <p:cNvSpPr/>
          <p:nvPr/>
        </p:nvSpPr>
        <p:spPr>
          <a:xfrm>
            <a:off x="638975" y="2953429"/>
            <a:ext cx="4364825" cy="142370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</a:rPr>
              <a:t>Venkatarami</a:t>
            </a:r>
            <a:r>
              <a:rPr lang="en-US" sz="1800" dirty="0">
                <a:solidFill>
                  <a:schemeClr val="tx1"/>
                </a:solidFill>
              </a:rPr>
              <a:t> Reddy Challa</a:t>
            </a:r>
          </a:p>
          <a:p>
            <a:r>
              <a:rPr lang="en-US" dirty="0">
                <a:solidFill>
                  <a:schemeClr val="tx1"/>
                </a:solidFill>
              </a:rPr>
              <a:t>Systems and Infrastructure Engineer III</a:t>
            </a:r>
          </a:p>
          <a:p>
            <a:r>
              <a:rPr lang="en-US" sz="1800" u="sng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Venkatarami.Reddy.Challa@walmart.com</a:t>
            </a:r>
            <a:endParaRPr lang="en-US" sz="1800" u="sng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E6D4E6-E31C-9E7A-5C57-64E1564DFC5D}"/>
              </a:ext>
            </a:extLst>
          </p:cNvPr>
          <p:cNvSpPr/>
          <p:nvPr/>
        </p:nvSpPr>
        <p:spPr>
          <a:xfrm>
            <a:off x="5321042" y="2953429"/>
            <a:ext cx="4364825" cy="142370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Atul </a:t>
            </a:r>
            <a:r>
              <a:rPr lang="en-US" dirty="0" err="1">
                <a:solidFill>
                  <a:schemeClr val="tx1"/>
                </a:solidFill>
              </a:rPr>
              <a:t>Pahlazani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Systems and Infrastructure Engineer III</a:t>
            </a:r>
          </a:p>
          <a:p>
            <a:r>
              <a:rPr lang="en-US" sz="1800" u="sng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atul.pahlazani@walmart.com</a:t>
            </a:r>
            <a:endParaRPr lang="en-US" sz="1800" u="sng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84A18C-9A6F-FF3A-4769-BA36D4E1BE28}"/>
              </a:ext>
            </a:extLst>
          </p:cNvPr>
          <p:cNvSpPr/>
          <p:nvPr/>
        </p:nvSpPr>
        <p:spPr>
          <a:xfrm>
            <a:off x="638975" y="4663565"/>
            <a:ext cx="4364825" cy="142370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Vijay Ganesh </a:t>
            </a:r>
          </a:p>
          <a:p>
            <a:r>
              <a:rPr lang="en-US" dirty="0">
                <a:solidFill>
                  <a:schemeClr val="tx1"/>
                </a:solidFill>
              </a:rPr>
              <a:t>Senior Software Engineer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u="sng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Vijay.Ganesh@walmart.com</a:t>
            </a:r>
            <a:endParaRPr lang="en-US" sz="1800" u="sng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A1164B-4BEE-23BA-7F01-A070A30ABEA4}"/>
              </a:ext>
            </a:extLst>
          </p:cNvPr>
          <p:cNvSpPr/>
          <p:nvPr/>
        </p:nvSpPr>
        <p:spPr>
          <a:xfrm>
            <a:off x="5321041" y="4663565"/>
            <a:ext cx="4364825" cy="142370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Vijaya Jimmidi</a:t>
            </a:r>
          </a:p>
          <a:p>
            <a:r>
              <a:rPr lang="en-US" dirty="0">
                <a:solidFill>
                  <a:schemeClr val="tx1"/>
                </a:solidFill>
              </a:rPr>
              <a:t>Senior Software Engineer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Jimmidi.Vijaya0</a:t>
            </a:r>
            <a:r>
              <a:rPr lang="en-US" sz="1800" u="sng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@walmart.com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9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2F121-CA53-6232-2331-7C65D6CFE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F1EC9B-0ACC-FB8E-372A-7B87AAAC7F6D}"/>
              </a:ext>
            </a:extLst>
          </p:cNvPr>
          <p:cNvSpPr txBox="1"/>
          <p:nvPr/>
        </p:nvSpPr>
        <p:spPr>
          <a:xfrm>
            <a:off x="528810" y="663873"/>
            <a:ext cx="735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Customer</a:t>
            </a:r>
            <a:r>
              <a:rPr lang="en-US" sz="2400" dirty="0"/>
              <a:t> </a:t>
            </a:r>
            <a:r>
              <a:rPr lang="en-US" sz="2400" b="1" dirty="0"/>
              <a:t>Login UI Overview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1B0D33-95F5-FF58-2C86-C7F60BCF36E3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9C3D2D-2EB6-9BA5-DA28-030980764090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E19DFA-C92A-8792-C7F2-B1C3500287D5}"/>
              </a:ext>
            </a:extLst>
          </p:cNvPr>
          <p:cNvSpPr txBox="1"/>
          <p:nvPr/>
        </p:nvSpPr>
        <p:spPr>
          <a:xfrm>
            <a:off x="625905" y="1244172"/>
            <a:ext cx="1018099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Access Flow: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Navigate to http://&lt;</a:t>
            </a:r>
            <a:r>
              <a:rPr lang="en-US" dirty="0" err="1"/>
              <a:t>ipaddress</a:t>
            </a:r>
            <a:r>
              <a:rPr lang="en-US" dirty="0"/>
              <a:t>&gt;:&lt;port&gt;/ and click </a:t>
            </a:r>
            <a:r>
              <a:rPr lang="en-US" b="1" dirty="0"/>
              <a:t>"Login"</a:t>
            </a:r>
            <a:r>
              <a:rPr lang="en-US" dirty="0"/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New page prompts for </a:t>
            </a:r>
            <a:r>
              <a:rPr lang="en-US" b="1" dirty="0"/>
              <a:t>Email</a:t>
            </a:r>
            <a:r>
              <a:rPr lang="en-US" dirty="0"/>
              <a:t> and </a:t>
            </a:r>
            <a:r>
              <a:rPr lang="en-US" b="1" dirty="0"/>
              <a:t>Password</a:t>
            </a:r>
            <a:r>
              <a:rPr lang="en-US" dirty="0"/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Input Requirements: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Email:</a:t>
            </a:r>
            <a:r>
              <a:rPr lang="en-US" dirty="0"/>
              <a:t> Valid email format.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Password:</a:t>
            </a:r>
            <a:r>
              <a:rPr lang="en-US" dirty="0"/>
              <a:t> At least 6 characters, including 1 special character.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Validation: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Client-side validation of inputs.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Display error messages: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"Please enter valid email"</a:t>
            </a:r>
            <a:r>
              <a:rPr lang="en-US" dirty="0"/>
              <a:t> for invalid email.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"Please have 1 special character and min 6 chars"</a:t>
            </a:r>
            <a:r>
              <a:rPr lang="en-US" dirty="0"/>
              <a:t> for invalid password.</a:t>
            </a:r>
          </a:p>
          <a:p>
            <a:pPr lvl="2"/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Outcome: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Improve user experience by ensuring input correctness and providing clear error guidance.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3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9B395-660F-217F-DC54-CB80FEB28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156ABD-4E98-1832-B9CF-1DCE8FBD6206}"/>
              </a:ext>
            </a:extLst>
          </p:cNvPr>
          <p:cNvSpPr txBox="1"/>
          <p:nvPr/>
        </p:nvSpPr>
        <p:spPr>
          <a:xfrm>
            <a:off x="528810" y="663873"/>
            <a:ext cx="735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Customer Registration API Overview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925D5C-C3D0-5696-D1BB-32003433E89A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41A29F-5C9E-50EF-56D5-E49542EEAB2E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B2CF64-1351-C8F6-2DCE-661D22FDE069}"/>
              </a:ext>
            </a:extLst>
          </p:cNvPr>
          <p:cNvSpPr txBox="1"/>
          <p:nvPr/>
        </p:nvSpPr>
        <p:spPr>
          <a:xfrm>
            <a:off x="723441" y="1366092"/>
            <a:ext cx="8462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 API Endpoint:</a:t>
            </a:r>
            <a:r>
              <a:rPr lang="en-US" dirty="0"/>
              <a:t> POST /</a:t>
            </a:r>
            <a:r>
              <a:rPr lang="en-US" dirty="0" err="1"/>
              <a:t>api</a:t>
            </a:r>
            <a:r>
              <a:rPr lang="en-US" dirty="0"/>
              <a:t>/customer/register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User Inputs:</a:t>
            </a:r>
            <a:r>
              <a:rPr lang="en-US" dirty="0"/>
              <a:t> Username, Password, Credit Card, Name, DOB, Sex, Email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Validation Rules: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Username: Min 6 characters, unique, allowed special characters _ and @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Password: Min 6 characters, 1 special character required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DOB: Minimum age 18 years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Credit Card: Validated and encrypted</a:t>
            </a:r>
          </a:p>
          <a:p>
            <a:pPr lvl="1"/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Security:</a:t>
            </a:r>
            <a:r>
              <a:rPr lang="en-US" dirty="0"/>
              <a:t> Encrypt password and </a:t>
            </a:r>
            <a:r>
              <a:rPr lang="en-US" dirty="0" err="1"/>
              <a:t>credit_card</a:t>
            </a:r>
            <a:r>
              <a:rPr lang="en-US" dirty="0"/>
              <a:t> before storage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Outcome:</a:t>
            </a:r>
            <a:r>
              <a:rPr lang="en-US" dirty="0"/>
              <a:t> Secure and validated customer registrations stored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66185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805171" y="388180"/>
            <a:ext cx="9022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High Level Design(HLD)-</a:t>
            </a:r>
          </a:p>
          <a:p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1"/>
            <a:ext cx="11190439" cy="500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C05997E-BC8E-6B09-2174-095A45A73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980636"/>
              </p:ext>
            </p:extLst>
          </p:nvPr>
        </p:nvGraphicFramePr>
        <p:xfrm>
          <a:off x="634483" y="1464906"/>
          <a:ext cx="10420868" cy="4200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641FD38-0AB0-A873-982A-77DA162D0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483" y="1130300"/>
            <a:ext cx="76581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671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Solution Implementation and Output 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B34F09-44CB-AA43-B25D-ADCF02BD36F3}"/>
              </a:ext>
            </a:extLst>
          </p:cNvPr>
          <p:cNvSpPr/>
          <p:nvPr/>
        </p:nvSpPr>
        <p:spPr>
          <a:xfrm>
            <a:off x="5764575" y="4219486"/>
            <a:ext cx="2885788" cy="1462857"/>
          </a:xfrm>
          <a:prstGeom prst="roundRect">
            <a:avLst>
              <a:gd name="adj" fmla="val 10000"/>
            </a:avLst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C3D1A-378D-6FFA-F709-76A7429D9C1A}"/>
              </a:ext>
            </a:extLst>
          </p:cNvPr>
          <p:cNvSpPr txBox="1"/>
          <p:nvPr/>
        </p:nvSpPr>
        <p:spPr>
          <a:xfrm>
            <a:off x="528810" y="1186961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Customer Registration - UI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96E51F9-F095-3D90-6613-8D74A906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41" y="1735424"/>
            <a:ext cx="7772400" cy="27496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C8FE84-536B-0707-50EE-57A407E9768E}"/>
              </a:ext>
            </a:extLst>
          </p:cNvPr>
          <p:cNvSpPr txBox="1"/>
          <p:nvPr/>
        </p:nvSpPr>
        <p:spPr>
          <a:xfrm>
            <a:off x="723441" y="44915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Customer Login - UI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323245-C797-4F6E-1D3A-209EFC4B3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1" y="4950914"/>
            <a:ext cx="7772400" cy="14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3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AD048-5827-19D2-FBBF-11DFD69ED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9564AC-C9D1-5643-F6BE-F4D5A8E2061E}"/>
              </a:ext>
            </a:extLst>
          </p:cNvPr>
          <p:cNvSpPr txBox="1"/>
          <p:nvPr/>
        </p:nvSpPr>
        <p:spPr>
          <a:xfrm>
            <a:off x="528810" y="484742"/>
            <a:ext cx="671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Solution Implementation and Output 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A37139-8CCA-B4AC-1E1D-9804D9968D73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1F906A-1D9F-455A-E73B-B403217DFBF2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D564B7-695D-4153-A932-1D728135E71A}"/>
              </a:ext>
            </a:extLst>
          </p:cNvPr>
          <p:cNvSpPr/>
          <p:nvPr/>
        </p:nvSpPr>
        <p:spPr>
          <a:xfrm>
            <a:off x="5764575" y="4219486"/>
            <a:ext cx="2885788" cy="1462857"/>
          </a:xfrm>
          <a:prstGeom prst="roundRect">
            <a:avLst>
              <a:gd name="adj" fmla="val 10000"/>
            </a:avLst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0F5FA-E42E-7C08-BBA3-E400A2328F9A}"/>
              </a:ext>
            </a:extLst>
          </p:cNvPr>
          <p:cNvSpPr txBox="1"/>
          <p:nvPr/>
        </p:nvSpPr>
        <p:spPr>
          <a:xfrm>
            <a:off x="566718" y="951761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Customer Registration UI – Invalid customer validations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6A1B0E-18BE-6DD8-5DF4-A9000B665035}"/>
              </a:ext>
            </a:extLst>
          </p:cNvPr>
          <p:cNvSpPr txBox="1"/>
          <p:nvPr/>
        </p:nvSpPr>
        <p:spPr>
          <a:xfrm>
            <a:off x="566718" y="43234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Customer Login UI – Invalid user validations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7F431-0767-D95E-B6A7-05C8C6EB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8" y="4819268"/>
            <a:ext cx="7772400" cy="1422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033A78-895A-2330-924B-06F9AEA2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8" y="1377839"/>
            <a:ext cx="7772400" cy="28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3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E0D08-BAED-42C1-79C5-97EED1E6A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59832-9816-A19C-B7EA-F16BABFCF131}"/>
              </a:ext>
            </a:extLst>
          </p:cNvPr>
          <p:cNvSpPr txBox="1"/>
          <p:nvPr/>
        </p:nvSpPr>
        <p:spPr>
          <a:xfrm>
            <a:off x="528810" y="484742"/>
            <a:ext cx="671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Solution Implementation and Output 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1652AD-3CA5-394F-06C0-BADB1111B5B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5CE18D-2069-469D-932A-887286F858D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E138BB-8BAA-2E75-DB18-221228A5F268}"/>
              </a:ext>
            </a:extLst>
          </p:cNvPr>
          <p:cNvSpPr/>
          <p:nvPr/>
        </p:nvSpPr>
        <p:spPr>
          <a:xfrm>
            <a:off x="5764575" y="4219486"/>
            <a:ext cx="2885788" cy="1462857"/>
          </a:xfrm>
          <a:prstGeom prst="roundRect">
            <a:avLst>
              <a:gd name="adj" fmla="val 10000"/>
            </a:avLst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01FB6-522F-648F-6788-F7F3407A5F28}"/>
              </a:ext>
            </a:extLst>
          </p:cNvPr>
          <p:cNvSpPr txBox="1"/>
          <p:nvPr/>
        </p:nvSpPr>
        <p:spPr>
          <a:xfrm>
            <a:off x="528810" y="1186961"/>
            <a:ext cx="355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1.Valid Customer – Registration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D82CCF-6CAD-8B78-28ED-11706562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700468"/>
            <a:ext cx="7772400" cy="21427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6B1684-B09B-887F-16CE-731D53356972}"/>
              </a:ext>
            </a:extLst>
          </p:cNvPr>
          <p:cNvSpPr txBox="1"/>
          <p:nvPr/>
        </p:nvSpPr>
        <p:spPr>
          <a:xfrm>
            <a:off x="723441" y="4052420"/>
            <a:ext cx="386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Customer record stored in DB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370F13-86F9-6B6A-DB44-380B9BA0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00" y="4520224"/>
            <a:ext cx="7772400" cy="6348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F460B7-3248-5910-9852-A6C0814B838D}"/>
              </a:ext>
            </a:extLst>
          </p:cNvPr>
          <p:cNvSpPr txBox="1"/>
          <p:nvPr/>
        </p:nvSpPr>
        <p:spPr>
          <a:xfrm>
            <a:off x="723441" y="5166017"/>
            <a:ext cx="394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Acknowledgement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sent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-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B1F5249-DC43-4851-2684-8E4011B7D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00" y="5682343"/>
            <a:ext cx="7772400" cy="6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72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HINKCELLUNDODONOTDELETE" val="0"/>
  <p:tag name="TEMPLATELASTEDITED" val="2022-01-18 06:01 P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19610</TotalTime>
  <Words>598</Words>
  <Application>Microsoft Macintosh PowerPoint</Application>
  <PresentationFormat>Widescreen</PresentationFormat>
  <Paragraphs>107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 Narrow</vt:lpstr>
      <vt:lpstr>Arial</vt:lpstr>
      <vt:lpstr>Calibri</vt:lpstr>
      <vt:lpstr>Courier New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Shabaresh Rao [UNext]</dc:creator>
  <cp:lastModifiedBy>Jimmidi Vijaya</cp:lastModifiedBy>
  <cp:revision>474</cp:revision>
  <dcterms:created xsi:type="dcterms:W3CDTF">2022-01-18T12:35:56Z</dcterms:created>
  <dcterms:modified xsi:type="dcterms:W3CDTF">2024-11-19T21:14:54Z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MSIP_Label_b24820e8-223f-4ed2-bd95-81c83f641284_Enabled">
    <vt:lpwstr>true</vt:lpwstr>
  </property>
  <property fmtid="{D5CDD505-2E9C-101B-9397-08002B2CF9AE}" pid="5" name="MSIP_Label_b24820e8-223f-4ed2-bd95-81c83f641284_SetDate">
    <vt:lpwstr>2023-04-03T11:47:33Z</vt:lpwstr>
  </property>
  <property fmtid="{D5CDD505-2E9C-101B-9397-08002B2CF9AE}" pid="6" name="MSIP_Label_b24820e8-223f-4ed2-bd95-81c83f641284_Method">
    <vt:lpwstr>Standard</vt:lpwstr>
  </property>
  <property fmtid="{D5CDD505-2E9C-101B-9397-08002B2CF9AE}" pid="7" name="MSIP_Label_b24820e8-223f-4ed2-bd95-81c83f641284_Name">
    <vt:lpwstr>b24820e8-223f-4ed2-bd95-81c83f641284</vt:lpwstr>
  </property>
  <property fmtid="{D5CDD505-2E9C-101B-9397-08002B2CF9AE}" pid="8" name="MSIP_Label_b24820e8-223f-4ed2-bd95-81c83f641284_SiteId">
    <vt:lpwstr>3cbcc3d3-094d-4006-9849-0d11d61f484d</vt:lpwstr>
  </property>
  <property fmtid="{D5CDD505-2E9C-101B-9397-08002B2CF9AE}" pid="9" name="MSIP_Label_b24820e8-223f-4ed2-bd95-81c83f641284_ActionId">
    <vt:lpwstr>c5e994f0-f1ac-4570-9c59-29b73e675307</vt:lpwstr>
  </property>
  <property fmtid="{D5CDD505-2E9C-101B-9397-08002B2CF9AE}" pid="10" name="MSIP_Label_b24820e8-223f-4ed2-bd95-81c83f641284_ContentBits">
    <vt:lpwstr>0</vt:lpwstr>
  </property>
</Properties>
</file>