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8b4405359_6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88b4405359_6_1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8b4405359_6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88b4405359_6_1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88b440535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88b4405359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8b4405359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88b4405359_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88b4405359_0_1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88b4405359_0_1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88b4405359_6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88b4405359_6_1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88b4405359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88b4405359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8b4405359_6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88b4405359_6_1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8b4405359_0_1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8b4405359_0_1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8b4405359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8b4405359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8b442f2c2_3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8b442f2c2_3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8b442f2c2_1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8b442f2c2_1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8b442f2c2_3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8b442f2c2_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8b442f2c2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88b442f2c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8b4405359_6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88b4405359_6_1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685346" y="457200"/>
            <a:ext cx="77652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685346" y="1572048"/>
            <a:ext cx="7765200" cy="27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10" type="dt"/>
          </p:nvPr>
        </p:nvSpPr>
        <p:spPr>
          <a:xfrm>
            <a:off x="5759052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1" type="ftr"/>
          </p:nvPr>
        </p:nvSpPr>
        <p:spPr>
          <a:xfrm>
            <a:off x="685346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7885508" y="4412456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Atul236/case_study4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1773750" y="698850"/>
            <a:ext cx="5596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man Old Style"/>
              <a:buNone/>
            </a:pPr>
            <a:r>
              <a:rPr lang="en"/>
              <a:t>IDA CASE STUDY 4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man Old Style"/>
              <a:buNone/>
            </a:pPr>
            <a:r>
              <a:rPr lang="en"/>
              <a:t>Asset Management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1196452" y="2660009"/>
            <a:ext cx="6751097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80000"/>
              <a:buNone/>
            </a:pPr>
            <a:r>
              <a:rPr b="1" lang="en" sz="6000"/>
              <a:t>Batch 2</a:t>
            </a:r>
            <a:endParaRPr sz="2800"/>
          </a:p>
          <a:p>
            <a:pPr indent="0" lvl="0" marL="0" rtl="0" algn="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" sz="4800"/>
              <a:t>Sidharth Bansal</a:t>
            </a:r>
            <a:endParaRPr/>
          </a:p>
          <a:p>
            <a:pPr indent="0" lvl="0" marL="0" rtl="0" algn="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" sz="4800"/>
              <a:t>Pagidala Saketh Reddy</a:t>
            </a:r>
            <a:endParaRPr/>
          </a:p>
          <a:p>
            <a:pPr indent="0" lvl="0" marL="0" rtl="0" algn="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" sz="4800"/>
              <a:t>Atul Pardhi</a:t>
            </a:r>
            <a:endParaRPr b="1" sz="4800"/>
          </a:p>
          <a:p>
            <a:pPr indent="0" lvl="0" marL="0" rtl="0" algn="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" sz="4800"/>
              <a:t>Gowree Manohar</a:t>
            </a:r>
            <a:endParaRPr/>
          </a:p>
          <a:p>
            <a:pPr indent="0" lvl="0" marL="0" rtl="0" algn="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" sz="4800"/>
              <a:t>Utkarsh Dwivedi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685346" y="457200"/>
            <a:ext cx="77652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ookman Old Style"/>
              <a:buNone/>
            </a:pPr>
            <a:r>
              <a:rPr lang="en"/>
              <a:t>DASHBOARDS BUILT ON POWER BI</a:t>
            </a:r>
            <a:endParaRPr/>
          </a:p>
        </p:txBody>
      </p:sp>
      <p:sp>
        <p:nvSpPr>
          <p:cNvPr id="191" name="Google Shape;191;p23"/>
          <p:cNvSpPr txBox="1"/>
          <p:nvPr/>
        </p:nvSpPr>
        <p:spPr>
          <a:xfrm>
            <a:off x="685350" y="1294700"/>
            <a:ext cx="57402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Q2) Which are the most valuable fields in Denmark's portfolio?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75" y="1885725"/>
            <a:ext cx="8455792" cy="302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685346" y="457200"/>
            <a:ext cx="77652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ookman Old Style"/>
              <a:buNone/>
            </a:pPr>
            <a:r>
              <a:rPr lang="en"/>
              <a:t>DASHBOARDS BUILT ON POWER BI</a:t>
            </a:r>
            <a:endParaRPr/>
          </a:p>
        </p:txBody>
      </p:sp>
      <p:sp>
        <p:nvSpPr>
          <p:cNvPr id="198" name="Google Shape;198;p24"/>
          <p:cNvSpPr txBox="1"/>
          <p:nvPr/>
        </p:nvSpPr>
        <p:spPr>
          <a:xfrm>
            <a:off x="384050" y="1334450"/>
            <a:ext cx="64956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Q3) Which Locations will see the largest investments in oil and gas in 2023?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8500"/>
            <a:ext cx="8839198" cy="3040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685346" y="457200"/>
            <a:ext cx="77652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ookman Old Style"/>
              <a:buNone/>
            </a:pPr>
            <a:r>
              <a:rPr lang="en"/>
              <a:t>DASHBOARDS BUILT ON POWER BI</a:t>
            </a:r>
            <a:endParaRPr/>
          </a:p>
        </p:txBody>
      </p:sp>
      <p:sp>
        <p:nvSpPr>
          <p:cNvPr id="205" name="Google Shape;205;p25"/>
          <p:cNvSpPr txBox="1"/>
          <p:nvPr/>
        </p:nvSpPr>
        <p:spPr>
          <a:xfrm>
            <a:off x="402100" y="1254925"/>
            <a:ext cx="72645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Q4) What is the production of crude oil in Denmark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over the next decade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8425"/>
            <a:ext cx="8839200" cy="3154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685346" y="457200"/>
            <a:ext cx="7765200" cy="994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 for code</a:t>
            </a:r>
            <a:endParaRPr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685346" y="1620798"/>
            <a:ext cx="7765200" cy="277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120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Atul236/case_study4 (github.com)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685350" y="457200"/>
            <a:ext cx="7765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ookman Old Style"/>
              <a:buNone/>
            </a:pPr>
            <a:r>
              <a:rPr lang="en"/>
              <a:t>Challenges and Learnings</a:t>
            </a:r>
            <a:endParaRPr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685350" y="1056000"/>
            <a:ext cx="7765200" cy="3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30612"/>
              <a:buNone/>
            </a:pPr>
            <a:r>
              <a:rPr b="1" lang="en" sz="4900"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b="1" sz="4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30612"/>
              <a:buNone/>
            </a:pPr>
            <a:r>
              <a:rPr lang="en" sz="4900">
                <a:latin typeface="Calibri"/>
                <a:ea typeface="Calibri"/>
                <a:cs typeface="Calibri"/>
                <a:sym typeface="Calibri"/>
              </a:rPr>
              <a:t>1)Lots of datasets to handle</a:t>
            </a:r>
            <a:endParaRPr sz="4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30612"/>
              <a:buNone/>
            </a:pPr>
            <a:r>
              <a:rPr lang="en" sz="4900">
                <a:latin typeface="Calibri"/>
                <a:ea typeface="Calibri"/>
                <a:cs typeface="Calibri"/>
                <a:sym typeface="Calibri"/>
              </a:rPr>
              <a:t>2)Data contained numbers in scientific notation</a:t>
            </a:r>
            <a:endParaRPr sz="4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30612"/>
              <a:buNone/>
            </a:pPr>
            <a:r>
              <a:rPr lang="en" sz="4900">
                <a:latin typeface="Calibri"/>
                <a:ea typeface="Calibri"/>
                <a:cs typeface="Calibri"/>
                <a:sym typeface="Calibri"/>
              </a:rPr>
              <a:t>3)Understanding the data was tough</a:t>
            </a:r>
            <a:endParaRPr sz="4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30612"/>
              <a:buNone/>
            </a:pPr>
            <a:r>
              <a:rPr lang="en" sz="4900">
                <a:latin typeface="Calibri"/>
                <a:ea typeface="Calibri"/>
                <a:cs typeface="Calibri"/>
                <a:sym typeface="Calibri"/>
              </a:rPr>
              <a:t>4)Handling all the null values</a:t>
            </a:r>
            <a:endParaRPr sz="4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30612"/>
              <a:buNone/>
            </a:pPr>
            <a:r>
              <a:rPr b="1" lang="en" sz="4900">
                <a:latin typeface="Calibri"/>
                <a:ea typeface="Calibri"/>
                <a:cs typeface="Calibri"/>
                <a:sym typeface="Calibri"/>
              </a:rPr>
              <a:t>Learnings</a:t>
            </a:r>
            <a:endParaRPr b="1" sz="4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30612"/>
              <a:buNone/>
            </a:pPr>
            <a:r>
              <a:rPr lang="en" sz="4900">
                <a:latin typeface="Calibri"/>
                <a:ea typeface="Calibri"/>
                <a:cs typeface="Calibri"/>
                <a:sym typeface="Calibri"/>
              </a:rPr>
              <a:t>1)Implemented </a:t>
            </a:r>
            <a:r>
              <a:rPr lang="en" sz="4900">
                <a:latin typeface="Calibri"/>
                <a:ea typeface="Calibri"/>
                <a:cs typeface="Calibri"/>
                <a:sym typeface="Calibri"/>
              </a:rPr>
              <a:t>different aggregation functions to answer the questions.</a:t>
            </a:r>
            <a:endParaRPr sz="4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30612"/>
              <a:buNone/>
            </a:pPr>
            <a:r>
              <a:rPr lang="en" sz="4900">
                <a:latin typeface="Calibri"/>
                <a:ea typeface="Calibri"/>
                <a:cs typeface="Calibri"/>
                <a:sym typeface="Calibri"/>
              </a:rPr>
              <a:t>2)Cleaned large dataset with multiple null values and converted numbers in scientific notation to decimal</a:t>
            </a:r>
            <a:endParaRPr sz="4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30612"/>
              <a:buNone/>
            </a:pPr>
            <a:r>
              <a:rPr lang="en" sz="4900">
                <a:latin typeface="Calibri"/>
                <a:ea typeface="Calibri"/>
                <a:cs typeface="Calibri"/>
                <a:sym typeface="Calibri"/>
              </a:rPr>
              <a:t>3)Implemented connection between azure blob storage,  databricks and powerbi in azure datafactory</a:t>
            </a:r>
            <a:endParaRPr sz="4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30612"/>
              <a:buNone/>
            </a:pPr>
            <a:r>
              <a:rPr lang="en" sz="4900">
                <a:latin typeface="Calibri"/>
                <a:ea typeface="Calibri"/>
                <a:cs typeface="Calibri"/>
                <a:sym typeface="Calibri"/>
              </a:rPr>
              <a:t>4)Visualized information in power bi using different charts</a:t>
            </a:r>
            <a:endParaRPr sz="4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30612"/>
              <a:buNone/>
            </a:pPr>
            <a:r>
              <a:rPr lang="en" sz="4900">
                <a:latin typeface="Calibri"/>
                <a:ea typeface="Calibri"/>
                <a:cs typeface="Calibri"/>
                <a:sym typeface="Calibri"/>
              </a:rPr>
              <a:t>5)Used multiple spark functions to clean and transform the data</a:t>
            </a:r>
            <a:endParaRPr sz="4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30612"/>
              <a:buNone/>
            </a:pPr>
            <a:r>
              <a:rPr lang="en" sz="4900">
                <a:latin typeface="Calibri"/>
                <a:ea typeface="Calibri"/>
                <a:cs typeface="Calibri"/>
                <a:sym typeface="Calibri"/>
              </a:rPr>
              <a:t>6)Collaborated with team members to deliver the project within the stipulated time.</a:t>
            </a:r>
            <a:endParaRPr sz="4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30612"/>
              <a:buNone/>
            </a:pPr>
            <a:r>
              <a:t/>
            </a:r>
            <a:endParaRPr sz="4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15384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15384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ct val="11538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2175000" y="1842600"/>
            <a:ext cx="4794000" cy="1458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1200"/>
              </a:spcAft>
              <a:buNone/>
            </a:pPr>
            <a:r>
              <a:rPr lang="en" sz="6000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685346" y="457201"/>
            <a:ext cx="7765321" cy="687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ookman Old Style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685346" y="1145098"/>
            <a:ext cx="7765322" cy="31983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5384"/>
              <a:buNone/>
            </a:pPr>
            <a:r>
              <a:rPr lang="en"/>
              <a:t>In the dynamic landscape of the global upstream oil and gas industry, understanding the historical 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15384"/>
              <a:buNone/>
            </a:pPr>
            <a:r>
              <a:rPr lang="en"/>
              <a:t>trends and future projections is essential for informed decision-making and strategic planning. Despite 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15384"/>
              <a:buNone/>
            </a:pPr>
            <a:r>
              <a:rPr lang="en"/>
              <a:t>the vast amount of data available through UCube Global, there remains a need to harness its potential 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15384"/>
              <a:buNone/>
            </a:pPr>
            <a:r>
              <a:rPr lang="en"/>
              <a:t>to address critical challenges and opportunities within the sector. This case study aims to delve into 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15384"/>
              <a:buNone/>
            </a:pPr>
            <a:r>
              <a:rPr lang="en"/>
              <a:t>the complexities of the industry by leveraging the UCube database to analyze production, economics, 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15384"/>
              <a:buNone/>
            </a:pPr>
            <a:r>
              <a:rPr lang="en"/>
              <a:t>costs, revenues, and valuation of over 80,000 assets across more than 3,500 companies. The goal is to 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15384"/>
              <a:buNone/>
            </a:pPr>
            <a:r>
              <a:rPr lang="en"/>
              <a:t>uncover insights that can drive macro analyses, inform market strategies, aid in company valuation, 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15384"/>
              <a:buNone/>
            </a:pPr>
            <a:r>
              <a:rPr lang="en"/>
              <a:t>facilitate business development, and shed light on the oil service industry's market dynamics. By 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15384"/>
              <a:buNone/>
            </a:pPr>
            <a:r>
              <a:rPr lang="en"/>
              <a:t>conducting a thorough analysis of the historical and projected E&amp;P activities from 1900 to 2100, this 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15384"/>
              <a:buNone/>
            </a:pPr>
            <a:r>
              <a:rPr lang="en"/>
              <a:t>study seeks to provide actionable recommendations and strategic direction to stakeholders aiming to 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  <a:buClr>
                <a:schemeClr val="lt1"/>
              </a:buClr>
              <a:buSzPct val="115384"/>
              <a:buNone/>
            </a:pPr>
            <a:r>
              <a:rPr lang="en"/>
              <a:t>navigate the ever-evolving landscape of the oil and gas sector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128696" y="259275"/>
            <a:ext cx="7765200" cy="994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 in ADF</a:t>
            </a:r>
            <a:endParaRPr/>
          </a:p>
        </p:txBody>
      </p:sp>
      <p:pic>
        <p:nvPicPr>
          <p:cNvPr descr="image"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013" y="1550950"/>
            <a:ext cx="6077069" cy="33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685346" y="457200"/>
            <a:ext cx="7765200" cy="994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Execution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325" y="1575925"/>
            <a:ext cx="7359251" cy="33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685346" y="457200"/>
            <a:ext cx="7765200" cy="994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475" y="1452000"/>
            <a:ext cx="7412476" cy="33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685346" y="457200"/>
            <a:ext cx="7765200" cy="994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Staging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800" y="1590225"/>
            <a:ext cx="7197225" cy="338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685346" y="457200"/>
            <a:ext cx="7765200" cy="994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Curated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450" y="1646875"/>
            <a:ext cx="7286175" cy="33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685349" y="457200"/>
            <a:ext cx="6594000" cy="587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from databricks to BI</a:t>
            </a:r>
            <a:endParaRPr/>
          </a:p>
        </p:txBody>
      </p:sp>
      <p:pic>
        <p:nvPicPr>
          <p:cNvPr descr="image"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79625"/>
            <a:ext cx="4059401" cy="34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 rotWithShape="1">
          <a:blip r:embed="rId4">
            <a:alphaModFix/>
          </a:blip>
          <a:srcRect b="22474" l="14425" r="27193" t="0"/>
          <a:stretch/>
        </p:blipFill>
        <p:spPr>
          <a:xfrm>
            <a:off x="-736075" y="1300175"/>
            <a:ext cx="4871650" cy="355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685346" y="457200"/>
            <a:ext cx="77652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ookman Old Style"/>
              <a:buNone/>
            </a:pPr>
            <a:r>
              <a:rPr lang="en"/>
              <a:t>DASHBOARDS BUILT ON POWER BI</a:t>
            </a:r>
            <a:endParaRPr/>
          </a:p>
        </p:txBody>
      </p:sp>
      <p:sp>
        <p:nvSpPr>
          <p:cNvPr id="184" name="Google Shape;184;p22"/>
          <p:cNvSpPr txBox="1"/>
          <p:nvPr/>
        </p:nvSpPr>
        <p:spPr>
          <a:xfrm>
            <a:off x="685350" y="1387500"/>
            <a:ext cx="5103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Q1) How much crude oil will be produced in Denmark?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00" y="1924200"/>
            <a:ext cx="8510991" cy="306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