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  <p:sldMasterId id="2147484055" r:id="rId2"/>
  </p:sldMasterIdLst>
  <p:notesMasterIdLst>
    <p:notesMasterId r:id="rId25"/>
  </p:notesMasterIdLst>
  <p:sldIdLst>
    <p:sldId id="363" r:id="rId3"/>
    <p:sldId id="364" r:id="rId4"/>
    <p:sldId id="373" r:id="rId5"/>
    <p:sldId id="324" r:id="rId6"/>
    <p:sldId id="360" r:id="rId7"/>
    <p:sldId id="361" r:id="rId8"/>
    <p:sldId id="379" r:id="rId9"/>
    <p:sldId id="328" r:id="rId10"/>
    <p:sldId id="380" r:id="rId11"/>
    <p:sldId id="332" r:id="rId12"/>
    <p:sldId id="377" r:id="rId13"/>
    <p:sldId id="382" r:id="rId14"/>
    <p:sldId id="385" r:id="rId15"/>
    <p:sldId id="383" r:id="rId16"/>
    <p:sldId id="386" r:id="rId17"/>
    <p:sldId id="384" r:id="rId18"/>
    <p:sldId id="387" r:id="rId19"/>
    <p:sldId id="375" r:id="rId20"/>
    <p:sldId id="350" r:id="rId21"/>
    <p:sldId id="370" r:id="rId22"/>
    <p:sldId id="365" r:id="rId23"/>
    <p:sldId id="3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26" autoAdjust="0"/>
  </p:normalViewPr>
  <p:slideViewPr>
    <p:cSldViewPr snapToGrid="0">
      <p:cViewPr>
        <p:scale>
          <a:sx n="79" d="100"/>
          <a:sy n="79" d="100"/>
        </p:scale>
        <p:origin x="-3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F9BF4-E542-40EE-A72E-BCE27B87EC3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1F41A-4AF8-48A1-953D-5D439030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F41A-4AF8-48A1-953D-5D439030DF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1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F41A-4AF8-48A1-953D-5D439030DF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4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1F41A-4AF8-48A1-953D-5D439030DF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2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F41A-4AF8-48A1-953D-5D439030DF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5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6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1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2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7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98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5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94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1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02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21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75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7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23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11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1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53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17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7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8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94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38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77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6179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A9CF345-D547-4483-846E-687A0CF9E4CB}"/>
              </a:ext>
            </a:extLst>
          </p:cNvPr>
          <p:cNvCxnSpPr>
            <a:cxnSpLocks/>
          </p:cNvCxnSpPr>
          <p:nvPr userDrawn="1"/>
        </p:nvCxnSpPr>
        <p:spPr>
          <a:xfrm>
            <a:off x="1641764" y="1049483"/>
            <a:ext cx="80737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2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9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3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9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8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11E-C4B8-4E40-A08B-CB422774F9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8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7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  <p:sldLayoutId id="2147484051" r:id="rId14"/>
    <p:sldLayoutId id="2147484052" r:id="rId15"/>
    <p:sldLayoutId id="2147484053" r:id="rId16"/>
    <p:sldLayoutId id="21474840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8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9" r:id="rId12"/>
    <p:sldLayoutId id="2147484082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804" y="631696"/>
            <a:ext cx="1072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Machine Learning for Efficient Assessment </a:t>
            </a:r>
            <a:r>
              <a:rPr lang="en-IN" sz="4000" dirty="0" smtClean="0"/>
              <a:t>and Prediction </a:t>
            </a:r>
            <a:r>
              <a:rPr lang="en-IN" sz="4000" dirty="0"/>
              <a:t>of Human Performance in Collaborative </a:t>
            </a:r>
            <a:r>
              <a:rPr lang="en-IN" sz="4000" dirty="0" smtClean="0"/>
              <a:t>Learning </a:t>
            </a:r>
            <a:r>
              <a:rPr lang="en-IN" sz="4000" dirty="0"/>
              <a:t>Environments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93973" y="3324074"/>
            <a:ext cx="47857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Chandran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(1TJ15CS009)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93973" y="4868883"/>
            <a:ext cx="3079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Srinivasa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 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TJIT</a:t>
            </a:r>
          </a:p>
        </p:txBody>
      </p:sp>
    </p:spTree>
    <p:extLst>
      <p:ext uri="{BB962C8B-B14F-4D97-AF65-F5344CB8AC3E}">
        <p14:creationId xmlns:p14="http://schemas.microsoft.com/office/powerpoint/2010/main" val="182957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458" y="1068435"/>
            <a:ext cx="9705860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proposes the following three-stage method to explore and study collaborative group behaviour.</a:t>
            </a:r>
          </a:p>
          <a:p>
            <a:pPr algn="just">
              <a:lnSpc>
                <a:spcPct val="150000"/>
              </a:lnSpc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stage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multimodal data obtained in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learning environment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(CLE) that includes sensor input,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audio, video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eye tracking, facial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expressions, movement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posture, gestures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log data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second stage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performs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feature extraction and cloud computation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using computational psychometrics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(CP) and convolutional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neural network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(CNN)-based deep learning for skill,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pattern, and trend identification.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Finally, the third stage uses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parameters measured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 the previous two stages to understand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model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interactions, competencies, and collaborative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behaviour at a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micro-level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third stage uses machine learning for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effective assessment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and visualization of group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0100" y="545215"/>
            <a:ext cx="3796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PROPOSED SYSTEM 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6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85AF9DA-E4CF-4556-B845-388E6938046A}"/>
              </a:ext>
            </a:extLst>
          </p:cNvPr>
          <p:cNvSpPr/>
          <p:nvPr/>
        </p:nvSpPr>
        <p:spPr>
          <a:xfrm>
            <a:off x="4452401" y="463034"/>
            <a:ext cx="2626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ADVANTAGES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F44368A-51B8-4C97-8E8F-EA484B6A91E1}"/>
              </a:ext>
            </a:extLst>
          </p:cNvPr>
          <p:cNvSpPr/>
          <p:nvPr/>
        </p:nvSpPr>
        <p:spPr>
          <a:xfrm>
            <a:off x="1155700" y="1222365"/>
            <a:ext cx="96393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upon the Hadoop data analytics platform which improves the efficiency of data storage.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feature of CNN(Convolutional Neural Network) and deep learning concepts using Python or R programming makes this process a lot more efficient.</a:t>
            </a:r>
          </a:p>
          <a:p>
            <a:pPr algn="just">
              <a:lnSpc>
                <a:spcPct val="150000"/>
              </a:lnSpc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HPC (High Performance Computing) infrastructure for massive data processing.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Usage of machine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learning for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effective assessment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visualization.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3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 OVERVIEW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 has the following components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Integration and Processing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/>
              <a:t>Large amounts of CLE multimodal interaction data that </a:t>
            </a:r>
            <a:r>
              <a:rPr lang="en-IN" sz="1800" dirty="0" smtClean="0"/>
              <a:t>provide the </a:t>
            </a:r>
            <a:r>
              <a:rPr lang="en-IN" sz="1800" dirty="0"/>
              <a:t>identities of humans, machines, </a:t>
            </a:r>
            <a:r>
              <a:rPr lang="en-IN" sz="1800" dirty="0" smtClean="0"/>
              <a:t>sensors, etc. are </a:t>
            </a:r>
            <a:r>
              <a:rPr lang="en-IN" sz="1800" dirty="0"/>
              <a:t>collected from </a:t>
            </a:r>
            <a:r>
              <a:rPr lang="en-IN" sz="1800" dirty="0" smtClean="0"/>
              <a:t> different </a:t>
            </a:r>
            <a:r>
              <a:rPr lang="en-IN" sz="1800" dirty="0"/>
              <a:t>sources will be </a:t>
            </a:r>
            <a:r>
              <a:rPr lang="en-IN" sz="1800" dirty="0" smtClean="0"/>
              <a:t>processed.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/>
              <a:t>The solutions are </a:t>
            </a:r>
            <a:r>
              <a:rPr lang="en-IN" sz="1800" dirty="0"/>
              <a:t>built upon the Hadoop data analytics platform.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5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21" y="890338"/>
            <a:ext cx="6412831" cy="3489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1168" y="4644189"/>
            <a:ext cx="540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between data sources, ETL and data warehouse.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63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 OVERVIEW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Massive data intensive CNN (deep learning) based cloud computing and Computational Psychometrics (CP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Deployment of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 feature extraction algorithm including CNN based deep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for skill, pattern, trend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identification.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convolutional neural network is a class of deep neural networks, most commonly applied to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analysing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visual imagery. CNNs use a variation of multilayer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perceptron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designed to require minimal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pre-processing.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Computational Psychometrics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is an interdisciplinary field fusing theory-based psychometrics, learning and cognitive sciences, and data-driven AI-based computational models as applied to large-scale/high-dimensional learning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6" y="1303671"/>
            <a:ext cx="4295274" cy="21577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66" y="994974"/>
            <a:ext cx="28575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6481" y="4107778"/>
            <a:ext cx="265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CNN (Deep Learning)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8074" y="3461447"/>
            <a:ext cx="265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Computational Psychometrics (CP)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0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 OVERVIEW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Effective Assessment (EA)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/>
              <a:t>The effective assessment (EA) module locates and retrieves </a:t>
            </a:r>
            <a:r>
              <a:rPr lang="en-IN" sz="1800" dirty="0" smtClean="0"/>
              <a:t>data </a:t>
            </a:r>
            <a:r>
              <a:rPr lang="en-IN" sz="1800" dirty="0"/>
              <a:t>after the computation is finished using the CNN and </a:t>
            </a:r>
            <a:r>
              <a:rPr lang="en-IN" sz="1800" dirty="0" smtClean="0"/>
              <a:t>CP modules illustrated in the above modules.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/>
              <a:t>EA </a:t>
            </a:r>
            <a:r>
              <a:rPr lang="en-IN" sz="1800" dirty="0" smtClean="0"/>
              <a:t>module identifies/detects </a:t>
            </a:r>
            <a:r>
              <a:rPr lang="en-IN" sz="1800" dirty="0"/>
              <a:t>clusters of interactions, and abilities based </a:t>
            </a:r>
            <a:r>
              <a:rPr lang="en-IN" sz="1800" dirty="0" smtClean="0"/>
              <a:t>on degree</a:t>
            </a:r>
            <a:r>
              <a:rPr lang="en-IN" sz="1800" dirty="0"/>
              <a:t>, connected </a:t>
            </a:r>
            <a:r>
              <a:rPr lang="en-IN" sz="1800" dirty="0" smtClean="0"/>
              <a:t>components, and </a:t>
            </a:r>
            <a:r>
              <a:rPr lang="en-IN" sz="1800" dirty="0"/>
              <a:t>it performs </a:t>
            </a:r>
            <a:r>
              <a:rPr lang="en-IN" sz="1800" dirty="0" smtClean="0"/>
              <a:t>collaborative learning </a:t>
            </a:r>
            <a:r>
              <a:rPr lang="en-IN" sz="1800" dirty="0"/>
              <a:t>skill </a:t>
            </a:r>
            <a:r>
              <a:rPr lang="en-IN" sz="1800" dirty="0" smtClean="0"/>
              <a:t>analysis.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/>
              <a:t>The </a:t>
            </a:r>
            <a:r>
              <a:rPr lang="en-IN" sz="1800" dirty="0"/>
              <a:t>EA module also performs predictive decision-making </a:t>
            </a:r>
            <a:r>
              <a:rPr lang="en-IN" sz="1800" dirty="0" smtClean="0"/>
              <a:t>based </a:t>
            </a:r>
            <a:r>
              <a:rPr lang="en-IN" sz="1800" dirty="0"/>
              <a:t>on group </a:t>
            </a:r>
            <a:r>
              <a:rPr lang="en-IN" sz="1800" dirty="0" smtClean="0"/>
              <a:t>behaviours.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0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147" y="806117"/>
            <a:ext cx="5017169" cy="42591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3112" y="5491410"/>
            <a:ext cx="265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Effective Assessment (EA)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7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9" y="26563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0D24BD-BD25-4E5A-BA35-3789420BA31B}"/>
              </a:ext>
            </a:extLst>
          </p:cNvPr>
          <p:cNvSpPr/>
          <p:nvPr/>
        </p:nvSpPr>
        <p:spPr>
          <a:xfrm>
            <a:off x="939799" y="796352"/>
            <a:ext cx="10312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current research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an important line of inquiry focuses on finding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accurate evidence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and valid assessment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these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micro-level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interactions which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supports collaborative learning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53" y="1527164"/>
            <a:ext cx="8987589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9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8342" y="0"/>
            <a:ext cx="6096000" cy="9465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828800"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4892" y="1015663"/>
            <a:ext cx="99531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machine learning (ML)-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based system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architecture to identify evidence about teamwork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skills from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behaviour,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group dynamics, and interactions in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has been illustrated here.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Development of a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three-stage robust architecture for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intensive computing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efficient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assessment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teamwork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CPS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skills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6474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3258" y="320633"/>
            <a:ext cx="1963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714375" y="1321132"/>
            <a:ext cx="8364311" cy="357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SURVEY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SYSTEM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SYSTEM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OVERVIEW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DESIGN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76825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1248" y="354842"/>
            <a:ext cx="462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644" y="1187356"/>
            <a:ext cx="10521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Attempt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to build text-based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Language Processing (NLP) /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models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classify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various performances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CPS sub skills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data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collected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throughout the study.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Additional feature extraction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that may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be used during this phase will be implemented for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CNN based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pattern identification.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1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7911" y="336465"/>
            <a:ext cx="962942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</a:rPr>
              <a:t>REFERENCES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L. Lei, J. Hao, A. von Davier, P. Kyllonen, and J-D. Zapata-Rivera. “A </a:t>
            </a:r>
          </a:p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tough nut to crack: Measuring collaborative problem solving.” Handbook</a:t>
            </a:r>
          </a:p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of Research on Technology Tools for Real-World Skill Development. IGI</a:t>
            </a:r>
          </a:p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Global, 2016. 344-359. Web. 28 Aug. 2018.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doi:10.4018/978-1-46669441-5.ch013</a:t>
            </a: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Cipresso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dynamics using computational</a:t>
            </a:r>
          </a:p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psychometrics within virtual worlds,”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Frontiers in Psychology, vol. 6, no.</a:t>
            </a:r>
          </a:p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1725, p. 22, 6 November 2015.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J. Fletcher and R.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Sottilare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“Shared mental models in support of adaptive,</a:t>
            </a:r>
          </a:p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instruction for teams using the GIFT tutoring architecture,”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International</a:t>
            </a:r>
          </a:p>
          <a:p>
            <a:pPr algn="ctr"/>
            <a:r>
              <a:rPr lang="en-IN" i="1" dirty="0">
                <a:latin typeface="Times New Roman" pitchFamily="18" charset="0"/>
                <a:cs typeface="Times New Roman" pitchFamily="18" charset="0"/>
              </a:rPr>
              <a:t>Journal of Artificial Intelligence in Education, pp. 1-21, 2017. </a:t>
            </a:r>
          </a:p>
          <a:p>
            <a:pPr algn="ctr"/>
            <a:endParaRPr lang="en-IN" dirty="0"/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[4]. </a:t>
            </a:r>
            <a:r>
              <a:rPr lang="en-IN" dirty="0"/>
              <a:t>A. von </a:t>
            </a:r>
            <a:r>
              <a:rPr lang="en-IN" dirty="0" err="1"/>
              <a:t>Davier</a:t>
            </a:r>
            <a:r>
              <a:rPr lang="en-IN" dirty="0"/>
              <a:t>, “Virtual and collaborative assessments: Examples,</a:t>
            </a:r>
          </a:p>
          <a:p>
            <a:pPr algn="ctr"/>
            <a:r>
              <a:rPr lang="en-IN" dirty="0"/>
              <a:t>implications, and challenges for educational measurement.,” in Invited</a:t>
            </a:r>
          </a:p>
          <a:p>
            <a:pPr algn="ctr"/>
            <a:r>
              <a:rPr lang="en-IN" dirty="0"/>
              <a:t>Talk at the Workshop on Machine Learning for Education at International</a:t>
            </a:r>
          </a:p>
          <a:p>
            <a:pPr algn="ctr"/>
            <a:r>
              <a:rPr lang="en-IN" dirty="0"/>
              <a:t>Conference of Machine Learning, Lille, France, 2015.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09432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xmlns="" id="{672E72C3-7E8D-437E-B7F2-FB460F570F7A}"/>
              </a:ext>
            </a:extLst>
          </p:cNvPr>
          <p:cNvSpPr txBox="1"/>
          <p:nvPr/>
        </p:nvSpPr>
        <p:spPr>
          <a:xfrm>
            <a:off x="1719580" y="2724714"/>
            <a:ext cx="93560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600" dirty="0">
                <a:latin typeface="Algerian" panose="04020705040A02060702" charset="0"/>
                <a:cs typeface="Algerian" panose="04020705040A02060702" charset="0"/>
                <a:sym typeface="+mn-ea"/>
              </a:rPr>
              <a:t>   THANK YOU</a:t>
            </a:r>
            <a:endParaRPr lang="en-US" sz="9600" dirty="0">
              <a:latin typeface="Algerian" panose="04020705040A02060702" charset="0"/>
              <a:cs typeface="Algerian" panose="04020705040A0206070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5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376" y="1122471"/>
            <a:ext cx="9089409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4A4A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objective of this work is to propose 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machine learning-based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methodology system architecture 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algorithms to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find patterns of learning, interaction, and relationship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effective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assessment for a complex system involving massive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that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could be obtained from a proposed collaborative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learning environment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(CLE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/>
            <a:r>
              <a:rPr lang="en-IN" dirty="0"/>
              <a:t>This paper focuses on proposing a Machine Learning </a:t>
            </a:r>
            <a:r>
              <a:rPr lang="en-IN" dirty="0" smtClean="0"/>
              <a:t>- (</a:t>
            </a:r>
            <a:r>
              <a:rPr lang="en-IN" dirty="0"/>
              <a:t>ML)-based system architecture to promote understanding of </a:t>
            </a:r>
            <a:r>
              <a:rPr lang="en-IN" dirty="0" smtClean="0"/>
              <a:t>the behaviours, </a:t>
            </a:r>
            <a:r>
              <a:rPr lang="en-IN" dirty="0"/>
              <a:t>group dynamics, and interactions in the CLE</a:t>
            </a:r>
            <a:r>
              <a:rPr lang="en-IN" dirty="0" smtClean="0"/>
              <a:t>.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1430" y="629522"/>
            <a:ext cx="2429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95677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8371" y="1800323"/>
            <a:ext cx="85692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Collaborative learning methods have been implemented </a:t>
            </a:r>
            <a:r>
              <a:rPr lang="en-IN" dirty="0" smtClean="0"/>
              <a:t>broadly </a:t>
            </a:r>
            <a:r>
              <a:rPr lang="en-IN" dirty="0"/>
              <a:t>by organizations at all stages, as research </a:t>
            </a:r>
            <a:r>
              <a:rPr lang="en-IN" dirty="0" smtClean="0"/>
              <a:t>recommends that </a:t>
            </a:r>
            <a:r>
              <a:rPr lang="en-IN" dirty="0"/>
              <a:t>active human involvement in cohesive and micro </a:t>
            </a:r>
            <a:r>
              <a:rPr lang="en-IN" dirty="0" smtClean="0"/>
              <a:t>group communications </a:t>
            </a:r>
            <a:r>
              <a:rPr lang="en-IN" dirty="0"/>
              <a:t>is critical for effective </a:t>
            </a:r>
            <a:r>
              <a:rPr lang="en-IN" dirty="0" smtClean="0"/>
              <a:t>learning.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In </a:t>
            </a:r>
            <a:r>
              <a:rPr lang="en-IN" dirty="0" smtClean="0"/>
              <a:t>current research</a:t>
            </a:r>
            <a:r>
              <a:rPr lang="en-IN" dirty="0"/>
              <a:t>, an important line of inquiry focuses on finding accurate</a:t>
            </a:r>
          </a:p>
          <a:p>
            <a:pPr algn="just"/>
            <a:r>
              <a:rPr lang="en-IN" dirty="0" smtClean="0"/>
              <a:t>      evidence </a:t>
            </a:r>
            <a:r>
              <a:rPr lang="en-IN" dirty="0"/>
              <a:t>and valid assessment of these micro-level </a:t>
            </a:r>
            <a:r>
              <a:rPr lang="en-IN" dirty="0" smtClean="0"/>
              <a:t>interactions</a:t>
            </a:r>
          </a:p>
          <a:p>
            <a:pPr algn="just"/>
            <a:r>
              <a:rPr lang="en-IN" dirty="0" smtClean="0"/>
              <a:t>      which supports collaborative learning.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In this paper, we propose a three-stage method to explore </a:t>
            </a:r>
            <a:r>
              <a:rPr lang="en-IN" dirty="0" smtClean="0"/>
              <a:t>and study collaborative group behaviours. </a:t>
            </a:r>
            <a:r>
              <a:rPr lang="en-IN" dirty="0"/>
              <a:t>The first stage </a:t>
            </a:r>
            <a:r>
              <a:rPr lang="en-IN" dirty="0" smtClean="0"/>
              <a:t>integrates and </a:t>
            </a:r>
            <a:r>
              <a:rPr lang="en-IN" dirty="0"/>
              <a:t>processes multimodal data obtained in a </a:t>
            </a:r>
            <a:r>
              <a:rPr lang="en-IN" dirty="0" smtClean="0"/>
              <a:t>collaborative learning </a:t>
            </a:r>
            <a:r>
              <a:rPr lang="en-IN" dirty="0"/>
              <a:t>environment (CLE) that includes sensor input, </a:t>
            </a:r>
            <a:r>
              <a:rPr lang="en-IN" dirty="0" smtClean="0"/>
              <a:t>audio, video</a:t>
            </a:r>
            <a:r>
              <a:rPr lang="en-IN" dirty="0"/>
              <a:t>, eye tracking, facial expressions, movement, </a:t>
            </a:r>
            <a:r>
              <a:rPr lang="en-IN" dirty="0" smtClean="0"/>
              <a:t>posture, gestures</a:t>
            </a:r>
            <a:r>
              <a:rPr lang="en-IN" dirty="0"/>
              <a:t>, and </a:t>
            </a:r>
            <a:r>
              <a:rPr lang="en-IN" dirty="0" smtClean="0"/>
              <a:t>behavioural </a:t>
            </a:r>
            <a:r>
              <a:rPr lang="en-IN" dirty="0"/>
              <a:t>interaction log data.</a:t>
            </a:r>
            <a:endParaRPr lang="en-IN" dirty="0" smtClean="0"/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7494" y="874306"/>
            <a:ext cx="4902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8505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3229" y="525790"/>
            <a:ext cx="4085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0F2F1901-1F27-4B29-8A06-88BD632867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505017"/>
              </p:ext>
            </p:extLst>
          </p:nvPr>
        </p:nvGraphicFramePr>
        <p:xfrm>
          <a:off x="673100" y="1549399"/>
          <a:ext cx="11165974" cy="49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142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802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914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88119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Title/Author/Journal/Year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7814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tough nut to crack: Measuring collaborative problem solving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L. Lei, J.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Hao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A. von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Davier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P.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Kyllonen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and J-D. Zapata-Rivera.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Handbook</a:t>
                      </a:r>
                    </a:p>
                    <a:p>
                      <a:pPr algn="just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 Research on Technology Tools for Real-World Skill Development,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2018.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Reflects each problem at hand effectively.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specified and detailed steps.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consuming.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Might be incomprehensible.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process.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47814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</a:t>
                      </a:r>
                      <a:r>
                        <a:rPr lang="en-IN" sz="180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Modelling behaviour </a:t>
                      </a:r>
                      <a:r>
                        <a:rPr lang="en-IN" sz="180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dynamics using computational</a:t>
                      </a:r>
                    </a:p>
                    <a:p>
                      <a:pPr algn="just"/>
                      <a:r>
                        <a:rPr lang="en-IN" sz="180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psychometrics within virtual worlds</a:t>
                      </a:r>
                      <a:r>
                        <a:rPr lang="en-I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IN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P. </a:t>
                      </a:r>
                      <a:r>
                        <a:rPr lang="en-IN" sz="180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Cipresso</a:t>
                      </a:r>
                      <a:r>
                        <a:rPr lang="en-IN" sz="180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Frontiers in Psychology,</a:t>
                      </a:r>
                      <a:r>
                        <a:rPr lang="en-IN" sz="18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2015.</a:t>
                      </a:r>
                      <a:endParaRPr lang="en-I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with impressive visualization.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educational value.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Overcomes language barrier.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Lacks flexibility.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Ineffective</a:t>
                      </a:r>
                      <a:r>
                        <a:rPr lang="en-US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human connections.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7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6E5EBBD-57F7-4582-B6BC-E9D6FC6DA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89513"/>
              </p:ext>
            </p:extLst>
          </p:nvPr>
        </p:nvGraphicFramePr>
        <p:xfrm>
          <a:off x="673099" y="1520825"/>
          <a:ext cx="11178005" cy="4976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52">
                  <a:extLst>
                    <a:ext uri="{9D8B030D-6E8A-4147-A177-3AD203B41FA5}">
                      <a16:colId xmlns:a16="http://schemas.microsoft.com/office/drawing/2014/main" xmlns="" val="1920785084"/>
                    </a:ext>
                  </a:extLst>
                </a:gridCol>
                <a:gridCol w="4218764">
                  <a:extLst>
                    <a:ext uri="{9D8B030D-6E8A-4147-A177-3AD203B41FA5}">
                      <a16:colId xmlns:a16="http://schemas.microsoft.com/office/drawing/2014/main" xmlns="" val="2492390520"/>
                    </a:ext>
                  </a:extLst>
                </a:gridCol>
                <a:gridCol w="3083588">
                  <a:extLst>
                    <a:ext uri="{9D8B030D-6E8A-4147-A177-3AD203B41FA5}">
                      <a16:colId xmlns:a16="http://schemas.microsoft.com/office/drawing/2014/main" xmlns="" val="1634401230"/>
                    </a:ext>
                  </a:extLst>
                </a:gridCol>
                <a:gridCol w="2794501">
                  <a:extLst>
                    <a:ext uri="{9D8B030D-6E8A-4147-A177-3AD203B41FA5}">
                      <a16:colId xmlns:a16="http://schemas.microsoft.com/office/drawing/2014/main" xmlns="" val="1865558860"/>
                    </a:ext>
                  </a:extLst>
                </a:gridCol>
              </a:tblGrid>
              <a:tr h="83630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Title/Author/Journal/Year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8577442"/>
                  </a:ext>
                </a:extLst>
              </a:tr>
              <a:tr h="2221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IN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Modelling behaviour </a:t>
                      </a:r>
                      <a:r>
                        <a:rPr lang="en-IN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dynamics using computational</a:t>
                      </a:r>
                      <a:r>
                        <a:rPr lang="en-IN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psychometrics within virtual worlds</a:t>
                      </a:r>
                      <a:r>
                        <a:rPr lang="en-I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”,</a:t>
                      </a:r>
                      <a:r>
                        <a:rPr lang="en-IN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Aitor</a:t>
                      </a:r>
                      <a:r>
                        <a:rPr lang="en-IN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Almeida</a:t>
                      </a:r>
                      <a:r>
                        <a:rPr lang="en-IN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8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Gorka</a:t>
                      </a:r>
                      <a:r>
                        <a:rPr lang="en-IN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8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Azkune</a:t>
                      </a:r>
                      <a:r>
                        <a:rPr lang="en-IN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2018.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Predicts human behaviour efficiently based on a given dataset.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Vanishing Gradient Problem.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be stacked into deeper models.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Unable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keep track of long-term dependencies.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6541446"/>
                  </a:ext>
                </a:extLst>
              </a:tr>
              <a:tr h="19185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Shared mental models in support of adaptive,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instruction for teams using the GIFT tutoring architecture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J. Fletcher and R. Sottilare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2017.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Virtual classroom with interactive facilities.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Large range of tutors to choose from.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Schedule of availability</a:t>
                      </a:r>
                      <a:r>
                        <a:rPr lang="en-IN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Lesson interruption.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lack of opportunity to develop social skills.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Distraction from programs running on a computer.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66396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4026256-4449-4573-BBC4-FF39A24E3DF7}"/>
              </a:ext>
            </a:extLst>
          </p:cNvPr>
          <p:cNvSpPr/>
          <p:nvPr/>
        </p:nvSpPr>
        <p:spPr>
          <a:xfrm>
            <a:off x="4053229" y="612775"/>
            <a:ext cx="4085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236953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6E5EBBD-57F7-4582-B6BC-E9D6FC6DA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72555"/>
              </p:ext>
            </p:extLst>
          </p:nvPr>
        </p:nvGraphicFramePr>
        <p:xfrm>
          <a:off x="673099" y="1520825"/>
          <a:ext cx="11178005" cy="4976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52">
                  <a:extLst>
                    <a:ext uri="{9D8B030D-6E8A-4147-A177-3AD203B41FA5}">
                      <a16:colId xmlns:a16="http://schemas.microsoft.com/office/drawing/2014/main" xmlns="" val="1920785084"/>
                    </a:ext>
                  </a:extLst>
                </a:gridCol>
                <a:gridCol w="4218764">
                  <a:extLst>
                    <a:ext uri="{9D8B030D-6E8A-4147-A177-3AD203B41FA5}">
                      <a16:colId xmlns:a16="http://schemas.microsoft.com/office/drawing/2014/main" xmlns="" val="2492390520"/>
                    </a:ext>
                  </a:extLst>
                </a:gridCol>
                <a:gridCol w="3083588">
                  <a:extLst>
                    <a:ext uri="{9D8B030D-6E8A-4147-A177-3AD203B41FA5}">
                      <a16:colId xmlns:a16="http://schemas.microsoft.com/office/drawing/2014/main" xmlns="" val="1634401230"/>
                    </a:ext>
                  </a:extLst>
                </a:gridCol>
                <a:gridCol w="2794501">
                  <a:extLst>
                    <a:ext uri="{9D8B030D-6E8A-4147-A177-3AD203B41FA5}">
                      <a16:colId xmlns:a16="http://schemas.microsoft.com/office/drawing/2014/main" xmlns="" val="1865558860"/>
                    </a:ext>
                  </a:extLst>
                </a:gridCol>
              </a:tblGrid>
              <a:tr h="83630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Title/Author/Journal/Year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8577442"/>
                  </a:ext>
                </a:extLst>
              </a:tr>
              <a:tr h="2221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Twitter Sentiment Analysis with Deep Convolutional Neural Networks</a:t>
                      </a:r>
                      <a:r>
                        <a:rPr lang="en-I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”,</a:t>
                      </a:r>
                      <a:r>
                        <a:rPr lang="en-IN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Aliaksei</a:t>
                      </a:r>
                      <a:r>
                        <a:rPr lang="en-IN" sz="18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Severyn</a:t>
                      </a:r>
                      <a:r>
                        <a:rPr lang="en-IN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Alessandro </a:t>
                      </a:r>
                      <a:r>
                        <a:rPr lang="en-IN" sz="1800" b="0" i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Moschitti</a:t>
                      </a:r>
                      <a:r>
                        <a:rPr lang="en-IN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2015.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accept huge number of data.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power.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efficient performance.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Lack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of ability to be spatially invariant to input data.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cost.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6541446"/>
                  </a:ext>
                </a:extLst>
              </a:tr>
              <a:tr h="19185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mageNet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classification with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deep convolutional neural networks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”,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A.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Krizhevsky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I.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Sutskever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and G. Hinton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2012.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Every level of visual information is processed.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Ability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 distinguish images based on few test-case scenarios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High amount of operations.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Unable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 maximize inter-class variability.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66396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4026256-4449-4573-BBC4-FF39A24E3DF7}"/>
              </a:ext>
            </a:extLst>
          </p:cNvPr>
          <p:cNvSpPr/>
          <p:nvPr/>
        </p:nvSpPr>
        <p:spPr>
          <a:xfrm>
            <a:off x="4053229" y="612775"/>
            <a:ext cx="4085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392376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50" y="365431"/>
            <a:ext cx="10515600" cy="1325563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805149" y="906164"/>
            <a:ext cx="10817355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worked on predicting the human behaviour on statistical approach which was effective, but a lot time and resource consuming.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Fewer algorithms were used for prediction making this whole mechanism manual than automated.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process was not automated leading to resource and time wastage.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categorization and distribution was ambiguous.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could not identify cross-cutting capabilities or solutions.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0360" y="536832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EXISTING SYSTEM 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2" y="264695"/>
            <a:ext cx="10371221" cy="53540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4916" y="576312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 behavior prediction system using LSTM (Long short-term memory network)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16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6281</TotalTime>
  <Words>1394</Words>
  <Application>Microsoft Office PowerPoint</Application>
  <PresentationFormat>Custom</PresentationFormat>
  <Paragraphs>208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Ion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</vt:lpstr>
      <vt:lpstr>PowerPoint Presentation</vt:lpstr>
      <vt:lpstr>PowerPoint Presentation</vt:lpstr>
      <vt:lpstr>PowerPoint Presentation</vt:lpstr>
      <vt:lpstr>SYSTEM OVERVIEW</vt:lpstr>
      <vt:lpstr>PowerPoint Presentation</vt:lpstr>
      <vt:lpstr>SYSTEM OVERVIEW</vt:lpstr>
      <vt:lpstr>PowerPoint Presentation</vt:lpstr>
      <vt:lpstr>SYSTEM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</dc:creator>
  <cp:lastModifiedBy>atul</cp:lastModifiedBy>
  <cp:revision>581</cp:revision>
  <dcterms:created xsi:type="dcterms:W3CDTF">2018-08-15T12:55:52Z</dcterms:created>
  <dcterms:modified xsi:type="dcterms:W3CDTF">2019-03-12T13:49:19Z</dcterms:modified>
</cp:coreProperties>
</file>