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8D9FA04-43A6-4FC0-98AC-6D80315DE02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86249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D9FA04-43A6-4FC0-98AC-6D80315DE02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288452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D9FA04-43A6-4FC0-98AC-6D80315DE02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488019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D9FA04-43A6-4FC0-98AC-6D80315DE02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7D56485-4F00-42EE-9FD6-D622697F944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98557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D9FA04-43A6-4FC0-98AC-6D80315DE02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132623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8D9FA04-43A6-4FC0-98AC-6D80315DE025}"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3815180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8D9FA04-43A6-4FC0-98AC-6D80315DE025}"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3105885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D9FA04-43A6-4FC0-98AC-6D80315DE02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3423501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8D9FA04-43A6-4FC0-98AC-6D80315DE025}" type="datetimeFigureOut">
              <a:rPr lang="en-US" smtClean="0"/>
              <a:t>10/8/2024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7D56485-4F00-42EE-9FD6-D622697F944A}" type="slidenum">
              <a:rPr lang="en-US" smtClean="0"/>
              <a:t>‹#›</a:t>
            </a:fld>
            <a:endParaRPr lang="en-US"/>
          </a:p>
        </p:txBody>
      </p:sp>
    </p:spTree>
    <p:extLst>
      <p:ext uri="{BB962C8B-B14F-4D97-AF65-F5344CB8AC3E}">
        <p14:creationId xmlns:p14="http://schemas.microsoft.com/office/powerpoint/2010/main" val="1403535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ECF3-CAB0-415C-B71B-A30F482A279E}"/>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9B1E3B-D3CB-4FCC-81BC-62685C975DA7}"/>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15AA85-8161-43FA-AEBF-5394EB9CB4D8}"/>
              </a:ext>
            </a:extLst>
          </p:cNvPr>
          <p:cNvSpPr>
            <a:spLocks noGrp="1"/>
          </p:cNvSpPr>
          <p:nvPr>
            <p:ph type="dt" sz="half" idx="10"/>
          </p:nvPr>
        </p:nvSpPr>
        <p:spPr/>
        <p:txBody>
          <a:bodyPr/>
          <a:lstStyle/>
          <a:p>
            <a:fld id="{A8D9FA04-43A6-4FC0-98AC-6D80315DE025}" type="datetimeFigureOut">
              <a:rPr lang="en-US" smtClean="0"/>
              <a:t>10/8/2024</a:t>
            </a:fld>
            <a:endParaRPr lang="en-US"/>
          </a:p>
        </p:txBody>
      </p:sp>
      <p:sp>
        <p:nvSpPr>
          <p:cNvPr id="5" name="Footer Placeholder 4">
            <a:extLst>
              <a:ext uri="{FF2B5EF4-FFF2-40B4-BE49-F238E27FC236}">
                <a16:creationId xmlns:a16="http://schemas.microsoft.com/office/drawing/2014/main" id="{B404F551-FB58-4CB6-8B68-53A3E9E53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14674-9AC7-402A-BB2E-12366F5035AC}"/>
              </a:ext>
            </a:extLst>
          </p:cNvPr>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37251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D9FA04-43A6-4FC0-98AC-6D80315DE02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322778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8D9FA04-43A6-4FC0-98AC-6D80315DE02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1258771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8D9FA04-43A6-4FC0-98AC-6D80315DE02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371563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D9FA04-43A6-4FC0-98AC-6D80315DE025}"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59933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D9FA04-43A6-4FC0-98AC-6D80315DE025}"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272821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8D9FA04-43A6-4FC0-98AC-6D80315DE025}"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311973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D9FA04-43A6-4FC0-98AC-6D80315DE02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408977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D9FA04-43A6-4FC0-98AC-6D80315DE02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D56485-4F00-42EE-9FD6-D622697F944A}" type="slidenum">
              <a:rPr lang="en-US" smtClean="0"/>
              <a:t>‹#›</a:t>
            </a:fld>
            <a:endParaRPr lang="en-US"/>
          </a:p>
        </p:txBody>
      </p:sp>
    </p:spTree>
    <p:extLst>
      <p:ext uri="{BB962C8B-B14F-4D97-AF65-F5344CB8AC3E}">
        <p14:creationId xmlns:p14="http://schemas.microsoft.com/office/powerpoint/2010/main" val="4027933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75000"/>
              <a:lumOff val="25000"/>
            </a:schemeClr>
          </a:fgClr>
          <a:bgClr>
            <a:schemeClr val="bg1"/>
          </a:bgClr>
        </a:patt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D9FA04-43A6-4FC0-98AC-6D80315DE025}" type="datetimeFigureOut">
              <a:rPr lang="en-US" smtClean="0"/>
              <a:t>10/8/2024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7D56485-4F00-42EE-9FD6-D622697F944A}" type="slidenum">
              <a:rPr lang="en-US" smtClean="0"/>
              <a:t>‹#›</a:t>
            </a:fld>
            <a:endParaRPr lang="en-US"/>
          </a:p>
        </p:txBody>
      </p:sp>
    </p:spTree>
    <p:extLst>
      <p:ext uri="{BB962C8B-B14F-4D97-AF65-F5344CB8AC3E}">
        <p14:creationId xmlns:p14="http://schemas.microsoft.com/office/powerpoint/2010/main" val="430257642"/>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279-3DEA-4D91-B320-64012D3D7619}"/>
              </a:ext>
            </a:extLst>
          </p:cNvPr>
          <p:cNvSpPr>
            <a:spLocks noGrp="1"/>
          </p:cNvSpPr>
          <p:nvPr>
            <p:ph type="ctrTitle"/>
          </p:nvPr>
        </p:nvSpPr>
        <p:spPr/>
        <p:txBody>
          <a:bodyPr/>
          <a:lstStyle/>
          <a:p>
            <a:r>
              <a:rPr lang="en-US" dirty="0"/>
              <a:t>Superstore Sales Analysis</a:t>
            </a:r>
            <a:br>
              <a:rPr lang="en-US" dirty="0"/>
            </a:br>
            <a:r>
              <a:rPr lang="en-US" sz="1800" dirty="0"/>
              <a:t>SHIPFAST LOGISTICS</a:t>
            </a:r>
          </a:p>
        </p:txBody>
      </p:sp>
      <p:sp>
        <p:nvSpPr>
          <p:cNvPr id="3" name="Subtitle 2">
            <a:extLst>
              <a:ext uri="{FF2B5EF4-FFF2-40B4-BE49-F238E27FC236}">
                <a16:creationId xmlns:a16="http://schemas.microsoft.com/office/drawing/2014/main" id="{D1FB986A-3BDF-41E4-AE67-46B1C4063BA5}"/>
              </a:ext>
            </a:extLst>
          </p:cNvPr>
          <p:cNvSpPr>
            <a:spLocks noGrp="1"/>
          </p:cNvSpPr>
          <p:nvPr>
            <p:ph type="subTitle" idx="1"/>
          </p:nvPr>
        </p:nvSpPr>
        <p:spPr/>
        <p:txBody>
          <a:bodyPr/>
          <a:lstStyle/>
          <a:p>
            <a:r>
              <a:rPr lang="en-US" dirty="0"/>
              <a:t>By Atul Gaikwad </a:t>
            </a:r>
          </a:p>
          <a:p>
            <a:r>
              <a:rPr lang="en-US" dirty="0"/>
              <a:t>TOOL: GOGGLE LOOKER STUDIO </a:t>
            </a:r>
          </a:p>
        </p:txBody>
      </p:sp>
    </p:spTree>
    <p:extLst>
      <p:ext uri="{BB962C8B-B14F-4D97-AF65-F5344CB8AC3E}">
        <p14:creationId xmlns:p14="http://schemas.microsoft.com/office/powerpoint/2010/main" val="361848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155C-56D6-4596-81AD-7B3AFF1976C3}"/>
              </a:ext>
            </a:extLst>
          </p:cNvPr>
          <p:cNvSpPr>
            <a:spLocks noGrp="1"/>
          </p:cNvSpPr>
          <p:nvPr>
            <p:ph type="title"/>
          </p:nvPr>
        </p:nvSpPr>
        <p:spPr/>
        <p:txBody>
          <a:bodyPr/>
          <a:lstStyle/>
          <a:p>
            <a:r>
              <a:rPr lang="en-US"/>
              <a:t>Dashboard Analysis</a:t>
            </a:r>
          </a:p>
        </p:txBody>
      </p:sp>
      <p:sp>
        <p:nvSpPr>
          <p:cNvPr id="3" name="Text Placeholder 2">
            <a:extLst>
              <a:ext uri="{FF2B5EF4-FFF2-40B4-BE49-F238E27FC236}">
                <a16:creationId xmlns:a16="http://schemas.microsoft.com/office/drawing/2014/main" id="{F53679CB-CC51-4EB3-BBE1-0506AC7EA2BF}"/>
              </a:ext>
            </a:extLst>
          </p:cNvPr>
          <p:cNvSpPr>
            <a:spLocks noGrp="1"/>
          </p:cNvSpPr>
          <p:nvPr>
            <p:ph type="body" idx="1"/>
          </p:nvPr>
        </p:nvSpPr>
        <p:spPr/>
        <p:txBody>
          <a:bodyPr/>
          <a:lstStyle/>
          <a:p>
            <a:r>
              <a:rPr lang="en-US"/>
              <a:t>The dashboard provides a comprehensive view of sales trends, profit analysis, customer segmentation, and regional performance. Key insights derived include the impact of shipping modes, profitability by region, and efficiency of different segments.</a:t>
            </a:r>
          </a:p>
        </p:txBody>
      </p:sp>
    </p:spTree>
    <p:extLst>
      <p:ext uri="{BB962C8B-B14F-4D97-AF65-F5344CB8AC3E}">
        <p14:creationId xmlns:p14="http://schemas.microsoft.com/office/powerpoint/2010/main" val="225845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5202-0056-45B0-B43C-760C5B59BAFA}"/>
              </a:ext>
            </a:extLst>
          </p:cNvPr>
          <p:cNvSpPr>
            <a:spLocks noGrp="1"/>
          </p:cNvSpPr>
          <p:nvPr>
            <p:ph type="title"/>
          </p:nvPr>
        </p:nvSpPr>
        <p:spPr/>
        <p:txBody>
          <a:bodyPr/>
          <a:lstStyle/>
          <a:p>
            <a:r>
              <a:rPr lang="en-US"/>
              <a:t>Conclusion and Recommendations</a:t>
            </a:r>
          </a:p>
        </p:txBody>
      </p:sp>
      <p:sp>
        <p:nvSpPr>
          <p:cNvPr id="3" name="Text Placeholder 2">
            <a:extLst>
              <a:ext uri="{FF2B5EF4-FFF2-40B4-BE49-F238E27FC236}">
                <a16:creationId xmlns:a16="http://schemas.microsoft.com/office/drawing/2014/main" id="{B968FC09-DE64-42E2-A301-86950458522A}"/>
              </a:ext>
            </a:extLst>
          </p:cNvPr>
          <p:cNvSpPr>
            <a:spLocks noGrp="1"/>
          </p:cNvSpPr>
          <p:nvPr>
            <p:ph type="body" idx="1"/>
          </p:nvPr>
        </p:nvSpPr>
        <p:spPr/>
        <p:txBody>
          <a:bodyPr/>
          <a:lstStyle/>
          <a:p>
            <a:r>
              <a:rPr lang="en-US" dirty="0"/>
              <a:t>The Superstore Sales Analysis reveals key insights for enhancing shipment processes and optimizing profitability: - Focus on high-performing regions to boost sales. - Reduce delays by optimizing routes and shipping methods. - Target marketing efforts on the growing consumer segment.</a:t>
            </a:r>
          </a:p>
        </p:txBody>
      </p:sp>
    </p:spTree>
    <p:extLst>
      <p:ext uri="{BB962C8B-B14F-4D97-AF65-F5344CB8AC3E}">
        <p14:creationId xmlns:p14="http://schemas.microsoft.com/office/powerpoint/2010/main" val="89859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FD32-22E9-4C8C-98FD-5BD3894F669F}"/>
              </a:ext>
            </a:extLst>
          </p:cNvPr>
          <p:cNvSpPr>
            <a:spLocks noGrp="1"/>
          </p:cNvSpPr>
          <p:nvPr>
            <p:ph type="title"/>
          </p:nvPr>
        </p:nvSpPr>
        <p:spPr/>
        <p:txBody>
          <a:bodyPr/>
          <a:lstStyle/>
          <a:p>
            <a:r>
              <a:rPr lang="en-US"/>
              <a:t>Background Information</a:t>
            </a:r>
          </a:p>
        </p:txBody>
      </p:sp>
      <p:sp>
        <p:nvSpPr>
          <p:cNvPr id="3" name="Text Placeholder 2">
            <a:extLst>
              <a:ext uri="{FF2B5EF4-FFF2-40B4-BE49-F238E27FC236}">
                <a16:creationId xmlns:a16="http://schemas.microsoft.com/office/drawing/2014/main" id="{5EE1962C-00D6-4574-B1D8-A858FE69BD12}"/>
              </a:ext>
            </a:extLst>
          </p:cNvPr>
          <p:cNvSpPr>
            <a:spLocks noGrp="1"/>
          </p:cNvSpPr>
          <p:nvPr>
            <p:ph type="body" idx="1"/>
          </p:nvPr>
        </p:nvSpPr>
        <p:spPr/>
        <p:txBody>
          <a:bodyPr/>
          <a:lstStyle/>
          <a:p>
            <a:r>
              <a:rPr lang="en-US"/>
              <a:t>ShipFast Logistics is a leading logistics company in India, facing challenges in managing shipments efficiently across diverse Indian geography. The company has hired me to optimize the shipment process by analyzing order shipment data. The goal is to improve delivery times and reduce costs, which are critical for customer satisfaction and profitability.</a:t>
            </a:r>
          </a:p>
        </p:txBody>
      </p:sp>
    </p:spTree>
    <p:extLst>
      <p:ext uri="{BB962C8B-B14F-4D97-AF65-F5344CB8AC3E}">
        <p14:creationId xmlns:p14="http://schemas.microsoft.com/office/powerpoint/2010/main" val="68272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6885-1A38-4905-B743-F986BECFFFD8}"/>
              </a:ext>
            </a:extLst>
          </p:cNvPr>
          <p:cNvSpPr>
            <a:spLocks noGrp="1"/>
          </p:cNvSpPr>
          <p:nvPr>
            <p:ph type="title"/>
          </p:nvPr>
        </p:nvSpPr>
        <p:spPr/>
        <p:txBody>
          <a:bodyPr/>
          <a:lstStyle/>
          <a:p>
            <a:r>
              <a:rPr lang="en-US"/>
              <a:t>Problem Statement</a:t>
            </a:r>
          </a:p>
        </p:txBody>
      </p:sp>
      <p:sp>
        <p:nvSpPr>
          <p:cNvPr id="3" name="Text Placeholder 2">
            <a:extLst>
              <a:ext uri="{FF2B5EF4-FFF2-40B4-BE49-F238E27FC236}">
                <a16:creationId xmlns:a16="http://schemas.microsoft.com/office/drawing/2014/main" id="{091CA2FF-224F-4458-B55D-AAF717407994}"/>
              </a:ext>
            </a:extLst>
          </p:cNvPr>
          <p:cNvSpPr>
            <a:spLocks noGrp="1"/>
          </p:cNvSpPr>
          <p:nvPr>
            <p:ph type="body" idx="1"/>
          </p:nvPr>
        </p:nvSpPr>
        <p:spPr/>
        <p:txBody>
          <a:bodyPr/>
          <a:lstStyle/>
          <a:p>
            <a:r>
              <a:rPr lang="en-US" dirty="0"/>
              <a:t>The key problem areas are: - Delays in shipments causing loss of customer satisfaction. - High shipping costs due to inefficient route planning. - Need for better performance metrics to identify optimization opportunities.</a:t>
            </a:r>
          </a:p>
        </p:txBody>
      </p:sp>
    </p:spTree>
    <p:extLst>
      <p:ext uri="{BB962C8B-B14F-4D97-AF65-F5344CB8AC3E}">
        <p14:creationId xmlns:p14="http://schemas.microsoft.com/office/powerpoint/2010/main" val="118963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F0C-F785-40B1-AAA1-A50369F22792}"/>
              </a:ext>
            </a:extLst>
          </p:cNvPr>
          <p:cNvSpPr>
            <a:spLocks noGrp="1"/>
          </p:cNvSpPr>
          <p:nvPr>
            <p:ph type="title"/>
          </p:nvPr>
        </p:nvSpPr>
        <p:spPr/>
        <p:txBody>
          <a:bodyPr/>
          <a:lstStyle/>
          <a:p>
            <a:r>
              <a:rPr lang="en-US"/>
              <a:t>Data Analysis Approach</a:t>
            </a:r>
          </a:p>
        </p:txBody>
      </p:sp>
      <p:sp>
        <p:nvSpPr>
          <p:cNvPr id="3" name="Text Placeholder 2">
            <a:extLst>
              <a:ext uri="{FF2B5EF4-FFF2-40B4-BE49-F238E27FC236}">
                <a16:creationId xmlns:a16="http://schemas.microsoft.com/office/drawing/2014/main" id="{6AF5C89F-4A7E-43E4-812A-C6CD7995BD67}"/>
              </a:ext>
            </a:extLst>
          </p:cNvPr>
          <p:cNvSpPr>
            <a:spLocks noGrp="1"/>
          </p:cNvSpPr>
          <p:nvPr>
            <p:ph type="body" idx="1"/>
          </p:nvPr>
        </p:nvSpPr>
        <p:spPr/>
        <p:txBody>
          <a:bodyPr/>
          <a:lstStyle/>
          <a:p>
            <a:r>
              <a:rPr lang="en-US" dirty="0"/>
              <a:t>Our approach to solving these issues included:</a:t>
            </a:r>
          </a:p>
          <a:p>
            <a:r>
              <a:rPr lang="en-US" dirty="0"/>
              <a:t> 1. Analyzing shipment data to identify delays and trends.</a:t>
            </a:r>
          </a:p>
          <a:p>
            <a:r>
              <a:rPr lang="en-US" dirty="0"/>
              <a:t> 2. Developing key metrics such as average shipping time, number of orders per customer, and on-time shipment rates.</a:t>
            </a:r>
          </a:p>
          <a:p>
            <a:r>
              <a:rPr lang="en-US" dirty="0"/>
              <a:t> 3. Visualizing data through dashboards and reports to pinpoint areas of improvement.</a:t>
            </a:r>
          </a:p>
        </p:txBody>
      </p:sp>
    </p:spTree>
    <p:extLst>
      <p:ext uri="{BB962C8B-B14F-4D97-AF65-F5344CB8AC3E}">
        <p14:creationId xmlns:p14="http://schemas.microsoft.com/office/powerpoint/2010/main" val="370472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53CC52-AFB1-4CEA-9FC4-529FABD4D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247" y="0"/>
            <a:ext cx="9691506" cy="6858000"/>
          </a:xfrm>
          <a:prstGeom prst="rect">
            <a:avLst/>
          </a:prstGeom>
        </p:spPr>
      </p:pic>
    </p:spTree>
    <p:extLst>
      <p:ext uri="{BB962C8B-B14F-4D97-AF65-F5344CB8AC3E}">
        <p14:creationId xmlns:p14="http://schemas.microsoft.com/office/powerpoint/2010/main" val="179834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9B72-0842-4F70-8E75-133B4B5EED6C}"/>
              </a:ext>
            </a:extLst>
          </p:cNvPr>
          <p:cNvSpPr>
            <a:spLocks noGrp="1"/>
          </p:cNvSpPr>
          <p:nvPr>
            <p:ph type="title"/>
          </p:nvPr>
        </p:nvSpPr>
        <p:spPr>
          <a:xfrm>
            <a:off x="742950" y="268437"/>
            <a:ext cx="9613861" cy="1080938"/>
          </a:xfrm>
        </p:spPr>
        <p:txBody>
          <a:bodyPr/>
          <a:lstStyle/>
          <a:p>
            <a:r>
              <a:rPr lang="en-US" dirty="0"/>
              <a:t>Key Metrics Overview</a:t>
            </a:r>
          </a:p>
        </p:txBody>
      </p:sp>
      <p:sp>
        <p:nvSpPr>
          <p:cNvPr id="3" name="Text Placeholder 2">
            <a:extLst>
              <a:ext uri="{FF2B5EF4-FFF2-40B4-BE49-F238E27FC236}">
                <a16:creationId xmlns:a16="http://schemas.microsoft.com/office/drawing/2014/main" id="{2BDDA24E-C33C-4AB0-B03C-2760EDAAF1D9}"/>
              </a:ext>
            </a:extLst>
          </p:cNvPr>
          <p:cNvSpPr>
            <a:spLocks noGrp="1"/>
          </p:cNvSpPr>
          <p:nvPr>
            <p:ph type="body" idx="1"/>
          </p:nvPr>
        </p:nvSpPr>
        <p:spPr>
          <a:xfrm>
            <a:off x="742950" y="1349375"/>
            <a:ext cx="10515600" cy="4351338"/>
          </a:xfrm>
        </p:spPr>
        <p:txBody>
          <a:bodyPr>
            <a:normAutofit/>
          </a:bodyPr>
          <a:lstStyle/>
          <a:p>
            <a:r>
              <a:rPr lang="en-US" dirty="0"/>
              <a:t>Key metrics we analyzed included: - </a:t>
            </a:r>
          </a:p>
          <a:p>
            <a:r>
              <a:rPr lang="en-US" dirty="0"/>
              <a:t>**Total Sales**: $2.3 million, providing insight into revenue performance. – </a:t>
            </a:r>
          </a:p>
          <a:p>
            <a:r>
              <a:rPr lang="en-US" dirty="0"/>
              <a:t>**Total Profit**: $286,400, guiding financial planning and cost improvements. –</a:t>
            </a:r>
          </a:p>
          <a:p>
            <a:r>
              <a:rPr lang="en-US" dirty="0"/>
              <a:t> **Total Orders**: 5,009, used for capacity planning and identifying order trends. – </a:t>
            </a:r>
          </a:p>
          <a:p>
            <a:r>
              <a:rPr lang="en-US" dirty="0"/>
              <a:t>**Unique Customers**: 793, helps in customer segmentation and targeting strategies. – </a:t>
            </a:r>
          </a:p>
          <a:p>
            <a:r>
              <a:rPr lang="en-US" dirty="0"/>
              <a:t>**Average Sale**: $229.90, assisting in pricing strategy and revenue optimization.</a:t>
            </a:r>
          </a:p>
        </p:txBody>
      </p:sp>
    </p:spTree>
    <p:extLst>
      <p:ext uri="{BB962C8B-B14F-4D97-AF65-F5344CB8AC3E}">
        <p14:creationId xmlns:p14="http://schemas.microsoft.com/office/powerpoint/2010/main" val="210199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814C-5A98-420C-B88F-A0C9546A334D}"/>
              </a:ext>
            </a:extLst>
          </p:cNvPr>
          <p:cNvSpPr>
            <a:spLocks noGrp="1"/>
          </p:cNvSpPr>
          <p:nvPr>
            <p:ph type="title"/>
          </p:nvPr>
        </p:nvSpPr>
        <p:spPr/>
        <p:txBody>
          <a:bodyPr/>
          <a:lstStyle/>
          <a:p>
            <a:r>
              <a:rPr lang="en-US"/>
              <a:t>Quarterly Sales Analysis</a:t>
            </a:r>
          </a:p>
        </p:txBody>
      </p:sp>
      <p:sp>
        <p:nvSpPr>
          <p:cNvPr id="3" name="Text Placeholder 2">
            <a:extLst>
              <a:ext uri="{FF2B5EF4-FFF2-40B4-BE49-F238E27FC236}">
                <a16:creationId xmlns:a16="http://schemas.microsoft.com/office/drawing/2014/main" id="{F408F146-9692-42F3-B70D-F77FAF4D5C2A}"/>
              </a:ext>
            </a:extLst>
          </p:cNvPr>
          <p:cNvSpPr>
            <a:spLocks noGrp="1"/>
          </p:cNvSpPr>
          <p:nvPr>
            <p:ph type="body" idx="1"/>
          </p:nvPr>
        </p:nvSpPr>
        <p:spPr/>
        <p:txBody>
          <a:bodyPr/>
          <a:lstStyle/>
          <a:p>
            <a:r>
              <a:rPr lang="en-US"/>
              <a:t>Quarterly sales from 2014 to 2017 show a clear upward trend, with significant peaks in Q3 2014 and Q3 2016, indicating potential seasonal effects or successful promotions. The analysis suggests a consistent growth pattern, which can guide inventory planning and marketing strategies for future quarters.</a:t>
            </a:r>
          </a:p>
        </p:txBody>
      </p:sp>
    </p:spTree>
    <p:extLst>
      <p:ext uri="{BB962C8B-B14F-4D97-AF65-F5344CB8AC3E}">
        <p14:creationId xmlns:p14="http://schemas.microsoft.com/office/powerpoint/2010/main" val="34465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D929-3AED-4333-8CE6-3B7706387643}"/>
              </a:ext>
            </a:extLst>
          </p:cNvPr>
          <p:cNvSpPr>
            <a:spLocks noGrp="1"/>
          </p:cNvSpPr>
          <p:nvPr>
            <p:ph type="title"/>
          </p:nvPr>
        </p:nvSpPr>
        <p:spPr/>
        <p:txBody>
          <a:bodyPr/>
          <a:lstStyle/>
          <a:p>
            <a:r>
              <a:rPr lang="en-US"/>
              <a:t>Sales Analysis by Segment</a:t>
            </a:r>
          </a:p>
        </p:txBody>
      </p:sp>
      <p:sp>
        <p:nvSpPr>
          <p:cNvPr id="3" name="Text Placeholder 2">
            <a:extLst>
              <a:ext uri="{FF2B5EF4-FFF2-40B4-BE49-F238E27FC236}">
                <a16:creationId xmlns:a16="http://schemas.microsoft.com/office/drawing/2014/main" id="{B4CBFF41-D2AB-4611-ADAC-E41352A7F0CE}"/>
              </a:ext>
            </a:extLst>
          </p:cNvPr>
          <p:cNvSpPr>
            <a:spLocks noGrp="1"/>
          </p:cNvSpPr>
          <p:nvPr>
            <p:ph type="body" idx="1"/>
          </p:nvPr>
        </p:nvSpPr>
        <p:spPr/>
        <p:txBody>
          <a:bodyPr/>
          <a:lstStyle/>
          <a:p>
            <a:r>
              <a:rPr lang="en-US" dirty="0"/>
              <a:t>The sales are distributed across three main segments: - **Consumer**: $1.16M - **Corporate**: $706K - **Home Office**: $429K  This distribution indicates a strong consumer base, with significant contributions from the corporate sector. It can guide resource allocation and customer targeting strategies.</a:t>
            </a:r>
          </a:p>
        </p:txBody>
      </p:sp>
    </p:spTree>
    <p:extLst>
      <p:ext uri="{BB962C8B-B14F-4D97-AF65-F5344CB8AC3E}">
        <p14:creationId xmlns:p14="http://schemas.microsoft.com/office/powerpoint/2010/main" val="107523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E12B-5A5A-40DD-82D7-7D343277A34E}"/>
              </a:ext>
            </a:extLst>
          </p:cNvPr>
          <p:cNvSpPr>
            <a:spLocks noGrp="1"/>
          </p:cNvSpPr>
          <p:nvPr>
            <p:ph type="title"/>
          </p:nvPr>
        </p:nvSpPr>
        <p:spPr/>
        <p:txBody>
          <a:bodyPr/>
          <a:lstStyle/>
          <a:p>
            <a:r>
              <a:rPr lang="en-US"/>
              <a:t>Regional Sales Analysis</a:t>
            </a:r>
          </a:p>
        </p:txBody>
      </p:sp>
      <p:sp>
        <p:nvSpPr>
          <p:cNvPr id="3" name="Text Placeholder 2">
            <a:extLst>
              <a:ext uri="{FF2B5EF4-FFF2-40B4-BE49-F238E27FC236}">
                <a16:creationId xmlns:a16="http://schemas.microsoft.com/office/drawing/2014/main" id="{51D86CBF-78FE-4521-BBAE-224E022BC5B8}"/>
              </a:ext>
            </a:extLst>
          </p:cNvPr>
          <p:cNvSpPr>
            <a:spLocks noGrp="1"/>
          </p:cNvSpPr>
          <p:nvPr>
            <p:ph type="body" idx="1"/>
          </p:nvPr>
        </p:nvSpPr>
        <p:spPr/>
        <p:txBody>
          <a:bodyPr/>
          <a:lstStyle/>
          <a:p>
            <a:r>
              <a:rPr lang="en-US" dirty="0"/>
              <a:t>The sales distribution across regions: - **West**: $725K (31.6%) - **East**: $679K (29.5%) - **Central**: $501K (21.8%) - **South**: $391K (17.1%)  This distribution helps in regional performance analysis and guides region-specific strategies to boost sales.</a:t>
            </a:r>
          </a:p>
        </p:txBody>
      </p:sp>
    </p:spTree>
    <p:extLst>
      <p:ext uri="{BB962C8B-B14F-4D97-AF65-F5344CB8AC3E}">
        <p14:creationId xmlns:p14="http://schemas.microsoft.com/office/powerpoint/2010/main" val="115616099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10</TotalTime>
  <Words>520</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Superstore Sales Analysis SHIPFAST LOGISTICS</vt:lpstr>
      <vt:lpstr>Background Information</vt:lpstr>
      <vt:lpstr>Problem Statement</vt:lpstr>
      <vt:lpstr>Data Analysis Approach</vt:lpstr>
      <vt:lpstr>PowerPoint Presentation</vt:lpstr>
      <vt:lpstr>Key Metrics Overview</vt:lpstr>
      <vt:lpstr>Quarterly Sales Analysis</vt:lpstr>
      <vt:lpstr>Sales Analysis by Segment</vt:lpstr>
      <vt:lpstr>Regional Sales Analysis</vt:lpstr>
      <vt:lpstr>Dashboard Analysis</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Analysis</dc:title>
  <dc:creator>ATUL</dc:creator>
  <cp:lastModifiedBy>ATUL</cp:lastModifiedBy>
  <cp:revision>3</cp:revision>
  <dcterms:created xsi:type="dcterms:W3CDTF">2024-10-07T21:14:13Z</dcterms:created>
  <dcterms:modified xsi:type="dcterms:W3CDTF">2024-10-07T21:24:43Z</dcterms:modified>
</cp:coreProperties>
</file>