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07548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793790" y="1733193"/>
            <a:ext cx="7556421" cy="1956435"/>
          </a:xfrm>
          <a:prstGeom prst="rect">
            <a:avLst/>
          </a:prstGeom>
          <a:noFill/>
          <a:ln/>
        </p:spPr>
        <p:txBody>
          <a:bodyPr wrap="square" lIns="0" tIns="0" rIns="0" bIns="0" rtlCol="0" anchor="t"/>
          <a:lstStyle/>
          <a:p>
            <a:pPr marL="0" indent="0">
              <a:lnSpc>
                <a:spcPts val="7700"/>
              </a:lnSpc>
              <a:buNone/>
            </a:pPr>
            <a:r>
              <a:rPr lang="en-US" sz="6150" b="1" kern="0" spc="-185" dirty="0">
                <a:solidFill>
                  <a:srgbClr val="FFFFFF"/>
                </a:solidFill>
                <a:latin typeface="Inter Bold" pitchFamily="34" charset="0"/>
                <a:ea typeface="Inter Bold" pitchFamily="34" charset="-122"/>
                <a:cs typeface="Inter Bold" pitchFamily="34" charset="-120"/>
              </a:rPr>
              <a:t>E-Commerce Sales Analysis with SQL</a:t>
            </a:r>
            <a:endParaRPr lang="en-US" sz="6150" dirty="0"/>
          </a:p>
        </p:txBody>
      </p:sp>
      <p:sp>
        <p:nvSpPr>
          <p:cNvPr id="4" name="Text 1"/>
          <p:cNvSpPr/>
          <p:nvPr/>
        </p:nvSpPr>
        <p:spPr>
          <a:xfrm>
            <a:off x="793790" y="4029789"/>
            <a:ext cx="7556421" cy="1814513"/>
          </a:xfrm>
          <a:prstGeom prst="rect">
            <a:avLst/>
          </a:prstGeom>
          <a:noFill/>
          <a:ln/>
        </p:spPr>
        <p:txBody>
          <a:bodyPr wrap="square" lIns="0" tIns="0" rIns="0" bIns="0" rtlCol="0" anchor="t"/>
          <a:lstStyle/>
          <a:p>
            <a:pPr marL="0" indent="0">
              <a:lnSpc>
                <a:spcPts val="2850"/>
              </a:lnSpc>
              <a:buNone/>
            </a:pPr>
            <a:r>
              <a:rPr lang="en-US" sz="1750" kern="0" spc="-36" dirty="0">
                <a:solidFill>
                  <a:srgbClr val="E5E0DF"/>
                </a:solidFill>
                <a:latin typeface="Inter" pitchFamily="34" charset="0"/>
                <a:ea typeface="Inter" pitchFamily="34" charset="-122"/>
                <a:cs typeface="Inter" pitchFamily="34" charset="-120"/>
              </a:rPr>
              <a:t>In this analysis, we will be delving into the world of e-commerce using SQL. By leveraging this powerful language, we can extract valuable insights from vast amounts of data. Through our analysis, we aim to understand customer behavior, optimize marketing strategies, and ultimately maximize revenue for online businesses.</a:t>
            </a:r>
            <a:endParaRPr lang="en-US" sz="1750" dirty="0"/>
          </a:p>
        </p:txBody>
      </p:sp>
      <p:sp>
        <p:nvSpPr>
          <p:cNvPr id="5" name="Shape 2"/>
          <p:cNvSpPr/>
          <p:nvPr/>
        </p:nvSpPr>
        <p:spPr>
          <a:xfrm>
            <a:off x="793790" y="6116360"/>
            <a:ext cx="362903" cy="362903"/>
          </a:xfrm>
          <a:prstGeom prst="roundRect">
            <a:avLst>
              <a:gd name="adj" fmla="val 25194296"/>
            </a:avLst>
          </a:prstGeom>
          <a:noFill/>
          <a:ln w="7620">
            <a:solidFill>
              <a:srgbClr val="FFFFFF"/>
            </a:solidFill>
            <a:prstDash val="solid"/>
          </a:ln>
        </p:spPr>
      </p:sp>
      <p:pic>
        <p:nvPicPr>
          <p:cNvPr id="6" name="Image 1" descr="preencoded.png"/>
          <p:cNvPicPr>
            <a:picLocks noChangeAspect="1"/>
          </p:cNvPicPr>
          <p:nvPr/>
        </p:nvPicPr>
        <p:blipFill>
          <a:blip r:embed="rId3"/>
          <a:stretch>
            <a:fillRect/>
          </a:stretch>
        </p:blipFill>
        <p:spPr>
          <a:xfrm>
            <a:off x="801410" y="6123980"/>
            <a:ext cx="347663" cy="347663"/>
          </a:xfrm>
          <a:prstGeom prst="rect">
            <a:avLst/>
          </a:prstGeom>
        </p:spPr>
      </p:pic>
      <p:sp>
        <p:nvSpPr>
          <p:cNvPr id="7" name="Text 3"/>
          <p:cNvSpPr/>
          <p:nvPr/>
        </p:nvSpPr>
        <p:spPr>
          <a:xfrm>
            <a:off x="1270040" y="6099453"/>
            <a:ext cx="2172772" cy="396835"/>
          </a:xfrm>
          <a:prstGeom prst="rect">
            <a:avLst/>
          </a:prstGeom>
          <a:noFill/>
          <a:ln/>
        </p:spPr>
        <p:txBody>
          <a:bodyPr wrap="none" lIns="0" tIns="0" rIns="0" bIns="0" rtlCol="0" anchor="t"/>
          <a:lstStyle/>
          <a:p>
            <a:pPr marL="0" indent="0" algn="l">
              <a:lnSpc>
                <a:spcPts val="3100"/>
              </a:lnSpc>
              <a:buNone/>
            </a:pPr>
            <a:r>
              <a:rPr lang="en-US" sz="2200" b="1" kern="0" spc="-36" dirty="0">
                <a:solidFill>
                  <a:srgbClr val="E5E0DF"/>
                </a:solidFill>
                <a:latin typeface="Inter Bold" pitchFamily="34" charset="0"/>
                <a:ea typeface="Inter Bold" pitchFamily="34" charset="-122"/>
                <a:cs typeface="Inter Bold" pitchFamily="34" charset="-120"/>
              </a:rPr>
              <a:t>by Atul Gaikwad</a:t>
            </a:r>
            <a:endParaRPr lang="en-US" sz="2200" dirty="0"/>
          </a:p>
        </p:txBody>
      </p:sp>
      <p:pic>
        <p:nvPicPr>
          <p:cNvPr id="1030" name="Picture 6" descr="lil artsy">
            <a:extLst>
              <a:ext uri="{FF2B5EF4-FFF2-40B4-BE49-F238E27FC236}">
                <a16:creationId xmlns:a16="http://schemas.microsoft.com/office/drawing/2014/main" id="{2EAAFB2F-325A-C308-CBC4-1530472375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36786" y="0"/>
            <a:ext cx="5293614" cy="8229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EBBBBC-F991-1A61-794F-89AE246214C0}"/>
              </a:ext>
            </a:extLst>
          </p:cNvPr>
          <p:cNvSpPr txBox="1"/>
          <p:nvPr/>
        </p:nvSpPr>
        <p:spPr>
          <a:xfrm>
            <a:off x="869795" y="483962"/>
            <a:ext cx="7315200" cy="6609695"/>
          </a:xfrm>
          <a:prstGeom prst="rect">
            <a:avLst/>
          </a:prstGeom>
          <a:noFill/>
        </p:spPr>
        <p:txBody>
          <a:bodyPr wrap="square">
            <a:spAutoFit/>
          </a:bodyPr>
          <a:lstStyle/>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2.Find the average number of products per order, grouped by customer city.</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QUERY :</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SELECT </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customers.customer_city</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ROUND(AVG(</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order_items.order_item_id</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2) AS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avg_products</a:t>
            </a:r>
            <a:endPar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FROM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ecommerce_analysis_project.order_items</a:t>
            </a:r>
            <a:endPar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JOIN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ecommerce_analysis_project.orders</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ON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order_items.order_id</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orders.order_id</a:t>
            </a:r>
            <a:endPar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JOIN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ecommerce_analysis_project.customers</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ON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orders.customer_id</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customers.customer_id</a:t>
            </a:r>
            <a:endPar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GROUP BY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customers.customer_city</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Bef>
                <a:spcPts val="0"/>
              </a:spcBef>
              <a:spcAft>
                <a:spcPts val="800"/>
              </a:spcAft>
            </a:pPr>
            <a:endParaRPr lang="en-US" kern="100" dirty="0">
              <a:solidFill>
                <a:schemeClr val="bg1"/>
              </a:solidFill>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OUTPUT:</a:t>
            </a:r>
          </a:p>
        </p:txBody>
      </p:sp>
      <p:pic>
        <p:nvPicPr>
          <p:cNvPr id="4" name="Picture 3">
            <a:extLst>
              <a:ext uri="{FF2B5EF4-FFF2-40B4-BE49-F238E27FC236}">
                <a16:creationId xmlns:a16="http://schemas.microsoft.com/office/drawing/2014/main" id="{97FEDE62-3E79-B6F0-D77B-67D3836875A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2805" y="1759379"/>
            <a:ext cx="5347009" cy="5334278"/>
          </a:xfrm>
          <a:prstGeom prst="rect">
            <a:avLst/>
          </a:prstGeom>
          <a:noFill/>
          <a:ln>
            <a:noFill/>
          </a:ln>
        </p:spPr>
      </p:pic>
    </p:spTree>
    <p:extLst>
      <p:ext uri="{BB962C8B-B14F-4D97-AF65-F5344CB8AC3E}">
        <p14:creationId xmlns:p14="http://schemas.microsoft.com/office/powerpoint/2010/main" val="24546280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00940B-E43D-0A53-FC73-47D59EBD49BB}"/>
              </a:ext>
            </a:extLst>
          </p:cNvPr>
          <p:cNvSpPr txBox="1"/>
          <p:nvPr/>
        </p:nvSpPr>
        <p:spPr>
          <a:xfrm>
            <a:off x="345689" y="379141"/>
            <a:ext cx="12422458" cy="5346272"/>
          </a:xfrm>
          <a:prstGeom prst="rect">
            <a:avLst/>
          </a:prstGeom>
          <a:noFill/>
        </p:spPr>
        <p:txBody>
          <a:bodyPr wrap="square">
            <a:spAutoFit/>
          </a:bodyPr>
          <a:lstStyle/>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#3. Calculate the percentage of total revenue contributed by each product category.</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QUERY :</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SELECT </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products.product_category</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ROUND((SUM(</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order_items.price</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 100.0) / (SELECT SUM(price) FROM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ecommerce_analysis_project.order_items</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2) AS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revenue_percentage</a:t>
            </a:r>
            <a:endPar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FROM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ecommerce_analysis_project.order_items</a:t>
            </a:r>
            <a:endPar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JOIN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ecommerce_analysis_project.products</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ON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order_items.product_id</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products.product_id</a:t>
            </a:r>
            <a:endPar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GROUP BY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products.product_category</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Output : </a:t>
            </a:r>
          </a:p>
        </p:txBody>
      </p:sp>
      <p:pic>
        <p:nvPicPr>
          <p:cNvPr id="4" name="Picture 3">
            <a:extLst>
              <a:ext uri="{FF2B5EF4-FFF2-40B4-BE49-F238E27FC236}">
                <a16:creationId xmlns:a16="http://schemas.microsoft.com/office/drawing/2014/main" id="{6BE7067B-15D8-36D7-FDD6-D6495E3E31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34004" y="4878844"/>
            <a:ext cx="3236595" cy="2575560"/>
          </a:xfrm>
          <a:prstGeom prst="rect">
            <a:avLst/>
          </a:prstGeom>
          <a:noFill/>
          <a:ln>
            <a:noFill/>
          </a:ln>
        </p:spPr>
      </p:pic>
      <p:pic>
        <p:nvPicPr>
          <p:cNvPr id="5" name="Picture 4">
            <a:extLst>
              <a:ext uri="{FF2B5EF4-FFF2-40B4-BE49-F238E27FC236}">
                <a16:creationId xmlns:a16="http://schemas.microsoft.com/office/drawing/2014/main" id="{122CE749-95D4-47C6-1559-CB43660F6F4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18703" y="4878844"/>
            <a:ext cx="3082925" cy="2575560"/>
          </a:xfrm>
          <a:prstGeom prst="rect">
            <a:avLst/>
          </a:prstGeom>
          <a:noFill/>
          <a:ln>
            <a:noFill/>
          </a:ln>
        </p:spPr>
      </p:pic>
    </p:spTree>
    <p:extLst>
      <p:ext uri="{BB962C8B-B14F-4D97-AF65-F5344CB8AC3E}">
        <p14:creationId xmlns:p14="http://schemas.microsoft.com/office/powerpoint/2010/main" val="38198166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6B60A8-2F55-03C9-F4DC-3306929DD8D0}"/>
              </a:ext>
            </a:extLst>
          </p:cNvPr>
          <p:cNvSpPr txBox="1"/>
          <p:nvPr/>
        </p:nvSpPr>
        <p:spPr>
          <a:xfrm>
            <a:off x="312234" y="809953"/>
            <a:ext cx="10660566" cy="6712287"/>
          </a:xfrm>
          <a:prstGeom prst="rect">
            <a:avLst/>
          </a:prstGeom>
          <a:noFill/>
        </p:spPr>
        <p:txBody>
          <a:bodyPr wrap="square">
            <a:spAutoFit/>
          </a:bodyPr>
          <a:lstStyle/>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#4.Identify the correlation between product price and the number of times a product has been purchased.</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QUERY :</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SELECT </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products.product_category</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AVG(</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order_items.price</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AS price,  </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COUNT(</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order_items.product_id</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AS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order_count</a:t>
            </a:r>
            <a:endPar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FROM </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order_items</a:t>
            </a:r>
            <a:endPar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JOIN </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products ON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order_items.product_id</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products.product_id</a:t>
            </a:r>
            <a:endPar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GROUP BY </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products.product_category</a:t>
            </a:r>
            <a:endPar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ORDER BY </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order_count</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DESC;</a:t>
            </a:r>
          </a:p>
          <a:p>
            <a:pPr marL="0" marR="0">
              <a:lnSpc>
                <a:spcPct val="115000"/>
              </a:lnSpc>
              <a:spcBef>
                <a:spcPts val="0"/>
              </a:spcBef>
              <a:spcAft>
                <a:spcPts val="800"/>
              </a:spcAft>
            </a:pPr>
            <a:r>
              <a:rPr lang="en-US"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OUTPUT: </a:t>
            </a:r>
            <a:endPar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8F0C00E9-BC98-F5DE-E9AF-8760E58700B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03968" y="2603996"/>
            <a:ext cx="5851849" cy="4254004"/>
          </a:xfrm>
          <a:prstGeom prst="rect">
            <a:avLst/>
          </a:prstGeom>
          <a:noFill/>
          <a:ln>
            <a:noFill/>
          </a:ln>
        </p:spPr>
      </p:pic>
    </p:spTree>
    <p:extLst>
      <p:ext uri="{BB962C8B-B14F-4D97-AF65-F5344CB8AC3E}">
        <p14:creationId xmlns:p14="http://schemas.microsoft.com/office/powerpoint/2010/main" val="16181256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F2C209-21AB-E870-E1CE-F65C299DF1B1}"/>
              </a:ext>
            </a:extLst>
          </p:cNvPr>
          <p:cNvSpPr txBox="1"/>
          <p:nvPr/>
        </p:nvSpPr>
        <p:spPr>
          <a:xfrm>
            <a:off x="256478" y="650679"/>
            <a:ext cx="10716322" cy="6712287"/>
          </a:xfrm>
          <a:prstGeom prst="rect">
            <a:avLst/>
          </a:prstGeom>
          <a:noFill/>
        </p:spPr>
        <p:txBody>
          <a:bodyPr wrap="square">
            <a:spAutoFit/>
          </a:bodyPr>
          <a:lstStyle/>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#5. Calculate the total revenue generated by each seller and rank them by revenue.</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QUERY :</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SELECT </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order_items.seller_id</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SUM(</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payments.payment_value</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AS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total_revenue</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RANK() OVER (ORDER BY SUM(</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payments.payment_value</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DESC) AS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seller_rank</a:t>
            </a:r>
            <a:endPar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FROM </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order_items</a:t>
            </a:r>
            <a:endPar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JOIN </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payments ON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order_items.order_id</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payments.order_id</a:t>
            </a:r>
            <a:endPar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GROUP BY </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order_items.seller_id</a:t>
            </a:r>
            <a:endPar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ORDER BY </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total_revenue</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DESC;</a:t>
            </a:r>
          </a:p>
          <a:p>
            <a:pPr marL="0" marR="0">
              <a:lnSpc>
                <a:spcPct val="115000"/>
              </a:lnSpc>
              <a:spcBef>
                <a:spcPts val="0"/>
              </a:spcBef>
              <a:spcAft>
                <a:spcPts val="800"/>
              </a:spcAft>
            </a:pPr>
            <a:r>
              <a:rPr lang="en-US"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OUTPUT:</a:t>
            </a:r>
          </a:p>
        </p:txBody>
      </p:sp>
      <p:pic>
        <p:nvPicPr>
          <p:cNvPr id="4" name="Picture 3">
            <a:extLst>
              <a:ext uri="{FF2B5EF4-FFF2-40B4-BE49-F238E27FC236}">
                <a16:creationId xmlns:a16="http://schemas.microsoft.com/office/drawing/2014/main" id="{A165AF38-62D9-5999-DBB3-5C394298EF8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50098" y="4287626"/>
            <a:ext cx="6623824" cy="3748495"/>
          </a:xfrm>
          <a:prstGeom prst="rect">
            <a:avLst/>
          </a:prstGeom>
          <a:noFill/>
          <a:ln>
            <a:noFill/>
          </a:ln>
        </p:spPr>
      </p:pic>
    </p:spTree>
    <p:extLst>
      <p:ext uri="{BB962C8B-B14F-4D97-AF65-F5344CB8AC3E}">
        <p14:creationId xmlns:p14="http://schemas.microsoft.com/office/powerpoint/2010/main" val="8997497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BE376A4-85C0-D678-6DB7-0099438CAEF4}"/>
              </a:ext>
            </a:extLst>
          </p:cNvPr>
          <p:cNvSpPr txBox="1"/>
          <p:nvPr/>
        </p:nvSpPr>
        <p:spPr>
          <a:xfrm>
            <a:off x="356839" y="314434"/>
            <a:ext cx="10660566" cy="5740033"/>
          </a:xfrm>
          <a:prstGeom prst="rect">
            <a:avLst/>
          </a:prstGeom>
          <a:noFill/>
        </p:spPr>
        <p:txBody>
          <a:bodyPr wrap="square">
            <a:spAutoFit/>
          </a:bodyPr>
          <a:lstStyle/>
          <a:p>
            <a:r>
              <a:rPr lang="en-US" sz="2500" b="1" dirty="0">
                <a:solidFill>
                  <a:schemeClr val="bg1"/>
                </a:solidFill>
              </a:rPr>
              <a:t>#ADVANCED QUESTIONS : </a:t>
            </a:r>
          </a:p>
          <a:p>
            <a:r>
              <a:rPr lang="en-US" dirty="0">
                <a:solidFill>
                  <a:schemeClr val="bg1"/>
                </a:solidFill>
              </a:rPr>
              <a:t>#1. Calculate the moving average of order values for each customer over their order history.</a:t>
            </a:r>
          </a:p>
          <a:p>
            <a:r>
              <a:rPr lang="en-US" dirty="0">
                <a:solidFill>
                  <a:schemeClr val="bg1"/>
                </a:solidFill>
              </a:rPr>
              <a:t>QUERY :</a:t>
            </a:r>
          </a:p>
          <a:p>
            <a:r>
              <a:rPr lang="en-US" dirty="0">
                <a:solidFill>
                  <a:schemeClr val="bg1"/>
                </a:solidFill>
              </a:rPr>
              <a:t>SELECT </a:t>
            </a:r>
          </a:p>
          <a:p>
            <a:r>
              <a:rPr lang="en-US" dirty="0">
                <a:solidFill>
                  <a:schemeClr val="bg1"/>
                </a:solidFill>
              </a:rPr>
              <a:t>    </a:t>
            </a:r>
            <a:r>
              <a:rPr lang="en-US" dirty="0" err="1">
                <a:solidFill>
                  <a:schemeClr val="bg1"/>
                </a:solidFill>
              </a:rPr>
              <a:t>customer_orders.customer_id</a:t>
            </a:r>
            <a:r>
              <a:rPr lang="en-US" dirty="0">
                <a:solidFill>
                  <a:schemeClr val="bg1"/>
                </a:solidFill>
              </a:rPr>
              <a:t>, </a:t>
            </a:r>
          </a:p>
          <a:p>
            <a:r>
              <a:rPr lang="en-US" dirty="0">
                <a:solidFill>
                  <a:schemeClr val="bg1"/>
                </a:solidFill>
              </a:rPr>
              <a:t>    </a:t>
            </a:r>
            <a:r>
              <a:rPr lang="en-US" dirty="0" err="1">
                <a:solidFill>
                  <a:schemeClr val="bg1"/>
                </a:solidFill>
              </a:rPr>
              <a:t>customer_orders.order_id</a:t>
            </a:r>
            <a:r>
              <a:rPr lang="en-US" dirty="0">
                <a:solidFill>
                  <a:schemeClr val="bg1"/>
                </a:solidFill>
              </a:rPr>
              <a:t>, </a:t>
            </a:r>
          </a:p>
          <a:p>
            <a:r>
              <a:rPr lang="en-US" dirty="0">
                <a:solidFill>
                  <a:schemeClr val="bg1"/>
                </a:solidFill>
              </a:rPr>
              <a:t>    AVG(</a:t>
            </a:r>
            <a:r>
              <a:rPr lang="en-US" dirty="0" err="1">
                <a:solidFill>
                  <a:schemeClr val="bg1"/>
                </a:solidFill>
              </a:rPr>
              <a:t>customer_orders.order_value</a:t>
            </a:r>
            <a:r>
              <a:rPr lang="en-US" dirty="0">
                <a:solidFill>
                  <a:schemeClr val="bg1"/>
                </a:solidFill>
              </a:rPr>
              <a:t>) OVER (PARTITION BY </a:t>
            </a:r>
            <a:r>
              <a:rPr lang="en-US" dirty="0" err="1">
                <a:solidFill>
                  <a:schemeClr val="bg1"/>
                </a:solidFill>
              </a:rPr>
              <a:t>customer_orders.customer_id</a:t>
            </a:r>
            <a:r>
              <a:rPr lang="en-US" dirty="0">
                <a:solidFill>
                  <a:schemeClr val="bg1"/>
                </a:solidFill>
              </a:rPr>
              <a:t> ORDER BY </a:t>
            </a:r>
            <a:r>
              <a:rPr lang="en-US" dirty="0" err="1">
                <a:solidFill>
                  <a:schemeClr val="bg1"/>
                </a:solidFill>
              </a:rPr>
              <a:t>customer_orders.order_date</a:t>
            </a:r>
            <a:r>
              <a:rPr lang="en-US" dirty="0">
                <a:solidFill>
                  <a:schemeClr val="bg1"/>
                </a:solidFill>
              </a:rPr>
              <a:t> ROWS BETWEEN 2 PRECEDING AND CURRENT ROW) AS </a:t>
            </a:r>
            <a:r>
              <a:rPr lang="en-US" dirty="0" err="1">
                <a:solidFill>
                  <a:schemeClr val="bg1"/>
                </a:solidFill>
              </a:rPr>
              <a:t>moving_avg_order_value</a:t>
            </a:r>
            <a:endParaRPr lang="en-US" dirty="0">
              <a:solidFill>
                <a:schemeClr val="bg1"/>
              </a:solidFill>
            </a:endParaRPr>
          </a:p>
          <a:p>
            <a:r>
              <a:rPr lang="en-US" dirty="0">
                <a:solidFill>
                  <a:schemeClr val="bg1"/>
                </a:solidFill>
              </a:rPr>
              <a:t>FROM (</a:t>
            </a:r>
          </a:p>
          <a:p>
            <a:r>
              <a:rPr lang="en-US" dirty="0">
                <a:solidFill>
                  <a:schemeClr val="bg1"/>
                </a:solidFill>
              </a:rPr>
              <a:t>    SELECT </a:t>
            </a:r>
          </a:p>
          <a:p>
            <a:r>
              <a:rPr lang="en-US" dirty="0">
                <a:solidFill>
                  <a:schemeClr val="bg1"/>
                </a:solidFill>
              </a:rPr>
              <a:t>        </a:t>
            </a:r>
            <a:r>
              <a:rPr lang="en-US" dirty="0" err="1">
                <a:solidFill>
                  <a:schemeClr val="bg1"/>
                </a:solidFill>
              </a:rPr>
              <a:t>orders.customer_id</a:t>
            </a:r>
            <a:r>
              <a:rPr lang="en-US" dirty="0">
                <a:solidFill>
                  <a:schemeClr val="bg1"/>
                </a:solidFill>
              </a:rPr>
              <a:t>, </a:t>
            </a:r>
          </a:p>
          <a:p>
            <a:r>
              <a:rPr lang="en-US" dirty="0">
                <a:solidFill>
                  <a:schemeClr val="bg1"/>
                </a:solidFill>
              </a:rPr>
              <a:t>        </a:t>
            </a:r>
            <a:r>
              <a:rPr lang="en-US" dirty="0" err="1">
                <a:solidFill>
                  <a:schemeClr val="bg1"/>
                </a:solidFill>
              </a:rPr>
              <a:t>orders.order_id</a:t>
            </a:r>
            <a:r>
              <a:rPr lang="en-US" dirty="0">
                <a:solidFill>
                  <a:schemeClr val="bg1"/>
                </a:solidFill>
              </a:rPr>
              <a:t>, </a:t>
            </a:r>
          </a:p>
          <a:p>
            <a:r>
              <a:rPr lang="en-US" dirty="0">
                <a:solidFill>
                  <a:schemeClr val="bg1"/>
                </a:solidFill>
              </a:rPr>
              <a:t>        SUM(</a:t>
            </a:r>
            <a:r>
              <a:rPr lang="en-US" dirty="0" err="1">
                <a:solidFill>
                  <a:schemeClr val="bg1"/>
                </a:solidFill>
              </a:rPr>
              <a:t>order_items.price</a:t>
            </a:r>
            <a:r>
              <a:rPr lang="en-US" dirty="0">
                <a:solidFill>
                  <a:schemeClr val="bg1"/>
                </a:solidFill>
              </a:rPr>
              <a:t>) AS </a:t>
            </a:r>
            <a:r>
              <a:rPr lang="en-US" dirty="0" err="1">
                <a:solidFill>
                  <a:schemeClr val="bg1"/>
                </a:solidFill>
              </a:rPr>
              <a:t>order_value</a:t>
            </a:r>
            <a:r>
              <a:rPr lang="en-US" dirty="0">
                <a:solidFill>
                  <a:schemeClr val="bg1"/>
                </a:solidFill>
              </a:rPr>
              <a:t>, </a:t>
            </a:r>
          </a:p>
          <a:p>
            <a:r>
              <a:rPr lang="en-US" dirty="0">
                <a:solidFill>
                  <a:schemeClr val="bg1"/>
                </a:solidFill>
              </a:rPr>
              <a:t>        </a:t>
            </a:r>
            <a:r>
              <a:rPr lang="en-US" dirty="0" err="1">
                <a:solidFill>
                  <a:schemeClr val="bg1"/>
                </a:solidFill>
              </a:rPr>
              <a:t>orders.order_purchase_timestamp</a:t>
            </a:r>
            <a:r>
              <a:rPr lang="en-US" dirty="0">
                <a:solidFill>
                  <a:schemeClr val="bg1"/>
                </a:solidFill>
              </a:rPr>
              <a:t> AS </a:t>
            </a:r>
            <a:r>
              <a:rPr lang="en-US" dirty="0" err="1">
                <a:solidFill>
                  <a:schemeClr val="bg1"/>
                </a:solidFill>
              </a:rPr>
              <a:t>order_date</a:t>
            </a:r>
            <a:endParaRPr lang="en-US" dirty="0">
              <a:solidFill>
                <a:schemeClr val="bg1"/>
              </a:solidFill>
            </a:endParaRPr>
          </a:p>
          <a:p>
            <a:r>
              <a:rPr lang="en-US" dirty="0">
                <a:solidFill>
                  <a:schemeClr val="bg1"/>
                </a:solidFill>
              </a:rPr>
              <a:t>    FROM </a:t>
            </a:r>
            <a:r>
              <a:rPr lang="en-US" dirty="0" err="1">
                <a:solidFill>
                  <a:schemeClr val="bg1"/>
                </a:solidFill>
              </a:rPr>
              <a:t>ecommerce_analysis_project.orders</a:t>
            </a:r>
            <a:endParaRPr lang="en-US" dirty="0">
              <a:solidFill>
                <a:schemeClr val="bg1"/>
              </a:solidFill>
            </a:endParaRPr>
          </a:p>
          <a:p>
            <a:r>
              <a:rPr lang="en-US" dirty="0">
                <a:solidFill>
                  <a:schemeClr val="bg1"/>
                </a:solidFill>
              </a:rPr>
              <a:t>    JOIN </a:t>
            </a:r>
            <a:r>
              <a:rPr lang="en-US" dirty="0" err="1">
                <a:solidFill>
                  <a:schemeClr val="bg1"/>
                </a:solidFill>
              </a:rPr>
              <a:t>ecommerce_analysis_project.order_items</a:t>
            </a:r>
            <a:r>
              <a:rPr lang="en-US" dirty="0">
                <a:solidFill>
                  <a:schemeClr val="bg1"/>
                </a:solidFill>
              </a:rPr>
              <a:t> </a:t>
            </a:r>
          </a:p>
          <a:p>
            <a:r>
              <a:rPr lang="en-US" dirty="0">
                <a:solidFill>
                  <a:schemeClr val="bg1"/>
                </a:solidFill>
              </a:rPr>
              <a:t>        ON </a:t>
            </a:r>
            <a:r>
              <a:rPr lang="en-US" dirty="0" err="1">
                <a:solidFill>
                  <a:schemeClr val="bg1"/>
                </a:solidFill>
              </a:rPr>
              <a:t>orders.order_id</a:t>
            </a:r>
            <a:r>
              <a:rPr lang="en-US" dirty="0">
                <a:solidFill>
                  <a:schemeClr val="bg1"/>
                </a:solidFill>
              </a:rPr>
              <a:t> = </a:t>
            </a:r>
            <a:r>
              <a:rPr lang="en-US" dirty="0" err="1">
                <a:solidFill>
                  <a:schemeClr val="bg1"/>
                </a:solidFill>
              </a:rPr>
              <a:t>order_items.order_id</a:t>
            </a:r>
            <a:endParaRPr lang="en-US" dirty="0">
              <a:solidFill>
                <a:schemeClr val="bg1"/>
              </a:solidFill>
            </a:endParaRPr>
          </a:p>
          <a:p>
            <a:r>
              <a:rPr lang="en-US" dirty="0">
                <a:solidFill>
                  <a:schemeClr val="bg1"/>
                </a:solidFill>
              </a:rPr>
              <a:t>    GROUP BY </a:t>
            </a:r>
            <a:r>
              <a:rPr lang="en-US" dirty="0" err="1">
                <a:solidFill>
                  <a:schemeClr val="bg1"/>
                </a:solidFill>
              </a:rPr>
              <a:t>orders.customer_id</a:t>
            </a:r>
            <a:r>
              <a:rPr lang="en-US" dirty="0">
                <a:solidFill>
                  <a:schemeClr val="bg1"/>
                </a:solidFill>
              </a:rPr>
              <a:t>, </a:t>
            </a:r>
            <a:r>
              <a:rPr lang="en-US" dirty="0" err="1">
                <a:solidFill>
                  <a:schemeClr val="bg1"/>
                </a:solidFill>
              </a:rPr>
              <a:t>orders.order_id</a:t>
            </a:r>
            <a:r>
              <a:rPr lang="en-US" dirty="0">
                <a:solidFill>
                  <a:schemeClr val="bg1"/>
                </a:solidFill>
              </a:rPr>
              <a:t>, </a:t>
            </a:r>
            <a:r>
              <a:rPr lang="en-US" dirty="0" err="1">
                <a:solidFill>
                  <a:schemeClr val="bg1"/>
                </a:solidFill>
              </a:rPr>
              <a:t>orders.order_purchase_timestamp</a:t>
            </a:r>
            <a:endParaRPr lang="en-US" dirty="0">
              <a:solidFill>
                <a:schemeClr val="bg1"/>
              </a:solidFill>
            </a:endParaRPr>
          </a:p>
          <a:p>
            <a:r>
              <a:rPr lang="en-US" dirty="0">
                <a:solidFill>
                  <a:schemeClr val="bg1"/>
                </a:solidFill>
              </a:rPr>
              <a:t>) </a:t>
            </a:r>
            <a:r>
              <a:rPr lang="en-US" dirty="0" err="1">
                <a:solidFill>
                  <a:schemeClr val="bg1"/>
                </a:solidFill>
              </a:rPr>
              <a:t>customer_orders</a:t>
            </a:r>
            <a:r>
              <a:rPr lang="en-US" dirty="0">
                <a:solidFill>
                  <a:schemeClr val="bg1"/>
                </a:solidFill>
              </a:rPr>
              <a:t>;</a:t>
            </a:r>
          </a:p>
          <a:p>
            <a:r>
              <a:rPr lang="en-US" dirty="0">
                <a:solidFill>
                  <a:schemeClr val="bg1"/>
                </a:solidFill>
              </a:rPr>
              <a:t>OUTPUT: </a:t>
            </a:r>
          </a:p>
        </p:txBody>
      </p:sp>
      <p:pic>
        <p:nvPicPr>
          <p:cNvPr id="8" name="Picture 7">
            <a:extLst>
              <a:ext uri="{FF2B5EF4-FFF2-40B4-BE49-F238E27FC236}">
                <a16:creationId xmlns:a16="http://schemas.microsoft.com/office/drawing/2014/main" id="{3BA14E64-636F-5B20-02D9-82F7EA8C4E5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12187" y="6054467"/>
            <a:ext cx="5387975" cy="2047240"/>
          </a:xfrm>
          <a:prstGeom prst="rect">
            <a:avLst/>
          </a:prstGeom>
          <a:noFill/>
          <a:ln>
            <a:noFill/>
          </a:ln>
        </p:spPr>
      </p:pic>
    </p:spTree>
    <p:extLst>
      <p:ext uri="{BB962C8B-B14F-4D97-AF65-F5344CB8AC3E}">
        <p14:creationId xmlns:p14="http://schemas.microsoft.com/office/powerpoint/2010/main" val="4244795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F192A8-FACE-5FE0-D062-06657EE8A800}"/>
              </a:ext>
            </a:extLst>
          </p:cNvPr>
          <p:cNvSpPr txBox="1"/>
          <p:nvPr/>
        </p:nvSpPr>
        <p:spPr>
          <a:xfrm>
            <a:off x="312234" y="280834"/>
            <a:ext cx="10660566" cy="7030835"/>
          </a:xfrm>
          <a:prstGeom prst="rect">
            <a:avLst/>
          </a:prstGeom>
          <a:noFill/>
        </p:spPr>
        <p:txBody>
          <a:bodyPr wrap="square">
            <a:spAutoFit/>
          </a:bodyPr>
          <a:lstStyle/>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#2. Calculate the cumulative sales per month for each year.</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QUERY :</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SELECT </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YEAR(</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orders.order_purchase_timestamp</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AS year,</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MONTH(</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orders.order_purchase_timestamp</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AS month,</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SUM(</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payments.payment_value</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AS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total_sales</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SUM(SUM(</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payments.payment_value</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OVER (PARTITION BY YEAR(</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orders.order_purchase_timestamp</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ORDER BY MONTH(</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orders.order_purchase_timestamp</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AS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cumulative_sales</a:t>
            </a:r>
            <a:endPar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FROM orders</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JOIN payments ON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orders.order_id</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payments.order_id</a:t>
            </a:r>
            <a:endPar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GROUP BY </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YEAR(</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orders.order_purchase_timestamp</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MONTH(</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orders.order_purchase_timestamp</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ORDER BY </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year, month;</a:t>
            </a:r>
          </a:p>
          <a:p>
            <a:pPr marL="0" marR="0">
              <a:lnSpc>
                <a:spcPct val="115000"/>
              </a:lnSpc>
              <a:spcBef>
                <a:spcPts val="0"/>
              </a:spcBef>
              <a:spcAft>
                <a:spcPts val="800"/>
              </a:spcAft>
            </a:pPr>
            <a:endParaRPr lang="en-US" kern="100" dirty="0">
              <a:solidFill>
                <a:schemeClr val="bg1"/>
              </a:solidFill>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OUTPUT : </a:t>
            </a:r>
          </a:p>
        </p:txBody>
      </p:sp>
      <p:pic>
        <p:nvPicPr>
          <p:cNvPr id="4" name="Picture 3">
            <a:extLst>
              <a:ext uri="{FF2B5EF4-FFF2-40B4-BE49-F238E27FC236}">
                <a16:creationId xmlns:a16="http://schemas.microsoft.com/office/drawing/2014/main" id="{7A8A8EAC-34E1-BE0A-07CF-D14A213D59C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24224" y="4477958"/>
            <a:ext cx="4634440" cy="3582321"/>
          </a:xfrm>
          <a:prstGeom prst="rect">
            <a:avLst/>
          </a:prstGeom>
          <a:noFill/>
          <a:ln>
            <a:noFill/>
          </a:ln>
        </p:spPr>
      </p:pic>
    </p:spTree>
    <p:extLst>
      <p:ext uri="{BB962C8B-B14F-4D97-AF65-F5344CB8AC3E}">
        <p14:creationId xmlns:p14="http://schemas.microsoft.com/office/powerpoint/2010/main" val="13608461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3411B0-6C4A-9238-AE1D-66773EFB706D}"/>
              </a:ext>
            </a:extLst>
          </p:cNvPr>
          <p:cNvSpPr txBox="1"/>
          <p:nvPr/>
        </p:nvSpPr>
        <p:spPr>
          <a:xfrm>
            <a:off x="178420" y="542700"/>
            <a:ext cx="10794380" cy="6825651"/>
          </a:xfrm>
          <a:prstGeom prst="rect">
            <a:avLst/>
          </a:prstGeom>
          <a:noFill/>
        </p:spPr>
        <p:txBody>
          <a:bodyPr wrap="square">
            <a:spAutoFit/>
          </a:bodyPr>
          <a:lstStyle/>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3. Calculate the year-over-year growth rate of total sales.</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QUERY :</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SELECT </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YEAR(</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orders.order_purchase_timestamp</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AS year, </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SUM(</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order_items.price</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AS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total_sales</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LAG(SUM(</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order_items.price</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OVER (ORDER BY YEAR(</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orders.order_purchase_timestamp</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AS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previous_year_sales</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((SUM(</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order_items.price</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 LAG(SUM(</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order_items.price</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OVER (ORDER BY YEAR(</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orders.order_purchase_timestamp</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 LAG(SUM(</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order_items.price</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OVER (ORDER BY YEAR(</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orders.order_purchase_timestamp</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 100) AS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yoy_growth_rate</a:t>
            </a:r>
            <a:endPar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FROM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ecommerce_analysis_project.orders</a:t>
            </a:r>
            <a:endPar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JOIN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ecommerce_analysis_project.order_items</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ON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orders.order_id</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order_items.order_id</a:t>
            </a:r>
            <a:endPar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GROUP BY YEAR(</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orders.order_purchase_timestamp</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OUTPUT : </a:t>
            </a:r>
          </a:p>
        </p:txBody>
      </p:sp>
      <p:pic>
        <p:nvPicPr>
          <p:cNvPr id="4" name="Picture 3">
            <a:extLst>
              <a:ext uri="{FF2B5EF4-FFF2-40B4-BE49-F238E27FC236}">
                <a16:creationId xmlns:a16="http://schemas.microsoft.com/office/drawing/2014/main" id="{DEC3E874-E718-00D1-1112-896EA52ADBA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34471" y="6747956"/>
            <a:ext cx="5279390" cy="1240790"/>
          </a:xfrm>
          <a:prstGeom prst="rect">
            <a:avLst/>
          </a:prstGeom>
          <a:noFill/>
          <a:ln>
            <a:noFill/>
          </a:ln>
        </p:spPr>
      </p:pic>
    </p:spTree>
    <p:extLst>
      <p:ext uri="{BB962C8B-B14F-4D97-AF65-F5344CB8AC3E}">
        <p14:creationId xmlns:p14="http://schemas.microsoft.com/office/powerpoint/2010/main" val="28303411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B9F826-9B33-850D-284A-07AEA6C92060}"/>
              </a:ext>
            </a:extLst>
          </p:cNvPr>
          <p:cNvSpPr txBox="1"/>
          <p:nvPr/>
        </p:nvSpPr>
        <p:spPr>
          <a:xfrm>
            <a:off x="256477" y="229537"/>
            <a:ext cx="10080703" cy="7349384"/>
          </a:xfrm>
          <a:prstGeom prst="rect">
            <a:avLst/>
          </a:prstGeom>
          <a:noFill/>
        </p:spPr>
        <p:txBody>
          <a:bodyPr wrap="square">
            <a:spAutoFit/>
          </a:bodyPr>
          <a:lstStyle/>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#4.. Calculate the retention rate of customers, defined as the percentage of customers who make another purchase within 6 months of their first purchase.</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QUERY :</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SELECT </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COUNT(DISTINCT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retained.customer_id</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AS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retained_customers</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COUNT(DISTINCT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first_purchase.customer_id</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AS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total_first_time_customers</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(COUNT(DISTINCT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retained.customer_id</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 COUNT(DISTINCT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first_purchase.customer_id</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 100 AS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retention_rate</a:t>
            </a:r>
            <a:endPar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FROM </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(SELECT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customer_id</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MIN(</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order_purchase_timestamp</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AS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first_purchase_date</a:t>
            </a:r>
            <a:endPar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FROM orders</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GROUP BY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customer_id</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AS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first_purchase</a:t>
            </a:r>
            <a:endPar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LEFT JOIN orders AS retained </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ON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first_purchase.customer_id</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retained.customer_id</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AND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retained.order_purchase_timestamp</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&gt;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first_purchase.first_purchase_date</a:t>
            </a:r>
            <a:endPar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AND DATEDIFF(</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retained.order_purchase_timestamp</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first_purchase.first_purchase_date</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&lt;= 180;</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OUTPUT : </a:t>
            </a:r>
          </a:p>
        </p:txBody>
      </p:sp>
      <p:pic>
        <p:nvPicPr>
          <p:cNvPr id="4" name="Picture 3">
            <a:extLst>
              <a:ext uri="{FF2B5EF4-FFF2-40B4-BE49-F238E27FC236}">
                <a16:creationId xmlns:a16="http://schemas.microsoft.com/office/drawing/2014/main" id="{C81CCC37-0529-DB38-6AC9-947E86EED0B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83410" y="7303467"/>
            <a:ext cx="5431790" cy="696595"/>
          </a:xfrm>
          <a:prstGeom prst="rect">
            <a:avLst/>
          </a:prstGeom>
          <a:noFill/>
          <a:ln>
            <a:noFill/>
          </a:ln>
        </p:spPr>
      </p:pic>
    </p:spTree>
    <p:extLst>
      <p:ext uri="{BB962C8B-B14F-4D97-AF65-F5344CB8AC3E}">
        <p14:creationId xmlns:p14="http://schemas.microsoft.com/office/powerpoint/2010/main" val="27877521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2ED174-D8BB-3C80-C3C8-576CE58E112D}"/>
              </a:ext>
            </a:extLst>
          </p:cNvPr>
          <p:cNvSpPr txBox="1"/>
          <p:nvPr/>
        </p:nvSpPr>
        <p:spPr>
          <a:xfrm>
            <a:off x="211872" y="206683"/>
            <a:ext cx="10593659" cy="7873117"/>
          </a:xfrm>
          <a:prstGeom prst="rect">
            <a:avLst/>
          </a:prstGeom>
          <a:noFill/>
        </p:spPr>
        <p:txBody>
          <a:bodyPr wrap="square">
            <a:spAutoFit/>
          </a:bodyPr>
          <a:lstStyle/>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#5. Identify the top 3 customers who spent the most money in each year.</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QUERY :</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SELECT </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yearly_customer_spending.year</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yearly_customer_spending.customer_id</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yearly_customer_spending.total_spent</a:t>
            </a:r>
            <a:endPar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FROM (SELECT </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YEAR(</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orders.order_purchase_timestamp</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AS year, </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orders.customer_id</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SUM(</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order_items.price</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AS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total_spent</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RANK() OVER (PARTITION BY YEAR(</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orders.order_purchase_timestamp</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ORDER BY SUM(</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order_items.price</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DESC) AS `rank`</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FROM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ecommerce_analysis_project.orders</a:t>
            </a:r>
            <a:endPar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JOIN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ecommerce_analysis_project.order_items</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ON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orders.order_id</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order_items.order_id</a:t>
            </a:r>
            <a:endPar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GROUP BY YEAR(</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orders.order_purchase_timestamp</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orders.customer_id</a:t>
            </a:r>
            <a:endPar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yearly_customer_spending</a:t>
            </a:r>
            <a:endPar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WHERE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yearly_customer_spending.`rank</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&lt;= 3;</a:t>
            </a:r>
          </a:p>
          <a:p>
            <a:pPr marL="0" marR="0">
              <a:lnSpc>
                <a:spcPct val="115000"/>
              </a:lnSpc>
              <a:spcBef>
                <a:spcPts val="0"/>
              </a:spcBef>
              <a:spcAft>
                <a:spcPts val="800"/>
              </a:spcAft>
            </a:pPr>
            <a:r>
              <a:rPr lang="en-US"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OUTPUT: </a:t>
            </a:r>
            <a:endPar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E4CC6EFC-1D0C-F503-F3F2-7D245544492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489509" y="5554405"/>
            <a:ext cx="5018405" cy="2525395"/>
          </a:xfrm>
          <a:prstGeom prst="rect">
            <a:avLst/>
          </a:prstGeom>
          <a:noFill/>
          <a:ln>
            <a:noFill/>
          </a:ln>
        </p:spPr>
      </p:pic>
    </p:spTree>
    <p:extLst>
      <p:ext uri="{BB962C8B-B14F-4D97-AF65-F5344CB8AC3E}">
        <p14:creationId xmlns:p14="http://schemas.microsoft.com/office/powerpoint/2010/main" val="36703352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A0F427-EE7C-F08A-5AA8-42A241B83475}"/>
              </a:ext>
            </a:extLst>
          </p:cNvPr>
          <p:cNvSpPr/>
          <p:nvPr/>
        </p:nvSpPr>
        <p:spPr>
          <a:xfrm>
            <a:off x="573025" y="1207009"/>
            <a:ext cx="13081876" cy="5447645"/>
          </a:xfrm>
          <a:prstGeom prst="rect">
            <a:avLst/>
          </a:prstGeom>
        </p:spPr>
        <p:txBody>
          <a:bodyPr wrap="square">
            <a:spAutoFit/>
          </a:bodyPr>
          <a:lstStyle/>
          <a:p>
            <a:r>
              <a:rPr lang="en-US" sz="2400" b="1" dirty="0">
                <a:solidFill>
                  <a:schemeClr val="bg1"/>
                </a:solidFill>
              </a:rPr>
              <a:t>CONCLUSION : </a:t>
            </a:r>
          </a:p>
          <a:p>
            <a:r>
              <a:rPr lang="en-US" dirty="0">
                <a:solidFill>
                  <a:schemeClr val="bg1"/>
                </a:solidFill>
              </a:rPr>
              <a:t>The E-Commerce Analysis Project provides a comprehensive examination of an online retail platform’s data, </a:t>
            </a:r>
          </a:p>
          <a:p>
            <a:r>
              <a:rPr lang="en-US" dirty="0">
                <a:solidFill>
                  <a:schemeClr val="bg1"/>
                </a:solidFill>
              </a:rPr>
              <a:t>yielding valuable insights for strategic decision-making. Key areas of focus include customer insights, sales </a:t>
            </a:r>
          </a:p>
          <a:p>
            <a:r>
              <a:rPr lang="en-US" dirty="0">
                <a:solidFill>
                  <a:schemeClr val="bg1"/>
                </a:solidFill>
              </a:rPr>
              <a:t>performance, payment behavior, revenue generation, and growth trends.</a:t>
            </a:r>
          </a:p>
          <a:p>
            <a:endParaRPr lang="en-US" dirty="0">
              <a:solidFill>
                <a:schemeClr val="bg1"/>
              </a:solidFill>
            </a:endParaRPr>
          </a:p>
          <a:p>
            <a:r>
              <a:rPr lang="en-US" dirty="0">
                <a:solidFill>
                  <a:schemeClr val="bg1"/>
                </a:solidFill>
              </a:rPr>
              <a:t>By segmenting customers geographically, targeted marketing campaigns can be developed,</a:t>
            </a:r>
          </a:p>
          <a:p>
            <a:r>
              <a:rPr lang="en-US" dirty="0">
                <a:solidFill>
                  <a:schemeClr val="bg1"/>
                </a:solidFill>
              </a:rPr>
              <a:t> enhancing customer acquisition and retention. Analyzing total sales by product category reveals </a:t>
            </a:r>
          </a:p>
          <a:p>
            <a:r>
              <a:rPr lang="en-US" dirty="0">
                <a:solidFill>
                  <a:schemeClr val="bg1"/>
                </a:solidFill>
              </a:rPr>
              <a:t>which categories informs inventory management. Payment behavior insights help tailor </a:t>
            </a:r>
          </a:p>
          <a:p>
            <a:r>
              <a:rPr lang="en-US" dirty="0">
                <a:solidFill>
                  <a:schemeClr val="bg1"/>
                </a:solidFill>
              </a:rPr>
              <a:t>flexible options to boost conversion rates.</a:t>
            </a:r>
          </a:p>
          <a:p>
            <a:endParaRPr lang="en-US" dirty="0">
              <a:solidFill>
                <a:schemeClr val="bg1"/>
              </a:solidFill>
            </a:endParaRPr>
          </a:p>
          <a:p>
            <a:r>
              <a:rPr lang="en-US" dirty="0">
                <a:solidFill>
                  <a:schemeClr val="bg1"/>
                </a:solidFill>
              </a:rPr>
              <a:t>Identifying top-performing sellers and analyzing revenue contributions allows for better resource allocation </a:t>
            </a:r>
          </a:p>
          <a:p>
            <a:r>
              <a:rPr lang="en-US" dirty="0">
                <a:solidFill>
                  <a:schemeClr val="bg1"/>
                </a:solidFill>
              </a:rPr>
              <a:t>and partnership decisions. Additionally, examining year-over-year sales growth and moving averages aids in recognizing </a:t>
            </a:r>
          </a:p>
          <a:p>
            <a:r>
              <a:rPr lang="en-US" dirty="0">
                <a:solidFill>
                  <a:schemeClr val="bg1"/>
                </a:solidFill>
              </a:rPr>
              <a:t>patterns for future performance improvement.</a:t>
            </a:r>
          </a:p>
          <a:p>
            <a:endParaRPr lang="en-US" dirty="0">
              <a:solidFill>
                <a:schemeClr val="bg1"/>
              </a:solidFill>
            </a:endParaRPr>
          </a:p>
          <a:p>
            <a:r>
              <a:rPr lang="en-US" dirty="0">
                <a:solidFill>
                  <a:schemeClr val="bg1"/>
                </a:solidFill>
              </a:rPr>
              <a:t>The analysis also highlights top customers based on spending, guiding personalized marketing efforts to strengthen </a:t>
            </a:r>
          </a:p>
          <a:p>
            <a:r>
              <a:rPr lang="en-US" dirty="0">
                <a:solidFill>
                  <a:schemeClr val="bg1"/>
                </a:solidFill>
              </a:rPr>
              <a:t>relationships and increase lifetime value. Ultimately, the project underscores the critical role of data in driving informed</a:t>
            </a:r>
          </a:p>
          <a:p>
            <a:r>
              <a:rPr lang="en-US" dirty="0">
                <a:solidFill>
                  <a:schemeClr val="bg1"/>
                </a:solidFill>
              </a:rPr>
              <a:t> business strategies, optimizing operations, and enhancing customer satisfaction. This data-driven approach serves as a sustained competitiveness in the evolving e-commerce landscape, enabling businesses to navigate challenges </a:t>
            </a:r>
          </a:p>
          <a:p>
            <a:r>
              <a:rPr lang="en-US" dirty="0">
                <a:solidFill>
                  <a:schemeClr val="bg1"/>
                </a:solidFill>
              </a:rPr>
              <a:t>and seize growth opportunities effectively.</a:t>
            </a:r>
          </a:p>
        </p:txBody>
      </p:sp>
    </p:spTree>
    <p:extLst>
      <p:ext uri="{BB962C8B-B14F-4D97-AF65-F5344CB8AC3E}">
        <p14:creationId xmlns:p14="http://schemas.microsoft.com/office/powerpoint/2010/main" val="18679255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725448"/>
            <a:ext cx="8771453" cy="708779"/>
          </a:xfrm>
          <a:prstGeom prst="rect">
            <a:avLst/>
          </a:prstGeom>
          <a:noFill/>
          <a:ln/>
        </p:spPr>
        <p:txBody>
          <a:bodyPr wrap="none" lIns="0" tIns="0" rIns="0" bIns="0" rtlCol="0" anchor="t"/>
          <a:lstStyle/>
          <a:p>
            <a:pPr marL="0" indent="0">
              <a:lnSpc>
                <a:spcPts val="5550"/>
              </a:lnSpc>
              <a:buNone/>
            </a:pPr>
            <a:r>
              <a:rPr lang="en-US" sz="4450" b="1" kern="0" spc="-134" dirty="0">
                <a:solidFill>
                  <a:srgbClr val="FFFFFF"/>
                </a:solidFill>
                <a:latin typeface="Inter Bold" pitchFamily="34" charset="0"/>
                <a:ea typeface="Inter Bold" pitchFamily="34" charset="-122"/>
                <a:cs typeface="Inter Bold" pitchFamily="34" charset="-120"/>
              </a:rPr>
              <a:t>Creating the Database and Tables</a:t>
            </a:r>
            <a:endParaRPr lang="en-US" sz="4450" dirty="0"/>
          </a:p>
        </p:txBody>
      </p:sp>
      <p:sp>
        <p:nvSpPr>
          <p:cNvPr id="3" name="Text 1"/>
          <p:cNvSpPr/>
          <p:nvPr/>
        </p:nvSpPr>
        <p:spPr>
          <a:xfrm>
            <a:off x="793790" y="2001203"/>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FFFFFF"/>
                </a:solidFill>
                <a:latin typeface="Inter Bold" pitchFamily="34" charset="0"/>
                <a:ea typeface="Inter Bold" pitchFamily="34" charset="-122"/>
                <a:cs typeface="Inter Bold" pitchFamily="34" charset="-120"/>
              </a:rPr>
              <a:t>Orders Table</a:t>
            </a:r>
            <a:endParaRPr lang="en-US" sz="2200" dirty="0"/>
          </a:p>
        </p:txBody>
      </p:sp>
      <p:sp>
        <p:nvSpPr>
          <p:cNvPr id="4" name="Text 2"/>
          <p:cNvSpPr/>
          <p:nvPr/>
        </p:nvSpPr>
        <p:spPr>
          <a:xfrm>
            <a:off x="793790" y="2582347"/>
            <a:ext cx="3978116" cy="3266123"/>
          </a:xfrm>
          <a:prstGeom prst="rect">
            <a:avLst/>
          </a:prstGeom>
          <a:noFill/>
          <a:ln/>
        </p:spPr>
        <p:txBody>
          <a:bodyPr wrap="square" lIns="0" tIns="0" rIns="0" bIns="0" rtlCol="0" anchor="t"/>
          <a:lstStyle/>
          <a:p>
            <a:pPr marL="0" indent="0">
              <a:lnSpc>
                <a:spcPts val="2850"/>
              </a:lnSpc>
              <a:buNone/>
            </a:pPr>
            <a:r>
              <a:rPr lang="en-US" sz="1750" kern="0" spc="-36" dirty="0">
                <a:solidFill>
                  <a:srgbClr val="E5E0DF"/>
                </a:solidFill>
                <a:latin typeface="Inter" pitchFamily="34" charset="0"/>
                <a:ea typeface="Inter" pitchFamily="34" charset="-122"/>
                <a:cs typeface="Inter" pitchFamily="34" charset="-120"/>
              </a:rPr>
              <a:t>create table orders(</a:t>
            </a:r>
            <a:r>
              <a:rPr lang="en-US" sz="1750" kern="0" spc="-36" dirty="0" err="1">
                <a:solidFill>
                  <a:srgbClr val="E5E0DF"/>
                </a:solidFill>
                <a:latin typeface="Inter" pitchFamily="34" charset="0"/>
                <a:ea typeface="Inter" pitchFamily="34" charset="-122"/>
                <a:cs typeface="Inter" pitchFamily="34" charset="-120"/>
              </a:rPr>
              <a:t>order_id</a:t>
            </a:r>
            <a:r>
              <a:rPr lang="en-US" sz="1750" kern="0" spc="-36" dirty="0">
                <a:solidFill>
                  <a:srgbClr val="E5E0DF"/>
                </a:solidFill>
                <a:latin typeface="Inter" pitchFamily="34" charset="0"/>
                <a:ea typeface="Inter" pitchFamily="34" charset="-122"/>
                <a:cs typeface="Inter" pitchFamily="34" charset="-120"/>
              </a:rPr>
              <a:t> </a:t>
            </a:r>
            <a:r>
              <a:rPr lang="en-US" sz="1750" kern="0" spc="-36" dirty="0" err="1">
                <a:solidFill>
                  <a:srgbClr val="E5E0DF"/>
                </a:solidFill>
                <a:latin typeface="Inter" pitchFamily="34" charset="0"/>
                <a:ea typeface="Inter" pitchFamily="34" charset="-122"/>
                <a:cs typeface="Inter" pitchFamily="34" charset="-120"/>
              </a:rPr>
              <a:t>text,customer_id</a:t>
            </a:r>
            <a:r>
              <a:rPr lang="en-US" sz="1750" kern="0" spc="-36" dirty="0">
                <a:solidFill>
                  <a:srgbClr val="E5E0DF"/>
                </a:solidFill>
                <a:latin typeface="Inter" pitchFamily="34" charset="0"/>
                <a:ea typeface="Inter" pitchFamily="34" charset="-122"/>
                <a:cs typeface="Inter" pitchFamily="34" charset="-120"/>
              </a:rPr>
              <a:t> </a:t>
            </a:r>
            <a:r>
              <a:rPr lang="en-US" sz="1750" kern="0" spc="-36" dirty="0" err="1">
                <a:solidFill>
                  <a:srgbClr val="E5E0DF"/>
                </a:solidFill>
                <a:latin typeface="Inter" pitchFamily="34" charset="0"/>
                <a:ea typeface="Inter" pitchFamily="34" charset="-122"/>
                <a:cs typeface="Inter" pitchFamily="34" charset="-120"/>
              </a:rPr>
              <a:t>text,order_status</a:t>
            </a:r>
            <a:r>
              <a:rPr lang="en-US" sz="1750" kern="0" spc="-36" dirty="0">
                <a:solidFill>
                  <a:srgbClr val="E5E0DF"/>
                </a:solidFill>
                <a:latin typeface="Inter" pitchFamily="34" charset="0"/>
                <a:ea typeface="Inter" pitchFamily="34" charset="-122"/>
                <a:cs typeface="Inter" pitchFamily="34" charset="-120"/>
              </a:rPr>
              <a:t> text, </a:t>
            </a:r>
            <a:r>
              <a:rPr lang="en-US" sz="1750" kern="0" spc="-36" dirty="0" err="1">
                <a:solidFill>
                  <a:srgbClr val="E5E0DF"/>
                </a:solidFill>
                <a:latin typeface="Inter" pitchFamily="34" charset="0"/>
                <a:ea typeface="Inter" pitchFamily="34" charset="-122"/>
                <a:cs typeface="Inter" pitchFamily="34" charset="-120"/>
              </a:rPr>
              <a:t>order_purchase_timestamp</a:t>
            </a:r>
            <a:r>
              <a:rPr lang="en-US" sz="1750" kern="0" spc="-36" dirty="0">
                <a:solidFill>
                  <a:srgbClr val="E5E0DF"/>
                </a:solidFill>
                <a:latin typeface="Inter" pitchFamily="34" charset="0"/>
                <a:ea typeface="Inter" pitchFamily="34" charset="-122"/>
                <a:cs typeface="Inter" pitchFamily="34" charset="-120"/>
              </a:rPr>
              <a:t> </a:t>
            </a:r>
            <a:r>
              <a:rPr lang="en-US" sz="1750" kern="0" spc="-36" dirty="0" err="1">
                <a:solidFill>
                  <a:srgbClr val="E5E0DF"/>
                </a:solidFill>
                <a:latin typeface="Inter" pitchFamily="34" charset="0"/>
                <a:ea typeface="Inter" pitchFamily="34" charset="-122"/>
                <a:cs typeface="Inter" pitchFamily="34" charset="-120"/>
              </a:rPr>
              <a:t>text,order_approved_at</a:t>
            </a:r>
            <a:r>
              <a:rPr lang="en-US" sz="1750" kern="0" spc="-36" dirty="0">
                <a:solidFill>
                  <a:srgbClr val="E5E0DF"/>
                </a:solidFill>
                <a:latin typeface="Inter" pitchFamily="34" charset="0"/>
                <a:ea typeface="Inter" pitchFamily="34" charset="-122"/>
                <a:cs typeface="Inter" pitchFamily="34" charset="-120"/>
              </a:rPr>
              <a:t> text ,</a:t>
            </a:r>
          </a:p>
          <a:p>
            <a:pPr marL="0" indent="0">
              <a:lnSpc>
                <a:spcPts val="2850"/>
              </a:lnSpc>
              <a:buNone/>
            </a:pPr>
            <a:r>
              <a:rPr lang="en-US" sz="1750" kern="0" spc="-36" dirty="0" err="1">
                <a:solidFill>
                  <a:srgbClr val="E5E0DF"/>
                </a:solidFill>
                <a:latin typeface="Inter" pitchFamily="34" charset="0"/>
                <a:ea typeface="Inter" pitchFamily="34" charset="-122"/>
                <a:cs typeface="Inter" pitchFamily="34" charset="-120"/>
              </a:rPr>
              <a:t>order_delivered_carrier_date</a:t>
            </a:r>
            <a:r>
              <a:rPr lang="en-US" sz="1750" kern="0" spc="-36" dirty="0">
                <a:solidFill>
                  <a:srgbClr val="E5E0DF"/>
                </a:solidFill>
                <a:latin typeface="Inter" pitchFamily="34" charset="0"/>
                <a:ea typeface="Inter" pitchFamily="34" charset="-122"/>
                <a:cs typeface="Inter" pitchFamily="34" charset="-120"/>
              </a:rPr>
              <a:t> text , </a:t>
            </a:r>
            <a:r>
              <a:rPr lang="en-US" sz="1750" kern="0" spc="-36" dirty="0" err="1">
                <a:solidFill>
                  <a:srgbClr val="E5E0DF"/>
                </a:solidFill>
                <a:latin typeface="Inter" pitchFamily="34" charset="0"/>
                <a:ea typeface="Inter" pitchFamily="34" charset="-122"/>
                <a:cs typeface="Inter" pitchFamily="34" charset="-120"/>
              </a:rPr>
              <a:t>order_delivered_customer_date</a:t>
            </a:r>
            <a:r>
              <a:rPr lang="en-US" sz="1750" kern="0" spc="-36" dirty="0">
                <a:solidFill>
                  <a:srgbClr val="E5E0DF"/>
                </a:solidFill>
                <a:latin typeface="Inter" pitchFamily="34" charset="0"/>
                <a:ea typeface="Inter" pitchFamily="34" charset="-122"/>
                <a:cs typeface="Inter" pitchFamily="34" charset="-120"/>
              </a:rPr>
              <a:t> text , </a:t>
            </a:r>
            <a:r>
              <a:rPr lang="en-US" sz="1750" kern="0" spc="-36" dirty="0" err="1">
                <a:solidFill>
                  <a:srgbClr val="E5E0DF"/>
                </a:solidFill>
                <a:latin typeface="Inter" pitchFamily="34" charset="0"/>
                <a:ea typeface="Inter" pitchFamily="34" charset="-122"/>
                <a:cs typeface="Inter" pitchFamily="34" charset="-120"/>
              </a:rPr>
              <a:t>order_estimated_delivery_date</a:t>
            </a:r>
            <a:r>
              <a:rPr lang="en-US" sz="1750" kern="0" spc="-36" dirty="0">
                <a:solidFill>
                  <a:srgbClr val="E5E0DF"/>
                </a:solidFill>
                <a:latin typeface="Inter" pitchFamily="34" charset="0"/>
                <a:ea typeface="Inter" pitchFamily="34" charset="-122"/>
                <a:cs typeface="Inter" pitchFamily="34" charset="-120"/>
              </a:rPr>
              <a:t> text );</a:t>
            </a:r>
          </a:p>
          <a:p>
            <a:pPr marL="0" indent="0">
              <a:lnSpc>
                <a:spcPts val="2850"/>
              </a:lnSpc>
              <a:buNone/>
            </a:pPr>
            <a:endParaRPr lang="en-US" sz="1750" kern="0" spc="-36" dirty="0">
              <a:solidFill>
                <a:srgbClr val="E5E0DF"/>
              </a:solidFill>
              <a:latin typeface="Inter" pitchFamily="34" charset="0"/>
              <a:ea typeface="Inter" pitchFamily="34" charset="-122"/>
              <a:cs typeface="Inter" pitchFamily="34" charset="-120"/>
            </a:endParaRPr>
          </a:p>
          <a:p>
            <a:pPr marL="0" indent="0">
              <a:lnSpc>
                <a:spcPts val="2850"/>
              </a:lnSpc>
              <a:buNone/>
            </a:pPr>
            <a:r>
              <a:rPr lang="en-US" sz="1750" kern="0" spc="-36" dirty="0">
                <a:solidFill>
                  <a:srgbClr val="E5E0DF"/>
                </a:solidFill>
                <a:latin typeface="Inter" pitchFamily="34" charset="0"/>
                <a:ea typeface="Inter" pitchFamily="34" charset="-122"/>
                <a:cs typeface="Inter" pitchFamily="34" charset="-120"/>
              </a:rPr>
              <a:t>SELECT * FROM </a:t>
            </a:r>
            <a:r>
              <a:rPr lang="en-US" sz="1750" kern="0" spc="-36" dirty="0" err="1">
                <a:solidFill>
                  <a:srgbClr val="E5E0DF"/>
                </a:solidFill>
                <a:latin typeface="Inter" pitchFamily="34" charset="0"/>
                <a:ea typeface="Inter" pitchFamily="34" charset="-122"/>
                <a:cs typeface="Inter" pitchFamily="34" charset="-120"/>
              </a:rPr>
              <a:t>ecommerce_analysis_project.orders</a:t>
            </a:r>
            <a:r>
              <a:rPr lang="en-US" sz="1750" kern="0" spc="-36" dirty="0">
                <a:solidFill>
                  <a:srgbClr val="E5E0DF"/>
                </a:solidFill>
                <a:latin typeface="Inter" pitchFamily="34" charset="0"/>
                <a:ea typeface="Inter" pitchFamily="34" charset="-122"/>
                <a:cs typeface="Inter" pitchFamily="34" charset="-120"/>
              </a:rPr>
              <a:t>;</a:t>
            </a:r>
          </a:p>
        </p:txBody>
      </p:sp>
      <p:sp>
        <p:nvSpPr>
          <p:cNvPr id="5" name="Text 3"/>
          <p:cNvSpPr/>
          <p:nvPr/>
        </p:nvSpPr>
        <p:spPr>
          <a:xfrm>
            <a:off x="5332928" y="2001203"/>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FFFFFF"/>
                </a:solidFill>
                <a:latin typeface="Inter Bold" pitchFamily="34" charset="0"/>
                <a:ea typeface="Inter Bold" pitchFamily="34" charset="-122"/>
                <a:cs typeface="Inter Bold" pitchFamily="34" charset="-120"/>
              </a:rPr>
              <a:t>Customers Table</a:t>
            </a:r>
            <a:endParaRPr lang="en-US" sz="2200" dirty="0"/>
          </a:p>
        </p:txBody>
      </p:sp>
      <p:sp>
        <p:nvSpPr>
          <p:cNvPr id="6" name="Text 4"/>
          <p:cNvSpPr/>
          <p:nvPr/>
        </p:nvSpPr>
        <p:spPr>
          <a:xfrm>
            <a:off x="5332928" y="2582347"/>
            <a:ext cx="3978116" cy="3266123"/>
          </a:xfrm>
          <a:prstGeom prst="rect">
            <a:avLst/>
          </a:prstGeom>
          <a:noFill/>
          <a:ln/>
        </p:spPr>
        <p:txBody>
          <a:bodyPr wrap="square" lIns="0" tIns="0" rIns="0" bIns="0" rtlCol="0" anchor="t"/>
          <a:lstStyle/>
          <a:p>
            <a:pPr marL="0" indent="0">
              <a:lnSpc>
                <a:spcPts val="2850"/>
              </a:lnSpc>
              <a:buNone/>
            </a:pPr>
            <a:r>
              <a:rPr lang="en-US" sz="1750" kern="0" spc="-36" dirty="0">
                <a:solidFill>
                  <a:srgbClr val="E5E0DF"/>
                </a:solidFill>
                <a:latin typeface="Inter" pitchFamily="34" charset="0"/>
                <a:ea typeface="Inter" pitchFamily="34" charset="-122"/>
                <a:cs typeface="Inter" pitchFamily="34" charset="-120"/>
              </a:rPr>
              <a:t>CREATE TABLE customers (</a:t>
            </a:r>
          </a:p>
          <a:p>
            <a:pPr marL="0" indent="0">
              <a:lnSpc>
                <a:spcPts val="2850"/>
              </a:lnSpc>
              <a:buNone/>
            </a:pPr>
            <a:r>
              <a:rPr lang="en-US" sz="1750" kern="0" spc="-36" dirty="0">
                <a:solidFill>
                  <a:srgbClr val="E5E0DF"/>
                </a:solidFill>
                <a:latin typeface="Inter" pitchFamily="34" charset="0"/>
                <a:ea typeface="Inter" pitchFamily="34" charset="-122"/>
                <a:cs typeface="Inter" pitchFamily="34" charset="-120"/>
              </a:rPr>
              <a:t>    </a:t>
            </a:r>
            <a:r>
              <a:rPr lang="en-US" sz="1750" kern="0" spc="-36" dirty="0" err="1">
                <a:solidFill>
                  <a:srgbClr val="E5E0DF"/>
                </a:solidFill>
                <a:latin typeface="Inter" pitchFamily="34" charset="0"/>
                <a:ea typeface="Inter" pitchFamily="34" charset="-122"/>
                <a:cs typeface="Inter" pitchFamily="34" charset="-120"/>
              </a:rPr>
              <a:t>customer_id</a:t>
            </a:r>
            <a:r>
              <a:rPr lang="en-US" sz="1750" kern="0" spc="-36" dirty="0">
                <a:solidFill>
                  <a:srgbClr val="E5E0DF"/>
                </a:solidFill>
                <a:latin typeface="Inter" pitchFamily="34" charset="0"/>
                <a:ea typeface="Inter" pitchFamily="34" charset="-122"/>
                <a:cs typeface="Inter" pitchFamily="34" charset="-120"/>
              </a:rPr>
              <a:t> VARCHAR(255),</a:t>
            </a:r>
          </a:p>
          <a:p>
            <a:pPr marL="0" indent="0">
              <a:lnSpc>
                <a:spcPts val="2850"/>
              </a:lnSpc>
              <a:buNone/>
            </a:pPr>
            <a:r>
              <a:rPr lang="en-US" sz="1750" kern="0" spc="-36" dirty="0">
                <a:solidFill>
                  <a:srgbClr val="E5E0DF"/>
                </a:solidFill>
                <a:latin typeface="Inter" pitchFamily="34" charset="0"/>
                <a:ea typeface="Inter" pitchFamily="34" charset="-122"/>
                <a:cs typeface="Inter" pitchFamily="34" charset="-120"/>
              </a:rPr>
              <a:t>    </a:t>
            </a:r>
            <a:r>
              <a:rPr lang="en-US" sz="1750" kern="0" spc="-36" dirty="0" err="1">
                <a:solidFill>
                  <a:srgbClr val="E5E0DF"/>
                </a:solidFill>
                <a:latin typeface="Inter" pitchFamily="34" charset="0"/>
                <a:ea typeface="Inter" pitchFamily="34" charset="-122"/>
                <a:cs typeface="Inter" pitchFamily="34" charset="-120"/>
              </a:rPr>
              <a:t>customer_unique_id</a:t>
            </a:r>
            <a:r>
              <a:rPr lang="en-US" sz="1750" kern="0" spc="-36" dirty="0">
                <a:solidFill>
                  <a:srgbClr val="E5E0DF"/>
                </a:solidFill>
                <a:latin typeface="Inter" pitchFamily="34" charset="0"/>
                <a:ea typeface="Inter" pitchFamily="34" charset="-122"/>
                <a:cs typeface="Inter" pitchFamily="34" charset="-120"/>
              </a:rPr>
              <a:t> VARCHAR(255),</a:t>
            </a:r>
          </a:p>
          <a:p>
            <a:pPr marL="0" indent="0">
              <a:lnSpc>
                <a:spcPts val="2850"/>
              </a:lnSpc>
              <a:buNone/>
            </a:pPr>
            <a:r>
              <a:rPr lang="en-US" sz="1750" kern="0" spc="-36" dirty="0">
                <a:solidFill>
                  <a:srgbClr val="E5E0DF"/>
                </a:solidFill>
                <a:latin typeface="Inter" pitchFamily="34" charset="0"/>
                <a:ea typeface="Inter" pitchFamily="34" charset="-122"/>
                <a:cs typeface="Inter" pitchFamily="34" charset="-120"/>
              </a:rPr>
              <a:t>    </a:t>
            </a:r>
            <a:r>
              <a:rPr lang="en-US" sz="1750" kern="0" spc="-36" dirty="0" err="1">
                <a:solidFill>
                  <a:srgbClr val="E5E0DF"/>
                </a:solidFill>
                <a:latin typeface="Inter" pitchFamily="34" charset="0"/>
                <a:ea typeface="Inter" pitchFamily="34" charset="-122"/>
                <a:cs typeface="Inter" pitchFamily="34" charset="-120"/>
              </a:rPr>
              <a:t>customer_zip_code_prefix</a:t>
            </a:r>
            <a:r>
              <a:rPr lang="en-US" sz="1750" kern="0" spc="-36" dirty="0">
                <a:solidFill>
                  <a:srgbClr val="E5E0DF"/>
                </a:solidFill>
                <a:latin typeface="Inter" pitchFamily="34" charset="0"/>
                <a:ea typeface="Inter" pitchFamily="34" charset="-122"/>
                <a:cs typeface="Inter" pitchFamily="34" charset="-120"/>
              </a:rPr>
              <a:t> INT,</a:t>
            </a:r>
          </a:p>
          <a:p>
            <a:pPr marL="0" indent="0">
              <a:lnSpc>
                <a:spcPts val="2850"/>
              </a:lnSpc>
              <a:buNone/>
            </a:pPr>
            <a:r>
              <a:rPr lang="en-US" sz="1750" kern="0" spc="-36" dirty="0">
                <a:solidFill>
                  <a:srgbClr val="E5E0DF"/>
                </a:solidFill>
                <a:latin typeface="Inter" pitchFamily="34" charset="0"/>
                <a:ea typeface="Inter" pitchFamily="34" charset="-122"/>
                <a:cs typeface="Inter" pitchFamily="34" charset="-120"/>
              </a:rPr>
              <a:t>    </a:t>
            </a:r>
            <a:r>
              <a:rPr lang="en-US" sz="1750" kern="0" spc="-36" dirty="0" err="1">
                <a:solidFill>
                  <a:srgbClr val="E5E0DF"/>
                </a:solidFill>
                <a:latin typeface="Inter" pitchFamily="34" charset="0"/>
                <a:ea typeface="Inter" pitchFamily="34" charset="-122"/>
                <a:cs typeface="Inter" pitchFamily="34" charset="-120"/>
              </a:rPr>
              <a:t>customer_city</a:t>
            </a:r>
            <a:r>
              <a:rPr lang="en-US" sz="1750" kern="0" spc="-36" dirty="0">
                <a:solidFill>
                  <a:srgbClr val="E5E0DF"/>
                </a:solidFill>
                <a:latin typeface="Inter" pitchFamily="34" charset="0"/>
                <a:ea typeface="Inter" pitchFamily="34" charset="-122"/>
                <a:cs typeface="Inter" pitchFamily="34" charset="-120"/>
              </a:rPr>
              <a:t> VARCHAR(255),</a:t>
            </a:r>
          </a:p>
          <a:p>
            <a:pPr marL="0" indent="0">
              <a:lnSpc>
                <a:spcPts val="2850"/>
              </a:lnSpc>
              <a:buNone/>
            </a:pPr>
            <a:r>
              <a:rPr lang="en-US" sz="1750" kern="0" spc="-36" dirty="0">
                <a:solidFill>
                  <a:srgbClr val="E5E0DF"/>
                </a:solidFill>
                <a:latin typeface="Inter" pitchFamily="34" charset="0"/>
                <a:ea typeface="Inter" pitchFamily="34" charset="-122"/>
                <a:cs typeface="Inter" pitchFamily="34" charset="-120"/>
              </a:rPr>
              <a:t>    </a:t>
            </a:r>
            <a:r>
              <a:rPr lang="en-US" sz="1750" kern="0" spc="-36" dirty="0" err="1">
                <a:solidFill>
                  <a:srgbClr val="E5E0DF"/>
                </a:solidFill>
                <a:latin typeface="Inter" pitchFamily="34" charset="0"/>
                <a:ea typeface="Inter" pitchFamily="34" charset="-122"/>
                <a:cs typeface="Inter" pitchFamily="34" charset="-120"/>
              </a:rPr>
              <a:t>customer_state</a:t>
            </a:r>
            <a:r>
              <a:rPr lang="en-US" sz="1750" kern="0" spc="-36" dirty="0">
                <a:solidFill>
                  <a:srgbClr val="E5E0DF"/>
                </a:solidFill>
                <a:latin typeface="Inter" pitchFamily="34" charset="0"/>
                <a:ea typeface="Inter" pitchFamily="34" charset="-122"/>
                <a:cs typeface="Inter" pitchFamily="34" charset="-120"/>
              </a:rPr>
              <a:t> VARCHAR(2)</a:t>
            </a:r>
          </a:p>
          <a:p>
            <a:pPr marL="0" indent="0">
              <a:lnSpc>
                <a:spcPts val="2850"/>
              </a:lnSpc>
              <a:buNone/>
            </a:pPr>
            <a:r>
              <a:rPr lang="en-US" sz="1750" kern="0" spc="-36" dirty="0">
                <a:solidFill>
                  <a:srgbClr val="E5E0DF"/>
                </a:solidFill>
                <a:latin typeface="Inter" pitchFamily="34" charset="0"/>
                <a:ea typeface="Inter" pitchFamily="34" charset="-122"/>
                <a:cs typeface="Inter" pitchFamily="34" charset="-120"/>
              </a:rPr>
              <a:t>);</a:t>
            </a:r>
          </a:p>
          <a:p>
            <a:pPr marL="0" indent="0">
              <a:lnSpc>
                <a:spcPts val="2850"/>
              </a:lnSpc>
              <a:buNone/>
            </a:pPr>
            <a:endParaRPr lang="en-US" sz="1750" kern="0" spc="-36" dirty="0">
              <a:solidFill>
                <a:srgbClr val="E5E0DF"/>
              </a:solidFill>
              <a:latin typeface="Inter" pitchFamily="34" charset="0"/>
              <a:ea typeface="Inter" pitchFamily="34" charset="-122"/>
              <a:cs typeface="Inter" pitchFamily="34" charset="-120"/>
            </a:endParaRPr>
          </a:p>
          <a:p>
            <a:pPr marL="0" indent="0">
              <a:lnSpc>
                <a:spcPts val="2850"/>
              </a:lnSpc>
              <a:buNone/>
            </a:pPr>
            <a:r>
              <a:rPr lang="en-US" sz="1750" kern="0" spc="-36" dirty="0">
                <a:solidFill>
                  <a:srgbClr val="E5E0DF"/>
                </a:solidFill>
                <a:latin typeface="Inter" pitchFamily="34" charset="0"/>
                <a:ea typeface="Inter" pitchFamily="34" charset="-122"/>
                <a:cs typeface="Inter" pitchFamily="34" charset="-120"/>
              </a:rPr>
              <a:t>SELECT * FROM </a:t>
            </a:r>
            <a:r>
              <a:rPr lang="en-US" sz="1750" kern="0" spc="-36" dirty="0" err="1">
                <a:solidFill>
                  <a:srgbClr val="E5E0DF"/>
                </a:solidFill>
                <a:latin typeface="Inter" pitchFamily="34" charset="0"/>
                <a:ea typeface="Inter" pitchFamily="34" charset="-122"/>
                <a:cs typeface="Inter" pitchFamily="34" charset="-120"/>
              </a:rPr>
              <a:t>ecommerce_analysis_project.customers</a:t>
            </a:r>
            <a:r>
              <a:rPr lang="en-US" sz="1750" kern="0" spc="-36" dirty="0">
                <a:solidFill>
                  <a:srgbClr val="E5E0DF"/>
                </a:solidFill>
                <a:latin typeface="Inter" pitchFamily="34" charset="0"/>
                <a:ea typeface="Inter" pitchFamily="34" charset="-122"/>
                <a:cs typeface="Inter" pitchFamily="34" charset="-120"/>
              </a:rPr>
              <a:t>;</a:t>
            </a:r>
          </a:p>
        </p:txBody>
      </p:sp>
      <p:sp>
        <p:nvSpPr>
          <p:cNvPr id="7" name="Text 5"/>
          <p:cNvSpPr/>
          <p:nvPr/>
        </p:nvSpPr>
        <p:spPr>
          <a:xfrm>
            <a:off x="9872067" y="2001203"/>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FFFFFF"/>
                </a:solidFill>
                <a:latin typeface="Inter Bold" pitchFamily="34" charset="0"/>
                <a:ea typeface="Inter Bold" pitchFamily="34" charset="-122"/>
                <a:cs typeface="Inter Bold" pitchFamily="34" charset="-120"/>
              </a:rPr>
              <a:t>Products Table</a:t>
            </a:r>
            <a:endParaRPr lang="en-US" sz="2200" dirty="0"/>
          </a:p>
        </p:txBody>
      </p:sp>
      <p:sp>
        <p:nvSpPr>
          <p:cNvPr id="8" name="Text 6"/>
          <p:cNvSpPr/>
          <p:nvPr/>
        </p:nvSpPr>
        <p:spPr>
          <a:xfrm>
            <a:off x="9872067" y="2582347"/>
            <a:ext cx="3978116" cy="4717733"/>
          </a:xfrm>
          <a:prstGeom prst="rect">
            <a:avLst/>
          </a:prstGeom>
          <a:noFill/>
          <a:ln/>
        </p:spPr>
        <p:txBody>
          <a:bodyPr wrap="square" lIns="0" tIns="0" rIns="0" bIns="0" rtlCol="0" anchor="t"/>
          <a:lstStyle/>
          <a:p>
            <a:pPr marL="0" indent="0">
              <a:lnSpc>
                <a:spcPts val="2850"/>
              </a:lnSpc>
              <a:buNone/>
            </a:pPr>
            <a:r>
              <a:rPr lang="en-US" sz="1700" kern="0" spc="-36" dirty="0">
                <a:solidFill>
                  <a:srgbClr val="E5E0DF"/>
                </a:solidFill>
                <a:latin typeface="Inter" pitchFamily="34" charset="0"/>
                <a:ea typeface="Inter" pitchFamily="34" charset="-122"/>
                <a:cs typeface="Inter" pitchFamily="34" charset="-120"/>
              </a:rPr>
              <a:t>CREATE TABLE products (</a:t>
            </a:r>
          </a:p>
          <a:p>
            <a:pPr marL="0" indent="0">
              <a:lnSpc>
                <a:spcPts val="2850"/>
              </a:lnSpc>
              <a:buNone/>
            </a:pPr>
            <a:r>
              <a:rPr lang="en-US" sz="1700" kern="0" spc="-36" dirty="0">
                <a:solidFill>
                  <a:srgbClr val="E5E0DF"/>
                </a:solidFill>
                <a:latin typeface="Inter" pitchFamily="34" charset="0"/>
                <a:ea typeface="Inter" pitchFamily="34" charset="-122"/>
                <a:cs typeface="Inter" pitchFamily="34" charset="-120"/>
              </a:rPr>
              <a:t>    </a:t>
            </a:r>
            <a:r>
              <a:rPr lang="en-US" sz="1700" kern="0" spc="-36" dirty="0" err="1">
                <a:solidFill>
                  <a:srgbClr val="E5E0DF"/>
                </a:solidFill>
                <a:latin typeface="Inter" pitchFamily="34" charset="0"/>
                <a:ea typeface="Inter" pitchFamily="34" charset="-122"/>
                <a:cs typeface="Inter" pitchFamily="34" charset="-120"/>
              </a:rPr>
              <a:t>product_id</a:t>
            </a:r>
            <a:r>
              <a:rPr lang="en-US" sz="1700" kern="0" spc="-36" dirty="0">
                <a:solidFill>
                  <a:srgbClr val="E5E0DF"/>
                </a:solidFill>
                <a:latin typeface="Inter" pitchFamily="34" charset="0"/>
                <a:ea typeface="Inter" pitchFamily="34" charset="-122"/>
                <a:cs typeface="Inter" pitchFamily="34" charset="-120"/>
              </a:rPr>
              <a:t> VARCHAR(255),</a:t>
            </a:r>
          </a:p>
          <a:p>
            <a:pPr marL="0" indent="0">
              <a:lnSpc>
                <a:spcPts val="2850"/>
              </a:lnSpc>
              <a:buNone/>
            </a:pPr>
            <a:r>
              <a:rPr lang="en-US" sz="1700" kern="0" spc="-36" dirty="0">
                <a:solidFill>
                  <a:srgbClr val="E5E0DF"/>
                </a:solidFill>
                <a:latin typeface="Inter" pitchFamily="34" charset="0"/>
                <a:ea typeface="Inter" pitchFamily="34" charset="-122"/>
                <a:cs typeface="Inter" pitchFamily="34" charset="-120"/>
              </a:rPr>
              <a:t>    </a:t>
            </a:r>
            <a:r>
              <a:rPr lang="en-US" sz="1700" kern="0" spc="-36" dirty="0" err="1">
                <a:solidFill>
                  <a:srgbClr val="E5E0DF"/>
                </a:solidFill>
                <a:latin typeface="Inter" pitchFamily="34" charset="0"/>
                <a:ea typeface="Inter" pitchFamily="34" charset="-122"/>
                <a:cs typeface="Inter" pitchFamily="34" charset="-120"/>
              </a:rPr>
              <a:t>product_category</a:t>
            </a:r>
            <a:r>
              <a:rPr lang="en-US" sz="1700" kern="0" spc="-36" dirty="0">
                <a:solidFill>
                  <a:srgbClr val="E5E0DF"/>
                </a:solidFill>
                <a:latin typeface="Inter" pitchFamily="34" charset="0"/>
                <a:ea typeface="Inter" pitchFamily="34" charset="-122"/>
                <a:cs typeface="Inter" pitchFamily="34" charset="-120"/>
              </a:rPr>
              <a:t> VARCHAR(255),</a:t>
            </a:r>
          </a:p>
          <a:p>
            <a:pPr marL="0" indent="0">
              <a:lnSpc>
                <a:spcPts val="2850"/>
              </a:lnSpc>
              <a:buNone/>
            </a:pPr>
            <a:r>
              <a:rPr lang="en-US" sz="1700" kern="0" spc="-36" dirty="0">
                <a:solidFill>
                  <a:srgbClr val="E5E0DF"/>
                </a:solidFill>
                <a:latin typeface="Inter" pitchFamily="34" charset="0"/>
                <a:ea typeface="Inter" pitchFamily="34" charset="-122"/>
                <a:cs typeface="Inter" pitchFamily="34" charset="-120"/>
              </a:rPr>
              <a:t>    </a:t>
            </a:r>
            <a:r>
              <a:rPr lang="en-US" sz="1700" kern="0" spc="-36" dirty="0" err="1">
                <a:solidFill>
                  <a:srgbClr val="E5E0DF"/>
                </a:solidFill>
                <a:latin typeface="Inter" pitchFamily="34" charset="0"/>
                <a:ea typeface="Inter" pitchFamily="34" charset="-122"/>
                <a:cs typeface="Inter" pitchFamily="34" charset="-120"/>
              </a:rPr>
              <a:t>product_name_length</a:t>
            </a:r>
            <a:r>
              <a:rPr lang="en-US" sz="1700" kern="0" spc="-36" dirty="0">
                <a:solidFill>
                  <a:srgbClr val="E5E0DF"/>
                </a:solidFill>
                <a:latin typeface="Inter" pitchFamily="34" charset="0"/>
                <a:ea typeface="Inter" pitchFamily="34" charset="-122"/>
                <a:cs typeface="Inter" pitchFamily="34" charset="-120"/>
              </a:rPr>
              <a:t> FLOAT,</a:t>
            </a:r>
          </a:p>
          <a:p>
            <a:pPr marL="0" indent="0">
              <a:lnSpc>
                <a:spcPts val="2850"/>
              </a:lnSpc>
              <a:buNone/>
            </a:pPr>
            <a:r>
              <a:rPr lang="en-US" sz="1700" kern="0" spc="-36" dirty="0">
                <a:solidFill>
                  <a:srgbClr val="E5E0DF"/>
                </a:solidFill>
                <a:latin typeface="Inter" pitchFamily="34" charset="0"/>
                <a:ea typeface="Inter" pitchFamily="34" charset="-122"/>
                <a:cs typeface="Inter" pitchFamily="34" charset="-120"/>
              </a:rPr>
              <a:t>    </a:t>
            </a:r>
            <a:r>
              <a:rPr lang="en-US" sz="1700" kern="0" spc="-36" dirty="0" err="1">
                <a:solidFill>
                  <a:srgbClr val="E5E0DF"/>
                </a:solidFill>
                <a:latin typeface="Inter" pitchFamily="34" charset="0"/>
                <a:ea typeface="Inter" pitchFamily="34" charset="-122"/>
                <a:cs typeface="Inter" pitchFamily="34" charset="-120"/>
              </a:rPr>
              <a:t>product_description_length</a:t>
            </a:r>
            <a:r>
              <a:rPr lang="en-US" sz="1700" kern="0" spc="-36" dirty="0">
                <a:solidFill>
                  <a:srgbClr val="E5E0DF"/>
                </a:solidFill>
                <a:latin typeface="Inter" pitchFamily="34" charset="0"/>
                <a:ea typeface="Inter" pitchFamily="34" charset="-122"/>
                <a:cs typeface="Inter" pitchFamily="34" charset="-120"/>
              </a:rPr>
              <a:t> FLOAT,</a:t>
            </a:r>
          </a:p>
          <a:p>
            <a:pPr marL="0" indent="0">
              <a:lnSpc>
                <a:spcPts val="2850"/>
              </a:lnSpc>
              <a:buNone/>
            </a:pPr>
            <a:r>
              <a:rPr lang="en-US" sz="1700" kern="0" spc="-36" dirty="0">
                <a:solidFill>
                  <a:srgbClr val="E5E0DF"/>
                </a:solidFill>
                <a:latin typeface="Inter" pitchFamily="34" charset="0"/>
                <a:ea typeface="Inter" pitchFamily="34" charset="-122"/>
                <a:cs typeface="Inter" pitchFamily="34" charset="-120"/>
              </a:rPr>
              <a:t>    </a:t>
            </a:r>
            <a:r>
              <a:rPr lang="en-US" sz="1700" kern="0" spc="-36" dirty="0" err="1">
                <a:solidFill>
                  <a:srgbClr val="E5E0DF"/>
                </a:solidFill>
                <a:latin typeface="Inter" pitchFamily="34" charset="0"/>
                <a:ea typeface="Inter" pitchFamily="34" charset="-122"/>
                <a:cs typeface="Inter" pitchFamily="34" charset="-120"/>
              </a:rPr>
              <a:t>product_photos_qty</a:t>
            </a:r>
            <a:r>
              <a:rPr lang="en-US" sz="1700" kern="0" spc="-36" dirty="0">
                <a:solidFill>
                  <a:srgbClr val="E5E0DF"/>
                </a:solidFill>
                <a:latin typeface="Inter" pitchFamily="34" charset="0"/>
                <a:ea typeface="Inter" pitchFamily="34" charset="-122"/>
                <a:cs typeface="Inter" pitchFamily="34" charset="-120"/>
              </a:rPr>
              <a:t> FLOAT,</a:t>
            </a:r>
          </a:p>
          <a:p>
            <a:pPr marL="0" indent="0">
              <a:lnSpc>
                <a:spcPts val="2850"/>
              </a:lnSpc>
              <a:buNone/>
            </a:pPr>
            <a:r>
              <a:rPr lang="en-US" sz="1700" kern="0" spc="-36" dirty="0">
                <a:solidFill>
                  <a:srgbClr val="E5E0DF"/>
                </a:solidFill>
                <a:latin typeface="Inter" pitchFamily="34" charset="0"/>
                <a:ea typeface="Inter" pitchFamily="34" charset="-122"/>
                <a:cs typeface="Inter" pitchFamily="34" charset="-120"/>
              </a:rPr>
              <a:t>    </a:t>
            </a:r>
            <a:r>
              <a:rPr lang="en-US" sz="1700" kern="0" spc="-36" dirty="0" err="1">
                <a:solidFill>
                  <a:srgbClr val="E5E0DF"/>
                </a:solidFill>
                <a:latin typeface="Inter" pitchFamily="34" charset="0"/>
                <a:ea typeface="Inter" pitchFamily="34" charset="-122"/>
                <a:cs typeface="Inter" pitchFamily="34" charset="-120"/>
              </a:rPr>
              <a:t>product_weight_g</a:t>
            </a:r>
            <a:r>
              <a:rPr lang="en-US" sz="1700" kern="0" spc="-36" dirty="0">
                <a:solidFill>
                  <a:srgbClr val="E5E0DF"/>
                </a:solidFill>
                <a:latin typeface="Inter" pitchFamily="34" charset="0"/>
                <a:ea typeface="Inter" pitchFamily="34" charset="-122"/>
                <a:cs typeface="Inter" pitchFamily="34" charset="-120"/>
              </a:rPr>
              <a:t> FLOAT,</a:t>
            </a:r>
          </a:p>
          <a:p>
            <a:pPr marL="0" indent="0">
              <a:lnSpc>
                <a:spcPts val="2850"/>
              </a:lnSpc>
              <a:buNone/>
            </a:pPr>
            <a:r>
              <a:rPr lang="en-US" sz="1700" kern="0" spc="-36" dirty="0">
                <a:solidFill>
                  <a:srgbClr val="E5E0DF"/>
                </a:solidFill>
                <a:latin typeface="Inter" pitchFamily="34" charset="0"/>
                <a:ea typeface="Inter" pitchFamily="34" charset="-122"/>
                <a:cs typeface="Inter" pitchFamily="34" charset="-120"/>
              </a:rPr>
              <a:t>    </a:t>
            </a:r>
            <a:r>
              <a:rPr lang="en-US" sz="1700" kern="0" spc="-36" dirty="0" err="1">
                <a:solidFill>
                  <a:srgbClr val="E5E0DF"/>
                </a:solidFill>
                <a:latin typeface="Inter" pitchFamily="34" charset="0"/>
                <a:ea typeface="Inter" pitchFamily="34" charset="-122"/>
                <a:cs typeface="Inter" pitchFamily="34" charset="-120"/>
              </a:rPr>
              <a:t>product_length_cm</a:t>
            </a:r>
            <a:r>
              <a:rPr lang="en-US" sz="1700" kern="0" spc="-36" dirty="0">
                <a:solidFill>
                  <a:srgbClr val="E5E0DF"/>
                </a:solidFill>
                <a:latin typeface="Inter" pitchFamily="34" charset="0"/>
                <a:ea typeface="Inter" pitchFamily="34" charset="-122"/>
                <a:cs typeface="Inter" pitchFamily="34" charset="-120"/>
              </a:rPr>
              <a:t> FLOAT,</a:t>
            </a:r>
          </a:p>
          <a:p>
            <a:pPr marL="0" indent="0">
              <a:lnSpc>
                <a:spcPts val="2850"/>
              </a:lnSpc>
              <a:buNone/>
            </a:pPr>
            <a:r>
              <a:rPr lang="en-US" sz="1700" kern="0" spc="-36" dirty="0">
                <a:solidFill>
                  <a:srgbClr val="E5E0DF"/>
                </a:solidFill>
                <a:latin typeface="Inter" pitchFamily="34" charset="0"/>
                <a:ea typeface="Inter" pitchFamily="34" charset="-122"/>
                <a:cs typeface="Inter" pitchFamily="34" charset="-120"/>
              </a:rPr>
              <a:t>    </a:t>
            </a:r>
            <a:r>
              <a:rPr lang="en-US" sz="1700" kern="0" spc="-36" dirty="0" err="1">
                <a:solidFill>
                  <a:srgbClr val="E5E0DF"/>
                </a:solidFill>
                <a:latin typeface="Inter" pitchFamily="34" charset="0"/>
                <a:ea typeface="Inter" pitchFamily="34" charset="-122"/>
                <a:cs typeface="Inter" pitchFamily="34" charset="-120"/>
              </a:rPr>
              <a:t>product_height_cm</a:t>
            </a:r>
            <a:r>
              <a:rPr lang="en-US" sz="1700" kern="0" spc="-36" dirty="0">
                <a:solidFill>
                  <a:srgbClr val="E5E0DF"/>
                </a:solidFill>
                <a:latin typeface="Inter" pitchFamily="34" charset="0"/>
                <a:ea typeface="Inter" pitchFamily="34" charset="-122"/>
                <a:cs typeface="Inter" pitchFamily="34" charset="-120"/>
              </a:rPr>
              <a:t> FLOAT,</a:t>
            </a:r>
          </a:p>
          <a:p>
            <a:pPr marL="0" indent="0">
              <a:lnSpc>
                <a:spcPts val="2850"/>
              </a:lnSpc>
              <a:buNone/>
            </a:pPr>
            <a:r>
              <a:rPr lang="en-US" sz="1700" kern="0" spc="-36" dirty="0">
                <a:solidFill>
                  <a:srgbClr val="E5E0DF"/>
                </a:solidFill>
                <a:latin typeface="Inter" pitchFamily="34" charset="0"/>
                <a:ea typeface="Inter" pitchFamily="34" charset="-122"/>
                <a:cs typeface="Inter" pitchFamily="34" charset="-120"/>
              </a:rPr>
              <a:t>    </a:t>
            </a:r>
            <a:r>
              <a:rPr lang="en-US" sz="1700" kern="0" spc="-36" dirty="0" err="1">
                <a:solidFill>
                  <a:srgbClr val="E5E0DF"/>
                </a:solidFill>
                <a:latin typeface="Inter" pitchFamily="34" charset="0"/>
                <a:ea typeface="Inter" pitchFamily="34" charset="-122"/>
                <a:cs typeface="Inter" pitchFamily="34" charset="-120"/>
              </a:rPr>
              <a:t>product_width_cm</a:t>
            </a:r>
            <a:r>
              <a:rPr lang="en-US" sz="1700" kern="0" spc="-36" dirty="0">
                <a:solidFill>
                  <a:srgbClr val="E5E0DF"/>
                </a:solidFill>
                <a:latin typeface="Inter" pitchFamily="34" charset="0"/>
                <a:ea typeface="Inter" pitchFamily="34" charset="-122"/>
                <a:cs typeface="Inter" pitchFamily="34" charset="-120"/>
              </a:rPr>
              <a:t> FLOAT</a:t>
            </a:r>
          </a:p>
          <a:p>
            <a:pPr marL="0" indent="0">
              <a:lnSpc>
                <a:spcPts val="2850"/>
              </a:lnSpc>
              <a:buNone/>
            </a:pPr>
            <a:r>
              <a:rPr lang="en-US" sz="1700" kern="0" spc="-36" dirty="0">
                <a:solidFill>
                  <a:srgbClr val="E5E0DF"/>
                </a:solidFill>
                <a:latin typeface="Inter" pitchFamily="34" charset="0"/>
                <a:ea typeface="Inter" pitchFamily="34" charset="-122"/>
                <a:cs typeface="Inter" pitchFamily="34" charset="-120"/>
              </a:rPr>
              <a:t>);</a:t>
            </a:r>
          </a:p>
          <a:p>
            <a:pPr marL="0" indent="0">
              <a:lnSpc>
                <a:spcPts val="2850"/>
              </a:lnSpc>
              <a:buNone/>
            </a:pPr>
            <a:endParaRPr lang="en-US" sz="1700" kern="0" spc="-36" dirty="0">
              <a:solidFill>
                <a:srgbClr val="E5E0DF"/>
              </a:solidFill>
              <a:latin typeface="Inter" pitchFamily="34" charset="0"/>
              <a:ea typeface="Inter" pitchFamily="34" charset="-122"/>
              <a:cs typeface="Inter" pitchFamily="34" charset="-120"/>
            </a:endParaRPr>
          </a:p>
          <a:p>
            <a:pPr marL="0" indent="0">
              <a:lnSpc>
                <a:spcPts val="2850"/>
              </a:lnSpc>
              <a:buNone/>
            </a:pPr>
            <a:r>
              <a:rPr lang="en-US" sz="1700" kern="0" spc="-36" dirty="0">
                <a:solidFill>
                  <a:srgbClr val="E5E0DF"/>
                </a:solidFill>
                <a:latin typeface="Inter" pitchFamily="34" charset="0"/>
                <a:ea typeface="Inter" pitchFamily="34" charset="-122"/>
                <a:cs typeface="Inter" pitchFamily="34" charset="-120"/>
              </a:rPr>
              <a:t>SELECT * FROM </a:t>
            </a:r>
            <a:r>
              <a:rPr lang="en-US" sz="1700" kern="0" spc="-36" dirty="0" err="1">
                <a:solidFill>
                  <a:srgbClr val="E5E0DF"/>
                </a:solidFill>
                <a:latin typeface="Inter" pitchFamily="34" charset="0"/>
                <a:ea typeface="Inter" pitchFamily="34" charset="-122"/>
                <a:cs typeface="Inter" pitchFamily="34" charset="-120"/>
              </a:rPr>
              <a:t>ecommerce_analysis_project.products</a:t>
            </a:r>
            <a:r>
              <a:rPr lang="en-US" sz="1700" kern="0" spc="-36" dirty="0">
                <a:solidFill>
                  <a:srgbClr val="E5E0DF"/>
                </a:solidFill>
                <a:latin typeface="Inter" pitchFamily="34" charset="0"/>
                <a:ea typeface="Inter" pitchFamily="34" charset="-122"/>
                <a:cs typeface="Inter" pitchFamily="34" charset="-120"/>
              </a:rPr>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269802"/>
            <a:ext cx="5670590" cy="708779"/>
          </a:xfrm>
          <a:prstGeom prst="rect">
            <a:avLst/>
          </a:prstGeom>
          <a:noFill/>
          <a:ln/>
        </p:spPr>
        <p:txBody>
          <a:bodyPr wrap="none" lIns="0" tIns="0" rIns="0" bIns="0" rtlCol="0" anchor="t"/>
          <a:lstStyle/>
          <a:p>
            <a:pPr marL="0" indent="0">
              <a:lnSpc>
                <a:spcPts val="5550"/>
              </a:lnSpc>
              <a:buNone/>
            </a:pPr>
            <a:r>
              <a:rPr lang="en-US" sz="4450" b="1" kern="0" spc="-134" dirty="0">
                <a:solidFill>
                  <a:srgbClr val="FFFFFF"/>
                </a:solidFill>
                <a:latin typeface="Inter Bold" pitchFamily="34" charset="0"/>
                <a:ea typeface="Inter Bold" pitchFamily="34" charset="-122"/>
                <a:cs typeface="Inter Bold" pitchFamily="34" charset="-120"/>
              </a:rPr>
              <a:t>More Tables</a:t>
            </a:r>
            <a:endParaRPr lang="en-US" sz="4450" dirty="0"/>
          </a:p>
        </p:txBody>
      </p:sp>
      <p:sp>
        <p:nvSpPr>
          <p:cNvPr id="3" name="Text 1"/>
          <p:cNvSpPr/>
          <p:nvPr/>
        </p:nvSpPr>
        <p:spPr>
          <a:xfrm>
            <a:off x="793790" y="2545556"/>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FFFFFF"/>
                </a:solidFill>
                <a:latin typeface="Inter Bold" pitchFamily="34" charset="0"/>
                <a:ea typeface="Inter Bold" pitchFamily="34" charset="-122"/>
                <a:cs typeface="Inter Bold" pitchFamily="34" charset="-120"/>
              </a:rPr>
              <a:t>Sellers Table</a:t>
            </a:r>
            <a:endParaRPr lang="en-US" sz="2200" dirty="0"/>
          </a:p>
        </p:txBody>
      </p:sp>
      <p:sp>
        <p:nvSpPr>
          <p:cNvPr id="4" name="Text 2"/>
          <p:cNvSpPr/>
          <p:nvPr/>
        </p:nvSpPr>
        <p:spPr>
          <a:xfrm>
            <a:off x="793790" y="3126700"/>
            <a:ext cx="3978116" cy="2903220"/>
          </a:xfrm>
          <a:prstGeom prst="rect">
            <a:avLst/>
          </a:prstGeom>
          <a:noFill/>
          <a:ln/>
        </p:spPr>
        <p:txBody>
          <a:bodyPr wrap="square" lIns="0" tIns="0" rIns="0" bIns="0" rtlCol="0" anchor="t"/>
          <a:lstStyle/>
          <a:p>
            <a:pPr marL="0" indent="0">
              <a:lnSpc>
                <a:spcPts val="2850"/>
              </a:lnSpc>
              <a:buNone/>
            </a:pPr>
            <a:r>
              <a:rPr lang="en-US" sz="1750" kern="0" spc="-36" dirty="0">
                <a:solidFill>
                  <a:srgbClr val="E5E0DF"/>
                </a:solidFill>
                <a:latin typeface="Inter" pitchFamily="34" charset="0"/>
                <a:ea typeface="Inter" pitchFamily="34" charset="-122"/>
                <a:cs typeface="Inter" pitchFamily="34" charset="-120"/>
              </a:rPr>
              <a:t>CREATE TABLE sellers (</a:t>
            </a:r>
          </a:p>
          <a:p>
            <a:pPr marL="0" indent="0">
              <a:lnSpc>
                <a:spcPts val="2850"/>
              </a:lnSpc>
              <a:buNone/>
            </a:pPr>
            <a:r>
              <a:rPr lang="en-US" sz="1750" kern="0" spc="-36" dirty="0">
                <a:solidFill>
                  <a:srgbClr val="E5E0DF"/>
                </a:solidFill>
                <a:latin typeface="Inter" pitchFamily="34" charset="0"/>
                <a:ea typeface="Inter" pitchFamily="34" charset="-122"/>
                <a:cs typeface="Inter" pitchFamily="34" charset="-120"/>
              </a:rPr>
              <a:t>    </a:t>
            </a:r>
            <a:r>
              <a:rPr lang="en-US" sz="1750" kern="0" spc="-36" dirty="0" err="1">
                <a:solidFill>
                  <a:srgbClr val="E5E0DF"/>
                </a:solidFill>
                <a:latin typeface="Inter" pitchFamily="34" charset="0"/>
                <a:ea typeface="Inter" pitchFamily="34" charset="-122"/>
                <a:cs typeface="Inter" pitchFamily="34" charset="-120"/>
              </a:rPr>
              <a:t>seller_id</a:t>
            </a:r>
            <a:r>
              <a:rPr lang="en-US" sz="1750" kern="0" spc="-36" dirty="0">
                <a:solidFill>
                  <a:srgbClr val="E5E0DF"/>
                </a:solidFill>
                <a:latin typeface="Inter" pitchFamily="34" charset="0"/>
                <a:ea typeface="Inter" pitchFamily="34" charset="-122"/>
                <a:cs typeface="Inter" pitchFamily="34" charset="-120"/>
              </a:rPr>
              <a:t> VARCHAR(255) NOT NULL,</a:t>
            </a:r>
          </a:p>
          <a:p>
            <a:pPr marL="0" indent="0">
              <a:lnSpc>
                <a:spcPts val="2850"/>
              </a:lnSpc>
              <a:buNone/>
            </a:pPr>
            <a:r>
              <a:rPr lang="en-US" sz="1750" kern="0" spc="-36" dirty="0">
                <a:solidFill>
                  <a:srgbClr val="E5E0DF"/>
                </a:solidFill>
                <a:latin typeface="Inter" pitchFamily="34" charset="0"/>
                <a:ea typeface="Inter" pitchFamily="34" charset="-122"/>
                <a:cs typeface="Inter" pitchFamily="34" charset="-120"/>
              </a:rPr>
              <a:t>    </a:t>
            </a:r>
            <a:r>
              <a:rPr lang="en-US" sz="1750" kern="0" spc="-36" dirty="0" err="1">
                <a:solidFill>
                  <a:srgbClr val="E5E0DF"/>
                </a:solidFill>
                <a:latin typeface="Inter" pitchFamily="34" charset="0"/>
                <a:ea typeface="Inter" pitchFamily="34" charset="-122"/>
                <a:cs typeface="Inter" pitchFamily="34" charset="-120"/>
              </a:rPr>
              <a:t>seller_zip_code_prefix</a:t>
            </a:r>
            <a:r>
              <a:rPr lang="en-US" sz="1750" kern="0" spc="-36" dirty="0">
                <a:solidFill>
                  <a:srgbClr val="E5E0DF"/>
                </a:solidFill>
                <a:latin typeface="Inter" pitchFamily="34" charset="0"/>
                <a:ea typeface="Inter" pitchFamily="34" charset="-122"/>
                <a:cs typeface="Inter" pitchFamily="34" charset="-120"/>
              </a:rPr>
              <a:t> INT NOT NULL,</a:t>
            </a:r>
          </a:p>
          <a:p>
            <a:pPr marL="0" indent="0">
              <a:lnSpc>
                <a:spcPts val="2850"/>
              </a:lnSpc>
              <a:buNone/>
            </a:pPr>
            <a:r>
              <a:rPr lang="en-US" sz="1750" kern="0" spc="-36" dirty="0">
                <a:solidFill>
                  <a:srgbClr val="E5E0DF"/>
                </a:solidFill>
                <a:latin typeface="Inter" pitchFamily="34" charset="0"/>
                <a:ea typeface="Inter" pitchFamily="34" charset="-122"/>
                <a:cs typeface="Inter" pitchFamily="34" charset="-120"/>
              </a:rPr>
              <a:t>    </a:t>
            </a:r>
            <a:r>
              <a:rPr lang="en-US" sz="1750" kern="0" spc="-36" dirty="0" err="1">
                <a:solidFill>
                  <a:srgbClr val="E5E0DF"/>
                </a:solidFill>
                <a:latin typeface="Inter" pitchFamily="34" charset="0"/>
                <a:ea typeface="Inter" pitchFamily="34" charset="-122"/>
                <a:cs typeface="Inter" pitchFamily="34" charset="-120"/>
              </a:rPr>
              <a:t>seller_city</a:t>
            </a:r>
            <a:r>
              <a:rPr lang="en-US" sz="1750" kern="0" spc="-36" dirty="0">
                <a:solidFill>
                  <a:srgbClr val="E5E0DF"/>
                </a:solidFill>
                <a:latin typeface="Inter" pitchFamily="34" charset="0"/>
                <a:ea typeface="Inter" pitchFamily="34" charset="-122"/>
                <a:cs typeface="Inter" pitchFamily="34" charset="-120"/>
              </a:rPr>
              <a:t> VARCHAR(255) NOT NULL,</a:t>
            </a:r>
          </a:p>
          <a:p>
            <a:pPr marL="0" indent="0">
              <a:lnSpc>
                <a:spcPts val="2850"/>
              </a:lnSpc>
              <a:buNone/>
            </a:pPr>
            <a:r>
              <a:rPr lang="en-US" sz="1750" kern="0" spc="-36" dirty="0">
                <a:solidFill>
                  <a:srgbClr val="E5E0DF"/>
                </a:solidFill>
                <a:latin typeface="Inter" pitchFamily="34" charset="0"/>
                <a:ea typeface="Inter" pitchFamily="34" charset="-122"/>
                <a:cs typeface="Inter" pitchFamily="34" charset="-120"/>
              </a:rPr>
              <a:t>    </a:t>
            </a:r>
            <a:r>
              <a:rPr lang="en-US" sz="1750" kern="0" spc="-36" dirty="0" err="1">
                <a:solidFill>
                  <a:srgbClr val="E5E0DF"/>
                </a:solidFill>
                <a:latin typeface="Inter" pitchFamily="34" charset="0"/>
                <a:ea typeface="Inter" pitchFamily="34" charset="-122"/>
                <a:cs typeface="Inter" pitchFamily="34" charset="-120"/>
              </a:rPr>
              <a:t>seller_state</a:t>
            </a:r>
            <a:r>
              <a:rPr lang="en-US" sz="1750" kern="0" spc="-36" dirty="0">
                <a:solidFill>
                  <a:srgbClr val="E5E0DF"/>
                </a:solidFill>
                <a:latin typeface="Inter" pitchFamily="34" charset="0"/>
                <a:ea typeface="Inter" pitchFamily="34" charset="-122"/>
                <a:cs typeface="Inter" pitchFamily="34" charset="-120"/>
              </a:rPr>
              <a:t> VARCHAR(2) NOT NULL</a:t>
            </a:r>
          </a:p>
          <a:p>
            <a:pPr marL="0" indent="0">
              <a:lnSpc>
                <a:spcPts val="2850"/>
              </a:lnSpc>
              <a:buNone/>
            </a:pPr>
            <a:r>
              <a:rPr lang="en-US" sz="1750" kern="0" spc="-36" dirty="0">
                <a:solidFill>
                  <a:srgbClr val="E5E0DF"/>
                </a:solidFill>
                <a:latin typeface="Inter" pitchFamily="34" charset="0"/>
                <a:ea typeface="Inter" pitchFamily="34" charset="-122"/>
                <a:cs typeface="Inter" pitchFamily="34" charset="-120"/>
              </a:rPr>
              <a:t>);</a:t>
            </a:r>
          </a:p>
          <a:p>
            <a:pPr marL="0" indent="0">
              <a:lnSpc>
                <a:spcPts val="2850"/>
              </a:lnSpc>
              <a:buNone/>
            </a:pPr>
            <a:endParaRPr lang="en-US" sz="1750" kern="0" spc="-36" dirty="0">
              <a:solidFill>
                <a:srgbClr val="E5E0DF"/>
              </a:solidFill>
              <a:latin typeface="Inter" pitchFamily="34" charset="0"/>
              <a:ea typeface="Inter" pitchFamily="34" charset="-122"/>
              <a:cs typeface="Inter" pitchFamily="34" charset="-120"/>
            </a:endParaRPr>
          </a:p>
          <a:p>
            <a:pPr marL="0" indent="0">
              <a:lnSpc>
                <a:spcPts val="2850"/>
              </a:lnSpc>
              <a:buNone/>
            </a:pPr>
            <a:r>
              <a:rPr lang="en-US" sz="1750" kern="0" spc="-36" dirty="0">
                <a:solidFill>
                  <a:srgbClr val="E5E0DF"/>
                </a:solidFill>
                <a:latin typeface="Inter" pitchFamily="34" charset="0"/>
                <a:ea typeface="Inter" pitchFamily="34" charset="-122"/>
                <a:cs typeface="Inter" pitchFamily="34" charset="-120"/>
              </a:rPr>
              <a:t>SELECT * FROM </a:t>
            </a:r>
            <a:r>
              <a:rPr lang="en-US" sz="1750" kern="0" spc="-36" dirty="0" err="1">
                <a:solidFill>
                  <a:srgbClr val="E5E0DF"/>
                </a:solidFill>
                <a:latin typeface="Inter" pitchFamily="34" charset="0"/>
                <a:ea typeface="Inter" pitchFamily="34" charset="-122"/>
                <a:cs typeface="Inter" pitchFamily="34" charset="-120"/>
              </a:rPr>
              <a:t>ecommerce_analysis_project.sellers</a:t>
            </a:r>
            <a:r>
              <a:rPr lang="en-US" sz="1750" kern="0" spc="-36" dirty="0">
                <a:solidFill>
                  <a:srgbClr val="E5E0DF"/>
                </a:solidFill>
                <a:latin typeface="Inter" pitchFamily="34" charset="0"/>
                <a:ea typeface="Inter" pitchFamily="34" charset="-122"/>
                <a:cs typeface="Inter" pitchFamily="34" charset="-120"/>
              </a:rPr>
              <a:t>;</a:t>
            </a:r>
          </a:p>
        </p:txBody>
      </p:sp>
      <p:sp>
        <p:nvSpPr>
          <p:cNvPr id="5" name="Text 3"/>
          <p:cNvSpPr/>
          <p:nvPr/>
        </p:nvSpPr>
        <p:spPr>
          <a:xfrm>
            <a:off x="5332928" y="2545556"/>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FFFFFF"/>
                </a:solidFill>
                <a:latin typeface="Inter Bold" pitchFamily="34" charset="0"/>
                <a:ea typeface="Inter Bold" pitchFamily="34" charset="-122"/>
                <a:cs typeface="Inter Bold" pitchFamily="34" charset="-120"/>
              </a:rPr>
              <a:t>Order Items Table</a:t>
            </a:r>
            <a:endParaRPr lang="en-US" sz="2200" dirty="0"/>
          </a:p>
        </p:txBody>
      </p:sp>
      <p:sp>
        <p:nvSpPr>
          <p:cNvPr id="6" name="Text 4"/>
          <p:cNvSpPr/>
          <p:nvPr/>
        </p:nvSpPr>
        <p:spPr>
          <a:xfrm>
            <a:off x="5332928" y="3126700"/>
            <a:ext cx="3978116" cy="3629025"/>
          </a:xfrm>
          <a:prstGeom prst="rect">
            <a:avLst/>
          </a:prstGeom>
          <a:noFill/>
          <a:ln/>
        </p:spPr>
        <p:txBody>
          <a:bodyPr wrap="square" lIns="0" tIns="0" rIns="0" bIns="0" rtlCol="0" anchor="t"/>
          <a:lstStyle/>
          <a:p>
            <a:pPr marL="0" indent="0">
              <a:lnSpc>
                <a:spcPts val="2850"/>
              </a:lnSpc>
              <a:buNone/>
            </a:pPr>
            <a:r>
              <a:rPr lang="en-US" sz="1750" kern="0" spc="-36" dirty="0">
                <a:solidFill>
                  <a:srgbClr val="E5E0DF"/>
                </a:solidFill>
                <a:latin typeface="Inter" pitchFamily="34" charset="0"/>
                <a:ea typeface="Inter" pitchFamily="34" charset="-122"/>
                <a:cs typeface="Inter" pitchFamily="34" charset="-120"/>
              </a:rPr>
              <a:t>CREATE TABLE </a:t>
            </a:r>
            <a:r>
              <a:rPr lang="en-US" sz="1750" kern="0" spc="-36" dirty="0" err="1">
                <a:solidFill>
                  <a:srgbClr val="E5E0DF"/>
                </a:solidFill>
                <a:latin typeface="Inter" pitchFamily="34" charset="0"/>
                <a:ea typeface="Inter" pitchFamily="34" charset="-122"/>
                <a:cs typeface="Inter" pitchFamily="34" charset="-120"/>
              </a:rPr>
              <a:t>order_items</a:t>
            </a:r>
            <a:r>
              <a:rPr lang="en-US" sz="1750" kern="0" spc="-36" dirty="0">
                <a:solidFill>
                  <a:srgbClr val="E5E0DF"/>
                </a:solidFill>
                <a:latin typeface="Inter" pitchFamily="34" charset="0"/>
                <a:ea typeface="Inter" pitchFamily="34" charset="-122"/>
                <a:cs typeface="Inter" pitchFamily="34" charset="-120"/>
              </a:rPr>
              <a:t> (</a:t>
            </a:r>
          </a:p>
          <a:p>
            <a:pPr marL="0" indent="0">
              <a:lnSpc>
                <a:spcPts val="2850"/>
              </a:lnSpc>
              <a:buNone/>
            </a:pPr>
            <a:r>
              <a:rPr lang="en-US" sz="1750" kern="0" spc="-36" dirty="0">
                <a:solidFill>
                  <a:srgbClr val="E5E0DF"/>
                </a:solidFill>
                <a:latin typeface="Inter" pitchFamily="34" charset="0"/>
                <a:ea typeface="Inter" pitchFamily="34" charset="-122"/>
                <a:cs typeface="Inter" pitchFamily="34" charset="-120"/>
              </a:rPr>
              <a:t>    </a:t>
            </a:r>
            <a:r>
              <a:rPr lang="en-US" sz="1750" kern="0" spc="-36" dirty="0" err="1">
                <a:solidFill>
                  <a:srgbClr val="E5E0DF"/>
                </a:solidFill>
                <a:latin typeface="Inter" pitchFamily="34" charset="0"/>
                <a:ea typeface="Inter" pitchFamily="34" charset="-122"/>
                <a:cs typeface="Inter" pitchFamily="34" charset="-120"/>
              </a:rPr>
              <a:t>order_id</a:t>
            </a:r>
            <a:r>
              <a:rPr lang="en-US" sz="1750" kern="0" spc="-36" dirty="0">
                <a:solidFill>
                  <a:srgbClr val="E5E0DF"/>
                </a:solidFill>
                <a:latin typeface="Inter" pitchFamily="34" charset="0"/>
                <a:ea typeface="Inter" pitchFamily="34" charset="-122"/>
                <a:cs typeface="Inter" pitchFamily="34" charset="-120"/>
              </a:rPr>
              <a:t> VARCHAR(255),</a:t>
            </a:r>
          </a:p>
          <a:p>
            <a:pPr marL="0" indent="0">
              <a:lnSpc>
                <a:spcPts val="2850"/>
              </a:lnSpc>
              <a:buNone/>
            </a:pPr>
            <a:r>
              <a:rPr lang="en-US" sz="1750" kern="0" spc="-36" dirty="0">
                <a:solidFill>
                  <a:srgbClr val="E5E0DF"/>
                </a:solidFill>
                <a:latin typeface="Inter" pitchFamily="34" charset="0"/>
                <a:ea typeface="Inter" pitchFamily="34" charset="-122"/>
                <a:cs typeface="Inter" pitchFamily="34" charset="-120"/>
              </a:rPr>
              <a:t>    </a:t>
            </a:r>
            <a:r>
              <a:rPr lang="en-US" sz="1750" kern="0" spc="-36" dirty="0" err="1">
                <a:solidFill>
                  <a:srgbClr val="E5E0DF"/>
                </a:solidFill>
                <a:latin typeface="Inter" pitchFamily="34" charset="0"/>
                <a:ea typeface="Inter" pitchFamily="34" charset="-122"/>
                <a:cs typeface="Inter" pitchFamily="34" charset="-120"/>
              </a:rPr>
              <a:t>order_item_id</a:t>
            </a:r>
            <a:r>
              <a:rPr lang="en-US" sz="1750" kern="0" spc="-36" dirty="0">
                <a:solidFill>
                  <a:srgbClr val="E5E0DF"/>
                </a:solidFill>
                <a:latin typeface="Inter" pitchFamily="34" charset="0"/>
                <a:ea typeface="Inter" pitchFamily="34" charset="-122"/>
                <a:cs typeface="Inter" pitchFamily="34" charset="-120"/>
              </a:rPr>
              <a:t> INT,</a:t>
            </a:r>
          </a:p>
          <a:p>
            <a:pPr marL="0" indent="0">
              <a:lnSpc>
                <a:spcPts val="2850"/>
              </a:lnSpc>
              <a:buNone/>
            </a:pPr>
            <a:r>
              <a:rPr lang="en-US" sz="1750" kern="0" spc="-36" dirty="0">
                <a:solidFill>
                  <a:srgbClr val="E5E0DF"/>
                </a:solidFill>
                <a:latin typeface="Inter" pitchFamily="34" charset="0"/>
                <a:ea typeface="Inter" pitchFamily="34" charset="-122"/>
                <a:cs typeface="Inter" pitchFamily="34" charset="-120"/>
              </a:rPr>
              <a:t>    </a:t>
            </a:r>
            <a:r>
              <a:rPr lang="en-US" sz="1750" kern="0" spc="-36" dirty="0" err="1">
                <a:solidFill>
                  <a:srgbClr val="E5E0DF"/>
                </a:solidFill>
                <a:latin typeface="Inter" pitchFamily="34" charset="0"/>
                <a:ea typeface="Inter" pitchFamily="34" charset="-122"/>
                <a:cs typeface="Inter" pitchFamily="34" charset="-120"/>
              </a:rPr>
              <a:t>product_id</a:t>
            </a:r>
            <a:r>
              <a:rPr lang="en-US" sz="1750" kern="0" spc="-36" dirty="0">
                <a:solidFill>
                  <a:srgbClr val="E5E0DF"/>
                </a:solidFill>
                <a:latin typeface="Inter" pitchFamily="34" charset="0"/>
                <a:ea typeface="Inter" pitchFamily="34" charset="-122"/>
                <a:cs typeface="Inter" pitchFamily="34" charset="-120"/>
              </a:rPr>
              <a:t> VARCHAR(255),</a:t>
            </a:r>
          </a:p>
          <a:p>
            <a:pPr marL="0" indent="0">
              <a:lnSpc>
                <a:spcPts val="2850"/>
              </a:lnSpc>
              <a:buNone/>
            </a:pPr>
            <a:r>
              <a:rPr lang="en-US" sz="1750" kern="0" spc="-36" dirty="0">
                <a:solidFill>
                  <a:srgbClr val="E5E0DF"/>
                </a:solidFill>
                <a:latin typeface="Inter" pitchFamily="34" charset="0"/>
                <a:ea typeface="Inter" pitchFamily="34" charset="-122"/>
                <a:cs typeface="Inter" pitchFamily="34" charset="-120"/>
              </a:rPr>
              <a:t>    </a:t>
            </a:r>
            <a:r>
              <a:rPr lang="en-US" sz="1750" kern="0" spc="-36" dirty="0" err="1">
                <a:solidFill>
                  <a:srgbClr val="E5E0DF"/>
                </a:solidFill>
                <a:latin typeface="Inter" pitchFamily="34" charset="0"/>
                <a:ea typeface="Inter" pitchFamily="34" charset="-122"/>
                <a:cs typeface="Inter" pitchFamily="34" charset="-120"/>
              </a:rPr>
              <a:t>seller_id</a:t>
            </a:r>
            <a:r>
              <a:rPr lang="en-US" sz="1750" kern="0" spc="-36" dirty="0">
                <a:solidFill>
                  <a:srgbClr val="E5E0DF"/>
                </a:solidFill>
                <a:latin typeface="Inter" pitchFamily="34" charset="0"/>
                <a:ea typeface="Inter" pitchFamily="34" charset="-122"/>
                <a:cs typeface="Inter" pitchFamily="34" charset="-120"/>
              </a:rPr>
              <a:t> VARCHAR(255),</a:t>
            </a:r>
          </a:p>
          <a:p>
            <a:pPr marL="0" indent="0">
              <a:lnSpc>
                <a:spcPts val="2850"/>
              </a:lnSpc>
              <a:buNone/>
            </a:pPr>
            <a:r>
              <a:rPr lang="en-US" sz="1750" kern="0" spc="-36" dirty="0">
                <a:solidFill>
                  <a:srgbClr val="E5E0DF"/>
                </a:solidFill>
                <a:latin typeface="Inter" pitchFamily="34" charset="0"/>
                <a:ea typeface="Inter" pitchFamily="34" charset="-122"/>
                <a:cs typeface="Inter" pitchFamily="34" charset="-120"/>
              </a:rPr>
              <a:t>    </a:t>
            </a:r>
            <a:r>
              <a:rPr lang="en-US" sz="1750" kern="0" spc="-36" dirty="0" err="1">
                <a:solidFill>
                  <a:srgbClr val="E5E0DF"/>
                </a:solidFill>
                <a:latin typeface="Inter" pitchFamily="34" charset="0"/>
                <a:ea typeface="Inter" pitchFamily="34" charset="-122"/>
                <a:cs typeface="Inter" pitchFamily="34" charset="-120"/>
              </a:rPr>
              <a:t>shipping_limit_date</a:t>
            </a:r>
            <a:r>
              <a:rPr lang="en-US" sz="1750" kern="0" spc="-36" dirty="0">
                <a:solidFill>
                  <a:srgbClr val="E5E0DF"/>
                </a:solidFill>
                <a:latin typeface="Inter" pitchFamily="34" charset="0"/>
                <a:ea typeface="Inter" pitchFamily="34" charset="-122"/>
                <a:cs typeface="Inter" pitchFamily="34" charset="-120"/>
              </a:rPr>
              <a:t> DATETIME,</a:t>
            </a:r>
          </a:p>
          <a:p>
            <a:pPr marL="0" indent="0">
              <a:lnSpc>
                <a:spcPts val="2850"/>
              </a:lnSpc>
              <a:buNone/>
            </a:pPr>
            <a:r>
              <a:rPr lang="en-US" sz="1750" kern="0" spc="-36" dirty="0">
                <a:solidFill>
                  <a:srgbClr val="E5E0DF"/>
                </a:solidFill>
                <a:latin typeface="Inter" pitchFamily="34" charset="0"/>
                <a:ea typeface="Inter" pitchFamily="34" charset="-122"/>
                <a:cs typeface="Inter" pitchFamily="34" charset="-120"/>
              </a:rPr>
              <a:t>    price DECIMAL(10, 2),</a:t>
            </a:r>
          </a:p>
          <a:p>
            <a:pPr marL="0" indent="0">
              <a:lnSpc>
                <a:spcPts val="2850"/>
              </a:lnSpc>
              <a:buNone/>
            </a:pPr>
            <a:r>
              <a:rPr lang="en-US" sz="1750" kern="0" spc="-36" dirty="0">
                <a:solidFill>
                  <a:srgbClr val="E5E0DF"/>
                </a:solidFill>
                <a:latin typeface="Inter" pitchFamily="34" charset="0"/>
                <a:ea typeface="Inter" pitchFamily="34" charset="-122"/>
                <a:cs typeface="Inter" pitchFamily="34" charset="-120"/>
              </a:rPr>
              <a:t>    </a:t>
            </a:r>
            <a:r>
              <a:rPr lang="en-US" sz="1750" kern="0" spc="-36" dirty="0" err="1">
                <a:solidFill>
                  <a:srgbClr val="E5E0DF"/>
                </a:solidFill>
                <a:latin typeface="Inter" pitchFamily="34" charset="0"/>
                <a:ea typeface="Inter" pitchFamily="34" charset="-122"/>
                <a:cs typeface="Inter" pitchFamily="34" charset="-120"/>
              </a:rPr>
              <a:t>freight_value</a:t>
            </a:r>
            <a:r>
              <a:rPr lang="en-US" sz="1750" kern="0" spc="-36" dirty="0">
                <a:solidFill>
                  <a:srgbClr val="E5E0DF"/>
                </a:solidFill>
                <a:latin typeface="Inter" pitchFamily="34" charset="0"/>
                <a:ea typeface="Inter" pitchFamily="34" charset="-122"/>
                <a:cs typeface="Inter" pitchFamily="34" charset="-120"/>
              </a:rPr>
              <a:t> DECIMAL(10, 2)</a:t>
            </a:r>
          </a:p>
          <a:p>
            <a:pPr marL="0" indent="0">
              <a:lnSpc>
                <a:spcPts val="2850"/>
              </a:lnSpc>
              <a:buNone/>
            </a:pPr>
            <a:r>
              <a:rPr lang="en-US" sz="1750" kern="0" spc="-36" dirty="0">
                <a:solidFill>
                  <a:srgbClr val="E5E0DF"/>
                </a:solidFill>
                <a:latin typeface="Inter" pitchFamily="34" charset="0"/>
                <a:ea typeface="Inter" pitchFamily="34" charset="-122"/>
                <a:cs typeface="Inter" pitchFamily="34" charset="-120"/>
              </a:rPr>
              <a:t>);</a:t>
            </a:r>
          </a:p>
          <a:p>
            <a:pPr marL="0" indent="0">
              <a:lnSpc>
                <a:spcPts val="2850"/>
              </a:lnSpc>
              <a:buNone/>
            </a:pPr>
            <a:endParaRPr lang="en-US" sz="1750" kern="0" spc="-36" dirty="0">
              <a:solidFill>
                <a:srgbClr val="E5E0DF"/>
              </a:solidFill>
              <a:latin typeface="Inter" pitchFamily="34" charset="0"/>
              <a:ea typeface="Inter" pitchFamily="34" charset="-122"/>
              <a:cs typeface="Inter" pitchFamily="34" charset="-120"/>
            </a:endParaRPr>
          </a:p>
          <a:p>
            <a:pPr marL="0" indent="0">
              <a:lnSpc>
                <a:spcPts val="2850"/>
              </a:lnSpc>
              <a:buNone/>
            </a:pPr>
            <a:r>
              <a:rPr lang="en-US" sz="1750" kern="0" spc="-36" dirty="0">
                <a:solidFill>
                  <a:srgbClr val="E5E0DF"/>
                </a:solidFill>
                <a:latin typeface="Inter" pitchFamily="34" charset="0"/>
                <a:ea typeface="Inter" pitchFamily="34" charset="-122"/>
                <a:cs typeface="Inter" pitchFamily="34" charset="-120"/>
              </a:rPr>
              <a:t>SELECT * FROM </a:t>
            </a:r>
            <a:r>
              <a:rPr lang="en-US" sz="1750" kern="0" spc="-36" dirty="0" err="1">
                <a:solidFill>
                  <a:srgbClr val="E5E0DF"/>
                </a:solidFill>
                <a:latin typeface="Inter" pitchFamily="34" charset="0"/>
                <a:ea typeface="Inter" pitchFamily="34" charset="-122"/>
                <a:cs typeface="Inter" pitchFamily="34" charset="-120"/>
              </a:rPr>
              <a:t>ecommerce_analysis_project.order_items</a:t>
            </a:r>
            <a:r>
              <a:rPr lang="en-US" sz="1750" kern="0" spc="-36" dirty="0">
                <a:solidFill>
                  <a:srgbClr val="E5E0DF"/>
                </a:solidFill>
                <a:latin typeface="Inter" pitchFamily="34" charset="0"/>
                <a:ea typeface="Inter" pitchFamily="34" charset="-122"/>
                <a:cs typeface="Inter" pitchFamily="34" charset="-120"/>
              </a:rPr>
              <a:t>;</a:t>
            </a:r>
          </a:p>
        </p:txBody>
      </p:sp>
      <p:sp>
        <p:nvSpPr>
          <p:cNvPr id="7" name="Text 5"/>
          <p:cNvSpPr/>
          <p:nvPr/>
        </p:nvSpPr>
        <p:spPr>
          <a:xfrm>
            <a:off x="9872067" y="2545556"/>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FFFFFF"/>
                </a:solidFill>
                <a:latin typeface="Inter Bold" pitchFamily="34" charset="0"/>
                <a:ea typeface="Inter Bold" pitchFamily="34" charset="-122"/>
                <a:cs typeface="Inter Bold" pitchFamily="34" charset="-120"/>
              </a:rPr>
              <a:t>Payments Table</a:t>
            </a:r>
            <a:endParaRPr lang="en-US" sz="2200" dirty="0"/>
          </a:p>
        </p:txBody>
      </p:sp>
      <p:sp>
        <p:nvSpPr>
          <p:cNvPr id="8" name="Text 6"/>
          <p:cNvSpPr/>
          <p:nvPr/>
        </p:nvSpPr>
        <p:spPr>
          <a:xfrm>
            <a:off x="9872067" y="3126700"/>
            <a:ext cx="3978116" cy="3266123"/>
          </a:xfrm>
          <a:prstGeom prst="rect">
            <a:avLst/>
          </a:prstGeom>
          <a:noFill/>
          <a:ln/>
        </p:spPr>
        <p:txBody>
          <a:bodyPr wrap="square" lIns="0" tIns="0" rIns="0" bIns="0" rtlCol="0" anchor="t"/>
          <a:lstStyle/>
          <a:p>
            <a:pPr marL="0" indent="0">
              <a:lnSpc>
                <a:spcPts val="2850"/>
              </a:lnSpc>
              <a:buNone/>
            </a:pPr>
            <a:r>
              <a:rPr lang="en-US" sz="1750" kern="0" spc="-36" dirty="0">
                <a:solidFill>
                  <a:srgbClr val="E5E0DF"/>
                </a:solidFill>
                <a:latin typeface="Inter" pitchFamily="34" charset="0"/>
                <a:ea typeface="Inter" pitchFamily="34" charset="-122"/>
                <a:cs typeface="Inter" pitchFamily="34" charset="-120"/>
              </a:rPr>
              <a:t>CREATE TABLE payments (</a:t>
            </a:r>
          </a:p>
          <a:p>
            <a:pPr marL="0" indent="0">
              <a:lnSpc>
                <a:spcPts val="2850"/>
              </a:lnSpc>
              <a:buNone/>
            </a:pPr>
            <a:r>
              <a:rPr lang="en-US" sz="1750" kern="0" spc="-36" dirty="0">
                <a:solidFill>
                  <a:srgbClr val="E5E0DF"/>
                </a:solidFill>
                <a:latin typeface="Inter" pitchFamily="34" charset="0"/>
                <a:ea typeface="Inter" pitchFamily="34" charset="-122"/>
                <a:cs typeface="Inter" pitchFamily="34" charset="-120"/>
              </a:rPr>
              <a:t>    </a:t>
            </a:r>
            <a:r>
              <a:rPr lang="en-US" sz="1750" kern="0" spc="-36" dirty="0" err="1">
                <a:solidFill>
                  <a:srgbClr val="E5E0DF"/>
                </a:solidFill>
                <a:latin typeface="Inter" pitchFamily="34" charset="0"/>
                <a:ea typeface="Inter" pitchFamily="34" charset="-122"/>
                <a:cs typeface="Inter" pitchFamily="34" charset="-120"/>
              </a:rPr>
              <a:t>order_id</a:t>
            </a:r>
            <a:r>
              <a:rPr lang="en-US" sz="1750" kern="0" spc="-36" dirty="0">
                <a:solidFill>
                  <a:srgbClr val="E5E0DF"/>
                </a:solidFill>
                <a:latin typeface="Inter" pitchFamily="34" charset="0"/>
                <a:ea typeface="Inter" pitchFamily="34" charset="-122"/>
                <a:cs typeface="Inter" pitchFamily="34" charset="-120"/>
              </a:rPr>
              <a:t> VARCHAR(255),</a:t>
            </a:r>
          </a:p>
          <a:p>
            <a:pPr marL="0" indent="0">
              <a:lnSpc>
                <a:spcPts val="2850"/>
              </a:lnSpc>
              <a:buNone/>
            </a:pPr>
            <a:r>
              <a:rPr lang="en-US" sz="1750" kern="0" spc="-36" dirty="0">
                <a:solidFill>
                  <a:srgbClr val="E5E0DF"/>
                </a:solidFill>
                <a:latin typeface="Inter" pitchFamily="34" charset="0"/>
                <a:ea typeface="Inter" pitchFamily="34" charset="-122"/>
                <a:cs typeface="Inter" pitchFamily="34" charset="-120"/>
              </a:rPr>
              <a:t>    </a:t>
            </a:r>
            <a:r>
              <a:rPr lang="en-US" sz="1750" kern="0" spc="-36" dirty="0" err="1">
                <a:solidFill>
                  <a:srgbClr val="E5E0DF"/>
                </a:solidFill>
                <a:latin typeface="Inter" pitchFamily="34" charset="0"/>
                <a:ea typeface="Inter" pitchFamily="34" charset="-122"/>
                <a:cs typeface="Inter" pitchFamily="34" charset="-120"/>
              </a:rPr>
              <a:t>payment_sequential</a:t>
            </a:r>
            <a:r>
              <a:rPr lang="en-US" sz="1750" kern="0" spc="-36" dirty="0">
                <a:solidFill>
                  <a:srgbClr val="E5E0DF"/>
                </a:solidFill>
                <a:latin typeface="Inter" pitchFamily="34" charset="0"/>
                <a:ea typeface="Inter" pitchFamily="34" charset="-122"/>
                <a:cs typeface="Inter" pitchFamily="34" charset="-120"/>
              </a:rPr>
              <a:t> INT,</a:t>
            </a:r>
          </a:p>
          <a:p>
            <a:pPr marL="0" indent="0">
              <a:lnSpc>
                <a:spcPts val="2850"/>
              </a:lnSpc>
              <a:buNone/>
            </a:pPr>
            <a:r>
              <a:rPr lang="en-US" sz="1750" kern="0" spc="-36" dirty="0">
                <a:solidFill>
                  <a:srgbClr val="E5E0DF"/>
                </a:solidFill>
                <a:latin typeface="Inter" pitchFamily="34" charset="0"/>
                <a:ea typeface="Inter" pitchFamily="34" charset="-122"/>
                <a:cs typeface="Inter" pitchFamily="34" charset="-120"/>
              </a:rPr>
              <a:t>    </a:t>
            </a:r>
            <a:r>
              <a:rPr lang="en-US" sz="1750" kern="0" spc="-36" dirty="0" err="1">
                <a:solidFill>
                  <a:srgbClr val="E5E0DF"/>
                </a:solidFill>
                <a:latin typeface="Inter" pitchFamily="34" charset="0"/>
                <a:ea typeface="Inter" pitchFamily="34" charset="-122"/>
                <a:cs typeface="Inter" pitchFamily="34" charset="-120"/>
              </a:rPr>
              <a:t>payment_type</a:t>
            </a:r>
            <a:r>
              <a:rPr lang="en-US" sz="1750" kern="0" spc="-36" dirty="0">
                <a:solidFill>
                  <a:srgbClr val="E5E0DF"/>
                </a:solidFill>
                <a:latin typeface="Inter" pitchFamily="34" charset="0"/>
                <a:ea typeface="Inter" pitchFamily="34" charset="-122"/>
                <a:cs typeface="Inter" pitchFamily="34" charset="-120"/>
              </a:rPr>
              <a:t> VARCHAR(255),</a:t>
            </a:r>
          </a:p>
          <a:p>
            <a:pPr marL="0" indent="0">
              <a:lnSpc>
                <a:spcPts val="2850"/>
              </a:lnSpc>
              <a:buNone/>
            </a:pPr>
            <a:r>
              <a:rPr lang="en-US" sz="1750" kern="0" spc="-36" dirty="0">
                <a:solidFill>
                  <a:srgbClr val="E5E0DF"/>
                </a:solidFill>
                <a:latin typeface="Inter" pitchFamily="34" charset="0"/>
                <a:ea typeface="Inter" pitchFamily="34" charset="-122"/>
                <a:cs typeface="Inter" pitchFamily="34" charset="-120"/>
              </a:rPr>
              <a:t>    </a:t>
            </a:r>
            <a:r>
              <a:rPr lang="en-US" sz="1750" kern="0" spc="-36" dirty="0" err="1">
                <a:solidFill>
                  <a:srgbClr val="E5E0DF"/>
                </a:solidFill>
                <a:latin typeface="Inter" pitchFamily="34" charset="0"/>
                <a:ea typeface="Inter" pitchFamily="34" charset="-122"/>
                <a:cs typeface="Inter" pitchFamily="34" charset="-120"/>
              </a:rPr>
              <a:t>payment_installments</a:t>
            </a:r>
            <a:r>
              <a:rPr lang="en-US" sz="1750" kern="0" spc="-36" dirty="0">
                <a:solidFill>
                  <a:srgbClr val="E5E0DF"/>
                </a:solidFill>
                <a:latin typeface="Inter" pitchFamily="34" charset="0"/>
                <a:ea typeface="Inter" pitchFamily="34" charset="-122"/>
                <a:cs typeface="Inter" pitchFamily="34" charset="-120"/>
              </a:rPr>
              <a:t> INT,</a:t>
            </a:r>
          </a:p>
          <a:p>
            <a:pPr marL="0" indent="0">
              <a:lnSpc>
                <a:spcPts val="2850"/>
              </a:lnSpc>
              <a:buNone/>
            </a:pPr>
            <a:r>
              <a:rPr lang="en-US" sz="1750" kern="0" spc="-36" dirty="0">
                <a:solidFill>
                  <a:srgbClr val="E5E0DF"/>
                </a:solidFill>
                <a:latin typeface="Inter" pitchFamily="34" charset="0"/>
                <a:ea typeface="Inter" pitchFamily="34" charset="-122"/>
                <a:cs typeface="Inter" pitchFamily="34" charset="-120"/>
              </a:rPr>
              <a:t>    </a:t>
            </a:r>
            <a:r>
              <a:rPr lang="en-US" sz="1750" kern="0" spc="-36" dirty="0" err="1">
                <a:solidFill>
                  <a:srgbClr val="E5E0DF"/>
                </a:solidFill>
                <a:latin typeface="Inter" pitchFamily="34" charset="0"/>
                <a:ea typeface="Inter" pitchFamily="34" charset="-122"/>
                <a:cs typeface="Inter" pitchFamily="34" charset="-120"/>
              </a:rPr>
              <a:t>payment_value</a:t>
            </a:r>
            <a:r>
              <a:rPr lang="en-US" sz="1750" kern="0" spc="-36" dirty="0">
                <a:solidFill>
                  <a:srgbClr val="E5E0DF"/>
                </a:solidFill>
                <a:latin typeface="Inter" pitchFamily="34" charset="0"/>
                <a:ea typeface="Inter" pitchFamily="34" charset="-122"/>
                <a:cs typeface="Inter" pitchFamily="34" charset="-120"/>
              </a:rPr>
              <a:t> DECIMAL(10, 2)</a:t>
            </a:r>
          </a:p>
          <a:p>
            <a:pPr marL="0" indent="0">
              <a:lnSpc>
                <a:spcPts val="2850"/>
              </a:lnSpc>
              <a:buNone/>
            </a:pPr>
            <a:r>
              <a:rPr lang="en-US" sz="1750" kern="0" spc="-36" dirty="0">
                <a:solidFill>
                  <a:srgbClr val="E5E0DF"/>
                </a:solidFill>
                <a:latin typeface="Inter" pitchFamily="34" charset="0"/>
                <a:ea typeface="Inter" pitchFamily="34" charset="-122"/>
                <a:cs typeface="Inter" pitchFamily="34" charset="-120"/>
              </a:rPr>
              <a:t>);</a:t>
            </a:r>
          </a:p>
          <a:p>
            <a:pPr marL="0" indent="0">
              <a:lnSpc>
                <a:spcPts val="2850"/>
              </a:lnSpc>
              <a:buNone/>
            </a:pPr>
            <a:r>
              <a:rPr lang="en-US" sz="1750" kern="0" spc="-36" dirty="0">
                <a:solidFill>
                  <a:srgbClr val="E5E0DF"/>
                </a:solidFill>
                <a:latin typeface="Inter" pitchFamily="34" charset="0"/>
                <a:ea typeface="Inter" pitchFamily="34" charset="-122"/>
                <a:cs typeface="Inter" pitchFamily="34" charset="-120"/>
              </a:rPr>
              <a:t>SELECT * FROM </a:t>
            </a:r>
            <a:r>
              <a:rPr lang="en-US" sz="1750" kern="0" spc="-36" dirty="0" err="1">
                <a:solidFill>
                  <a:srgbClr val="E5E0DF"/>
                </a:solidFill>
                <a:latin typeface="Inter" pitchFamily="34" charset="0"/>
                <a:ea typeface="Inter" pitchFamily="34" charset="-122"/>
                <a:cs typeface="Inter" pitchFamily="34" charset="-120"/>
              </a:rPr>
              <a:t>ecommerce_analysis_project.payments</a:t>
            </a:r>
            <a:r>
              <a:rPr lang="en-US" sz="1750" kern="0" spc="-36" dirty="0">
                <a:solidFill>
                  <a:srgbClr val="E5E0DF"/>
                </a:solidFill>
                <a:latin typeface="Inter" pitchFamily="34" charset="0"/>
                <a:ea typeface="Inter" pitchFamily="34" charset="-122"/>
                <a:cs typeface="Inter" pitchFamily="34" charset="-120"/>
              </a:rPr>
              <a:t>;</a:t>
            </a:r>
            <a:endParaRPr lang="en-US" sz="175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Picture 1">
            <a:extLst>
              <a:ext uri="{FF2B5EF4-FFF2-40B4-BE49-F238E27FC236}">
                <a16:creationId xmlns:a16="http://schemas.microsoft.com/office/drawing/2014/main" id="{8577B5B1-2A7D-4690-1F86-EE74803BA0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5635" y="3448360"/>
            <a:ext cx="4682749" cy="356492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9">
            <a:extLst>
              <a:ext uri="{FF2B5EF4-FFF2-40B4-BE49-F238E27FC236}">
                <a16:creationId xmlns:a16="http://schemas.microsoft.com/office/drawing/2014/main" id="{CF21DC9F-4992-9191-7A20-7053D6A30771}"/>
              </a:ext>
            </a:extLst>
          </p:cNvPr>
          <p:cNvSpPr>
            <a:spLocks noChangeArrowheads="1"/>
          </p:cNvSpPr>
          <p:nvPr/>
        </p:nvSpPr>
        <p:spPr bwMode="auto">
          <a:xfrm>
            <a:off x="1659156" y="2012734"/>
            <a:ext cx="1401884"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bg1"/>
                </a:solidFill>
                <a:effectLst/>
                <a:latin typeface="Arial" panose="020B0604020202020204" pitchFamily="34" charset="0"/>
              </a:rPr>
            </a:b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
        <p:nvSpPr>
          <p:cNvPr id="9" name="TextBox 8">
            <a:extLst>
              <a:ext uri="{FF2B5EF4-FFF2-40B4-BE49-F238E27FC236}">
                <a16:creationId xmlns:a16="http://schemas.microsoft.com/office/drawing/2014/main" id="{8CD98B37-D0A9-8FAB-6139-66E5C8A3E427}"/>
              </a:ext>
            </a:extLst>
          </p:cNvPr>
          <p:cNvSpPr txBox="1"/>
          <p:nvPr/>
        </p:nvSpPr>
        <p:spPr>
          <a:xfrm>
            <a:off x="641629" y="1417035"/>
            <a:ext cx="7315200" cy="2123658"/>
          </a:xfrm>
          <a:prstGeom prst="rect">
            <a:avLst/>
          </a:prstGeom>
          <a:noFill/>
        </p:spPr>
        <p:txBody>
          <a:bodyPr wrap="square">
            <a:spAutoFit/>
          </a:bodyPr>
          <a:lstStyle/>
          <a:p>
            <a:r>
              <a:rPr lang="en-US" sz="2400" b="1" dirty="0">
                <a:solidFill>
                  <a:schemeClr val="bg1"/>
                </a:solidFill>
              </a:rPr>
              <a:t># BASIC QUESTION :</a:t>
            </a:r>
          </a:p>
          <a:p>
            <a:endParaRPr lang="en-US" dirty="0">
              <a:solidFill>
                <a:schemeClr val="bg1"/>
              </a:solidFill>
            </a:endParaRPr>
          </a:p>
          <a:p>
            <a:r>
              <a:rPr lang="en-US" dirty="0">
                <a:solidFill>
                  <a:schemeClr val="bg1"/>
                </a:solidFill>
              </a:rPr>
              <a:t>#1.List all unique cities where customers are located:</a:t>
            </a:r>
          </a:p>
          <a:p>
            <a:r>
              <a:rPr lang="en-US" dirty="0">
                <a:solidFill>
                  <a:schemeClr val="bg1"/>
                </a:solidFill>
              </a:rPr>
              <a:t>QUERY :</a:t>
            </a:r>
          </a:p>
          <a:p>
            <a:r>
              <a:rPr lang="en-US" dirty="0">
                <a:solidFill>
                  <a:schemeClr val="bg1"/>
                </a:solidFill>
              </a:rPr>
              <a:t>SELECT DISTINCT </a:t>
            </a:r>
            <a:r>
              <a:rPr lang="en-US" dirty="0" err="1">
                <a:solidFill>
                  <a:schemeClr val="bg1"/>
                </a:solidFill>
              </a:rPr>
              <a:t>customer_city</a:t>
            </a:r>
            <a:r>
              <a:rPr lang="en-US" dirty="0">
                <a:solidFill>
                  <a:schemeClr val="bg1"/>
                </a:solidFill>
              </a:rPr>
              <a:t> AS "Unique City" FROM customers;</a:t>
            </a:r>
          </a:p>
          <a:p>
            <a:endParaRPr lang="en-US" dirty="0">
              <a:solidFill>
                <a:schemeClr val="bg1"/>
              </a:solidFill>
            </a:endParaRPr>
          </a:p>
          <a:p>
            <a:r>
              <a:rPr lang="en-US" dirty="0">
                <a:solidFill>
                  <a:schemeClr val="bg1"/>
                </a:solidFill>
              </a:rPr>
              <a:t>OUTPUT: </a:t>
            </a:r>
          </a:p>
        </p:txBody>
      </p:sp>
      <p:sp>
        <p:nvSpPr>
          <p:cNvPr id="11" name="TextBox 10">
            <a:extLst>
              <a:ext uri="{FF2B5EF4-FFF2-40B4-BE49-F238E27FC236}">
                <a16:creationId xmlns:a16="http://schemas.microsoft.com/office/drawing/2014/main" id="{0B385069-5AF9-4A3C-C97A-16559E912B31}"/>
              </a:ext>
            </a:extLst>
          </p:cNvPr>
          <p:cNvSpPr txBox="1"/>
          <p:nvPr/>
        </p:nvSpPr>
        <p:spPr>
          <a:xfrm>
            <a:off x="341376" y="456662"/>
            <a:ext cx="9948672" cy="496098"/>
          </a:xfrm>
          <a:prstGeom prst="rect">
            <a:avLst/>
          </a:prstGeom>
          <a:noFill/>
        </p:spPr>
        <p:txBody>
          <a:bodyPr wrap="square">
            <a:spAutoFit/>
          </a:bodyPr>
          <a:lstStyle/>
          <a:p>
            <a:pPr marL="0" marR="0">
              <a:lnSpc>
                <a:spcPct val="115000"/>
              </a:lnSpc>
              <a:spcBef>
                <a:spcPts val="0"/>
              </a:spcBef>
              <a:spcAft>
                <a:spcPts val="800"/>
              </a:spcAft>
            </a:pPr>
            <a:r>
              <a:rPr lang="en-US" sz="24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QUESTION AND THEIR QUERY N SOLUTION : </a:t>
            </a:r>
          </a:p>
        </p:txBody>
      </p:sp>
    </p:spTree>
    <p:extLst>
      <p:ext uri="{BB962C8B-B14F-4D97-AF65-F5344CB8AC3E}">
        <p14:creationId xmlns:p14="http://schemas.microsoft.com/office/powerpoint/2010/main" val="32265242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99C66E5-851B-D051-80DA-1930057B3368}"/>
              </a:ext>
            </a:extLst>
          </p:cNvPr>
          <p:cNvSpPr>
            <a:spLocks noChangeArrowheads="1"/>
          </p:cNvSpPr>
          <p:nvPr/>
        </p:nvSpPr>
        <p:spPr bwMode="auto">
          <a:xfrm>
            <a:off x="682752" y="1079379"/>
            <a:ext cx="7607808"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Arial" panose="020B0604020202020204" pitchFamily="34" charset="0"/>
              </a:rPr>
              <a:t>#2.Count the number of orders placed in 2017.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Arial" panose="020B0604020202020204" pitchFamily="34" charset="0"/>
              </a:rPr>
              <a:t>QUERY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Arial" panose="020B0604020202020204" pitchFamily="34" charset="0"/>
              </a:rPr>
              <a:t>SELECT COUNT(*) AS orders_2017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Arial" panose="020B0604020202020204" pitchFamily="34" charset="0"/>
              </a:rPr>
              <a:t>FROM orders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Arial" panose="020B0604020202020204" pitchFamily="34" charset="0"/>
              </a:rPr>
              <a:t>WHERE YEAR(</a:t>
            </a:r>
            <a:r>
              <a:rPr kumimoji="0" lang="en-US" altLang="en-US" sz="1800" b="0" i="0" u="none" strike="noStrike" cap="none" normalizeH="0" baseline="0" dirty="0" err="1">
                <a:ln>
                  <a:noFill/>
                </a:ln>
                <a:solidFill>
                  <a:schemeClr val="bg1"/>
                </a:solidFill>
                <a:effectLst/>
                <a:latin typeface="Arial" panose="020B0604020202020204" pitchFamily="34" charset="0"/>
              </a:rPr>
              <a:t>order_purchase_timestamp</a:t>
            </a:r>
            <a:r>
              <a:rPr kumimoji="0" lang="en-US" altLang="en-US" sz="1800" b="0" i="0" u="none" strike="noStrike" cap="none" normalizeH="0" baseline="0" dirty="0">
                <a:ln>
                  <a:noFill/>
                </a:ln>
                <a:solidFill>
                  <a:schemeClr val="bg1"/>
                </a:solidFill>
                <a:effectLst/>
                <a:latin typeface="Arial" panose="020B0604020202020204" pitchFamily="34" charset="0"/>
              </a:rPr>
              <a:t>) = 2017;</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Arial" panose="020B0604020202020204" pitchFamily="34" charset="0"/>
              </a:rPr>
              <a:t>OUTPUT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pic>
        <p:nvPicPr>
          <p:cNvPr id="3073" name="Picture 2">
            <a:extLst>
              <a:ext uri="{FF2B5EF4-FFF2-40B4-BE49-F238E27FC236}">
                <a16:creationId xmlns:a16="http://schemas.microsoft.com/office/drawing/2014/main" id="{CB31C4C1-8A2B-5BE6-756F-8ABCE28FC6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135" y="3572637"/>
            <a:ext cx="3913129" cy="154153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9EB8F414-57DA-96A8-9525-07D8D4A530AB}"/>
              </a:ext>
            </a:extLst>
          </p:cNvPr>
          <p:cNvSpPr>
            <a:spLocks noChangeArrowheads="1"/>
          </p:cNvSpPr>
          <p:nvPr/>
        </p:nvSpPr>
        <p:spPr bwMode="auto">
          <a:xfrm>
            <a:off x="1280160" y="1859846"/>
            <a:ext cx="26000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815834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1D50255-EDB8-5CDB-646D-EC14B2ED02E7}"/>
              </a:ext>
            </a:extLst>
          </p:cNvPr>
          <p:cNvSpPr txBox="1"/>
          <p:nvPr/>
        </p:nvSpPr>
        <p:spPr>
          <a:xfrm>
            <a:off x="902208" y="697081"/>
            <a:ext cx="9777984" cy="3693319"/>
          </a:xfrm>
          <a:prstGeom prst="rect">
            <a:avLst/>
          </a:prstGeom>
          <a:noFill/>
        </p:spPr>
        <p:txBody>
          <a:bodyPr wrap="square">
            <a:spAutoFit/>
          </a:bodyPr>
          <a:lstStyle/>
          <a:p>
            <a:r>
              <a:rPr lang="en-US" dirty="0">
                <a:solidFill>
                  <a:schemeClr val="bg1"/>
                </a:solidFill>
              </a:rPr>
              <a:t>#3.Find the total sales per category: </a:t>
            </a:r>
          </a:p>
          <a:p>
            <a:r>
              <a:rPr lang="en-US" dirty="0">
                <a:solidFill>
                  <a:schemeClr val="bg1"/>
                </a:solidFill>
              </a:rPr>
              <a:t>QUERY :</a:t>
            </a:r>
          </a:p>
          <a:p>
            <a:endParaRPr lang="en-US" dirty="0">
              <a:solidFill>
                <a:schemeClr val="bg1"/>
              </a:solidFill>
            </a:endParaRPr>
          </a:p>
          <a:p>
            <a:endParaRPr lang="en-US" dirty="0">
              <a:solidFill>
                <a:schemeClr val="bg1"/>
              </a:solidFill>
            </a:endParaRPr>
          </a:p>
          <a:p>
            <a:r>
              <a:rPr lang="en-US" dirty="0">
                <a:solidFill>
                  <a:schemeClr val="bg1"/>
                </a:solidFill>
              </a:rPr>
              <a:t>SELECT </a:t>
            </a:r>
            <a:r>
              <a:rPr lang="en-US" dirty="0" err="1">
                <a:solidFill>
                  <a:schemeClr val="bg1"/>
                </a:solidFill>
              </a:rPr>
              <a:t>products.product_category</a:t>
            </a:r>
            <a:r>
              <a:rPr lang="en-US" dirty="0">
                <a:solidFill>
                  <a:schemeClr val="bg1"/>
                </a:solidFill>
              </a:rPr>
              <a:t> AS </a:t>
            </a:r>
            <a:r>
              <a:rPr lang="en-US" dirty="0" err="1">
                <a:solidFill>
                  <a:schemeClr val="bg1"/>
                </a:solidFill>
              </a:rPr>
              <a:t>category_name</a:t>
            </a:r>
            <a:r>
              <a:rPr lang="en-US" dirty="0">
                <a:solidFill>
                  <a:schemeClr val="bg1"/>
                </a:solidFill>
              </a:rPr>
              <a:t>, SUM(</a:t>
            </a:r>
            <a:r>
              <a:rPr lang="en-US" dirty="0" err="1">
                <a:solidFill>
                  <a:schemeClr val="bg1"/>
                </a:solidFill>
              </a:rPr>
              <a:t>payments.payment_value</a:t>
            </a:r>
            <a:r>
              <a:rPr lang="en-US" dirty="0">
                <a:solidFill>
                  <a:schemeClr val="bg1"/>
                </a:solidFill>
              </a:rPr>
              <a:t>) AS </a:t>
            </a:r>
            <a:r>
              <a:rPr lang="en-US" dirty="0" err="1">
                <a:solidFill>
                  <a:schemeClr val="bg1"/>
                </a:solidFill>
              </a:rPr>
              <a:t>total_sales</a:t>
            </a:r>
            <a:endParaRPr lang="en-US" dirty="0">
              <a:solidFill>
                <a:schemeClr val="bg1"/>
              </a:solidFill>
            </a:endParaRPr>
          </a:p>
          <a:p>
            <a:r>
              <a:rPr lang="en-US" dirty="0">
                <a:solidFill>
                  <a:schemeClr val="bg1"/>
                </a:solidFill>
              </a:rPr>
              <a:t>FROM payments</a:t>
            </a:r>
          </a:p>
          <a:p>
            <a:r>
              <a:rPr lang="en-US" dirty="0">
                <a:solidFill>
                  <a:schemeClr val="bg1"/>
                </a:solidFill>
              </a:rPr>
              <a:t>JOIN orders ON </a:t>
            </a:r>
            <a:r>
              <a:rPr lang="en-US" dirty="0" err="1">
                <a:solidFill>
                  <a:schemeClr val="bg1"/>
                </a:solidFill>
              </a:rPr>
              <a:t>payments.order_id</a:t>
            </a:r>
            <a:r>
              <a:rPr lang="en-US" dirty="0">
                <a:solidFill>
                  <a:schemeClr val="bg1"/>
                </a:solidFill>
              </a:rPr>
              <a:t> = </a:t>
            </a:r>
            <a:r>
              <a:rPr lang="en-US" dirty="0" err="1">
                <a:solidFill>
                  <a:schemeClr val="bg1"/>
                </a:solidFill>
              </a:rPr>
              <a:t>orders.order_id</a:t>
            </a:r>
            <a:endParaRPr lang="en-US" dirty="0">
              <a:solidFill>
                <a:schemeClr val="bg1"/>
              </a:solidFill>
            </a:endParaRPr>
          </a:p>
          <a:p>
            <a:r>
              <a:rPr lang="en-US" dirty="0">
                <a:solidFill>
                  <a:schemeClr val="bg1"/>
                </a:solidFill>
              </a:rPr>
              <a:t>JOIN </a:t>
            </a:r>
            <a:r>
              <a:rPr lang="en-US" dirty="0" err="1">
                <a:solidFill>
                  <a:schemeClr val="bg1"/>
                </a:solidFill>
              </a:rPr>
              <a:t>order_items</a:t>
            </a:r>
            <a:r>
              <a:rPr lang="en-US" dirty="0">
                <a:solidFill>
                  <a:schemeClr val="bg1"/>
                </a:solidFill>
              </a:rPr>
              <a:t> ON </a:t>
            </a:r>
            <a:r>
              <a:rPr lang="en-US" dirty="0" err="1">
                <a:solidFill>
                  <a:schemeClr val="bg1"/>
                </a:solidFill>
              </a:rPr>
              <a:t>orders.order_id</a:t>
            </a:r>
            <a:r>
              <a:rPr lang="en-US" dirty="0">
                <a:solidFill>
                  <a:schemeClr val="bg1"/>
                </a:solidFill>
              </a:rPr>
              <a:t> = </a:t>
            </a:r>
            <a:r>
              <a:rPr lang="en-US" dirty="0" err="1">
                <a:solidFill>
                  <a:schemeClr val="bg1"/>
                </a:solidFill>
              </a:rPr>
              <a:t>order_items.order_id</a:t>
            </a:r>
            <a:endParaRPr lang="en-US" dirty="0">
              <a:solidFill>
                <a:schemeClr val="bg1"/>
              </a:solidFill>
            </a:endParaRPr>
          </a:p>
          <a:p>
            <a:r>
              <a:rPr lang="en-US" dirty="0">
                <a:solidFill>
                  <a:schemeClr val="bg1"/>
                </a:solidFill>
              </a:rPr>
              <a:t>JOIN products ON </a:t>
            </a:r>
            <a:r>
              <a:rPr lang="en-US" dirty="0" err="1">
                <a:solidFill>
                  <a:schemeClr val="bg1"/>
                </a:solidFill>
              </a:rPr>
              <a:t>order_items.product_id</a:t>
            </a:r>
            <a:r>
              <a:rPr lang="en-US" dirty="0">
                <a:solidFill>
                  <a:schemeClr val="bg1"/>
                </a:solidFill>
              </a:rPr>
              <a:t> = </a:t>
            </a:r>
            <a:r>
              <a:rPr lang="en-US" dirty="0" err="1">
                <a:solidFill>
                  <a:schemeClr val="bg1"/>
                </a:solidFill>
              </a:rPr>
              <a:t>products.product_id</a:t>
            </a:r>
            <a:endParaRPr lang="en-US" dirty="0">
              <a:solidFill>
                <a:schemeClr val="bg1"/>
              </a:solidFill>
            </a:endParaRPr>
          </a:p>
          <a:p>
            <a:r>
              <a:rPr lang="en-US" dirty="0">
                <a:solidFill>
                  <a:schemeClr val="bg1"/>
                </a:solidFill>
              </a:rPr>
              <a:t>GROUP BY </a:t>
            </a:r>
            <a:r>
              <a:rPr lang="en-US" dirty="0" err="1">
                <a:solidFill>
                  <a:schemeClr val="bg1"/>
                </a:solidFill>
              </a:rPr>
              <a:t>products.product_category</a:t>
            </a:r>
            <a:r>
              <a:rPr lang="en-US" dirty="0">
                <a:solidFill>
                  <a:schemeClr val="bg1"/>
                </a:solidFill>
              </a:rPr>
              <a:t>;</a:t>
            </a:r>
          </a:p>
          <a:p>
            <a:endParaRPr lang="en-US" dirty="0">
              <a:solidFill>
                <a:schemeClr val="bg1"/>
              </a:solidFill>
            </a:endParaRPr>
          </a:p>
          <a:p>
            <a:endParaRPr lang="en-US" dirty="0">
              <a:solidFill>
                <a:schemeClr val="bg1"/>
              </a:solidFill>
            </a:endParaRPr>
          </a:p>
          <a:p>
            <a:r>
              <a:rPr lang="en-US" dirty="0">
                <a:solidFill>
                  <a:schemeClr val="bg1"/>
                </a:solidFill>
              </a:rPr>
              <a:t>OUTPUT  : </a:t>
            </a:r>
          </a:p>
        </p:txBody>
      </p:sp>
      <p:pic>
        <p:nvPicPr>
          <p:cNvPr id="6" name="Picture 5" descr="A screenshot of a computer">
            <a:extLst>
              <a:ext uri="{FF2B5EF4-FFF2-40B4-BE49-F238E27FC236}">
                <a16:creationId xmlns:a16="http://schemas.microsoft.com/office/drawing/2014/main" id="{206202A7-5B88-800A-2EAA-608DB8E44B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496" y="3755136"/>
            <a:ext cx="4598561" cy="4315968"/>
          </a:xfrm>
          <a:prstGeom prst="rect">
            <a:avLst/>
          </a:prstGeom>
        </p:spPr>
      </p:pic>
    </p:spTree>
    <p:extLst>
      <p:ext uri="{BB962C8B-B14F-4D97-AF65-F5344CB8AC3E}">
        <p14:creationId xmlns:p14="http://schemas.microsoft.com/office/powerpoint/2010/main" val="28292538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9AFA120-DC7D-A1E4-E3E9-52C0883D0CB8}"/>
              </a:ext>
            </a:extLst>
          </p:cNvPr>
          <p:cNvSpPr txBox="1"/>
          <p:nvPr/>
        </p:nvSpPr>
        <p:spPr>
          <a:xfrm>
            <a:off x="597408" y="545652"/>
            <a:ext cx="7412736" cy="3139321"/>
          </a:xfrm>
          <a:prstGeom prst="rect">
            <a:avLst/>
          </a:prstGeom>
          <a:noFill/>
        </p:spPr>
        <p:txBody>
          <a:bodyPr wrap="square">
            <a:spAutoFit/>
          </a:bodyPr>
          <a:lstStyle/>
          <a:p>
            <a:r>
              <a:rPr lang="en-US" dirty="0">
                <a:solidFill>
                  <a:schemeClr val="bg1"/>
                </a:solidFill>
              </a:rPr>
              <a:t>#4. Calculate the percentage of orders paid in installments.</a:t>
            </a:r>
          </a:p>
          <a:p>
            <a:r>
              <a:rPr lang="en-US" dirty="0">
                <a:solidFill>
                  <a:schemeClr val="bg1"/>
                </a:solidFill>
              </a:rPr>
              <a:t>QUERY :</a:t>
            </a:r>
          </a:p>
          <a:p>
            <a:endParaRPr lang="en-US" dirty="0">
              <a:solidFill>
                <a:schemeClr val="bg1"/>
              </a:solidFill>
            </a:endParaRPr>
          </a:p>
          <a:p>
            <a:endParaRPr lang="en-US" dirty="0">
              <a:solidFill>
                <a:schemeClr val="bg1"/>
              </a:solidFill>
            </a:endParaRPr>
          </a:p>
          <a:p>
            <a:r>
              <a:rPr lang="en-US" dirty="0">
                <a:solidFill>
                  <a:schemeClr val="bg1"/>
                </a:solidFill>
              </a:rPr>
              <a:t>SELECT </a:t>
            </a:r>
          </a:p>
          <a:p>
            <a:r>
              <a:rPr lang="en-US" dirty="0">
                <a:solidFill>
                  <a:schemeClr val="bg1"/>
                </a:solidFill>
              </a:rPr>
              <a:t>    COUNT(DISTINCT CASE WHEN </a:t>
            </a:r>
            <a:r>
              <a:rPr lang="en-US" dirty="0" err="1">
                <a:solidFill>
                  <a:schemeClr val="bg1"/>
                </a:solidFill>
              </a:rPr>
              <a:t>payment_installments</a:t>
            </a:r>
            <a:r>
              <a:rPr lang="en-US" dirty="0">
                <a:solidFill>
                  <a:schemeClr val="bg1"/>
                </a:solidFill>
              </a:rPr>
              <a:t> &gt; 1 THEN </a:t>
            </a:r>
            <a:r>
              <a:rPr lang="en-US" dirty="0" err="1">
                <a:solidFill>
                  <a:schemeClr val="bg1"/>
                </a:solidFill>
              </a:rPr>
              <a:t>order_id</a:t>
            </a:r>
            <a:r>
              <a:rPr lang="en-US" dirty="0">
                <a:solidFill>
                  <a:schemeClr val="bg1"/>
                </a:solidFill>
              </a:rPr>
              <a:t> END) * 100.0 / COUNT(DISTINCT </a:t>
            </a:r>
            <a:r>
              <a:rPr lang="en-US" dirty="0" err="1">
                <a:solidFill>
                  <a:schemeClr val="bg1"/>
                </a:solidFill>
              </a:rPr>
              <a:t>order_id</a:t>
            </a:r>
            <a:r>
              <a:rPr lang="en-US" dirty="0">
                <a:solidFill>
                  <a:schemeClr val="bg1"/>
                </a:solidFill>
              </a:rPr>
              <a:t>) AS </a:t>
            </a:r>
            <a:r>
              <a:rPr lang="en-US" dirty="0" err="1">
                <a:solidFill>
                  <a:schemeClr val="bg1"/>
                </a:solidFill>
              </a:rPr>
              <a:t>installment_percentage</a:t>
            </a:r>
            <a:endParaRPr lang="en-US" dirty="0">
              <a:solidFill>
                <a:schemeClr val="bg1"/>
              </a:solidFill>
            </a:endParaRPr>
          </a:p>
          <a:p>
            <a:r>
              <a:rPr lang="en-US" dirty="0">
                <a:solidFill>
                  <a:schemeClr val="bg1"/>
                </a:solidFill>
              </a:rPr>
              <a:t>FROM </a:t>
            </a:r>
          </a:p>
          <a:p>
            <a:r>
              <a:rPr lang="en-US" dirty="0">
                <a:solidFill>
                  <a:schemeClr val="bg1"/>
                </a:solidFill>
              </a:rPr>
              <a:t>    payments;</a:t>
            </a:r>
          </a:p>
          <a:p>
            <a:endParaRPr lang="en-US" dirty="0">
              <a:solidFill>
                <a:schemeClr val="bg1"/>
              </a:solidFill>
            </a:endParaRPr>
          </a:p>
          <a:p>
            <a:r>
              <a:rPr lang="en-US" dirty="0">
                <a:solidFill>
                  <a:schemeClr val="bg1"/>
                </a:solidFill>
              </a:rPr>
              <a:t>OUTPUT : </a:t>
            </a:r>
          </a:p>
        </p:txBody>
      </p:sp>
      <p:pic>
        <p:nvPicPr>
          <p:cNvPr id="10" name="Picture 9" descr="A screenshot of a computer&#10;&#10;Description automatically generated">
            <a:extLst>
              <a:ext uri="{FF2B5EF4-FFF2-40B4-BE49-F238E27FC236}">
                <a16:creationId xmlns:a16="http://schemas.microsoft.com/office/drawing/2014/main" id="{934B11D9-4A6C-0451-A985-7DC35567A7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667" y="3842958"/>
            <a:ext cx="5932742" cy="1744924"/>
          </a:xfrm>
          <a:prstGeom prst="rect">
            <a:avLst/>
          </a:prstGeom>
        </p:spPr>
      </p:pic>
    </p:spTree>
    <p:extLst>
      <p:ext uri="{BB962C8B-B14F-4D97-AF65-F5344CB8AC3E}">
        <p14:creationId xmlns:p14="http://schemas.microsoft.com/office/powerpoint/2010/main" val="39615887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AF60E5-D64E-FCBF-38C5-781BD1C51082}"/>
              </a:ext>
            </a:extLst>
          </p:cNvPr>
          <p:cNvSpPr txBox="1"/>
          <p:nvPr/>
        </p:nvSpPr>
        <p:spPr>
          <a:xfrm>
            <a:off x="816864" y="571232"/>
            <a:ext cx="8790432" cy="3764300"/>
          </a:xfrm>
          <a:prstGeom prst="rect">
            <a:avLst/>
          </a:prstGeom>
          <a:noFill/>
        </p:spPr>
        <p:txBody>
          <a:bodyPr wrap="square">
            <a:spAutoFit/>
          </a:bodyPr>
          <a:lstStyle/>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#5.Count the number of customers from each state.</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QUERY :</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SELECT </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customers.customer_state</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COUNT(*) AS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customer_count</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FROM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ecommerce_analysis_project.customers</a:t>
            </a:r>
            <a:endPar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GROUP BY </a:t>
            </a:r>
            <a:r>
              <a:rPr lang="en-US"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customers.customer_state</a:t>
            </a: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Bef>
                <a:spcPts val="0"/>
              </a:spcBef>
              <a:spcAft>
                <a:spcPts val="800"/>
              </a:spcAft>
            </a:pPr>
            <a:r>
              <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US"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OUTPUT: </a:t>
            </a:r>
            <a:endParaRPr lang="en-US"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Picture 3" descr="A screenshot of a computer&#10;&#10;Description automatically generated">
            <a:extLst>
              <a:ext uri="{FF2B5EF4-FFF2-40B4-BE49-F238E27FC236}">
                <a16:creationId xmlns:a16="http://schemas.microsoft.com/office/drawing/2014/main" id="{778C2978-D3F0-A489-34BE-28D6C1B4AA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1874" y="4114800"/>
            <a:ext cx="3597021" cy="3717394"/>
          </a:xfrm>
          <a:prstGeom prst="rect">
            <a:avLst/>
          </a:prstGeom>
        </p:spPr>
      </p:pic>
    </p:spTree>
    <p:extLst>
      <p:ext uri="{BB962C8B-B14F-4D97-AF65-F5344CB8AC3E}">
        <p14:creationId xmlns:p14="http://schemas.microsoft.com/office/powerpoint/2010/main" val="18066382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238796-9B07-998E-8116-44090BBC5FA7}"/>
              </a:ext>
            </a:extLst>
          </p:cNvPr>
          <p:cNvSpPr txBox="1"/>
          <p:nvPr/>
        </p:nvSpPr>
        <p:spPr>
          <a:xfrm>
            <a:off x="397281" y="985899"/>
            <a:ext cx="10542066" cy="3801041"/>
          </a:xfrm>
          <a:prstGeom prst="rect">
            <a:avLst/>
          </a:prstGeom>
          <a:noFill/>
        </p:spPr>
        <p:txBody>
          <a:bodyPr wrap="square">
            <a:spAutoFit/>
          </a:bodyPr>
          <a:lstStyle/>
          <a:p>
            <a:r>
              <a:rPr lang="en-US" sz="2500" b="1" dirty="0">
                <a:solidFill>
                  <a:schemeClr val="bg1"/>
                </a:solidFill>
              </a:rPr>
              <a:t>#Intermediate Problems</a:t>
            </a:r>
          </a:p>
          <a:p>
            <a:endParaRPr lang="en-US" dirty="0">
              <a:solidFill>
                <a:schemeClr val="bg1"/>
              </a:solidFill>
            </a:endParaRPr>
          </a:p>
          <a:p>
            <a:r>
              <a:rPr lang="en-US" dirty="0">
                <a:solidFill>
                  <a:schemeClr val="bg1"/>
                </a:solidFill>
              </a:rPr>
              <a:t># 1.Calculate the number of orders per month in 2018.</a:t>
            </a:r>
          </a:p>
          <a:p>
            <a:r>
              <a:rPr lang="en-US" dirty="0">
                <a:solidFill>
                  <a:schemeClr val="bg1"/>
                </a:solidFill>
              </a:rPr>
              <a:t>QUERY :</a:t>
            </a:r>
          </a:p>
          <a:p>
            <a:endParaRPr lang="en-US" dirty="0">
              <a:solidFill>
                <a:schemeClr val="bg1"/>
              </a:solidFill>
            </a:endParaRPr>
          </a:p>
          <a:p>
            <a:r>
              <a:rPr lang="en-US" dirty="0">
                <a:solidFill>
                  <a:schemeClr val="bg1"/>
                </a:solidFill>
              </a:rPr>
              <a:t>SELECT </a:t>
            </a:r>
          </a:p>
          <a:p>
            <a:r>
              <a:rPr lang="en-US" dirty="0">
                <a:solidFill>
                  <a:schemeClr val="bg1"/>
                </a:solidFill>
              </a:rPr>
              <a:t>    MONTH(</a:t>
            </a:r>
            <a:r>
              <a:rPr lang="en-US" dirty="0" err="1">
                <a:solidFill>
                  <a:schemeClr val="bg1"/>
                </a:solidFill>
              </a:rPr>
              <a:t>orders.order_purchase_timestamp</a:t>
            </a:r>
            <a:r>
              <a:rPr lang="en-US" dirty="0">
                <a:solidFill>
                  <a:schemeClr val="bg1"/>
                </a:solidFill>
              </a:rPr>
              <a:t>) AS month, </a:t>
            </a:r>
          </a:p>
          <a:p>
            <a:r>
              <a:rPr lang="en-US" dirty="0">
                <a:solidFill>
                  <a:schemeClr val="bg1"/>
                </a:solidFill>
              </a:rPr>
              <a:t>    COUNT(*) AS </a:t>
            </a:r>
            <a:r>
              <a:rPr lang="en-US" dirty="0" err="1">
                <a:solidFill>
                  <a:schemeClr val="bg1"/>
                </a:solidFill>
              </a:rPr>
              <a:t>order_count</a:t>
            </a:r>
            <a:endParaRPr lang="en-US" dirty="0">
              <a:solidFill>
                <a:schemeClr val="bg1"/>
              </a:solidFill>
            </a:endParaRPr>
          </a:p>
          <a:p>
            <a:r>
              <a:rPr lang="en-US" dirty="0">
                <a:solidFill>
                  <a:schemeClr val="bg1"/>
                </a:solidFill>
              </a:rPr>
              <a:t>FROM </a:t>
            </a:r>
            <a:r>
              <a:rPr lang="en-US" dirty="0" err="1">
                <a:solidFill>
                  <a:schemeClr val="bg1"/>
                </a:solidFill>
              </a:rPr>
              <a:t>ecommerce_analysis_project.orders</a:t>
            </a:r>
            <a:endParaRPr lang="en-US" dirty="0">
              <a:solidFill>
                <a:schemeClr val="bg1"/>
              </a:solidFill>
            </a:endParaRPr>
          </a:p>
          <a:p>
            <a:r>
              <a:rPr lang="en-US" dirty="0">
                <a:solidFill>
                  <a:schemeClr val="bg1"/>
                </a:solidFill>
              </a:rPr>
              <a:t>WHERE YEAR(</a:t>
            </a:r>
            <a:r>
              <a:rPr lang="en-US" dirty="0" err="1">
                <a:solidFill>
                  <a:schemeClr val="bg1"/>
                </a:solidFill>
              </a:rPr>
              <a:t>orders.order_purchase_timestamp</a:t>
            </a:r>
            <a:r>
              <a:rPr lang="en-US" dirty="0">
                <a:solidFill>
                  <a:schemeClr val="bg1"/>
                </a:solidFill>
              </a:rPr>
              <a:t>) = 2018</a:t>
            </a:r>
          </a:p>
          <a:p>
            <a:r>
              <a:rPr lang="en-US" dirty="0">
                <a:solidFill>
                  <a:schemeClr val="bg1"/>
                </a:solidFill>
              </a:rPr>
              <a:t>GROUP BY MONTH(</a:t>
            </a:r>
            <a:r>
              <a:rPr lang="en-US" dirty="0" err="1">
                <a:solidFill>
                  <a:schemeClr val="bg1"/>
                </a:solidFill>
              </a:rPr>
              <a:t>orders.order_purchase_timestamp</a:t>
            </a:r>
            <a:r>
              <a:rPr lang="en-US" dirty="0">
                <a:solidFill>
                  <a:schemeClr val="bg1"/>
                </a:solidFill>
              </a:rPr>
              <a:t>);</a:t>
            </a:r>
          </a:p>
          <a:p>
            <a:endParaRPr lang="en-US" dirty="0">
              <a:solidFill>
                <a:schemeClr val="bg1"/>
              </a:solidFill>
            </a:endParaRPr>
          </a:p>
          <a:p>
            <a:r>
              <a:rPr lang="en-US" dirty="0">
                <a:solidFill>
                  <a:schemeClr val="bg1"/>
                </a:solidFill>
              </a:rPr>
              <a:t>Output:</a:t>
            </a:r>
          </a:p>
        </p:txBody>
      </p:sp>
      <p:pic>
        <p:nvPicPr>
          <p:cNvPr id="6" name="Picture 5" descr="A screenshot of a computer&#10;&#10;Description automatically generated">
            <a:extLst>
              <a:ext uri="{FF2B5EF4-FFF2-40B4-BE49-F238E27FC236}">
                <a16:creationId xmlns:a16="http://schemas.microsoft.com/office/drawing/2014/main" id="{8CB3EA55-BC3F-CDD3-D24D-16294A0A49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1092" y="4459195"/>
            <a:ext cx="2565942" cy="3472261"/>
          </a:xfrm>
          <a:prstGeom prst="rect">
            <a:avLst/>
          </a:prstGeom>
        </p:spPr>
      </p:pic>
    </p:spTree>
    <p:extLst>
      <p:ext uri="{BB962C8B-B14F-4D97-AF65-F5344CB8AC3E}">
        <p14:creationId xmlns:p14="http://schemas.microsoft.com/office/powerpoint/2010/main" val="1104419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 dockstate="right" visibility="0" width="438" row="1">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01D2AFC0-F919-4B02-B728-D39940EE603D}">
  <we:reference id="wa104379997" version="3.0.0.0" store="en-US" storeType="OMEX"/>
  <we:alternateReferences>
    <we:reference id="wa104379997" version="3.0.0.0" store="WA104379997"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F22E8E31-AC18-4765-B8E0-A7E96ACCD782}">
  <we:reference id="wa200005669" version="2.0.0.0" store="en-US" storeType="OMEX"/>
  <we:alternateReferences>
    <we:reference id="wa200005669" version="2.0.0.0" store="WA20000566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41</TotalTime>
  <Words>2406</Words>
  <Application>Microsoft Office PowerPoint</Application>
  <PresentationFormat>Custom</PresentationFormat>
  <Paragraphs>290</Paragraphs>
  <Slides>19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Arial</vt:lpstr>
      <vt:lpstr>Inter</vt:lpstr>
      <vt:lpstr>Inter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ATUL .</cp:lastModifiedBy>
  <cp:revision>5</cp:revision>
  <dcterms:created xsi:type="dcterms:W3CDTF">2024-11-28T08:20:25Z</dcterms:created>
  <dcterms:modified xsi:type="dcterms:W3CDTF">2024-11-29T08:18:04Z</dcterms:modified>
</cp:coreProperties>
</file>