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7223A-1C2C-4EB2-ADD7-24629463E33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B9B58-571E-44B0-99DD-86373B44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9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547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0678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353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56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475-0A67-4EB5-B223-DCEAE63386F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EF33-B12D-4A32-AF2A-0F3B3ECB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475-0A67-4EB5-B223-DCEAE63386F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EF33-B12D-4A32-AF2A-0F3B3ECB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475-0A67-4EB5-B223-DCEAE63386F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EF33-B12D-4A32-AF2A-0F3B3ECB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2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3D4A40D-24C2-490D-99FB-CC7ECBF8ACA7}" type="datetime1">
              <a:rPr lang="en-US" altLang="zh-TW" smtClean="0"/>
              <a:pPr/>
              <a:t>2/7/2019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717" y="6284913"/>
            <a:ext cx="5867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PLLab, NTHU,Cs2403 Programming Languages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AE6F797C-70B2-44D0-B025-313E59CD1B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269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475-0A67-4EB5-B223-DCEAE63386F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EF33-B12D-4A32-AF2A-0F3B3ECB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6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475-0A67-4EB5-B223-DCEAE63386F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EF33-B12D-4A32-AF2A-0F3B3ECB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2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475-0A67-4EB5-B223-DCEAE63386F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EF33-B12D-4A32-AF2A-0F3B3ECB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1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475-0A67-4EB5-B223-DCEAE63386F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EF33-B12D-4A32-AF2A-0F3B3ECB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1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475-0A67-4EB5-B223-DCEAE63386F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EF33-B12D-4A32-AF2A-0F3B3ECB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9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475-0A67-4EB5-B223-DCEAE63386F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EF33-B12D-4A32-AF2A-0F3B3ECB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475-0A67-4EB5-B223-DCEAE63386F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EF33-B12D-4A32-AF2A-0F3B3ECB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0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475-0A67-4EB5-B223-DCEAE63386F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EF33-B12D-4A32-AF2A-0F3B3ECB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7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EF475-0A67-4EB5-B223-DCEAE63386FA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7EF33-B12D-4A32-AF2A-0F3B3ECB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2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construction of lexical </a:t>
            </a:r>
            <a:r>
              <a:rPr lang="en-US" dirty="0" smtClean="0"/>
              <a:t>analyzer-</a:t>
            </a:r>
            <a:r>
              <a:rPr lang="en-US" dirty="0"/>
              <a:t>(</a:t>
            </a:r>
            <a:r>
              <a:rPr lang="en-US"/>
              <a:t>LEX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Known as Scanner Generator.</a:t>
            </a:r>
          </a:p>
          <a:p>
            <a:pPr algn="just"/>
            <a:r>
              <a:rPr lang="en-US" dirty="0" err="1"/>
              <a:t>Lex</a:t>
            </a:r>
            <a:r>
              <a:rPr lang="en-US" dirty="0"/>
              <a:t>, or in a more recent </a:t>
            </a:r>
            <a:r>
              <a:rPr lang="en-US" dirty="0" smtClean="0"/>
              <a:t>implementation Flex</a:t>
            </a:r>
            <a:r>
              <a:rPr lang="en-US" dirty="0"/>
              <a:t>, that allows one to specify a lexical analyzer by specifying </a:t>
            </a:r>
            <a:r>
              <a:rPr lang="en-US" dirty="0" smtClean="0"/>
              <a:t>regular expressions </a:t>
            </a:r>
            <a:r>
              <a:rPr lang="en-US" dirty="0"/>
              <a:t>to describe patterns for tokens. The input notation for the </a:t>
            </a:r>
            <a:r>
              <a:rPr lang="en-US" dirty="0" err="1"/>
              <a:t>Lex</a:t>
            </a:r>
            <a:r>
              <a:rPr lang="en-US" dirty="0"/>
              <a:t> </a:t>
            </a:r>
            <a:r>
              <a:rPr lang="en-US" dirty="0" smtClean="0"/>
              <a:t>tool is </a:t>
            </a:r>
            <a:r>
              <a:rPr lang="en-US" dirty="0"/>
              <a:t>referred to as the </a:t>
            </a:r>
            <a:r>
              <a:rPr lang="en-US" dirty="0" err="1"/>
              <a:t>Lex</a:t>
            </a:r>
            <a:r>
              <a:rPr lang="en-US" dirty="0"/>
              <a:t> language and the tool itself is the </a:t>
            </a:r>
            <a:r>
              <a:rPr lang="en-US" dirty="0" err="1"/>
              <a:t>Lex</a:t>
            </a:r>
            <a:r>
              <a:rPr lang="en-US" dirty="0"/>
              <a:t> </a:t>
            </a:r>
            <a:r>
              <a:rPr lang="en-US" dirty="0" smtClean="0"/>
              <a:t>compiler</a:t>
            </a:r>
            <a:r>
              <a:rPr lang="en-US" dirty="0"/>
              <a:t>. </a:t>
            </a:r>
            <a:r>
              <a:rPr lang="en-US" dirty="0" smtClean="0"/>
              <a:t>Behind the </a:t>
            </a:r>
            <a:r>
              <a:rPr lang="en-US" dirty="0"/>
              <a:t>scenes, the </a:t>
            </a:r>
            <a:r>
              <a:rPr lang="en-US" dirty="0" err="1"/>
              <a:t>Lex</a:t>
            </a:r>
            <a:r>
              <a:rPr lang="en-US" dirty="0"/>
              <a:t> compiler transforms the input patterns into a </a:t>
            </a:r>
            <a:r>
              <a:rPr lang="en-US" dirty="0" smtClean="0"/>
              <a:t>transition diagram </a:t>
            </a:r>
            <a:r>
              <a:rPr lang="en-US" dirty="0"/>
              <a:t>and generates code, in a file called </a:t>
            </a:r>
            <a:r>
              <a:rPr lang="en-US" dirty="0" err="1" smtClean="0"/>
              <a:t>lex.yy.c</a:t>
            </a:r>
            <a:r>
              <a:rPr lang="en-US" dirty="0"/>
              <a:t>, that simulates this </a:t>
            </a:r>
            <a:r>
              <a:rPr lang="en-US" dirty="0" smtClean="0"/>
              <a:t>transition diagram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696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Character Classes </a:t>
            </a:r>
            <a:r>
              <a:rPr lang="en-US" altLang="zh-TW">
                <a:latin typeface="Courier New" pitchFamily="49" charset="0"/>
              </a:rPr>
              <a:t>[]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18488" cy="470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latin typeface="Courier New" pitchFamily="49" charset="0"/>
              </a:rPr>
              <a:t>[</a:t>
            </a:r>
            <a:r>
              <a:rPr lang="en-US" altLang="zh-TW" dirty="0" err="1">
                <a:latin typeface="Courier New" pitchFamily="49" charset="0"/>
              </a:rPr>
              <a:t>abc</a:t>
            </a:r>
            <a:r>
              <a:rPr lang="en-US" altLang="zh-TW" dirty="0">
                <a:latin typeface="Courier New" pitchFamily="49" charset="0"/>
              </a:rPr>
              <a:t>]</a:t>
            </a:r>
            <a:r>
              <a:rPr lang="en-US" altLang="zh-TW" dirty="0"/>
              <a:t> matches a single character, which may be </a:t>
            </a:r>
            <a:r>
              <a:rPr lang="en-US" altLang="zh-TW" dirty="0">
                <a:latin typeface="Courier New" pitchFamily="49" charset="0"/>
              </a:rPr>
              <a:t>a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itchFamily="49" charset="0"/>
              </a:rPr>
              <a:t>b</a:t>
            </a:r>
            <a:r>
              <a:rPr lang="en-US" altLang="zh-TW" dirty="0"/>
              <a:t>, or </a:t>
            </a:r>
            <a:r>
              <a:rPr lang="en-US" altLang="zh-TW" dirty="0">
                <a:latin typeface="Courier New" pitchFamily="49" charset="0"/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Every operator meaning is ignored except </a:t>
            </a:r>
            <a:r>
              <a:rPr lang="en-US" altLang="zh-TW" dirty="0">
                <a:solidFill>
                  <a:srgbClr val="FF6600"/>
                </a:solidFill>
                <a:latin typeface="Courier New" pitchFamily="49" charset="0"/>
              </a:rPr>
              <a:t>\ -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6600"/>
                </a:solidFill>
                <a:latin typeface="Courier New" pitchFamily="49" charset="0"/>
              </a:rPr>
              <a:t>^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e.g.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Courier New" pitchFamily="49" charset="0"/>
              </a:rPr>
              <a:t>[</a:t>
            </a:r>
            <a:r>
              <a:rPr lang="en-US" altLang="zh-TW" dirty="0" err="1">
                <a:latin typeface="Courier New" pitchFamily="49" charset="0"/>
              </a:rPr>
              <a:t>ab</a:t>
            </a:r>
            <a:r>
              <a:rPr lang="en-US" altLang="zh-TW" dirty="0">
                <a:latin typeface="Courier New" pitchFamily="49" charset="0"/>
              </a:rPr>
              <a:t>]</a:t>
            </a:r>
            <a:r>
              <a:rPr lang="en-US" altLang="zh-TW" dirty="0"/>
              <a:t>		=&gt; </a:t>
            </a:r>
            <a:r>
              <a:rPr lang="en-US" altLang="zh-TW" dirty="0">
                <a:latin typeface="Courier New" pitchFamily="49" charset="0"/>
              </a:rPr>
              <a:t>a</a:t>
            </a:r>
            <a:r>
              <a:rPr lang="en-US" altLang="zh-TW" dirty="0"/>
              <a:t> or </a:t>
            </a:r>
            <a:r>
              <a:rPr lang="en-US" altLang="zh-TW" dirty="0">
                <a:latin typeface="Courier New" pitchFamily="49" charset="0"/>
              </a:rPr>
              <a:t>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Courier New" pitchFamily="49" charset="0"/>
              </a:rPr>
              <a:t>[a</a:t>
            </a:r>
            <a:r>
              <a:rPr lang="en-US" altLang="zh-TW" dirty="0">
                <a:solidFill>
                  <a:srgbClr val="FF6600"/>
                </a:solidFill>
                <a:latin typeface="Courier New" pitchFamily="49" charset="0"/>
              </a:rPr>
              <a:t>-</a:t>
            </a:r>
            <a:r>
              <a:rPr lang="en-US" altLang="zh-TW" dirty="0">
                <a:latin typeface="Courier New" pitchFamily="49" charset="0"/>
              </a:rPr>
              <a:t>z]</a:t>
            </a:r>
            <a:r>
              <a:rPr lang="en-US" altLang="zh-TW" dirty="0"/>
              <a:t>		=&gt; </a:t>
            </a:r>
            <a:r>
              <a:rPr lang="en-US" altLang="zh-TW" dirty="0">
                <a:latin typeface="Courier New" pitchFamily="49" charset="0"/>
              </a:rPr>
              <a:t>a</a:t>
            </a:r>
            <a:r>
              <a:rPr lang="en-US" altLang="zh-TW" dirty="0"/>
              <a:t> or </a:t>
            </a:r>
            <a:r>
              <a:rPr lang="en-US" altLang="zh-TW" dirty="0">
                <a:latin typeface="Courier New" pitchFamily="49" charset="0"/>
              </a:rPr>
              <a:t>b</a:t>
            </a:r>
            <a:r>
              <a:rPr lang="en-US" altLang="zh-TW" dirty="0"/>
              <a:t> or </a:t>
            </a:r>
            <a:r>
              <a:rPr lang="en-US" altLang="zh-TW" dirty="0">
                <a:latin typeface="Courier New" pitchFamily="49" charset="0"/>
              </a:rPr>
              <a:t>c</a:t>
            </a:r>
            <a:r>
              <a:rPr lang="en-US" altLang="zh-TW" dirty="0"/>
              <a:t> or … or </a:t>
            </a:r>
            <a:r>
              <a:rPr lang="en-US" altLang="zh-TW" dirty="0">
                <a:latin typeface="Courier New" pitchFamily="49" charset="0"/>
              </a:rPr>
              <a:t>z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Courier New" pitchFamily="49" charset="0"/>
              </a:rPr>
              <a:t>[-+0</a:t>
            </a:r>
            <a:r>
              <a:rPr lang="en-US" altLang="zh-TW" dirty="0">
                <a:solidFill>
                  <a:srgbClr val="FF6600"/>
                </a:solidFill>
                <a:latin typeface="Courier New" pitchFamily="49" charset="0"/>
              </a:rPr>
              <a:t>-</a:t>
            </a:r>
            <a:r>
              <a:rPr lang="en-US" altLang="zh-TW" dirty="0">
                <a:latin typeface="Courier New" pitchFamily="49" charset="0"/>
              </a:rPr>
              <a:t>9]</a:t>
            </a:r>
            <a:r>
              <a:rPr lang="en-US" altLang="zh-TW" dirty="0"/>
              <a:t>	=&gt; all the digits and the two signs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Courier New" pitchFamily="49" charset="0"/>
              </a:rPr>
              <a:t>[</a:t>
            </a:r>
            <a:r>
              <a:rPr lang="en-US" altLang="zh-TW" dirty="0">
                <a:solidFill>
                  <a:srgbClr val="FF6600"/>
                </a:solidFill>
                <a:latin typeface="Courier New" pitchFamily="49" charset="0"/>
              </a:rPr>
              <a:t>^</a:t>
            </a:r>
            <a:r>
              <a:rPr lang="en-US" altLang="zh-TW" dirty="0">
                <a:latin typeface="Courier New" pitchFamily="49" charset="0"/>
              </a:rPr>
              <a:t>a-</a:t>
            </a:r>
            <a:r>
              <a:rPr lang="en-US" altLang="zh-TW" dirty="0" err="1">
                <a:latin typeface="Courier New" pitchFamily="49" charset="0"/>
              </a:rPr>
              <a:t>zA</a:t>
            </a:r>
            <a:r>
              <a:rPr lang="en-US" altLang="zh-TW" dirty="0">
                <a:solidFill>
                  <a:srgbClr val="FF6600"/>
                </a:solidFill>
                <a:latin typeface="Courier New" pitchFamily="49" charset="0"/>
              </a:rPr>
              <a:t>-</a:t>
            </a:r>
            <a:r>
              <a:rPr lang="en-US" altLang="zh-TW" dirty="0">
                <a:latin typeface="Courier New" pitchFamily="49" charset="0"/>
              </a:rPr>
              <a:t>Z]	</a:t>
            </a:r>
            <a:r>
              <a:rPr lang="en-US" altLang="zh-TW" dirty="0"/>
              <a:t>=&gt; any character which is not a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/>
              <a:t>					letter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dirty="0"/>
          </a:p>
          <a:p>
            <a:pPr>
              <a:lnSpc>
                <a:spcPct val="90000"/>
              </a:lnSpc>
              <a:buFontTx/>
              <a:buNone/>
            </a:pPr>
            <a:endParaRPr lang="en-US" altLang="zh-TW" b="1" dirty="0"/>
          </a:p>
          <a:p>
            <a:pPr>
              <a:lnSpc>
                <a:spcPct val="90000"/>
              </a:lnSpc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4954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Arbitrary Character </a:t>
            </a:r>
            <a:r>
              <a:rPr lang="en-US" altLang="zh-TW">
                <a:latin typeface="Courier New" pitchFamily="49" charset="0"/>
              </a:rPr>
              <a:t>.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To match almost character, the operator character </a:t>
            </a:r>
            <a:r>
              <a:rPr lang="en-US" altLang="zh-TW" dirty="0">
                <a:solidFill>
                  <a:srgbClr val="FF6600"/>
                </a:solidFill>
                <a:latin typeface="Courier New" pitchFamily="49" charset="0"/>
              </a:rPr>
              <a:t>.</a:t>
            </a:r>
            <a:r>
              <a:rPr lang="en-US" altLang="zh-TW" dirty="0"/>
              <a:t> is the class of all characters except newline</a:t>
            </a:r>
            <a:endParaRPr lang="en-US" altLang="zh-TW" dirty="0">
              <a:solidFill>
                <a:srgbClr val="FF6600"/>
              </a:solidFill>
            </a:endParaRPr>
          </a:p>
          <a:p>
            <a:pPr>
              <a:buFontTx/>
              <a:buNone/>
            </a:pP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456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Optional &amp; Repeated Expressions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>
                <a:latin typeface="Courier New" pitchFamily="49" charset="0"/>
              </a:rPr>
              <a:t>a</a:t>
            </a:r>
            <a:r>
              <a:rPr lang="en-US" altLang="zh-TW">
                <a:solidFill>
                  <a:srgbClr val="FF6600"/>
                </a:solidFill>
                <a:latin typeface="Courier New" pitchFamily="49" charset="0"/>
              </a:rPr>
              <a:t>?</a:t>
            </a:r>
            <a:r>
              <a:rPr lang="en-US" altLang="zh-TW"/>
              <a:t>		=&gt; zero or one instance of </a:t>
            </a:r>
            <a:r>
              <a:rPr lang="en-US" altLang="zh-TW">
                <a:latin typeface="Courier New" pitchFamily="49" charset="0"/>
              </a:rPr>
              <a:t>a</a:t>
            </a:r>
          </a:p>
          <a:p>
            <a:pPr>
              <a:lnSpc>
                <a:spcPct val="80000"/>
              </a:lnSpc>
            </a:pPr>
            <a:r>
              <a:rPr lang="en-US" altLang="zh-TW">
                <a:latin typeface="Courier New" pitchFamily="49" charset="0"/>
              </a:rPr>
              <a:t>a</a:t>
            </a:r>
            <a:r>
              <a:rPr lang="en-US" altLang="zh-TW">
                <a:solidFill>
                  <a:srgbClr val="FF6600"/>
                </a:solidFill>
                <a:latin typeface="Courier New" pitchFamily="49" charset="0"/>
              </a:rPr>
              <a:t>*</a:t>
            </a:r>
            <a:r>
              <a:rPr lang="en-US" altLang="zh-TW"/>
              <a:t>		=&gt; zero or more instances of </a:t>
            </a:r>
            <a:r>
              <a:rPr lang="en-US" altLang="zh-TW">
                <a:latin typeface="Courier New" pitchFamily="49" charset="0"/>
              </a:rPr>
              <a:t>a</a:t>
            </a:r>
          </a:p>
          <a:p>
            <a:pPr>
              <a:lnSpc>
                <a:spcPct val="80000"/>
              </a:lnSpc>
            </a:pPr>
            <a:r>
              <a:rPr lang="en-US" altLang="zh-TW">
                <a:latin typeface="Courier New" pitchFamily="49" charset="0"/>
              </a:rPr>
              <a:t>a</a:t>
            </a:r>
            <a:r>
              <a:rPr lang="en-US" altLang="zh-TW">
                <a:solidFill>
                  <a:srgbClr val="FF6600"/>
                </a:solidFill>
                <a:latin typeface="Courier New" pitchFamily="49" charset="0"/>
              </a:rPr>
              <a:t>+</a:t>
            </a:r>
            <a:r>
              <a:rPr lang="en-US" altLang="zh-TW"/>
              <a:t>		=&gt; one or more instances of </a:t>
            </a:r>
            <a:r>
              <a:rPr lang="en-US" altLang="zh-TW">
                <a:latin typeface="Courier New" pitchFamily="49" charset="0"/>
              </a:rPr>
              <a:t>a</a:t>
            </a:r>
          </a:p>
          <a:p>
            <a:pPr>
              <a:lnSpc>
                <a:spcPct val="80000"/>
              </a:lnSpc>
            </a:pPr>
            <a:endParaRPr lang="en-US" altLang="zh-TW"/>
          </a:p>
          <a:p>
            <a:pPr>
              <a:lnSpc>
                <a:spcPct val="80000"/>
              </a:lnSpc>
            </a:pPr>
            <a:r>
              <a:rPr lang="en-US" altLang="zh-TW"/>
              <a:t>E.g.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/>
              <a:t>	</a:t>
            </a:r>
            <a:r>
              <a:rPr lang="en-US" altLang="zh-TW">
                <a:latin typeface="Courier New" pitchFamily="49" charset="0"/>
              </a:rPr>
              <a:t>ab?c</a:t>
            </a:r>
            <a:r>
              <a:rPr lang="en-US" altLang="zh-TW"/>
              <a:t>	=&gt; </a:t>
            </a:r>
            <a:r>
              <a:rPr lang="en-US" altLang="zh-TW">
                <a:latin typeface="Courier New" pitchFamily="49" charset="0"/>
              </a:rPr>
              <a:t>ac</a:t>
            </a:r>
            <a:r>
              <a:rPr lang="en-US" altLang="zh-TW"/>
              <a:t> or </a:t>
            </a:r>
            <a:r>
              <a:rPr lang="en-US" altLang="zh-TW">
                <a:latin typeface="Courier New" pitchFamily="49" charset="0"/>
              </a:rPr>
              <a:t>abc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/>
              <a:t>	</a:t>
            </a:r>
            <a:r>
              <a:rPr lang="en-US" altLang="zh-TW">
                <a:latin typeface="Courier New" pitchFamily="49" charset="0"/>
              </a:rPr>
              <a:t>[a-z]+</a:t>
            </a:r>
            <a:r>
              <a:rPr lang="en-US" altLang="zh-TW"/>
              <a:t>	=&gt; all strings of lower case letters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/>
              <a:t>	</a:t>
            </a:r>
            <a:r>
              <a:rPr lang="en-US" altLang="zh-TW">
                <a:latin typeface="Courier New" pitchFamily="49" charset="0"/>
              </a:rPr>
              <a:t>[a-zA-Z][a-zA-Z0-9]*</a:t>
            </a:r>
            <a:r>
              <a:rPr lang="en-US" altLang="zh-TW"/>
              <a:t> =&gt; all alphanumeric strings with a leading alphabetic character</a:t>
            </a:r>
          </a:p>
        </p:txBody>
      </p:sp>
    </p:spTree>
    <p:extLst>
      <p:ext uri="{BB962C8B-B14F-4D97-AF65-F5344CB8AC3E}">
        <p14:creationId xmlns:p14="http://schemas.microsoft.com/office/powerpoint/2010/main" val="11282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33375"/>
            <a:ext cx="7772400" cy="1143000"/>
          </a:xfrm>
        </p:spPr>
        <p:txBody>
          <a:bodyPr/>
          <a:lstStyle/>
          <a:p>
            <a:r>
              <a:rPr lang="en-US" altLang="zh-TW"/>
              <a:t>Pattern Matching Primitives</a:t>
            </a:r>
          </a:p>
        </p:txBody>
      </p:sp>
      <p:graphicFrame>
        <p:nvGraphicFramePr>
          <p:cNvPr id="41043" name="Group 83"/>
          <p:cNvGraphicFramePr>
            <a:graphicFrameLocks noGrp="1"/>
          </p:cNvGraphicFramePr>
          <p:nvPr>
            <p:ph idx="1"/>
          </p:nvPr>
        </p:nvGraphicFramePr>
        <p:xfrm>
          <a:off x="2114550" y="1458913"/>
          <a:ext cx="8229600" cy="5151120"/>
        </p:xfrm>
        <a:graphic>
          <a:graphicData uri="http://schemas.openxmlformats.org/drawingml/2006/table">
            <a:tbl>
              <a:tblPr/>
              <a:tblGrid>
                <a:gridCol w="202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Metacharacter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Matches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any character except newline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newline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zero or more copies of the preceding 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one or more copies of the preceding 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zero or one copy of the preceding 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beginning of line / complement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end of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a|b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or 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(ab)+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one or more copies of 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ab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(grouping)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[ab]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or 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a{3}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 instances of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a+b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literal “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a+b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”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2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Lex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1447800"/>
            <a:ext cx="6172200" cy="4267200"/>
          </a:xfrm>
        </p:spPr>
      </p:pic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3124200" y="5943600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/>
              <a:t> Pattern Matching examples.</a:t>
            </a:r>
          </a:p>
        </p:txBody>
      </p:sp>
    </p:spTree>
    <p:extLst>
      <p:ext uri="{BB962C8B-B14F-4D97-AF65-F5344CB8AC3E}">
        <p14:creationId xmlns:p14="http://schemas.microsoft.com/office/powerpoint/2010/main" val="315048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Lex Predefined Variables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1" y="1557338"/>
            <a:ext cx="8208963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>
                <a:solidFill>
                  <a:srgbClr val="FF6600"/>
                </a:solidFill>
              </a:rPr>
              <a:t>yytext</a:t>
            </a:r>
            <a:r>
              <a:rPr lang="en-US" altLang="zh-TW" sz="2400"/>
              <a:t> -- a string containing the lexeme 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solidFill>
                  <a:srgbClr val="FF6600"/>
                </a:solidFill>
              </a:rPr>
              <a:t>yyleng</a:t>
            </a:r>
            <a:r>
              <a:rPr lang="en-US" altLang="zh-TW" sz="2400"/>
              <a:t> -- the length of the lexeme 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solidFill>
                  <a:srgbClr val="FF6600"/>
                </a:solidFill>
              </a:rPr>
              <a:t>yyin</a:t>
            </a:r>
            <a:r>
              <a:rPr lang="en-US" altLang="zh-TW" sz="2400"/>
              <a:t> -- the input stream pointer 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the default input of default main() is </a:t>
            </a:r>
            <a:r>
              <a:rPr lang="en-US" altLang="zh-TW" sz="2000" b="1">
                <a:solidFill>
                  <a:srgbClr val="FF6600"/>
                </a:solidFill>
              </a:rPr>
              <a:t>stdin</a:t>
            </a:r>
            <a:endParaRPr lang="en-US" altLang="zh-TW" sz="2000"/>
          </a:p>
          <a:p>
            <a:pPr>
              <a:lnSpc>
                <a:spcPct val="90000"/>
              </a:lnSpc>
            </a:pPr>
            <a:r>
              <a:rPr lang="en-US" altLang="zh-TW" sz="2400">
                <a:solidFill>
                  <a:srgbClr val="FF6600"/>
                </a:solidFill>
              </a:rPr>
              <a:t>yyout</a:t>
            </a:r>
            <a:r>
              <a:rPr lang="en-US" altLang="zh-TW" sz="2400"/>
              <a:t> -- the output stream pointer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the default output of default main() is </a:t>
            </a:r>
            <a:r>
              <a:rPr lang="en-US" altLang="zh-TW" sz="2000" b="1">
                <a:solidFill>
                  <a:srgbClr val="FF6600"/>
                </a:solidFill>
              </a:rPr>
              <a:t>stdout</a:t>
            </a:r>
            <a:r>
              <a:rPr lang="en-US" altLang="zh-TW" sz="200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400" b="1">
                <a:latin typeface="Courier New" pitchFamily="49" charset="0"/>
              </a:rPr>
              <a:t>cs20: %./a.out &lt; inputfile &gt; outfile</a:t>
            </a:r>
          </a:p>
          <a:p>
            <a:pPr>
              <a:lnSpc>
                <a:spcPct val="90000"/>
              </a:lnSpc>
            </a:pPr>
            <a:endParaRPr lang="en-US" altLang="zh-TW" sz="2400"/>
          </a:p>
          <a:p>
            <a:pPr>
              <a:lnSpc>
                <a:spcPct val="90000"/>
              </a:lnSpc>
            </a:pPr>
            <a:r>
              <a:rPr lang="en-US" altLang="zh-TW" sz="2400"/>
              <a:t>E.g.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>
                <a:latin typeface="Courier New" pitchFamily="49" charset="0"/>
              </a:rPr>
              <a:t>[a-z]+		printf(“%s”, </a:t>
            </a:r>
            <a:r>
              <a:rPr lang="en-US" altLang="zh-TW" sz="2000">
                <a:solidFill>
                  <a:srgbClr val="FF6600"/>
                </a:solidFill>
                <a:latin typeface="Courier New" pitchFamily="49" charset="0"/>
              </a:rPr>
              <a:t>yytext</a:t>
            </a:r>
            <a:r>
              <a:rPr lang="en-US" altLang="zh-TW" sz="2000">
                <a:latin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>
                <a:latin typeface="Courier New" pitchFamily="49" charset="0"/>
              </a:rPr>
              <a:t>[a-z]+		ECHO;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>
                <a:latin typeface="Courier New" pitchFamily="49" charset="0"/>
              </a:rPr>
              <a:t>[a-zA-Z]+	{words++; chars += </a:t>
            </a:r>
            <a:r>
              <a:rPr lang="en-US" altLang="zh-TW" sz="2000">
                <a:solidFill>
                  <a:srgbClr val="FF6600"/>
                </a:solidFill>
                <a:latin typeface="Courier New" pitchFamily="49" charset="0"/>
              </a:rPr>
              <a:t>yyleng</a:t>
            </a:r>
            <a:r>
              <a:rPr lang="en-US" altLang="zh-TW" sz="2000">
                <a:latin typeface="Courier New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41911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Lex Library Routines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FF6600"/>
                </a:solidFill>
              </a:rPr>
              <a:t>yylex()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The default main() contains a call of yylex()</a:t>
            </a:r>
          </a:p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FF6600"/>
                </a:solidFill>
              </a:rPr>
              <a:t>yymore()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return the next token</a:t>
            </a:r>
          </a:p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FF6600"/>
                </a:solidFill>
              </a:rPr>
              <a:t>yyless(n)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retain the first n characters in yytext</a:t>
            </a:r>
          </a:p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FF6600"/>
                </a:solidFill>
              </a:rPr>
              <a:t>yywarp()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is called whenever Lex reaches an end-of-file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The default yywarp() always returns 1</a:t>
            </a:r>
          </a:p>
        </p:txBody>
      </p:sp>
    </p:spTree>
    <p:extLst>
      <p:ext uri="{BB962C8B-B14F-4D97-AF65-F5344CB8AC3E}">
        <p14:creationId xmlns:p14="http://schemas.microsoft.com/office/powerpoint/2010/main" val="29414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77" name="Rectangle 45"/>
          <p:cNvSpPr>
            <a:spLocks noGrp="1" noChangeArrowheads="1"/>
          </p:cNvSpPr>
          <p:nvPr>
            <p:ph type="title"/>
          </p:nvPr>
        </p:nvSpPr>
        <p:spPr>
          <a:xfrm>
            <a:off x="2209800" y="404813"/>
            <a:ext cx="7772400" cy="1143000"/>
          </a:xfrm>
        </p:spPr>
        <p:txBody>
          <a:bodyPr/>
          <a:lstStyle/>
          <a:p>
            <a:r>
              <a:rPr lang="en-US" altLang="zh-TW" sz="4000"/>
              <a:t>Review of Lex Predefined Variables</a:t>
            </a:r>
          </a:p>
        </p:txBody>
      </p:sp>
      <p:graphicFrame>
        <p:nvGraphicFramePr>
          <p:cNvPr id="69719" name="Group 87"/>
          <p:cNvGraphicFramePr>
            <a:graphicFrameLocks noGrp="1"/>
          </p:cNvGraphicFramePr>
          <p:nvPr>
            <p:ph idx="1"/>
          </p:nvPr>
        </p:nvGraphicFramePr>
        <p:xfrm>
          <a:off x="1992313" y="1706563"/>
          <a:ext cx="8229600" cy="4754880"/>
        </p:xfrm>
        <a:graphic>
          <a:graphicData uri="http://schemas.openxmlformats.org/drawingml/2006/table">
            <a:tbl>
              <a:tblPr/>
              <a:tblGrid>
                <a:gridCol w="274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char *yytext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pointer to matched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 yyleng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length of matched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FILE *yyin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input stream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FILE *yyout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output stream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 yylex(void)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call to invoke lexer, returns token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char* yymore(void)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return the next token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 yyless(int 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retain the first n characters in yytext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 yywrap(void)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wrapup, return 1 if done, 0 if not done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ECHO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write matched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go to the next alternative rule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INITAL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initial start condition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BEGIN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condition switch start condition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2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User Subroutines Section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1"/>
            <a:ext cx="7772400" cy="11604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/>
              <a:t>You can use your Lex routines in the same ways you use routines in other programming languages.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432176" y="3213101"/>
            <a:ext cx="4752975" cy="3382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000">
                <a:latin typeface="Courier New" pitchFamily="49" charset="0"/>
              </a:rPr>
              <a:t>%{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000">
                <a:latin typeface="Courier New" pitchFamily="49" charset="0"/>
              </a:rPr>
              <a:t>	void foo();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000">
                <a:latin typeface="Courier New" pitchFamily="49" charset="0"/>
              </a:rPr>
              <a:t>%}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000">
                <a:latin typeface="Courier New" pitchFamily="49" charset="0"/>
              </a:rPr>
              <a:t>letter	[a-zA-Z]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000">
                <a:latin typeface="Courier New" pitchFamily="49" charset="0"/>
              </a:rPr>
              <a:t>%%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000">
                <a:latin typeface="Courier New" pitchFamily="49" charset="0"/>
              </a:rPr>
              <a:t>{letter}+	foo();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000">
                <a:latin typeface="Courier New" pitchFamily="49" charset="0"/>
              </a:rPr>
              <a:t>%%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000">
                <a:latin typeface="Courier New" pitchFamily="49" charset="0"/>
              </a:rPr>
              <a:t>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000">
                <a:latin typeface="Courier New" pitchFamily="49" charset="0"/>
              </a:rPr>
              <a:t>void foo()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000">
                <a:latin typeface="Courier New" pitchFamily="49" charset="0"/>
              </a:rPr>
              <a:t>	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0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49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User Subroutines Section (cont</a:t>
            </a:r>
            <a:r>
              <a:rPr lang="en-US" altLang="zh-TW" sz="4000">
                <a:latin typeface="Arial"/>
              </a:rPr>
              <a:t>’</a:t>
            </a:r>
            <a:r>
              <a:rPr lang="en-US" altLang="zh-TW" sz="4000"/>
              <a:t>d)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section where </a:t>
            </a:r>
            <a:r>
              <a:rPr lang="en-US" altLang="zh-TW">
                <a:solidFill>
                  <a:srgbClr val="FF9900"/>
                </a:solidFill>
              </a:rPr>
              <a:t>main()</a:t>
            </a:r>
            <a:r>
              <a:rPr lang="en-US" altLang="zh-TW"/>
              <a:t> is placed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2566988" y="2681289"/>
            <a:ext cx="7092950" cy="3627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latin typeface="Courier New" pitchFamily="49" charset="0"/>
              </a:rPr>
              <a:t>%{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latin typeface="Courier New" pitchFamily="49" charset="0"/>
              </a:rPr>
              <a:t>	int counter =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latin typeface="Courier New" pitchFamily="49" charset="0"/>
              </a:rPr>
              <a:t>%}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latin typeface="Courier New" pitchFamily="49" charset="0"/>
              </a:rPr>
              <a:t>letter	[a-zA-Z]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kumimoji="1" lang="en-US" altLang="zh-TW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latin typeface="Courier New" pitchFamily="49" charset="0"/>
              </a:rPr>
              <a:t>%%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latin typeface="Courier New" pitchFamily="49" charset="0"/>
              </a:rPr>
              <a:t>{letter}+	{printf(“a word\n”); counter++;}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kumimoji="1" lang="en-US" altLang="zh-TW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latin typeface="Courier New" pitchFamily="49" charset="0"/>
              </a:rPr>
              <a:t>%%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solidFill>
                  <a:srgbClr val="FF6600"/>
                </a:solidFill>
                <a:latin typeface="Courier New" pitchFamily="49" charset="0"/>
              </a:rPr>
              <a:t>main()</a:t>
            </a:r>
            <a:r>
              <a:rPr kumimoji="1" lang="en-US" altLang="zh-TW">
                <a:latin typeface="Courier New" pitchFamily="49" charset="0"/>
              </a:rPr>
              <a:t>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latin typeface="Courier New" pitchFamily="49" charset="0"/>
              </a:rPr>
              <a:t>	</a:t>
            </a:r>
            <a:r>
              <a:rPr kumimoji="1" lang="en-US" altLang="zh-TW">
                <a:solidFill>
                  <a:srgbClr val="FF6600"/>
                </a:solidFill>
                <a:latin typeface="Courier New" pitchFamily="49" charset="0"/>
              </a:rPr>
              <a:t>yylex();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latin typeface="Courier New" pitchFamily="49" charset="0"/>
              </a:rPr>
              <a:t>	printf(“There are total %d words\n”, counter);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098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construction of lexical analyzer-(LEX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7887604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1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Lex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1" y="4724400"/>
            <a:ext cx="7497763" cy="1676400"/>
          </a:xfrm>
        </p:spPr>
        <p:txBody>
          <a:bodyPr>
            <a:normAutofit fontScale="77500" lnSpcReduction="20000"/>
          </a:bodyPr>
          <a:lstStyle/>
          <a:p>
            <a:pPr marL="365760" indent="-283464">
              <a:lnSpc>
                <a:spcPct val="150000"/>
              </a:lnSpc>
              <a:buFont typeface="Wingdings 2"/>
              <a:buChar char=""/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Whitespace must separate the defining term and the associated expression. </a:t>
            </a:r>
          </a:p>
          <a:p>
            <a:pPr marL="365760" indent="-283464">
              <a:lnSpc>
                <a:spcPct val="150000"/>
              </a:lnSpc>
              <a:buFont typeface="Wingdings 2"/>
              <a:buChar char=""/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Code in the definitions section is simply copied as-is to the top of the generated C file and must be bracketed with “%{“ and “%}” markers.</a:t>
            </a:r>
          </a:p>
          <a:p>
            <a:pPr marL="365760" indent="-283464">
              <a:lnSpc>
                <a:spcPct val="150000"/>
              </a:lnSpc>
              <a:buFont typeface="Wingdings 2"/>
              <a:buChar char=""/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substitutions in the rules section are surrounded by braces ({letter}) to distinguish them from literals.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5257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196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1"/>
            <a:ext cx="4114800" cy="659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0" y="2133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Lex</a:t>
            </a:r>
            <a:r>
              <a:rPr lang="en-US" dirty="0"/>
              <a:t> includes this file and utilizes the definitions for token values. To obtain tokens </a:t>
            </a:r>
            <a:r>
              <a:rPr lang="en-US" dirty="0" err="1"/>
              <a:t>yacc</a:t>
            </a:r>
            <a:r>
              <a:rPr lang="en-US" dirty="0"/>
              <a:t> calls </a:t>
            </a:r>
            <a:r>
              <a:rPr lang="en-US" dirty="0" err="1"/>
              <a:t>yylex</a:t>
            </a:r>
            <a:r>
              <a:rPr lang="en-US" dirty="0"/>
              <a:t> . Function </a:t>
            </a:r>
            <a:r>
              <a:rPr lang="en-US" dirty="0" err="1"/>
              <a:t>yylex</a:t>
            </a:r>
            <a:r>
              <a:rPr lang="en-US" dirty="0"/>
              <a:t> has a return type of </a:t>
            </a:r>
            <a:r>
              <a:rPr lang="en-US" dirty="0" err="1"/>
              <a:t>int</a:t>
            </a:r>
            <a:r>
              <a:rPr lang="en-US" dirty="0"/>
              <a:t> that returns a token. Values associated with the token are returned by </a:t>
            </a:r>
            <a:r>
              <a:rPr lang="en-US" dirty="0" err="1"/>
              <a:t>lex</a:t>
            </a:r>
            <a:r>
              <a:rPr lang="en-US" dirty="0"/>
              <a:t> in variable </a:t>
            </a:r>
            <a:r>
              <a:rPr lang="en-US" b="1" dirty="0" err="1"/>
              <a:t>yylval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7770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Usage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66863"/>
            <a:ext cx="8229600" cy="4525962"/>
          </a:xfrm>
        </p:spPr>
        <p:txBody>
          <a:bodyPr/>
          <a:lstStyle/>
          <a:p>
            <a:r>
              <a:rPr lang="en-US" altLang="zh-TW"/>
              <a:t>To run Lex on a source file, type</a:t>
            </a:r>
            <a:br>
              <a:rPr lang="en-US" altLang="zh-TW"/>
            </a:br>
            <a:r>
              <a:rPr lang="en-US" altLang="zh-TW">
                <a:solidFill>
                  <a:srgbClr val="FF6600"/>
                </a:solidFill>
                <a:latin typeface="Courier New" pitchFamily="49" charset="0"/>
              </a:rPr>
              <a:t>lex scanner.l</a:t>
            </a:r>
          </a:p>
          <a:p>
            <a:r>
              <a:rPr lang="en-US" altLang="zh-TW"/>
              <a:t>It produces a file named lex.yy.c which is a C program for the lexical analyzer.</a:t>
            </a:r>
          </a:p>
          <a:p>
            <a:r>
              <a:rPr lang="en-US" altLang="zh-TW"/>
              <a:t>To compile lex.yy.c, type</a:t>
            </a:r>
            <a:br>
              <a:rPr lang="en-US" altLang="zh-TW"/>
            </a:br>
            <a:r>
              <a:rPr lang="en-US" altLang="zh-TW">
                <a:solidFill>
                  <a:srgbClr val="FF6600"/>
                </a:solidFill>
                <a:latin typeface="Courier New" pitchFamily="49" charset="0"/>
              </a:rPr>
              <a:t>cc lex.yy.c –ll</a:t>
            </a:r>
          </a:p>
          <a:p>
            <a:r>
              <a:rPr lang="en-US" altLang="zh-TW"/>
              <a:t>To run the lexical analyzer program, type</a:t>
            </a:r>
          </a:p>
          <a:p>
            <a:pPr>
              <a:buFontTx/>
              <a:buNone/>
            </a:pPr>
            <a:r>
              <a:rPr lang="en-US" altLang="zh-TW">
                <a:latin typeface="Courier New" pitchFamily="49" charset="0"/>
              </a:rPr>
              <a:t>	</a:t>
            </a:r>
            <a:r>
              <a:rPr lang="en-US" altLang="zh-TW">
                <a:solidFill>
                  <a:srgbClr val="FF6600"/>
                </a:solidFill>
                <a:latin typeface="Courier New" pitchFamily="49" charset="0"/>
              </a:rPr>
              <a:t>./a.out &lt; inputfile</a:t>
            </a:r>
          </a:p>
        </p:txBody>
      </p:sp>
    </p:spTree>
    <p:extLst>
      <p:ext uri="{BB962C8B-B14F-4D97-AF65-F5344CB8AC3E}">
        <p14:creationId xmlns:p14="http://schemas.microsoft.com/office/powerpoint/2010/main" val="33314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construction of lexical analyzer-(LEX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Lex</a:t>
            </a:r>
            <a:r>
              <a:rPr lang="en-US" dirty="0"/>
              <a:t> </a:t>
            </a:r>
            <a:r>
              <a:rPr lang="en-US" dirty="0" smtClean="0"/>
              <a:t>Programs:</a:t>
            </a:r>
          </a:p>
          <a:p>
            <a:r>
              <a:rPr lang="en-US" dirty="0"/>
              <a:t>A </a:t>
            </a:r>
            <a:r>
              <a:rPr lang="en-US" dirty="0" err="1"/>
              <a:t>Lex</a:t>
            </a:r>
            <a:r>
              <a:rPr lang="en-US" dirty="0"/>
              <a:t> program has the following </a:t>
            </a:r>
            <a:r>
              <a:rPr lang="en-US" dirty="0" smtClean="0"/>
              <a:t>form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declarations</a:t>
            </a:r>
          </a:p>
          <a:p>
            <a:pPr marL="457200" lvl="1" indent="0">
              <a:buNone/>
            </a:pPr>
            <a:r>
              <a:rPr lang="en-US" dirty="0"/>
              <a:t>%%</a:t>
            </a:r>
          </a:p>
          <a:p>
            <a:pPr marL="457200" lvl="1" indent="0">
              <a:buNone/>
            </a:pPr>
            <a:r>
              <a:rPr lang="en-US" dirty="0"/>
              <a:t>translation rules</a:t>
            </a:r>
          </a:p>
          <a:p>
            <a:pPr marL="457200" lvl="1" indent="0">
              <a:buNone/>
            </a:pPr>
            <a:r>
              <a:rPr lang="en-US" dirty="0"/>
              <a:t>%%</a:t>
            </a:r>
          </a:p>
          <a:p>
            <a:pPr marL="457200" lvl="1" indent="0">
              <a:buNone/>
            </a:pPr>
            <a:r>
              <a:rPr lang="en-US" dirty="0"/>
              <a:t>auxiliary functions</a:t>
            </a:r>
          </a:p>
        </p:txBody>
      </p:sp>
    </p:spTree>
    <p:extLst>
      <p:ext uri="{BB962C8B-B14F-4D97-AF65-F5344CB8AC3E}">
        <p14:creationId xmlns:p14="http://schemas.microsoft.com/office/powerpoint/2010/main" val="23017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construction of lexical analyzer-(LEX)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declarations section includes declarations of variables, </a:t>
            </a:r>
            <a:r>
              <a:rPr lang="en-US" dirty="0" smtClean="0"/>
              <a:t>manifest constants ( </a:t>
            </a:r>
            <a:r>
              <a:rPr lang="en-US" dirty="0"/>
              <a:t>identifiers declared to stand for a constant, e.g. , the name of a token) , </a:t>
            </a:r>
            <a:r>
              <a:rPr lang="en-US" dirty="0" smtClean="0"/>
              <a:t>and regular </a:t>
            </a:r>
            <a:r>
              <a:rPr lang="en-US" dirty="0"/>
              <a:t>definitions,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translation rules each have the </a:t>
            </a:r>
            <a:r>
              <a:rPr lang="en-US" dirty="0" smtClean="0"/>
              <a:t>form Pattern </a:t>
            </a:r>
            <a:r>
              <a:rPr lang="en-US" dirty="0"/>
              <a:t>{ Action </a:t>
            </a:r>
            <a:r>
              <a:rPr lang="en-US" dirty="0" smtClean="0"/>
              <a:t>} Each </a:t>
            </a:r>
            <a:r>
              <a:rPr lang="en-US" dirty="0"/>
              <a:t>pattern is a regular expression, which may use the regular definitions </a:t>
            </a:r>
            <a:r>
              <a:rPr lang="en-US" dirty="0" smtClean="0"/>
              <a:t>of the </a:t>
            </a:r>
            <a:r>
              <a:rPr lang="en-US" dirty="0"/>
              <a:t>declaration section</a:t>
            </a:r>
            <a:r>
              <a:rPr lang="en-US" dirty="0" smtClean="0"/>
              <a:t>. The </a:t>
            </a:r>
            <a:r>
              <a:rPr lang="en-US" dirty="0"/>
              <a:t>actions are </a:t>
            </a:r>
            <a:r>
              <a:rPr lang="en-US" dirty="0" smtClean="0"/>
              <a:t>fragments </a:t>
            </a:r>
            <a:r>
              <a:rPr lang="en-US" dirty="0"/>
              <a:t>of code , typically written </a:t>
            </a:r>
            <a:r>
              <a:rPr lang="en-US" dirty="0" smtClean="0"/>
              <a:t>in C</a:t>
            </a:r>
            <a:r>
              <a:rPr lang="en-US" dirty="0"/>
              <a:t>, although many variants of </a:t>
            </a:r>
            <a:r>
              <a:rPr lang="en-US" dirty="0" err="1"/>
              <a:t>Lex</a:t>
            </a:r>
            <a:r>
              <a:rPr lang="en-US" dirty="0"/>
              <a:t> using other languages have been created.</a:t>
            </a:r>
          </a:p>
          <a:p>
            <a:r>
              <a:rPr lang="en-US" dirty="0"/>
              <a:t>The third section holds whatever additional functions are used in the actions</a:t>
            </a:r>
            <a:r>
              <a:rPr lang="en-US" dirty="0" smtClean="0"/>
              <a:t>. Alternatively</a:t>
            </a:r>
            <a:r>
              <a:rPr lang="en-US" dirty="0"/>
              <a:t>, these </a:t>
            </a:r>
            <a:r>
              <a:rPr lang="en-US" dirty="0" smtClean="0"/>
              <a:t>functions </a:t>
            </a:r>
            <a:r>
              <a:rPr lang="en-US" dirty="0"/>
              <a:t>can be compiled separately and loaded with </a:t>
            </a:r>
            <a:r>
              <a:rPr lang="en-US" dirty="0" smtClean="0"/>
              <a:t>the lexical </a:t>
            </a:r>
            <a:r>
              <a:rPr lang="en-US" dirty="0"/>
              <a:t>analyzer.</a:t>
            </a:r>
          </a:p>
        </p:txBody>
      </p:sp>
    </p:spTree>
    <p:extLst>
      <p:ext uri="{BB962C8B-B14F-4D97-AF65-F5344CB8AC3E}">
        <p14:creationId xmlns:p14="http://schemas.microsoft.com/office/powerpoint/2010/main" val="25784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Lex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59100" y="1447800"/>
            <a:ext cx="7499350" cy="5257800"/>
          </a:xfrm>
        </p:spPr>
        <p:txBody>
          <a:bodyPr>
            <a:normAutofit/>
          </a:bodyPr>
          <a:lstStyle/>
          <a:p>
            <a:pPr marL="365760" indent="-283464"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>
              <a:buFont typeface="Wingdings 2"/>
              <a:buChar char="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>
              <a:buFont typeface="Wingdings 2"/>
              <a:buChar char="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>
              <a:buFont typeface="Wingdings 2"/>
              <a:buChar char="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>
              <a:buFont typeface="Wingdings 2"/>
              <a:buChar char="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1447800"/>
            <a:ext cx="53816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87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Lex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959100" y="1143000"/>
            <a:ext cx="7480300" cy="2362200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1400"/>
              <a:t>……..Definitions section……</a:t>
            </a:r>
          </a:p>
          <a:p>
            <a:pPr algn="ctr">
              <a:buFont typeface="Wingdings 2" pitchFamily="18" charset="2"/>
              <a:buNone/>
            </a:pPr>
            <a:r>
              <a:rPr lang="en-US" sz="1400"/>
              <a:t> %% </a:t>
            </a:r>
          </a:p>
          <a:p>
            <a:pPr algn="ctr">
              <a:buFont typeface="Wingdings 2" pitchFamily="18" charset="2"/>
              <a:buNone/>
            </a:pPr>
            <a:r>
              <a:rPr lang="en-US" sz="1400"/>
              <a:t>……Rules section…….. </a:t>
            </a:r>
          </a:p>
          <a:p>
            <a:pPr algn="ctr">
              <a:buFont typeface="Wingdings 2" pitchFamily="18" charset="2"/>
              <a:buNone/>
            </a:pPr>
            <a:r>
              <a:rPr lang="en-US" sz="1400"/>
              <a:t>%% </a:t>
            </a:r>
          </a:p>
          <a:p>
            <a:pPr algn="ctr">
              <a:buFont typeface="Wingdings 2" pitchFamily="18" charset="2"/>
              <a:buNone/>
            </a:pPr>
            <a:r>
              <a:rPr lang="en-US" sz="1400"/>
              <a:t>……….C code section (subroutines)……..</a:t>
            </a:r>
          </a:p>
          <a:p>
            <a:pPr>
              <a:buFont typeface="Wingdings 2" pitchFamily="18" charset="2"/>
              <a:buNone/>
            </a:pPr>
            <a:endParaRPr lang="en-US" sz="2000"/>
          </a:p>
          <a:p>
            <a:r>
              <a:rPr lang="en-US" sz="1600"/>
              <a:t>The input structure to Lex.</a:t>
            </a:r>
          </a:p>
          <a:p>
            <a:endParaRPr lang="en-US" sz="2000"/>
          </a:p>
          <a:p>
            <a:endParaRPr lang="en-US" sz="2000"/>
          </a:p>
        </p:txBody>
      </p:sp>
      <p:cxnSp>
        <p:nvCxnSpPr>
          <p:cNvPr id="5" name="Straight Connector 4"/>
          <p:cNvCxnSpPr/>
          <p:nvPr/>
        </p:nvCxnSpPr>
        <p:spPr>
          <a:xfrm>
            <a:off x="3200400" y="3505200"/>
            <a:ext cx="6858000" cy="0"/>
          </a:xfrm>
          <a:prstGeom prst="line">
            <a:avLst/>
          </a:prstGeom>
          <a:ln w="2857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657600"/>
            <a:ext cx="3352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3124200" y="3657601"/>
            <a:ext cx="3276600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1400">
                <a:latin typeface="Times New Roman" pitchFamily="18" charset="0"/>
                <a:cs typeface="Times New Roman" pitchFamily="18" charset="0"/>
              </a:rPr>
              <a:t>Echo is an action and predefined macro in lex that writes code matched by the pattern.</a:t>
            </a:r>
          </a:p>
          <a:p>
            <a:pPr>
              <a:lnSpc>
                <a:spcPct val="150000"/>
              </a:lnSpc>
            </a:pPr>
            <a:endParaRPr lang="en-US" sz="1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sz="1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sz="1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6A640-57A8-440A-BE05-95C848EADB0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Hathal &amp; Ahmad</a:t>
            </a:r>
          </a:p>
        </p:txBody>
      </p:sp>
    </p:spTree>
    <p:extLst>
      <p:ext uri="{BB962C8B-B14F-4D97-AF65-F5344CB8AC3E}">
        <p14:creationId xmlns:p14="http://schemas.microsoft.com/office/powerpoint/2010/main" val="241645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/>
              <a:t>Regular Expressions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Lex Regular Expressions (Extended Regular Expressions)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regular expression matches a set of strings</a:t>
            </a:r>
          </a:p>
          <a:p>
            <a:r>
              <a:rPr lang="en-US" altLang="zh-TW"/>
              <a:t>Regular expression</a:t>
            </a:r>
          </a:p>
          <a:p>
            <a:pPr lvl="1"/>
            <a:r>
              <a:rPr lang="en-US" altLang="zh-TW"/>
              <a:t>Operators</a:t>
            </a:r>
          </a:p>
          <a:p>
            <a:pPr lvl="1"/>
            <a:r>
              <a:rPr lang="en-US" altLang="zh-TW"/>
              <a:t>Character classes</a:t>
            </a:r>
          </a:p>
          <a:p>
            <a:pPr lvl="1"/>
            <a:r>
              <a:rPr lang="en-US" altLang="zh-TW"/>
              <a:t>Arbitrary character</a:t>
            </a:r>
          </a:p>
          <a:p>
            <a:pPr lvl="1"/>
            <a:r>
              <a:rPr lang="en-US" altLang="zh-TW"/>
              <a:t>Optional expressions</a:t>
            </a:r>
          </a:p>
          <a:p>
            <a:pPr lvl="1"/>
            <a:r>
              <a:rPr lang="en-US" altLang="zh-TW"/>
              <a:t>Alternation and grouping</a:t>
            </a:r>
          </a:p>
          <a:p>
            <a:pPr lvl="1"/>
            <a:r>
              <a:rPr lang="en-US" altLang="zh-TW"/>
              <a:t>Context sensitivity</a:t>
            </a:r>
          </a:p>
          <a:p>
            <a:pPr lvl="1"/>
            <a:r>
              <a:rPr lang="en-US" altLang="zh-TW"/>
              <a:t>Repetitions and definitions</a:t>
            </a:r>
          </a:p>
        </p:txBody>
      </p:sp>
    </p:spTree>
    <p:extLst>
      <p:ext uri="{BB962C8B-B14F-4D97-AF65-F5344CB8AC3E}">
        <p14:creationId xmlns:p14="http://schemas.microsoft.com/office/powerpoint/2010/main" val="151962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Operators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8507413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dirty="0">
                <a:solidFill>
                  <a:srgbClr val="FF6600"/>
                </a:solidFill>
                <a:latin typeface="Courier New" pitchFamily="49" charset="0"/>
              </a:rPr>
              <a:t>“ \ [ ] ^ - ? . * + | ( ) $ / { } % &lt; &gt;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603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Microsoft Office PowerPoint</Application>
  <PresentationFormat>Widescreen</PresentationFormat>
  <Paragraphs>191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Gill Sans MT</vt:lpstr>
      <vt:lpstr>新細明體</vt:lpstr>
      <vt:lpstr>Times New Roman</vt:lpstr>
      <vt:lpstr>Wingdings 2</vt:lpstr>
      <vt:lpstr>Office Theme</vt:lpstr>
      <vt:lpstr>Automatic construction of lexical analyzer-(LEX)</vt:lpstr>
      <vt:lpstr>Automatic construction of lexical analyzer-(LEX)</vt:lpstr>
      <vt:lpstr>Automatic construction of lexical analyzer-(LEX)</vt:lpstr>
      <vt:lpstr>Automatic construction of lexical analyzer-(LEX)</vt:lpstr>
      <vt:lpstr>Lex</vt:lpstr>
      <vt:lpstr>Lex</vt:lpstr>
      <vt:lpstr>Regular Expressions</vt:lpstr>
      <vt:lpstr>Lex Regular Expressions (Extended Regular Expressions)</vt:lpstr>
      <vt:lpstr>Operators</vt:lpstr>
      <vt:lpstr>Character Classes []</vt:lpstr>
      <vt:lpstr>Arbitrary Character .</vt:lpstr>
      <vt:lpstr>Optional &amp; Repeated Expressions</vt:lpstr>
      <vt:lpstr>Pattern Matching Primitives</vt:lpstr>
      <vt:lpstr>Lex</vt:lpstr>
      <vt:lpstr>Lex Predefined Variables</vt:lpstr>
      <vt:lpstr>Lex Library Routines</vt:lpstr>
      <vt:lpstr>Review of Lex Predefined Variables</vt:lpstr>
      <vt:lpstr>User Subroutines Section</vt:lpstr>
      <vt:lpstr>User Subroutines Section (cont’d)</vt:lpstr>
      <vt:lpstr>Lex</vt:lpstr>
      <vt:lpstr>PowerPoint Presentation</vt:lpstr>
      <vt:lpstr>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2018-03-21T09:16:01Z</dcterms:created>
  <dcterms:modified xsi:type="dcterms:W3CDTF">2019-02-07T06:17:39Z</dcterms:modified>
</cp:coreProperties>
</file>