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72B93-D467-451A-9D2E-1325D3FE4B32}"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8A880-3A48-40B5-8C48-B1AC4D8B8426}" type="slidenum">
              <a:rPr lang="en-US" smtClean="0"/>
              <a:t>‹#›</a:t>
            </a:fld>
            <a:endParaRPr lang="en-US"/>
          </a:p>
        </p:txBody>
      </p:sp>
    </p:spTree>
    <p:extLst>
      <p:ext uri="{BB962C8B-B14F-4D97-AF65-F5344CB8AC3E}">
        <p14:creationId xmlns:p14="http://schemas.microsoft.com/office/powerpoint/2010/main" val="2983214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EB6BF1C-CABD-45AF-9B82-8FDE6E25C507}" type="slidenum">
              <a:rPr lang="en-US"/>
              <a:pPr/>
              <a:t>2</a:t>
            </a:fld>
            <a:endParaRPr lang="en-US"/>
          </a:p>
        </p:txBody>
      </p:sp>
      <p:sp>
        <p:nvSpPr>
          <p:cNvPr id="1433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8" name="Rectangle 2"/>
          <p:cNvSpPr txBox="1">
            <a:spLocks noGrp="1" noChangeArrowheads="1"/>
          </p:cNvSpPr>
          <p:nvPr>
            <p:ph type="body"/>
          </p:nvPr>
        </p:nvSpPr>
        <p:spPr bwMode="auto">
          <a:xfrm>
            <a:off x="914400" y="4343400"/>
            <a:ext cx="5027613" cy="4208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79758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6FF6323-E30C-4981-8330-500D6C015ECD}" type="slidenum">
              <a:rPr lang="en-US"/>
              <a:pPr/>
              <a:t>3</a:t>
            </a:fld>
            <a:endParaRPr lang="en-US"/>
          </a:p>
        </p:txBody>
      </p:sp>
      <p:sp>
        <p:nvSpPr>
          <p:cNvPr id="1536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2" name="Rectangle 2"/>
          <p:cNvSpPr txBox="1">
            <a:spLocks noGrp="1" noChangeArrowheads="1"/>
          </p:cNvSpPr>
          <p:nvPr>
            <p:ph type="body"/>
          </p:nvPr>
        </p:nvSpPr>
        <p:spPr bwMode="auto">
          <a:xfrm>
            <a:off x="914400" y="4343400"/>
            <a:ext cx="5027613" cy="4208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4856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D4B722A7-63A7-410E-8E74-C02E6CC9FB26}" type="slidenum">
              <a:rPr lang="en-US"/>
              <a:pPr/>
              <a:t>4</a:t>
            </a:fld>
            <a:endParaRPr lang="en-US"/>
          </a:p>
        </p:txBody>
      </p:sp>
      <p:sp>
        <p:nvSpPr>
          <p:cNvPr id="1638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386" name="Rectangle 2"/>
          <p:cNvSpPr txBox="1">
            <a:spLocks noGrp="1" noChangeArrowheads="1"/>
          </p:cNvSpPr>
          <p:nvPr>
            <p:ph type="body"/>
          </p:nvPr>
        </p:nvSpPr>
        <p:spPr bwMode="auto">
          <a:xfrm>
            <a:off x="914400" y="4343400"/>
            <a:ext cx="5027613" cy="42084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193616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678FFEFD-1270-4B7A-AFF1-C32895CADE3E}" type="slidenum">
              <a:rPr lang="en-US"/>
              <a:pPr/>
              <a:t>5</a:t>
            </a:fld>
            <a:endParaRPr lang="en-US"/>
          </a:p>
        </p:txBody>
      </p:sp>
      <p:sp>
        <p:nvSpPr>
          <p:cNvPr id="17409" name="Rectangle 1"/>
          <p:cNvSpPr txBox="1">
            <a:spLocks noGrp="1" noRot="1" noChangeAspect="1" noChangeArrowheads="1"/>
          </p:cNvSpPr>
          <p:nvPr>
            <p:ph type="sldImg"/>
          </p:nvPr>
        </p:nvSpPr>
        <p:spPr bwMode="auto">
          <a:xfrm>
            <a:off x="382588" y="695325"/>
            <a:ext cx="6086475" cy="34242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685800" y="4343400"/>
            <a:ext cx="5481638"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51574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90EE9C-4FAA-4D2A-AF8D-CE15DCC4A62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1543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0EE9C-4FAA-4D2A-AF8D-CE15DCC4A62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352019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0EE9C-4FAA-4D2A-AF8D-CE15DCC4A62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269338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0EE9C-4FAA-4D2A-AF8D-CE15DCC4A62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4091871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90EE9C-4FAA-4D2A-AF8D-CE15DCC4A623}"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303732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90EE9C-4FAA-4D2A-AF8D-CE15DCC4A623}"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293211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90EE9C-4FAA-4D2A-AF8D-CE15DCC4A623}"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254777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90EE9C-4FAA-4D2A-AF8D-CE15DCC4A623}"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143566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0EE9C-4FAA-4D2A-AF8D-CE15DCC4A623}"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275294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90EE9C-4FAA-4D2A-AF8D-CE15DCC4A623}"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175622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90EE9C-4FAA-4D2A-AF8D-CE15DCC4A623}"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B78F5B-371A-4CA3-A5A8-36685C8B196A}" type="slidenum">
              <a:rPr lang="en-US" smtClean="0"/>
              <a:t>‹#›</a:t>
            </a:fld>
            <a:endParaRPr lang="en-US"/>
          </a:p>
        </p:txBody>
      </p:sp>
    </p:spTree>
    <p:extLst>
      <p:ext uri="{BB962C8B-B14F-4D97-AF65-F5344CB8AC3E}">
        <p14:creationId xmlns:p14="http://schemas.microsoft.com/office/powerpoint/2010/main" val="275299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0EE9C-4FAA-4D2A-AF8D-CE15DCC4A623}" type="datetimeFigureOut">
              <a:rPr lang="en-US" smtClean="0"/>
              <a:t>4/6/2018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78F5B-371A-4CA3-A5A8-36685C8B196A}" type="slidenum">
              <a:rPr lang="en-US" smtClean="0"/>
              <a:t>‹#›</a:t>
            </a:fld>
            <a:endParaRPr lang="en-US"/>
          </a:p>
        </p:txBody>
      </p:sp>
    </p:spTree>
    <p:extLst>
      <p:ext uri="{BB962C8B-B14F-4D97-AF65-F5344CB8AC3E}">
        <p14:creationId xmlns:p14="http://schemas.microsoft.com/office/powerpoint/2010/main" val="158439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Flex_lexical_analys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dinosaur.compilertools.net/" TargetMode="External"/><Relationship Id="rId4" Type="http://schemas.openxmlformats.org/officeDocument/2006/relationships/hyperlink" Target="http://en.wikipedia.org/wiki/GNU_Bis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Automatic construction of parsers (YACC), YACC specifications.</a:t>
            </a:r>
          </a:p>
        </p:txBody>
      </p:sp>
      <p:sp>
        <p:nvSpPr>
          <p:cNvPr id="3" name="Content Placeholder 2"/>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118255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4525963"/>
          </a:xfrm>
        </p:spPr>
        <p:txBody>
          <a:bodyPr>
            <a:noAutofit/>
          </a:bodyPr>
          <a:lstStyle/>
          <a:p>
            <a:r>
              <a:rPr lang="en-US" sz="2400" dirty="0"/>
              <a:t>A </a:t>
            </a:r>
            <a:r>
              <a:rPr lang="en-US" sz="2400" dirty="0" err="1"/>
              <a:t>Yacc</a:t>
            </a:r>
            <a:r>
              <a:rPr lang="en-US" sz="2400" dirty="0"/>
              <a:t> semantic action is a sequence of C statements. In a semantic action, the symbol $$ refers to the attribute value associated with the nonterminal of the head, while $i refers to the value associated with the </a:t>
            </a:r>
            <a:r>
              <a:rPr lang="en-US" sz="2400" dirty="0" err="1"/>
              <a:t>ith</a:t>
            </a:r>
            <a:r>
              <a:rPr lang="en-US" sz="2400" dirty="0"/>
              <a:t> grammar symbol (terminal or nonterminal) of the body. The semantic action is performed whenever we reduce by the associated production, so normally the semantic action computes a value for $$ in terms of the $i's. In the </a:t>
            </a:r>
            <a:r>
              <a:rPr lang="en-US" sz="2400" dirty="0" err="1"/>
              <a:t>Yacc</a:t>
            </a:r>
            <a:r>
              <a:rPr lang="en-US" sz="2400" dirty="0"/>
              <a:t> specification, we have written the two E-productions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114800"/>
            <a:ext cx="6781800" cy="233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62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1"/>
            <a:ext cx="8229600" cy="5516563"/>
          </a:xfrm>
        </p:spPr>
        <p:txBody>
          <a:bodyPr>
            <a:normAutofit fontScale="92500" lnSpcReduction="20000"/>
          </a:bodyPr>
          <a:lstStyle/>
          <a:p>
            <a:r>
              <a:rPr lang="en-US" dirty="0" smtClean="0"/>
              <a:t>Note that the </a:t>
            </a:r>
            <a:r>
              <a:rPr lang="en-US" dirty="0"/>
              <a:t>nonterminal term in the first production is the third </a:t>
            </a:r>
            <a:r>
              <a:rPr lang="en-US" dirty="0" smtClean="0"/>
              <a:t>grammar symbol </a:t>
            </a:r>
            <a:r>
              <a:rPr lang="en-US" dirty="0"/>
              <a:t>of the body, while + is the second. The semantic action associated </a:t>
            </a:r>
            <a:r>
              <a:rPr lang="en-US" dirty="0" smtClean="0"/>
              <a:t>with the </a:t>
            </a:r>
            <a:r>
              <a:rPr lang="en-US" dirty="0"/>
              <a:t>first production adds the value of the </a:t>
            </a:r>
            <a:r>
              <a:rPr lang="en-US" dirty="0" err="1"/>
              <a:t>expr</a:t>
            </a:r>
            <a:r>
              <a:rPr lang="en-US" dirty="0"/>
              <a:t> and the term of the body </a:t>
            </a:r>
            <a:r>
              <a:rPr lang="en-US" dirty="0" smtClean="0"/>
              <a:t>and  assigns </a:t>
            </a:r>
            <a:r>
              <a:rPr lang="en-US" dirty="0"/>
              <a:t>the result as the value for the nonterminal </a:t>
            </a:r>
            <a:r>
              <a:rPr lang="en-US" dirty="0" err="1"/>
              <a:t>expr</a:t>
            </a:r>
            <a:r>
              <a:rPr lang="en-US" dirty="0"/>
              <a:t> of the head. We </a:t>
            </a:r>
            <a:r>
              <a:rPr lang="en-US" dirty="0" smtClean="0"/>
              <a:t>have omitted </a:t>
            </a:r>
            <a:r>
              <a:rPr lang="en-US" dirty="0"/>
              <a:t>the semantic </a:t>
            </a:r>
            <a:r>
              <a:rPr lang="en-US" dirty="0" smtClean="0"/>
              <a:t>action </a:t>
            </a:r>
            <a:r>
              <a:rPr lang="en-US" dirty="0"/>
              <a:t>for the second production altogether, since </a:t>
            </a:r>
            <a:r>
              <a:rPr lang="en-US" dirty="0" smtClean="0"/>
              <a:t>copying the </a:t>
            </a:r>
            <a:r>
              <a:rPr lang="en-US" dirty="0"/>
              <a:t>value is the default action for productions with a single grammar </a:t>
            </a:r>
            <a:r>
              <a:rPr lang="en-US" dirty="0" smtClean="0"/>
              <a:t>symbol in </a:t>
            </a:r>
            <a:r>
              <a:rPr lang="en-US" dirty="0"/>
              <a:t>the body. In general, { $$ = $ 1 ; } is the default </a:t>
            </a:r>
            <a:r>
              <a:rPr lang="en-US" dirty="0" smtClean="0"/>
              <a:t>semantic </a:t>
            </a:r>
            <a:r>
              <a:rPr lang="en-US" dirty="0"/>
              <a:t>action</a:t>
            </a:r>
            <a:r>
              <a:rPr lang="en-US" dirty="0" smtClean="0"/>
              <a:t>. Notice </a:t>
            </a:r>
            <a:r>
              <a:rPr lang="en-US" dirty="0"/>
              <a:t>that we have added a new starting production</a:t>
            </a:r>
          </a:p>
          <a:p>
            <a:r>
              <a:rPr lang="pt-BR" dirty="0" smtClean="0"/>
              <a:t>line </a:t>
            </a:r>
            <a:r>
              <a:rPr lang="pt-BR" dirty="0"/>
              <a:t>: expr ' \n ' { print f C " %d\n" , $ 1 ) ; }</a:t>
            </a:r>
          </a:p>
          <a:p>
            <a:r>
              <a:rPr lang="en-US" dirty="0"/>
              <a:t>to the </a:t>
            </a:r>
            <a:r>
              <a:rPr lang="en-US" dirty="0" err="1"/>
              <a:t>Yacc</a:t>
            </a:r>
            <a:r>
              <a:rPr lang="en-US" dirty="0"/>
              <a:t> specification. This production says that an input to the </a:t>
            </a:r>
            <a:r>
              <a:rPr lang="en-US" dirty="0" smtClean="0"/>
              <a:t>desk calculator </a:t>
            </a:r>
            <a:r>
              <a:rPr lang="en-US" dirty="0"/>
              <a:t>is to be an expression followed by a newline character. The </a:t>
            </a:r>
            <a:r>
              <a:rPr lang="en-US" dirty="0" smtClean="0"/>
              <a:t>semantic action </a:t>
            </a:r>
            <a:r>
              <a:rPr lang="en-US" dirty="0"/>
              <a:t>associated with this production prints the decimal value of the </a:t>
            </a:r>
            <a:r>
              <a:rPr lang="en-US" dirty="0" smtClean="0"/>
              <a:t>expression followed </a:t>
            </a:r>
            <a:r>
              <a:rPr lang="en-US" dirty="0"/>
              <a:t>by a newline character.</a:t>
            </a:r>
          </a:p>
        </p:txBody>
      </p:sp>
    </p:spTree>
    <p:extLst>
      <p:ext uri="{BB962C8B-B14F-4D97-AF65-F5344CB8AC3E}">
        <p14:creationId xmlns:p14="http://schemas.microsoft.com/office/powerpoint/2010/main" val="129989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The Supporting C-Routines Part</a:t>
            </a:r>
          </a:p>
          <a:p>
            <a:pPr algn="just"/>
            <a:r>
              <a:rPr lang="en-US" dirty="0"/>
              <a:t>The third part of a </a:t>
            </a:r>
            <a:r>
              <a:rPr lang="en-US" dirty="0" err="1"/>
              <a:t>Yacc</a:t>
            </a:r>
            <a:r>
              <a:rPr lang="en-US" dirty="0"/>
              <a:t> specification consists of supporting C-routines. </a:t>
            </a:r>
            <a:r>
              <a:rPr lang="en-US" dirty="0" smtClean="0"/>
              <a:t>A lexical </a:t>
            </a:r>
            <a:r>
              <a:rPr lang="en-US" dirty="0"/>
              <a:t>analyzer by the name </a:t>
            </a:r>
            <a:r>
              <a:rPr lang="en-US" dirty="0" err="1" smtClean="0"/>
              <a:t>yylex</a:t>
            </a:r>
            <a:r>
              <a:rPr lang="en-US" dirty="0" smtClean="0"/>
              <a:t>() </a:t>
            </a:r>
            <a:r>
              <a:rPr lang="en-US" dirty="0"/>
              <a:t>must be provided. Using </a:t>
            </a:r>
            <a:r>
              <a:rPr lang="en-US" dirty="0" err="1"/>
              <a:t>Lex</a:t>
            </a:r>
            <a:r>
              <a:rPr lang="en-US" dirty="0"/>
              <a:t> to </a:t>
            </a:r>
            <a:r>
              <a:rPr lang="en-US" dirty="0" smtClean="0"/>
              <a:t>produce </a:t>
            </a:r>
            <a:r>
              <a:rPr lang="en-US" dirty="0" err="1" smtClean="0"/>
              <a:t>yylex</a:t>
            </a:r>
            <a:r>
              <a:rPr lang="en-US" dirty="0" smtClean="0"/>
              <a:t>() </a:t>
            </a:r>
            <a:r>
              <a:rPr lang="en-US" dirty="0"/>
              <a:t>is a common choice; </a:t>
            </a:r>
            <a:r>
              <a:rPr lang="en-US" dirty="0" smtClean="0"/>
              <a:t>The </a:t>
            </a:r>
            <a:r>
              <a:rPr lang="en-US" dirty="0"/>
              <a:t>lexical analyzer </a:t>
            </a:r>
            <a:r>
              <a:rPr lang="en-US" dirty="0" err="1" smtClean="0"/>
              <a:t>yylex</a:t>
            </a:r>
            <a:r>
              <a:rPr lang="en-US" dirty="0" smtClean="0"/>
              <a:t>() </a:t>
            </a:r>
            <a:r>
              <a:rPr lang="en-US" dirty="0"/>
              <a:t>produces tokens consisting of a token </a:t>
            </a:r>
            <a:r>
              <a:rPr lang="en-US" dirty="0" smtClean="0"/>
              <a:t>name and </a:t>
            </a:r>
            <a:r>
              <a:rPr lang="en-US" dirty="0"/>
              <a:t>its associated attribute value. If a token name such as DIGIT is </a:t>
            </a:r>
            <a:r>
              <a:rPr lang="en-US" dirty="0" smtClean="0"/>
              <a:t>returned, the </a:t>
            </a:r>
            <a:r>
              <a:rPr lang="en-US" dirty="0"/>
              <a:t>token name must be declared in the first section of the </a:t>
            </a:r>
            <a:r>
              <a:rPr lang="en-US" dirty="0" err="1"/>
              <a:t>Yacc</a:t>
            </a:r>
            <a:r>
              <a:rPr lang="en-US" dirty="0"/>
              <a:t> specification.</a:t>
            </a:r>
          </a:p>
          <a:p>
            <a:pPr algn="just"/>
            <a:r>
              <a:rPr lang="en-US" dirty="0"/>
              <a:t>The attribute value associated with a token is communicated to the </a:t>
            </a:r>
            <a:r>
              <a:rPr lang="en-US" dirty="0" smtClean="0"/>
              <a:t>parser through </a:t>
            </a:r>
            <a:r>
              <a:rPr lang="en-US" dirty="0"/>
              <a:t>a </a:t>
            </a:r>
            <a:r>
              <a:rPr lang="en-US" dirty="0" err="1"/>
              <a:t>Yacc</a:t>
            </a:r>
            <a:r>
              <a:rPr lang="en-US" dirty="0"/>
              <a:t>-defined variable </a:t>
            </a:r>
            <a:r>
              <a:rPr lang="en-US" dirty="0" err="1"/>
              <a:t>yylval</a:t>
            </a:r>
            <a:r>
              <a:rPr lang="en-US" dirty="0" smtClean="0"/>
              <a:t>. </a:t>
            </a:r>
            <a:r>
              <a:rPr lang="en-US" dirty="0"/>
              <a:t>It reads input </a:t>
            </a:r>
            <a:r>
              <a:rPr lang="en-US" dirty="0" smtClean="0"/>
              <a:t>characters one </a:t>
            </a:r>
            <a:r>
              <a:rPr lang="en-US" dirty="0"/>
              <a:t>at a time using the C-function </a:t>
            </a:r>
            <a:r>
              <a:rPr lang="en-US" dirty="0" err="1" smtClean="0"/>
              <a:t>getchar</a:t>
            </a:r>
            <a:r>
              <a:rPr lang="en-US" dirty="0" smtClean="0"/>
              <a:t>() </a:t>
            </a:r>
            <a:r>
              <a:rPr lang="en-US" dirty="0"/>
              <a:t>. If the character is a digit, </a:t>
            </a:r>
            <a:r>
              <a:rPr lang="en-US" dirty="0" smtClean="0"/>
              <a:t>the value </a:t>
            </a:r>
            <a:r>
              <a:rPr lang="en-US" dirty="0"/>
              <a:t>of the digit is stored in the variable </a:t>
            </a:r>
            <a:r>
              <a:rPr lang="en-US" dirty="0" err="1"/>
              <a:t>yylval</a:t>
            </a:r>
            <a:r>
              <a:rPr lang="en-US" dirty="0"/>
              <a:t>, and the token name </a:t>
            </a:r>
            <a:r>
              <a:rPr lang="en-US" dirty="0" smtClean="0"/>
              <a:t>DIGIT is </a:t>
            </a:r>
            <a:r>
              <a:rPr lang="en-US" dirty="0"/>
              <a:t>returned. Otherwise, the character itself is returned as the token name.</a:t>
            </a:r>
          </a:p>
        </p:txBody>
      </p:sp>
    </p:spTree>
    <p:extLst>
      <p:ext uri="{BB962C8B-B14F-4D97-AF65-F5344CB8AC3E}">
        <p14:creationId xmlns:p14="http://schemas.microsoft.com/office/powerpoint/2010/main" val="83099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394"/>
            <a:ext cx="5044288"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695" y="3810001"/>
            <a:ext cx="3733397" cy="155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481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600200"/>
            <a:ext cx="7609576" cy="30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76600" y="5181600"/>
            <a:ext cx="6400800" cy="923330"/>
          </a:xfrm>
          <a:prstGeom prst="rect">
            <a:avLst/>
          </a:prstGeom>
        </p:spPr>
        <p:txBody>
          <a:bodyPr wrap="square">
            <a:spAutoFit/>
          </a:bodyPr>
          <a:lstStyle/>
          <a:p>
            <a:r>
              <a:rPr lang="en-US" b="1" dirty="0" err="1"/>
              <a:t>yacc</a:t>
            </a:r>
            <a:r>
              <a:rPr lang="en-US" b="1" dirty="0"/>
              <a:t> –d </a:t>
            </a:r>
            <a:r>
              <a:rPr lang="en-US" b="1" dirty="0" err="1"/>
              <a:t>bas.y</a:t>
            </a:r>
            <a:r>
              <a:rPr lang="en-US" b="1" dirty="0"/>
              <a:t>                                       # create </a:t>
            </a:r>
            <a:r>
              <a:rPr lang="en-US" b="1" dirty="0" err="1"/>
              <a:t>y.tab.h</a:t>
            </a:r>
            <a:r>
              <a:rPr lang="en-US" b="1" dirty="0"/>
              <a:t>, </a:t>
            </a:r>
            <a:r>
              <a:rPr lang="en-US" b="1" dirty="0" err="1"/>
              <a:t>y.tab.c</a:t>
            </a:r>
            <a:r>
              <a:rPr lang="en-US" b="1" dirty="0"/>
              <a:t> </a:t>
            </a:r>
          </a:p>
          <a:p>
            <a:r>
              <a:rPr lang="en-US" b="1" dirty="0" err="1"/>
              <a:t>lex</a:t>
            </a:r>
            <a:r>
              <a:rPr lang="en-US" b="1" dirty="0"/>
              <a:t> </a:t>
            </a:r>
            <a:r>
              <a:rPr lang="en-US" b="1" dirty="0" err="1"/>
              <a:t>bas.l</a:t>
            </a:r>
            <a:r>
              <a:rPr lang="en-US" b="1" dirty="0"/>
              <a:t>                                                # create </a:t>
            </a:r>
            <a:r>
              <a:rPr lang="en-US" b="1" dirty="0" err="1"/>
              <a:t>lex.yy.c</a:t>
            </a:r>
            <a:r>
              <a:rPr lang="en-US" b="1" dirty="0"/>
              <a:t> </a:t>
            </a:r>
          </a:p>
          <a:p>
            <a:r>
              <a:rPr lang="en-US" b="1" dirty="0"/>
              <a:t>cc </a:t>
            </a:r>
            <a:r>
              <a:rPr lang="en-US" b="1" dirty="0" err="1"/>
              <a:t>lex.yy.c</a:t>
            </a:r>
            <a:r>
              <a:rPr lang="en-US" b="1" dirty="0"/>
              <a:t>  </a:t>
            </a:r>
            <a:r>
              <a:rPr lang="en-US" b="1" dirty="0" err="1"/>
              <a:t>y.tab.c</a:t>
            </a:r>
            <a:r>
              <a:rPr lang="en-US" b="1" dirty="0"/>
              <a:t>  –o bas.exe           # compile/link </a:t>
            </a:r>
          </a:p>
        </p:txBody>
      </p:sp>
    </p:spTree>
    <p:extLst>
      <p:ext uri="{BB962C8B-B14F-4D97-AF65-F5344CB8AC3E}">
        <p14:creationId xmlns:p14="http://schemas.microsoft.com/office/powerpoint/2010/main" val="261988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err="1"/>
              <a:t>Yacc</a:t>
            </a:r>
            <a:r>
              <a:rPr lang="en-US" sz="2400" dirty="0"/>
              <a:t> reads the grammar descriptions in </a:t>
            </a:r>
            <a:r>
              <a:rPr lang="en-US" sz="2400" b="1" dirty="0" err="1"/>
              <a:t>bas.y</a:t>
            </a:r>
            <a:r>
              <a:rPr lang="en-US" sz="2400" b="1" dirty="0"/>
              <a:t> </a:t>
            </a:r>
            <a:r>
              <a:rPr lang="en-US" sz="2400" dirty="0"/>
              <a:t>and generates a syntax analyzer (parser), that includes function </a:t>
            </a:r>
            <a:r>
              <a:rPr lang="en-US" sz="2400" b="1" dirty="0" err="1"/>
              <a:t>yyparse</a:t>
            </a:r>
            <a:r>
              <a:rPr lang="en-US" sz="2400" dirty="0"/>
              <a:t>, in file </a:t>
            </a:r>
            <a:r>
              <a:rPr lang="en-US" sz="2400" b="1" dirty="0" err="1"/>
              <a:t>y.tab.c</a:t>
            </a:r>
            <a:r>
              <a:rPr lang="en-US" sz="2400" dirty="0"/>
              <a:t>. The </a:t>
            </a:r>
            <a:r>
              <a:rPr lang="en-US" sz="2400" b="1" dirty="0"/>
              <a:t>–d </a:t>
            </a:r>
            <a:r>
              <a:rPr lang="en-US" sz="2400" dirty="0"/>
              <a:t>option causes </a:t>
            </a:r>
            <a:r>
              <a:rPr lang="en-US" sz="2400" dirty="0" err="1"/>
              <a:t>yacc</a:t>
            </a:r>
            <a:r>
              <a:rPr lang="en-US" sz="2400" dirty="0"/>
              <a:t> to generate definitions for tokens and place them in file </a:t>
            </a:r>
            <a:r>
              <a:rPr lang="en-US" sz="2400" b="1" dirty="0" err="1"/>
              <a:t>y.tab.h</a:t>
            </a:r>
            <a:r>
              <a:rPr lang="en-US" sz="2400" dirty="0"/>
              <a:t>. </a:t>
            </a:r>
            <a:r>
              <a:rPr lang="en-US" sz="2400" dirty="0" err="1"/>
              <a:t>Lex</a:t>
            </a:r>
            <a:r>
              <a:rPr lang="en-US" sz="2400" dirty="0"/>
              <a:t> reads the pattern descriptions in </a:t>
            </a:r>
            <a:r>
              <a:rPr lang="en-US" sz="2400" b="1" dirty="0" err="1"/>
              <a:t>bas.l</a:t>
            </a:r>
            <a:r>
              <a:rPr lang="en-US" sz="2400" dirty="0"/>
              <a:t>, includes file </a:t>
            </a:r>
            <a:r>
              <a:rPr lang="en-US" sz="2400" b="1" dirty="0" err="1"/>
              <a:t>y.tab.h</a:t>
            </a:r>
            <a:r>
              <a:rPr lang="en-US" sz="2400" dirty="0"/>
              <a:t>, and generates a lexical analyzer, that includes function </a:t>
            </a:r>
            <a:r>
              <a:rPr lang="en-US" sz="2400" b="1" dirty="0" err="1"/>
              <a:t>yylex</a:t>
            </a:r>
            <a:r>
              <a:rPr lang="en-US" sz="2400" dirty="0"/>
              <a:t>, in file </a:t>
            </a:r>
            <a:r>
              <a:rPr lang="en-US" sz="2400" b="1" dirty="0" err="1"/>
              <a:t>lex.yy.c</a:t>
            </a:r>
            <a:r>
              <a:rPr lang="en-US" sz="2400" dirty="0"/>
              <a:t>. </a:t>
            </a:r>
          </a:p>
          <a:p>
            <a:pPr algn="just"/>
            <a:r>
              <a:rPr lang="en-US" sz="2400" dirty="0"/>
              <a:t>Finally, the </a:t>
            </a:r>
            <a:r>
              <a:rPr lang="en-US" sz="2400" dirty="0" err="1"/>
              <a:t>lexer</a:t>
            </a:r>
            <a:r>
              <a:rPr lang="en-US" sz="2400" dirty="0"/>
              <a:t> and parser are compiled and linked together to create executable </a:t>
            </a:r>
            <a:r>
              <a:rPr lang="en-US" sz="2400" b="1" dirty="0"/>
              <a:t>bas.exe</a:t>
            </a:r>
            <a:r>
              <a:rPr lang="en-US" sz="2400" dirty="0"/>
              <a:t>. From </a:t>
            </a:r>
            <a:r>
              <a:rPr lang="en-US" sz="2400" b="1" dirty="0"/>
              <a:t>main </a:t>
            </a:r>
            <a:r>
              <a:rPr lang="en-US" sz="2400" dirty="0"/>
              <a:t>we call </a:t>
            </a:r>
            <a:r>
              <a:rPr lang="en-US" sz="2400" b="1" dirty="0" err="1"/>
              <a:t>yyparse</a:t>
            </a:r>
            <a:r>
              <a:rPr lang="en-US" sz="2400" b="1" dirty="0"/>
              <a:t> </a:t>
            </a:r>
            <a:r>
              <a:rPr lang="en-US" sz="2400" dirty="0"/>
              <a:t>to run the compiler. Function </a:t>
            </a:r>
            <a:r>
              <a:rPr lang="en-US" sz="2400" b="1" dirty="0" err="1"/>
              <a:t>yyparse</a:t>
            </a:r>
            <a:r>
              <a:rPr lang="en-US" sz="2400" b="1" dirty="0"/>
              <a:t> </a:t>
            </a:r>
            <a:r>
              <a:rPr lang="en-US" sz="2400" dirty="0"/>
              <a:t>automatically calls </a:t>
            </a:r>
            <a:r>
              <a:rPr lang="en-US" sz="2400" b="1" dirty="0" err="1"/>
              <a:t>yylex</a:t>
            </a:r>
            <a:r>
              <a:rPr lang="en-US" sz="2400" b="1" dirty="0"/>
              <a:t> </a:t>
            </a:r>
            <a:r>
              <a:rPr lang="en-US" sz="2400" dirty="0"/>
              <a:t>to obtain each token. </a:t>
            </a:r>
          </a:p>
        </p:txBody>
      </p:sp>
    </p:spTree>
    <p:extLst>
      <p:ext uri="{BB962C8B-B14F-4D97-AF65-F5344CB8AC3E}">
        <p14:creationId xmlns:p14="http://schemas.microsoft.com/office/powerpoint/2010/main" val="65307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1"/>
            <a:ext cx="8229600" cy="6049963"/>
          </a:xfrm>
        </p:spPr>
        <p:txBody>
          <a:bodyPr>
            <a:normAutofit fontScale="92500" lnSpcReduction="10000"/>
          </a:bodyPr>
          <a:lstStyle/>
          <a:p>
            <a:pPr algn="just"/>
            <a:r>
              <a:rPr lang="en-US" sz="1800" b="1" dirty="0"/>
              <a:t>%token INTEGER </a:t>
            </a:r>
            <a:endParaRPr lang="en-US" sz="1800" dirty="0"/>
          </a:p>
          <a:p>
            <a:pPr algn="just"/>
            <a:r>
              <a:rPr lang="en-US" sz="1800" dirty="0"/>
              <a:t>This definition declares an </a:t>
            </a:r>
            <a:r>
              <a:rPr lang="en-US" sz="1800" b="1" dirty="0"/>
              <a:t>INTEGER </a:t>
            </a:r>
            <a:r>
              <a:rPr lang="en-US" sz="1800" dirty="0"/>
              <a:t>token. </a:t>
            </a:r>
            <a:r>
              <a:rPr lang="en-US" sz="1800" dirty="0" err="1"/>
              <a:t>Yacc</a:t>
            </a:r>
            <a:r>
              <a:rPr lang="en-US" sz="1800" dirty="0"/>
              <a:t> generates a parser in file </a:t>
            </a:r>
            <a:r>
              <a:rPr lang="en-US" sz="1800" b="1" dirty="0" err="1"/>
              <a:t>y.tab.c</a:t>
            </a:r>
            <a:r>
              <a:rPr lang="en-US" sz="1800" b="1" dirty="0"/>
              <a:t> </a:t>
            </a:r>
            <a:r>
              <a:rPr lang="en-US" sz="1800" dirty="0"/>
              <a:t>and an include file, </a:t>
            </a:r>
            <a:r>
              <a:rPr lang="en-US" sz="1800" b="1" dirty="0" err="1"/>
              <a:t>y.tab.h</a:t>
            </a:r>
            <a:r>
              <a:rPr lang="en-US" sz="1800" dirty="0"/>
              <a:t>: </a:t>
            </a:r>
          </a:p>
          <a:p>
            <a:pPr algn="just"/>
            <a:r>
              <a:rPr lang="en-US" sz="1800" b="1" dirty="0"/>
              <a:t>#</a:t>
            </a:r>
            <a:r>
              <a:rPr lang="en-US" sz="1800" b="1" dirty="0" err="1"/>
              <a:t>ifndef</a:t>
            </a:r>
            <a:r>
              <a:rPr lang="en-US" sz="1800" b="1" dirty="0"/>
              <a:t> YYSTYPE </a:t>
            </a:r>
            <a:endParaRPr lang="en-US" sz="1800" dirty="0"/>
          </a:p>
          <a:p>
            <a:pPr algn="just"/>
            <a:r>
              <a:rPr lang="en-US" sz="1800" b="1" dirty="0"/>
              <a:t>#define YYSTYPE </a:t>
            </a:r>
            <a:r>
              <a:rPr lang="en-US" sz="1800" b="1" dirty="0" err="1"/>
              <a:t>int</a:t>
            </a:r>
            <a:r>
              <a:rPr lang="en-US" sz="1800" b="1" dirty="0"/>
              <a:t> </a:t>
            </a:r>
            <a:endParaRPr lang="en-US" sz="1800" dirty="0"/>
          </a:p>
          <a:p>
            <a:pPr algn="just"/>
            <a:r>
              <a:rPr lang="en-US" sz="1800" b="1" dirty="0"/>
              <a:t>#</a:t>
            </a:r>
            <a:r>
              <a:rPr lang="en-US" sz="1800" b="1" dirty="0" err="1"/>
              <a:t>endif</a:t>
            </a:r>
            <a:r>
              <a:rPr lang="en-US" sz="1800" b="1" dirty="0"/>
              <a:t> </a:t>
            </a:r>
            <a:endParaRPr lang="en-US" sz="1800" dirty="0"/>
          </a:p>
          <a:p>
            <a:pPr algn="just"/>
            <a:r>
              <a:rPr lang="en-US" sz="1800" b="1" dirty="0"/>
              <a:t>#define INTEGER 258 </a:t>
            </a:r>
            <a:endParaRPr lang="en-US" sz="1800" dirty="0"/>
          </a:p>
          <a:p>
            <a:pPr algn="just"/>
            <a:r>
              <a:rPr lang="en-US" sz="1800" b="1" dirty="0"/>
              <a:t>extern YYSTYPE </a:t>
            </a:r>
            <a:r>
              <a:rPr lang="en-US" sz="1800" b="1" dirty="0" err="1"/>
              <a:t>yylval</a:t>
            </a:r>
            <a:r>
              <a:rPr lang="en-US" sz="1800" b="1" dirty="0"/>
              <a:t>; </a:t>
            </a:r>
          </a:p>
          <a:p>
            <a:pPr algn="just"/>
            <a:r>
              <a:rPr lang="en-US" sz="1800" dirty="0" err="1"/>
              <a:t>Lex</a:t>
            </a:r>
            <a:r>
              <a:rPr lang="en-US" sz="1800" dirty="0"/>
              <a:t> includes this file and utilizes the definitions for token values. To obtain tokens </a:t>
            </a:r>
            <a:r>
              <a:rPr lang="en-US" sz="1800" dirty="0" err="1"/>
              <a:t>yacc</a:t>
            </a:r>
            <a:r>
              <a:rPr lang="en-US" sz="1800" dirty="0"/>
              <a:t> calls </a:t>
            </a:r>
            <a:r>
              <a:rPr lang="en-US" sz="1800" b="1" dirty="0" err="1"/>
              <a:t>yylex</a:t>
            </a:r>
            <a:r>
              <a:rPr lang="en-US" sz="1800" dirty="0"/>
              <a:t>. Function </a:t>
            </a:r>
            <a:r>
              <a:rPr lang="en-US" sz="1800" b="1" dirty="0" err="1"/>
              <a:t>yylex</a:t>
            </a:r>
            <a:r>
              <a:rPr lang="en-US" sz="1800" b="1" dirty="0"/>
              <a:t> </a:t>
            </a:r>
            <a:r>
              <a:rPr lang="en-US" sz="1800" dirty="0"/>
              <a:t>has a return type of </a:t>
            </a:r>
            <a:r>
              <a:rPr lang="en-US" sz="1800" dirty="0" err="1"/>
              <a:t>int</a:t>
            </a:r>
            <a:r>
              <a:rPr lang="en-US" sz="1800" dirty="0"/>
              <a:t> that returns a token. Values associated with the token are returned by </a:t>
            </a:r>
            <a:r>
              <a:rPr lang="en-US" sz="1800" dirty="0" err="1"/>
              <a:t>lex</a:t>
            </a:r>
            <a:r>
              <a:rPr lang="en-US" sz="1800" dirty="0"/>
              <a:t> in variable </a:t>
            </a:r>
            <a:r>
              <a:rPr lang="en-US" sz="1800" b="1" dirty="0" err="1"/>
              <a:t>yylval</a:t>
            </a:r>
            <a:r>
              <a:rPr lang="en-US" sz="1800" dirty="0"/>
              <a:t>. For example, </a:t>
            </a:r>
          </a:p>
          <a:p>
            <a:pPr algn="just"/>
            <a:r>
              <a:rPr lang="en-US" sz="1800" b="1" dirty="0"/>
              <a:t>[0-9]+              { </a:t>
            </a:r>
            <a:r>
              <a:rPr lang="en-US" sz="1800" b="1" dirty="0" err="1"/>
              <a:t>yylval</a:t>
            </a:r>
            <a:r>
              <a:rPr lang="en-US" sz="1800" b="1" dirty="0"/>
              <a:t> = </a:t>
            </a:r>
            <a:r>
              <a:rPr lang="en-US" sz="1800" b="1" dirty="0" err="1"/>
              <a:t>atoi</a:t>
            </a:r>
            <a:r>
              <a:rPr lang="en-US" sz="1800" b="1" dirty="0"/>
              <a:t>(</a:t>
            </a:r>
            <a:r>
              <a:rPr lang="en-US" sz="1800" b="1" dirty="0" err="1"/>
              <a:t>yytext</a:t>
            </a:r>
            <a:r>
              <a:rPr lang="en-US" sz="1800" b="1" dirty="0"/>
              <a:t>); return INTEGER; } </a:t>
            </a:r>
          </a:p>
          <a:p>
            <a:pPr algn="just"/>
            <a:r>
              <a:rPr lang="en-US" sz="1800" dirty="0"/>
              <a:t>would store the value of the integer in </a:t>
            </a:r>
            <a:r>
              <a:rPr lang="en-US" sz="1800" b="1" dirty="0" err="1"/>
              <a:t>yylval</a:t>
            </a:r>
            <a:r>
              <a:rPr lang="en-US" sz="1800" dirty="0"/>
              <a:t>, and return token </a:t>
            </a:r>
            <a:r>
              <a:rPr lang="en-US" sz="1800" b="1" dirty="0"/>
              <a:t>INTEGER </a:t>
            </a:r>
            <a:r>
              <a:rPr lang="en-US" sz="1800" dirty="0"/>
              <a:t>to </a:t>
            </a:r>
            <a:r>
              <a:rPr lang="en-US" sz="1800" dirty="0" err="1"/>
              <a:t>yacc</a:t>
            </a:r>
            <a:r>
              <a:rPr lang="en-US" sz="1800" dirty="0"/>
              <a:t>. The type of </a:t>
            </a:r>
            <a:r>
              <a:rPr lang="en-US" sz="1800" b="1" dirty="0" err="1"/>
              <a:t>yylval</a:t>
            </a:r>
            <a:r>
              <a:rPr lang="en-US" sz="1800" b="1" dirty="0"/>
              <a:t> </a:t>
            </a:r>
            <a:r>
              <a:rPr lang="en-US" sz="1800" dirty="0"/>
              <a:t>is determined by </a:t>
            </a:r>
            <a:r>
              <a:rPr lang="en-US" sz="1800" b="1" dirty="0"/>
              <a:t>YYSTYPE</a:t>
            </a:r>
            <a:r>
              <a:rPr lang="en-US" sz="1800" dirty="0"/>
              <a:t>. Since the default type is integer this works well in this case. Token values 0-255 are reserved for character values. For example, if you had a rule such as</a:t>
            </a:r>
          </a:p>
          <a:p>
            <a:pPr algn="just"/>
            <a:r>
              <a:rPr lang="en-US" sz="1800" b="1" dirty="0"/>
              <a:t>[-+] return *</a:t>
            </a:r>
            <a:r>
              <a:rPr lang="en-US" sz="1800" b="1" dirty="0" err="1"/>
              <a:t>yytext</a:t>
            </a:r>
            <a:r>
              <a:rPr lang="en-US" sz="1800" b="1" dirty="0"/>
              <a:t>; /* return operator */ </a:t>
            </a:r>
            <a:endParaRPr lang="en-US" sz="1800" dirty="0"/>
          </a:p>
          <a:p>
            <a:pPr algn="just"/>
            <a:r>
              <a:rPr lang="en-US" sz="1800" dirty="0"/>
              <a:t>the character value for minus or plus is returned. Note that we placed the minus sign first so that it wouldn’t be mistaken for a range designator. Generated token values typically start around 258 because </a:t>
            </a:r>
            <a:r>
              <a:rPr lang="en-US" sz="1800" dirty="0" err="1"/>
              <a:t>lex</a:t>
            </a:r>
            <a:r>
              <a:rPr lang="en-US" sz="1800" dirty="0"/>
              <a:t> reserves several values for end-of-file and error processing. </a:t>
            </a:r>
          </a:p>
        </p:txBody>
      </p:sp>
    </p:spTree>
    <p:extLst>
      <p:ext uri="{BB962C8B-B14F-4D97-AF65-F5344CB8AC3E}">
        <p14:creationId xmlns:p14="http://schemas.microsoft.com/office/powerpoint/2010/main" val="2992390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By default </a:t>
            </a:r>
            <a:r>
              <a:rPr lang="en-US" dirty="0" err="1"/>
              <a:t>yylval</a:t>
            </a:r>
            <a:r>
              <a:rPr lang="en-US" dirty="0"/>
              <a:t> is of type </a:t>
            </a:r>
            <a:r>
              <a:rPr lang="en-US" dirty="0" err="1"/>
              <a:t>int</a:t>
            </a:r>
            <a:r>
              <a:rPr lang="en-US" dirty="0"/>
              <a:t>, but you can override that from the YACC file by </a:t>
            </a:r>
            <a:r>
              <a:rPr lang="en-US" dirty="0" err="1"/>
              <a:t>re#defining</a:t>
            </a:r>
            <a:r>
              <a:rPr lang="en-US" dirty="0"/>
              <a:t> YYSTYPE. </a:t>
            </a:r>
          </a:p>
          <a:p>
            <a:r>
              <a:rPr lang="en-US" dirty="0"/>
              <a:t>The </a:t>
            </a:r>
            <a:r>
              <a:rPr lang="en-US" dirty="0" err="1"/>
              <a:t>Lexer</a:t>
            </a:r>
            <a:r>
              <a:rPr lang="en-US" dirty="0"/>
              <a:t> needs to be able to access </a:t>
            </a:r>
            <a:r>
              <a:rPr lang="en-US" dirty="0" err="1"/>
              <a:t>yylval</a:t>
            </a:r>
            <a:r>
              <a:rPr lang="en-US" dirty="0"/>
              <a:t>. In order to do so, it must be declared in the scope of the </a:t>
            </a:r>
            <a:r>
              <a:rPr lang="en-US" dirty="0" err="1"/>
              <a:t>lexer</a:t>
            </a:r>
            <a:r>
              <a:rPr lang="en-US" dirty="0"/>
              <a:t> as an extern variable. The original YACC neglects to do this for you, so you should add the following to your </a:t>
            </a:r>
            <a:r>
              <a:rPr lang="en-US" dirty="0" err="1" smtClean="0"/>
              <a:t>lexer</a:t>
            </a:r>
            <a:r>
              <a:rPr lang="en-US" dirty="0"/>
              <a:t>, just </a:t>
            </a:r>
            <a:r>
              <a:rPr lang="en-US" dirty="0" smtClean="0"/>
              <a:t>beneath</a:t>
            </a:r>
          </a:p>
          <a:p>
            <a:r>
              <a:rPr lang="en-US" dirty="0" smtClean="0"/>
              <a:t> </a:t>
            </a:r>
            <a:r>
              <a:rPr lang="en-US" dirty="0"/>
              <a:t>#include &lt;</a:t>
            </a:r>
            <a:r>
              <a:rPr lang="en-US" dirty="0" err="1"/>
              <a:t>y.tab.h</a:t>
            </a:r>
            <a:r>
              <a:rPr lang="en-US" dirty="0"/>
              <a:t>&gt;: </a:t>
            </a:r>
          </a:p>
          <a:p>
            <a:r>
              <a:rPr lang="en-US" dirty="0"/>
              <a:t>extern YYSTYPE </a:t>
            </a:r>
            <a:r>
              <a:rPr lang="en-US" dirty="0" err="1"/>
              <a:t>yylval</a:t>
            </a:r>
            <a:r>
              <a:rPr lang="en-US" dirty="0"/>
              <a:t>; </a:t>
            </a:r>
            <a:endParaRPr lang="en-US" dirty="0" smtClean="0"/>
          </a:p>
          <a:p>
            <a:r>
              <a:rPr lang="en-US" dirty="0" smtClean="0"/>
              <a:t>Bison </a:t>
            </a:r>
            <a:r>
              <a:rPr lang="en-US" dirty="0"/>
              <a:t>does this for you automatically.</a:t>
            </a:r>
            <a:endParaRPr lang="en-US" dirty="0" smtClean="0"/>
          </a:p>
          <a:p>
            <a:r>
              <a:rPr lang="en-US" b="1" dirty="0"/>
              <a:t>#</a:t>
            </a:r>
            <a:r>
              <a:rPr lang="en-US" b="1" dirty="0" err="1"/>
              <a:t>ifndef</a:t>
            </a:r>
            <a:r>
              <a:rPr lang="en-US" b="1" dirty="0"/>
              <a:t> </a:t>
            </a:r>
            <a:r>
              <a:rPr lang="en-US" dirty="0"/>
              <a:t>checks whether the given token has been #defined earlier in the file or in an included file; if not, it includes the code between it and the closing #else or, if no #else is present, #</a:t>
            </a:r>
            <a:r>
              <a:rPr lang="en-US" dirty="0" err="1"/>
              <a:t>endif</a:t>
            </a:r>
            <a:r>
              <a:rPr lang="en-US" dirty="0"/>
              <a:t> statement. </a:t>
            </a:r>
          </a:p>
        </p:txBody>
      </p:sp>
    </p:spTree>
    <p:extLst>
      <p:ext uri="{BB962C8B-B14F-4D97-AF65-F5344CB8AC3E}">
        <p14:creationId xmlns:p14="http://schemas.microsoft.com/office/powerpoint/2010/main" val="117700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416" y="304801"/>
            <a:ext cx="5813455" cy="622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385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Internally </a:t>
            </a:r>
            <a:r>
              <a:rPr lang="en-US" dirty="0" err="1"/>
              <a:t>yacc</a:t>
            </a:r>
            <a:r>
              <a:rPr lang="en-US" dirty="0"/>
              <a:t> maintains two stacks in memory; a parse stack and a value stack. The parse stack contains terminals and </a:t>
            </a:r>
            <a:r>
              <a:rPr lang="en-US" dirty="0" err="1"/>
              <a:t>nonterminals</a:t>
            </a:r>
            <a:r>
              <a:rPr lang="en-US" dirty="0"/>
              <a:t> that represent the current parsing state. The value stack is an array of </a:t>
            </a:r>
            <a:r>
              <a:rPr lang="en-US" b="1" dirty="0"/>
              <a:t>YYSTYPE </a:t>
            </a:r>
            <a:r>
              <a:rPr lang="en-US" dirty="0"/>
              <a:t>elements and associates a value with each element in the parse stack. For example when </a:t>
            </a:r>
            <a:r>
              <a:rPr lang="en-US" dirty="0" err="1"/>
              <a:t>lex</a:t>
            </a:r>
            <a:r>
              <a:rPr lang="en-US" dirty="0"/>
              <a:t> returns an </a:t>
            </a:r>
            <a:r>
              <a:rPr lang="en-US" b="1" dirty="0"/>
              <a:t>INTEGER </a:t>
            </a:r>
            <a:r>
              <a:rPr lang="en-US" dirty="0"/>
              <a:t>token </a:t>
            </a:r>
            <a:r>
              <a:rPr lang="en-US" dirty="0" err="1"/>
              <a:t>yacc</a:t>
            </a:r>
            <a:r>
              <a:rPr lang="en-US" dirty="0"/>
              <a:t> shifts this token to the parse stack. At the same time the corresponding </a:t>
            </a:r>
            <a:r>
              <a:rPr lang="en-US" b="1" dirty="0" err="1"/>
              <a:t>yylval</a:t>
            </a:r>
            <a:r>
              <a:rPr lang="en-US" b="1" dirty="0"/>
              <a:t> </a:t>
            </a:r>
            <a:r>
              <a:rPr lang="en-US" dirty="0"/>
              <a:t>is shifted to the value stack. The parse and value stacks are always synchronized so finding a value related to a token on the stack is easily accomplished. </a:t>
            </a:r>
          </a:p>
        </p:txBody>
      </p:sp>
    </p:spTree>
    <p:extLst>
      <p:ext uri="{BB962C8B-B14F-4D97-AF65-F5344CB8AC3E}">
        <p14:creationId xmlns:p14="http://schemas.microsoft.com/office/powerpoint/2010/main" val="91043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idx="12"/>
          </p:nvPr>
        </p:nvSpPr>
        <p:spPr/>
        <p:txBody>
          <a:bodyPr/>
          <a:lstStyle/>
          <a:p>
            <a:fld id="{FD561578-1C1F-4301-9673-90DB145D4797}" type="slidenum">
              <a:rPr lang="en-US"/>
              <a:pPr/>
              <a:t>2</a:t>
            </a:fld>
            <a:endParaRPr lang="en-US"/>
          </a:p>
        </p:txBody>
      </p:sp>
      <p:sp>
        <p:nvSpPr>
          <p:cNvPr id="4097" name="Rectangle 1"/>
          <p:cNvSpPr>
            <a:spLocks noGrp="1" noChangeArrowheads="1"/>
          </p:cNvSpPr>
          <p:nvPr>
            <p:ph type="title"/>
          </p:nvPr>
        </p:nvSpPr>
        <p:spPr>
          <a:xfrm>
            <a:off x="2209800" y="592138"/>
            <a:ext cx="7696200" cy="646112"/>
          </a:xfrm>
          <a:ln/>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Automatic construction of parsers (YACC), YACC specifications.</a:t>
            </a:r>
          </a:p>
        </p:txBody>
      </p:sp>
      <p:sp>
        <p:nvSpPr>
          <p:cNvPr id="4098" name="Rectangle 2"/>
          <p:cNvSpPr>
            <a:spLocks noGrp="1" noChangeArrowheads="1"/>
          </p:cNvSpPr>
          <p:nvPr>
            <p:ph type="body" idx="1"/>
          </p:nvPr>
        </p:nvSpPr>
        <p:spPr>
          <a:xfrm>
            <a:off x="2209800" y="1524000"/>
            <a:ext cx="8229600" cy="2590800"/>
          </a:xfrm>
          <a:ln/>
        </p:spPr>
        <p:txBody>
          <a:bodyPr>
            <a:normAutofit fontScale="92500"/>
          </a:bodyPr>
          <a:lstStyle/>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dirty="0"/>
              <a:t>Two classical tools for compilers:</a:t>
            </a:r>
          </a:p>
          <a:p>
            <a:pPr marL="739775" lvl="1" indent="-28257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b="1" dirty="0" err="1">
                <a:solidFill>
                  <a:srgbClr val="0000FF"/>
                </a:solidFill>
              </a:rPr>
              <a:t>Lex</a:t>
            </a:r>
            <a:r>
              <a:rPr lang="en-US" dirty="0"/>
              <a:t>: A Lexical Analyzer Generator</a:t>
            </a:r>
          </a:p>
          <a:p>
            <a:pPr marL="739775" lvl="1" indent="-28257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b="1" dirty="0" err="1">
                <a:solidFill>
                  <a:srgbClr val="FF420E"/>
                </a:solidFill>
              </a:rPr>
              <a:t>Yacc</a:t>
            </a:r>
            <a:r>
              <a:rPr lang="en-US" dirty="0"/>
              <a:t>: “Yet Another Compiler </a:t>
            </a:r>
            <a:r>
              <a:rPr lang="en-US" dirty="0" err="1"/>
              <a:t>Compiler</a:t>
            </a:r>
            <a:r>
              <a:rPr lang="en-US" dirty="0"/>
              <a:t>” (Parser Generator)</a:t>
            </a:r>
          </a:p>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b="1" dirty="0" err="1">
                <a:solidFill>
                  <a:srgbClr val="0000FF"/>
                </a:solidFill>
              </a:rPr>
              <a:t>Lex</a:t>
            </a:r>
            <a:r>
              <a:rPr lang="en-US" dirty="0"/>
              <a:t> creates programs that scan your tokens one by one.</a:t>
            </a:r>
          </a:p>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b="1" dirty="0" err="1">
                <a:solidFill>
                  <a:srgbClr val="FF420E"/>
                </a:solidFill>
              </a:rPr>
              <a:t>Yacc</a:t>
            </a:r>
            <a:r>
              <a:rPr lang="en-US" dirty="0"/>
              <a:t> takes a grammar (sentence structure) and generates a parser.</a:t>
            </a:r>
          </a:p>
        </p:txBody>
      </p:sp>
      <p:sp>
        <p:nvSpPr>
          <p:cNvPr id="4099" name="Rectangle 3"/>
          <p:cNvSpPr>
            <a:spLocks noChangeArrowheads="1"/>
          </p:cNvSpPr>
          <p:nvPr/>
        </p:nvSpPr>
        <p:spPr bwMode="auto">
          <a:xfrm>
            <a:off x="3581400" y="5029200"/>
            <a:ext cx="1371600" cy="457200"/>
          </a:xfrm>
          <a:prstGeom prst="rect">
            <a:avLst/>
          </a:prstGeom>
          <a:solidFill>
            <a:srgbClr val="FFFF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Lex</a:t>
            </a:r>
          </a:p>
        </p:txBody>
      </p:sp>
      <p:sp>
        <p:nvSpPr>
          <p:cNvPr id="4100" name="Rectangle 4"/>
          <p:cNvSpPr>
            <a:spLocks noChangeArrowheads="1"/>
          </p:cNvSpPr>
          <p:nvPr/>
        </p:nvSpPr>
        <p:spPr bwMode="auto">
          <a:xfrm>
            <a:off x="6096000" y="5029200"/>
            <a:ext cx="1371600" cy="457200"/>
          </a:xfrm>
          <a:prstGeom prst="rect">
            <a:avLst/>
          </a:prstGeom>
          <a:solidFill>
            <a:srgbClr val="FFFF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FF420E"/>
                </a:solidFill>
              </a:rPr>
              <a:t>Yacc</a:t>
            </a:r>
          </a:p>
        </p:txBody>
      </p:sp>
      <p:sp>
        <p:nvSpPr>
          <p:cNvPr id="4101" name="Rectangle 5"/>
          <p:cNvSpPr>
            <a:spLocks noChangeArrowheads="1"/>
          </p:cNvSpPr>
          <p:nvPr/>
        </p:nvSpPr>
        <p:spPr bwMode="auto">
          <a:xfrm>
            <a:off x="3581400" y="5943600"/>
            <a:ext cx="1371600" cy="457200"/>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yylex()</a:t>
            </a:r>
          </a:p>
        </p:txBody>
      </p:sp>
      <p:sp>
        <p:nvSpPr>
          <p:cNvPr id="4102" name="Rectangle 6"/>
          <p:cNvSpPr>
            <a:spLocks noChangeArrowheads="1"/>
          </p:cNvSpPr>
          <p:nvPr/>
        </p:nvSpPr>
        <p:spPr bwMode="auto">
          <a:xfrm>
            <a:off x="6096001" y="5943600"/>
            <a:ext cx="1370013" cy="457200"/>
          </a:xfrm>
          <a:prstGeom prst="rect">
            <a:avLst/>
          </a:prstGeom>
          <a:solidFill>
            <a:srgbClr val="FF99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yyparse()</a:t>
            </a:r>
          </a:p>
        </p:txBody>
      </p:sp>
      <p:sp>
        <p:nvSpPr>
          <p:cNvPr id="4103" name="Text Box 7"/>
          <p:cNvSpPr txBox="1">
            <a:spLocks noChangeArrowheads="1"/>
          </p:cNvSpPr>
          <p:nvPr/>
        </p:nvSpPr>
        <p:spPr bwMode="auto">
          <a:xfrm>
            <a:off x="3352800" y="4114801"/>
            <a:ext cx="20574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a:t>Lexical Rules</a:t>
            </a:r>
          </a:p>
        </p:txBody>
      </p:sp>
      <p:sp>
        <p:nvSpPr>
          <p:cNvPr id="4104" name="Text Box 8"/>
          <p:cNvSpPr txBox="1">
            <a:spLocks noChangeArrowheads="1"/>
          </p:cNvSpPr>
          <p:nvPr/>
        </p:nvSpPr>
        <p:spPr bwMode="auto">
          <a:xfrm>
            <a:off x="5638801" y="4114801"/>
            <a:ext cx="25384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a:t>Grammar Rules</a:t>
            </a:r>
          </a:p>
        </p:txBody>
      </p:sp>
      <p:sp>
        <p:nvSpPr>
          <p:cNvPr id="4105" name="Line 9"/>
          <p:cNvSpPr>
            <a:spLocks noChangeShapeType="1"/>
          </p:cNvSpPr>
          <p:nvPr/>
        </p:nvSpPr>
        <p:spPr bwMode="auto">
          <a:xfrm>
            <a:off x="4267200" y="4572000"/>
            <a:ext cx="1588" cy="45720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6" name="Line 10"/>
          <p:cNvSpPr>
            <a:spLocks noChangeShapeType="1"/>
          </p:cNvSpPr>
          <p:nvPr/>
        </p:nvSpPr>
        <p:spPr bwMode="auto">
          <a:xfrm>
            <a:off x="4267200" y="5486400"/>
            <a:ext cx="1588" cy="45720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Line 11"/>
          <p:cNvSpPr>
            <a:spLocks noChangeShapeType="1"/>
          </p:cNvSpPr>
          <p:nvPr/>
        </p:nvSpPr>
        <p:spPr bwMode="auto">
          <a:xfrm flipH="1">
            <a:off x="6781800" y="4568826"/>
            <a:ext cx="7938" cy="46037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8" name="Line 12"/>
          <p:cNvSpPr>
            <a:spLocks noChangeShapeType="1"/>
          </p:cNvSpPr>
          <p:nvPr/>
        </p:nvSpPr>
        <p:spPr bwMode="auto">
          <a:xfrm flipH="1">
            <a:off x="6781800" y="5483226"/>
            <a:ext cx="7938" cy="46037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9" name="Text Box 13"/>
          <p:cNvSpPr txBox="1">
            <a:spLocks noChangeArrowheads="1"/>
          </p:cNvSpPr>
          <p:nvPr/>
        </p:nvSpPr>
        <p:spPr bwMode="auto">
          <a:xfrm>
            <a:off x="2209801" y="5943601"/>
            <a:ext cx="8239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a:t>Input</a:t>
            </a:r>
          </a:p>
        </p:txBody>
      </p:sp>
      <p:sp>
        <p:nvSpPr>
          <p:cNvPr id="4110" name="Line 14"/>
          <p:cNvSpPr>
            <a:spLocks noChangeShapeType="1"/>
          </p:cNvSpPr>
          <p:nvPr/>
        </p:nvSpPr>
        <p:spPr bwMode="auto">
          <a:xfrm>
            <a:off x="3124200" y="6172200"/>
            <a:ext cx="457200"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1" name="Line 15"/>
          <p:cNvSpPr>
            <a:spLocks noChangeShapeType="1"/>
          </p:cNvSpPr>
          <p:nvPr/>
        </p:nvSpPr>
        <p:spPr bwMode="auto">
          <a:xfrm>
            <a:off x="4953000" y="6172200"/>
            <a:ext cx="1143000"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2" name="Line 16"/>
          <p:cNvSpPr>
            <a:spLocks noChangeShapeType="1"/>
          </p:cNvSpPr>
          <p:nvPr/>
        </p:nvSpPr>
        <p:spPr bwMode="auto">
          <a:xfrm>
            <a:off x="7467600" y="6172200"/>
            <a:ext cx="457200" cy="1588"/>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13" name="Text Box 17"/>
          <p:cNvSpPr txBox="1">
            <a:spLocks noChangeArrowheads="1"/>
          </p:cNvSpPr>
          <p:nvPr/>
        </p:nvSpPr>
        <p:spPr bwMode="auto">
          <a:xfrm>
            <a:off x="7924800" y="5943601"/>
            <a:ext cx="1828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a:t>Parsed Input</a:t>
            </a:r>
          </a:p>
        </p:txBody>
      </p:sp>
    </p:spTree>
    <p:extLst>
      <p:ext uri="{BB962C8B-B14F-4D97-AF65-F5344CB8AC3E}">
        <p14:creationId xmlns:p14="http://schemas.microsoft.com/office/powerpoint/2010/main" val="35012170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98034"/>
            <a:ext cx="6324600" cy="637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212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228601"/>
            <a:ext cx="8229600" cy="4525963"/>
          </a:xfrm>
        </p:spPr>
        <p:txBody>
          <a:bodyPr>
            <a:noAutofit/>
          </a:bodyPr>
          <a:lstStyle/>
          <a:p>
            <a:pPr algn="just"/>
            <a:r>
              <a:rPr lang="en-US" sz="2000" dirty="0"/>
              <a:t>The left-hand side of a production, or nonterminal, is entered left-justified and followed by a colon. This is followed by the right-hand side of the production. Actions associated with a rule are entered in braces. </a:t>
            </a:r>
          </a:p>
          <a:p>
            <a:pPr algn="just"/>
            <a:r>
              <a:rPr lang="en-US" sz="2000" dirty="0"/>
              <a:t>With left-recursion, we have specified that a program consists of zero or more expressions. Each expression terminates with a newline. When a newline is detected we print the value of the expression. When we apply the rule </a:t>
            </a:r>
          </a:p>
          <a:p>
            <a:pPr algn="just"/>
            <a:r>
              <a:rPr lang="en-US" sz="2000" b="1" dirty="0" err="1"/>
              <a:t>expr</a:t>
            </a:r>
            <a:r>
              <a:rPr lang="en-US" sz="2000" b="1" dirty="0"/>
              <a:t>: </a:t>
            </a:r>
            <a:r>
              <a:rPr lang="en-US" sz="2000" b="1" dirty="0" err="1"/>
              <a:t>expr</a:t>
            </a:r>
            <a:r>
              <a:rPr lang="en-US" sz="2000" b="1" dirty="0"/>
              <a:t> '+' </a:t>
            </a:r>
            <a:r>
              <a:rPr lang="en-US" sz="2000" b="1" dirty="0" err="1"/>
              <a:t>expr</a:t>
            </a:r>
            <a:r>
              <a:rPr lang="en-US" sz="2000" b="1" dirty="0"/>
              <a:t> { $$ = $1 + $3; } </a:t>
            </a:r>
            <a:endParaRPr lang="en-US" sz="2000" dirty="0"/>
          </a:p>
          <a:p>
            <a:pPr algn="just"/>
            <a:r>
              <a:rPr lang="en-US" sz="2000" dirty="0"/>
              <a:t>we replace the right-hand side of the production in the parse stack with the left-hand side of the same production. In this case we pop “</a:t>
            </a:r>
            <a:r>
              <a:rPr lang="en-US" sz="2000" b="1" dirty="0" err="1"/>
              <a:t>expr</a:t>
            </a:r>
            <a:r>
              <a:rPr lang="en-US" sz="2000" b="1" dirty="0"/>
              <a:t> '+' </a:t>
            </a:r>
            <a:r>
              <a:rPr lang="en-US" sz="2000" b="1" dirty="0" err="1"/>
              <a:t>expr</a:t>
            </a:r>
            <a:r>
              <a:rPr lang="en-US" sz="2000" dirty="0"/>
              <a:t>” and push “</a:t>
            </a:r>
            <a:r>
              <a:rPr lang="en-US" sz="2000" b="1" dirty="0" err="1"/>
              <a:t>expr</a:t>
            </a:r>
            <a:r>
              <a:rPr lang="en-US" sz="2000" dirty="0"/>
              <a:t>”. We have reduced the stack by popping three terms off the stack and pushing back one term. We may reference positions in the value stack in our C code by specifying “</a:t>
            </a:r>
            <a:r>
              <a:rPr lang="en-US" sz="2000" b="1" dirty="0"/>
              <a:t>$1</a:t>
            </a:r>
            <a:r>
              <a:rPr lang="en-US" sz="2000" dirty="0"/>
              <a:t>” for the first term on the right-hand side of the production, “</a:t>
            </a:r>
            <a:r>
              <a:rPr lang="en-US" sz="2000" b="1" dirty="0"/>
              <a:t>$2</a:t>
            </a:r>
            <a:r>
              <a:rPr lang="en-US" sz="2000" dirty="0"/>
              <a:t>” for the second, and so on. “</a:t>
            </a:r>
            <a:r>
              <a:rPr lang="en-US" sz="2000" b="1" dirty="0"/>
              <a:t>$$</a:t>
            </a:r>
            <a:r>
              <a:rPr lang="en-US" sz="2000" dirty="0"/>
              <a:t>” designates the top of the stack after reduction has taken place. The above action adds the value associated with two expressions, pops three terms off the value stack, and pushes back a single sum. As a consequence the parse and value stacks remain synchronized. </a:t>
            </a:r>
          </a:p>
        </p:txBody>
      </p:sp>
    </p:spTree>
    <p:extLst>
      <p:ext uri="{BB962C8B-B14F-4D97-AF65-F5344CB8AC3E}">
        <p14:creationId xmlns:p14="http://schemas.microsoft.com/office/powerpoint/2010/main" val="272260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5897563"/>
          </a:xfrm>
        </p:spPr>
        <p:txBody>
          <a:bodyPr>
            <a:normAutofit fontScale="92500" lnSpcReduction="10000"/>
          </a:bodyPr>
          <a:lstStyle/>
          <a:p>
            <a:pPr algn="just"/>
            <a:r>
              <a:rPr lang="en-US" dirty="0"/>
              <a:t>Numeric values are initially entered on the stack when we reduce from </a:t>
            </a:r>
            <a:r>
              <a:rPr lang="en-US" b="1" dirty="0"/>
              <a:t>INTEGER </a:t>
            </a:r>
            <a:r>
              <a:rPr lang="en-US" dirty="0"/>
              <a:t>to </a:t>
            </a:r>
            <a:r>
              <a:rPr lang="en-US" b="1" dirty="0" err="1"/>
              <a:t>expr</a:t>
            </a:r>
            <a:r>
              <a:rPr lang="en-US" dirty="0"/>
              <a:t>. After </a:t>
            </a:r>
            <a:r>
              <a:rPr lang="en-US" b="1" dirty="0"/>
              <a:t>INTEGER </a:t>
            </a:r>
            <a:r>
              <a:rPr lang="en-US" dirty="0"/>
              <a:t>is shifted to the stack we apply the rule </a:t>
            </a:r>
          </a:p>
          <a:p>
            <a:pPr algn="just"/>
            <a:r>
              <a:rPr lang="en-US" b="1" dirty="0" err="1"/>
              <a:t>expr</a:t>
            </a:r>
            <a:r>
              <a:rPr lang="en-US" b="1" dirty="0"/>
              <a:t>: INTEGER { $$ = $1; } </a:t>
            </a:r>
            <a:endParaRPr lang="en-US" dirty="0"/>
          </a:p>
          <a:p>
            <a:pPr algn="just"/>
            <a:r>
              <a:rPr lang="en-US" dirty="0"/>
              <a:t>The </a:t>
            </a:r>
            <a:r>
              <a:rPr lang="en-US" b="1" dirty="0"/>
              <a:t>INTEGER </a:t>
            </a:r>
            <a:r>
              <a:rPr lang="en-US" dirty="0"/>
              <a:t>token is popped off the parse stack followed by a push of </a:t>
            </a:r>
            <a:r>
              <a:rPr lang="en-US" b="1" dirty="0" err="1"/>
              <a:t>expr</a:t>
            </a:r>
            <a:r>
              <a:rPr lang="en-US" dirty="0"/>
              <a:t>. For the value stack we pop the integer value off the stack and then push it back on again. In other words we do nothing. In fact this is the default action and need not be specified. Finally, when a newline is encountered, the value associated with </a:t>
            </a:r>
            <a:r>
              <a:rPr lang="en-US" b="1" dirty="0" err="1"/>
              <a:t>expr</a:t>
            </a:r>
            <a:r>
              <a:rPr lang="en-US" b="1" dirty="0"/>
              <a:t> </a:t>
            </a:r>
            <a:r>
              <a:rPr lang="en-US" dirty="0"/>
              <a:t>is printed. </a:t>
            </a:r>
          </a:p>
          <a:p>
            <a:pPr algn="just"/>
            <a:r>
              <a:rPr lang="en-US" dirty="0"/>
              <a:t>In the event of syntax errors </a:t>
            </a:r>
            <a:r>
              <a:rPr lang="en-US" dirty="0" err="1"/>
              <a:t>yacc</a:t>
            </a:r>
            <a:r>
              <a:rPr lang="en-US" dirty="0"/>
              <a:t> calls the user-supplied function </a:t>
            </a:r>
            <a:r>
              <a:rPr lang="en-US" b="1" dirty="0" err="1"/>
              <a:t>yyerror</a:t>
            </a:r>
            <a:r>
              <a:rPr lang="en-US" dirty="0"/>
              <a:t>. If you need to modify the interface to </a:t>
            </a:r>
            <a:r>
              <a:rPr lang="en-US" b="1" dirty="0" err="1"/>
              <a:t>yyerror</a:t>
            </a:r>
            <a:r>
              <a:rPr lang="en-US" b="1" dirty="0"/>
              <a:t> </a:t>
            </a:r>
            <a:r>
              <a:rPr lang="en-US" dirty="0"/>
              <a:t>then alter the canned file that </a:t>
            </a:r>
            <a:r>
              <a:rPr lang="en-US" dirty="0" err="1"/>
              <a:t>yacc</a:t>
            </a:r>
            <a:r>
              <a:rPr lang="en-US" dirty="0"/>
              <a:t> includes to fit your needs. The last function in our </a:t>
            </a:r>
            <a:r>
              <a:rPr lang="en-US" dirty="0" err="1"/>
              <a:t>yacc</a:t>
            </a:r>
            <a:r>
              <a:rPr lang="en-US" dirty="0"/>
              <a:t> specification is </a:t>
            </a:r>
            <a:r>
              <a:rPr lang="en-US" b="1" dirty="0" smtClean="0"/>
              <a:t>main</a:t>
            </a:r>
            <a:r>
              <a:rPr lang="en-US" dirty="0" smtClean="0"/>
              <a:t>. </a:t>
            </a:r>
            <a:r>
              <a:rPr lang="en-US" dirty="0"/>
              <a:t>This example still has an ambiguous grammar. Although </a:t>
            </a:r>
            <a:r>
              <a:rPr lang="en-US" dirty="0" err="1"/>
              <a:t>yacc</a:t>
            </a:r>
            <a:r>
              <a:rPr lang="en-US" dirty="0"/>
              <a:t> will issue shift-reduce warnings it will still process the grammar using shift as the default operation. </a:t>
            </a:r>
          </a:p>
        </p:txBody>
      </p:sp>
    </p:spTree>
    <p:extLst>
      <p:ext uri="{BB962C8B-B14F-4D97-AF65-F5344CB8AC3E}">
        <p14:creationId xmlns:p14="http://schemas.microsoft.com/office/powerpoint/2010/main" val="2874018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4955"/>
            <a:ext cx="8229600" cy="4525963"/>
          </a:xfrm>
        </p:spPr>
        <p:txBody>
          <a:bodyPr>
            <a:normAutofit/>
          </a:bodyPr>
          <a:lstStyle/>
          <a:p>
            <a:r>
              <a:rPr lang="en-US" sz="1800" dirty="0"/>
              <a:t>The lexical analyzer returns </a:t>
            </a:r>
            <a:r>
              <a:rPr lang="en-US" sz="1800" b="1" dirty="0"/>
              <a:t>VARIABLE </a:t>
            </a:r>
            <a:r>
              <a:rPr lang="en-US" sz="1800" dirty="0"/>
              <a:t>and </a:t>
            </a:r>
            <a:r>
              <a:rPr lang="en-US" sz="1800" b="1" dirty="0"/>
              <a:t>INTEGER </a:t>
            </a:r>
            <a:r>
              <a:rPr lang="en-US" sz="1800" dirty="0"/>
              <a:t>tokens. For variables </a:t>
            </a:r>
            <a:r>
              <a:rPr lang="en-US" sz="1800" b="1" dirty="0" err="1"/>
              <a:t>yylval</a:t>
            </a:r>
            <a:r>
              <a:rPr lang="en-US" sz="1800" b="1" dirty="0"/>
              <a:t> </a:t>
            </a:r>
            <a:r>
              <a:rPr lang="en-US" sz="1800" dirty="0"/>
              <a:t>specifies an index to the symbol table </a:t>
            </a:r>
            <a:r>
              <a:rPr lang="en-US" sz="1800" b="1" dirty="0"/>
              <a:t>sym</a:t>
            </a:r>
            <a:r>
              <a:rPr lang="en-US" sz="1800" dirty="0"/>
              <a:t>. For this program </a:t>
            </a:r>
            <a:r>
              <a:rPr lang="en-US" sz="1800" b="1" dirty="0" err="1"/>
              <a:t>sym</a:t>
            </a:r>
            <a:r>
              <a:rPr lang="en-US" sz="1800" b="1" dirty="0"/>
              <a:t> </a:t>
            </a:r>
            <a:r>
              <a:rPr lang="en-US" sz="1800" dirty="0"/>
              <a:t>merely holds the value of the associated variable. When </a:t>
            </a:r>
            <a:r>
              <a:rPr lang="en-US" sz="1800" b="1" dirty="0"/>
              <a:t>INTEGER </a:t>
            </a:r>
            <a:r>
              <a:rPr lang="en-US" sz="1800" dirty="0"/>
              <a:t>tokens are returned, </a:t>
            </a:r>
            <a:r>
              <a:rPr lang="en-US" sz="1800" b="1" dirty="0" err="1"/>
              <a:t>yylval</a:t>
            </a:r>
            <a:r>
              <a:rPr lang="en-US" sz="1800" b="1" dirty="0"/>
              <a:t> </a:t>
            </a:r>
            <a:r>
              <a:rPr lang="en-US" sz="1800" dirty="0"/>
              <a:t>contains the number scanned.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43000"/>
            <a:ext cx="4038600" cy="560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108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The input specification for </a:t>
            </a:r>
            <a:r>
              <a:rPr lang="en-US" dirty="0" err="1"/>
              <a:t>yacc</a:t>
            </a:r>
            <a:r>
              <a:rPr lang="en-US" dirty="0"/>
              <a:t> follows. The tokens for </a:t>
            </a:r>
            <a:r>
              <a:rPr lang="en-US" b="1" dirty="0"/>
              <a:t>INTEGER </a:t>
            </a:r>
            <a:r>
              <a:rPr lang="en-US" dirty="0"/>
              <a:t>and </a:t>
            </a:r>
            <a:r>
              <a:rPr lang="en-US" b="1" dirty="0"/>
              <a:t>VARIABLE </a:t>
            </a:r>
            <a:r>
              <a:rPr lang="en-US" dirty="0"/>
              <a:t>are utilized by </a:t>
            </a:r>
            <a:r>
              <a:rPr lang="en-US" dirty="0" err="1"/>
              <a:t>yacc</a:t>
            </a:r>
            <a:r>
              <a:rPr lang="en-US" dirty="0"/>
              <a:t> to create </a:t>
            </a:r>
            <a:r>
              <a:rPr lang="en-US" b="1" dirty="0"/>
              <a:t>#defines </a:t>
            </a:r>
            <a:r>
              <a:rPr lang="en-US" dirty="0"/>
              <a:t>in </a:t>
            </a:r>
            <a:r>
              <a:rPr lang="en-US" b="1" dirty="0" err="1"/>
              <a:t>y.tab.h</a:t>
            </a:r>
            <a:r>
              <a:rPr lang="en-US" b="1" dirty="0"/>
              <a:t> </a:t>
            </a:r>
            <a:r>
              <a:rPr lang="en-US" dirty="0"/>
              <a:t>for use in </a:t>
            </a:r>
            <a:r>
              <a:rPr lang="en-US" dirty="0" err="1"/>
              <a:t>lex</a:t>
            </a:r>
            <a:r>
              <a:rPr lang="en-US" dirty="0"/>
              <a:t>. This is followed by definitions for the arithmetic operators. We may specify </a:t>
            </a:r>
            <a:r>
              <a:rPr lang="en-US" b="1" dirty="0"/>
              <a:t>%left</a:t>
            </a:r>
            <a:r>
              <a:rPr lang="en-US" dirty="0"/>
              <a:t>, for left-associative or </a:t>
            </a:r>
            <a:r>
              <a:rPr lang="en-US" b="1" dirty="0"/>
              <a:t>%right </a:t>
            </a:r>
            <a:r>
              <a:rPr lang="en-US" dirty="0"/>
              <a:t>for right associative. The last definition listed has the highest precedence. Consequently multiplication and division have higher precedence than addition and subtraction. All four operators are left-associative. Using this simple technique we are able to disambiguate our grammar. </a:t>
            </a:r>
          </a:p>
        </p:txBody>
      </p:sp>
    </p:spTree>
    <p:extLst>
      <p:ext uri="{BB962C8B-B14F-4D97-AF65-F5344CB8AC3E}">
        <p14:creationId xmlns:p14="http://schemas.microsoft.com/office/powerpoint/2010/main" val="350357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4" y="14243"/>
            <a:ext cx="4833936" cy="6811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4292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extern void *</a:t>
            </a:r>
            <a:r>
              <a:rPr lang="en-US" dirty="0" err="1"/>
              <a:t>malloc</a:t>
            </a:r>
            <a:r>
              <a:rPr lang="en-US" dirty="0" smtClean="0"/>
              <a:t>();</a:t>
            </a:r>
          </a:p>
          <a:p>
            <a:r>
              <a:rPr lang="en-US" dirty="0" err="1"/>
              <a:t>malloc</a:t>
            </a:r>
            <a:r>
              <a:rPr lang="en-US" dirty="0"/>
              <a:t> accepts an argument of type </a:t>
            </a:r>
            <a:r>
              <a:rPr lang="en-US" dirty="0" err="1"/>
              <a:t>size_t</a:t>
            </a:r>
            <a:r>
              <a:rPr lang="en-US" dirty="0"/>
              <a:t>, and </a:t>
            </a:r>
            <a:r>
              <a:rPr lang="en-US" dirty="0" err="1"/>
              <a:t>size_t</a:t>
            </a:r>
            <a:r>
              <a:rPr lang="en-US" dirty="0"/>
              <a:t> may be defined as unsigned long. If you are passing </a:t>
            </a:r>
            <a:r>
              <a:rPr lang="en-US" dirty="0" err="1"/>
              <a:t>ints</a:t>
            </a:r>
            <a:r>
              <a:rPr lang="en-US" dirty="0"/>
              <a:t> (or even unsigned </a:t>
            </a:r>
            <a:r>
              <a:rPr lang="en-US" dirty="0" err="1"/>
              <a:t>ints</a:t>
            </a:r>
            <a:r>
              <a:rPr lang="en-US" dirty="0"/>
              <a:t>), </a:t>
            </a:r>
            <a:r>
              <a:rPr lang="en-US" dirty="0" err="1"/>
              <a:t>malloc</a:t>
            </a:r>
            <a:r>
              <a:rPr lang="en-US" dirty="0"/>
              <a:t> may be receiving garbage (or similarly if you are passing a long but </a:t>
            </a:r>
            <a:r>
              <a:rPr lang="en-US" dirty="0" err="1"/>
              <a:t>size_t</a:t>
            </a:r>
            <a:r>
              <a:rPr lang="en-US" dirty="0"/>
              <a:t> is </a:t>
            </a:r>
            <a:r>
              <a:rPr lang="en-US" dirty="0" err="1"/>
              <a:t>int</a:t>
            </a:r>
            <a:r>
              <a:rPr lang="en-US" dirty="0"/>
              <a:t>). </a:t>
            </a:r>
          </a:p>
          <a:p>
            <a:pPr marL="0" indent="0">
              <a:buNone/>
            </a:pPr>
            <a:endParaRPr lang="en-US" dirty="0"/>
          </a:p>
        </p:txBody>
      </p:sp>
    </p:spTree>
    <p:extLst>
      <p:ext uri="{BB962C8B-B14F-4D97-AF65-F5344CB8AC3E}">
        <p14:creationId xmlns:p14="http://schemas.microsoft.com/office/powerpoint/2010/main" val="3879672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0"/>
          <p:cNvSpPr>
            <a:spLocks noGrp="1"/>
          </p:cNvSpPr>
          <p:nvPr>
            <p:ph type="sldNum" idx="12"/>
          </p:nvPr>
        </p:nvSpPr>
        <p:spPr/>
        <p:txBody>
          <a:bodyPr/>
          <a:lstStyle/>
          <a:p>
            <a:fld id="{9C9D75F2-1DA5-461F-906F-E8CC97F83F80}" type="slidenum">
              <a:rPr lang="en-US"/>
              <a:pPr/>
              <a:t>3</a:t>
            </a:fld>
            <a:endParaRPr lang="en-US"/>
          </a:p>
        </p:txBody>
      </p:sp>
      <p:sp>
        <p:nvSpPr>
          <p:cNvPr id="5121" name="Rectangle 1"/>
          <p:cNvSpPr>
            <a:spLocks noChangeArrowheads="1"/>
          </p:cNvSpPr>
          <p:nvPr/>
        </p:nvSpPr>
        <p:spPr bwMode="auto">
          <a:xfrm>
            <a:off x="6851650" y="3978275"/>
            <a:ext cx="2046288" cy="1943100"/>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2" name="Rectangle 2"/>
          <p:cNvSpPr>
            <a:spLocks noChangeArrowheads="1"/>
          </p:cNvSpPr>
          <p:nvPr/>
        </p:nvSpPr>
        <p:spPr bwMode="auto">
          <a:xfrm>
            <a:off x="3187701" y="3990976"/>
            <a:ext cx="2143125" cy="2195513"/>
          </a:xfrm>
          <a:prstGeom prst="rect">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 name="Rectangle 3"/>
          <p:cNvSpPr>
            <a:spLocks noGrp="1" noChangeArrowheads="1"/>
          </p:cNvSpPr>
          <p:nvPr>
            <p:ph type="title"/>
          </p:nvPr>
        </p:nvSpPr>
        <p:spPr>
          <a:xfrm>
            <a:off x="2209800" y="592138"/>
            <a:ext cx="7696200" cy="646112"/>
          </a:xfrm>
          <a:ln/>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Automatic construction of parsers (YACC), YACC specifications.</a:t>
            </a:r>
          </a:p>
        </p:txBody>
      </p:sp>
      <p:sp>
        <p:nvSpPr>
          <p:cNvPr id="5124" name="Rectangle 4"/>
          <p:cNvSpPr>
            <a:spLocks noGrp="1" noChangeArrowheads="1"/>
          </p:cNvSpPr>
          <p:nvPr>
            <p:ph type="body" idx="1"/>
          </p:nvPr>
        </p:nvSpPr>
        <p:spPr>
          <a:xfrm>
            <a:off x="2209800" y="1524001"/>
            <a:ext cx="8229600" cy="601663"/>
          </a:xfrm>
          <a:ln/>
        </p:spPr>
        <p:txBody>
          <a:bodyPr>
            <a:normAutofit fontScale="92500"/>
          </a:bodyPr>
          <a:lstStyle/>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b="1">
                <a:solidFill>
                  <a:srgbClr val="0000FF"/>
                </a:solidFill>
              </a:rPr>
              <a:t>Lex</a:t>
            </a:r>
            <a:r>
              <a:rPr lang="en-US"/>
              <a:t> and </a:t>
            </a:r>
            <a:r>
              <a:rPr lang="en-US" b="1">
                <a:solidFill>
                  <a:srgbClr val="FF0000"/>
                </a:solidFill>
              </a:rPr>
              <a:t>Yacc</a:t>
            </a:r>
            <a:r>
              <a:rPr lang="en-US"/>
              <a:t> generate C code for your analyzer &amp; parser.</a:t>
            </a:r>
          </a:p>
        </p:txBody>
      </p:sp>
      <p:sp>
        <p:nvSpPr>
          <p:cNvPr id="5125" name="Rectangle 5"/>
          <p:cNvSpPr>
            <a:spLocks noChangeArrowheads="1"/>
          </p:cNvSpPr>
          <p:nvPr/>
        </p:nvSpPr>
        <p:spPr bwMode="auto">
          <a:xfrm>
            <a:off x="3516313" y="3162300"/>
            <a:ext cx="1371600" cy="457200"/>
          </a:xfrm>
          <a:prstGeom prst="rect">
            <a:avLst/>
          </a:prstGeom>
          <a:solidFill>
            <a:srgbClr val="FFFFFF"/>
          </a:solidFill>
          <a:ln w="27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54000" rIns="99000" bIns="54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FF"/>
                </a:solidFill>
              </a:rPr>
              <a:t>Lex</a:t>
            </a:r>
          </a:p>
        </p:txBody>
      </p:sp>
      <p:sp>
        <p:nvSpPr>
          <p:cNvPr id="5126" name="Rectangle 6"/>
          <p:cNvSpPr>
            <a:spLocks noChangeArrowheads="1"/>
          </p:cNvSpPr>
          <p:nvPr/>
        </p:nvSpPr>
        <p:spPr bwMode="auto">
          <a:xfrm>
            <a:off x="7164388" y="3149600"/>
            <a:ext cx="1371600" cy="457200"/>
          </a:xfrm>
          <a:prstGeom prst="rect">
            <a:avLst/>
          </a:prstGeom>
          <a:solidFill>
            <a:srgbClr val="FFFFFF"/>
          </a:solidFill>
          <a:ln w="27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00" tIns="54000" rIns="99000" bIns="54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FF420E"/>
                </a:solidFill>
              </a:rPr>
              <a:t>Yacc</a:t>
            </a:r>
          </a:p>
        </p:txBody>
      </p:sp>
      <p:sp>
        <p:nvSpPr>
          <p:cNvPr id="5127" name="Rectangle 7"/>
          <p:cNvSpPr>
            <a:spLocks noChangeArrowheads="1"/>
          </p:cNvSpPr>
          <p:nvPr/>
        </p:nvSpPr>
        <p:spPr bwMode="auto">
          <a:xfrm>
            <a:off x="3516313" y="4313238"/>
            <a:ext cx="1371600" cy="457200"/>
          </a:xfrm>
          <a:prstGeom prst="rect">
            <a:avLst/>
          </a:prstGeom>
          <a:solidFill>
            <a:srgbClr val="99CCFF"/>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yylex()</a:t>
            </a:r>
          </a:p>
        </p:txBody>
      </p:sp>
      <p:sp>
        <p:nvSpPr>
          <p:cNvPr id="5128" name="Rectangle 8"/>
          <p:cNvSpPr>
            <a:spLocks noChangeArrowheads="1"/>
          </p:cNvSpPr>
          <p:nvPr/>
        </p:nvSpPr>
        <p:spPr bwMode="auto">
          <a:xfrm>
            <a:off x="7164388" y="4300538"/>
            <a:ext cx="1370012" cy="457200"/>
          </a:xfrm>
          <a:prstGeom prst="rect">
            <a:avLst/>
          </a:prstGeom>
          <a:solidFill>
            <a:srgbClr val="FF9966"/>
          </a:solidFill>
          <a:ln w="9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yyparse()</a:t>
            </a:r>
          </a:p>
        </p:txBody>
      </p:sp>
      <p:sp>
        <p:nvSpPr>
          <p:cNvPr id="5129" name="Text Box 9"/>
          <p:cNvSpPr txBox="1">
            <a:spLocks noChangeArrowheads="1"/>
          </p:cNvSpPr>
          <p:nvPr/>
        </p:nvSpPr>
        <p:spPr bwMode="auto">
          <a:xfrm>
            <a:off x="3287713" y="2247901"/>
            <a:ext cx="2057400" cy="455613"/>
          </a:xfrm>
          <a:prstGeom prst="rect">
            <a:avLst/>
          </a:prstGeom>
          <a:solidFill>
            <a:srgbClr val="CC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pPr algn="ctr"/>
            <a:r>
              <a:rPr lang="en-US"/>
              <a:t>Lexical Rules</a:t>
            </a:r>
          </a:p>
        </p:txBody>
      </p:sp>
      <p:sp>
        <p:nvSpPr>
          <p:cNvPr id="5130" name="Text Box 10"/>
          <p:cNvSpPr txBox="1">
            <a:spLocks noChangeArrowheads="1"/>
          </p:cNvSpPr>
          <p:nvPr/>
        </p:nvSpPr>
        <p:spPr bwMode="auto">
          <a:xfrm>
            <a:off x="6707189" y="2235201"/>
            <a:ext cx="2179637" cy="455613"/>
          </a:xfrm>
          <a:prstGeom prst="rect">
            <a:avLst/>
          </a:prstGeom>
          <a:solidFill>
            <a:srgbClr val="FFCC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pPr algn="ctr"/>
            <a:r>
              <a:rPr lang="en-US"/>
              <a:t>Grammar Rules</a:t>
            </a:r>
          </a:p>
        </p:txBody>
      </p:sp>
      <p:sp>
        <p:nvSpPr>
          <p:cNvPr id="5131" name="Line 11"/>
          <p:cNvSpPr>
            <a:spLocks noChangeShapeType="1"/>
          </p:cNvSpPr>
          <p:nvPr/>
        </p:nvSpPr>
        <p:spPr bwMode="auto">
          <a:xfrm>
            <a:off x="4197350" y="2698751"/>
            <a:ext cx="6350" cy="461963"/>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2" name="Line 12"/>
          <p:cNvSpPr>
            <a:spLocks noChangeShapeType="1"/>
          </p:cNvSpPr>
          <p:nvPr/>
        </p:nvSpPr>
        <p:spPr bwMode="auto">
          <a:xfrm flipH="1">
            <a:off x="4198938" y="3619501"/>
            <a:ext cx="4762" cy="371475"/>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3" name="Line 13"/>
          <p:cNvSpPr>
            <a:spLocks noChangeShapeType="1"/>
          </p:cNvSpPr>
          <p:nvPr/>
        </p:nvSpPr>
        <p:spPr bwMode="auto">
          <a:xfrm flipH="1">
            <a:off x="7850189" y="2678114"/>
            <a:ext cx="7937" cy="4714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4" name="Line 14"/>
          <p:cNvSpPr>
            <a:spLocks noChangeShapeType="1"/>
          </p:cNvSpPr>
          <p:nvPr/>
        </p:nvSpPr>
        <p:spPr bwMode="auto">
          <a:xfrm>
            <a:off x="7856539" y="3616325"/>
            <a:ext cx="1587" cy="37465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5" name="Text Box 15"/>
          <p:cNvSpPr txBox="1">
            <a:spLocks noChangeArrowheads="1"/>
          </p:cNvSpPr>
          <p:nvPr/>
        </p:nvSpPr>
        <p:spPr bwMode="auto">
          <a:xfrm>
            <a:off x="2016126" y="4313238"/>
            <a:ext cx="8604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a:t>Input</a:t>
            </a:r>
          </a:p>
        </p:txBody>
      </p:sp>
      <p:sp>
        <p:nvSpPr>
          <p:cNvPr id="5136" name="Line 16"/>
          <p:cNvSpPr>
            <a:spLocks noChangeShapeType="1"/>
          </p:cNvSpPr>
          <p:nvPr/>
        </p:nvSpPr>
        <p:spPr bwMode="auto">
          <a:xfrm>
            <a:off x="8535989" y="4529139"/>
            <a:ext cx="827087" cy="1587"/>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7" name="Text Box 17"/>
          <p:cNvSpPr txBox="1">
            <a:spLocks noChangeArrowheads="1"/>
          </p:cNvSpPr>
          <p:nvPr/>
        </p:nvSpPr>
        <p:spPr bwMode="auto">
          <a:xfrm>
            <a:off x="9247189" y="4054476"/>
            <a:ext cx="1068387"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pPr algn="ctr"/>
            <a:r>
              <a:rPr lang="en-US"/>
              <a:t>Parsed</a:t>
            </a:r>
          </a:p>
          <a:p>
            <a:pPr algn="ctr"/>
            <a:r>
              <a:rPr lang="en-US"/>
              <a:t>Input</a:t>
            </a:r>
          </a:p>
        </p:txBody>
      </p:sp>
      <p:sp>
        <p:nvSpPr>
          <p:cNvPr id="5138" name="Rectangle 18"/>
          <p:cNvSpPr>
            <a:spLocks noChangeArrowheads="1"/>
          </p:cNvSpPr>
          <p:nvPr/>
        </p:nvSpPr>
        <p:spPr bwMode="auto">
          <a:xfrm>
            <a:off x="2063750" y="3114675"/>
            <a:ext cx="1017588" cy="476250"/>
          </a:xfrm>
          <a:prstGeom prst="rect">
            <a:avLst/>
          </a:prstGeom>
          <a:solidFill>
            <a:srgbClr val="E6E6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 code</a:t>
            </a:r>
          </a:p>
        </p:txBody>
      </p:sp>
      <p:sp>
        <p:nvSpPr>
          <p:cNvPr id="5139" name="Line 19"/>
          <p:cNvSpPr>
            <a:spLocks noChangeShapeType="1"/>
          </p:cNvSpPr>
          <p:nvPr/>
        </p:nvSpPr>
        <p:spPr bwMode="auto">
          <a:xfrm flipV="1">
            <a:off x="3073400" y="3370263"/>
            <a:ext cx="457200" cy="63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0" name="Line 20"/>
          <p:cNvSpPr>
            <a:spLocks noChangeShapeType="1"/>
          </p:cNvSpPr>
          <p:nvPr/>
        </p:nvSpPr>
        <p:spPr bwMode="auto">
          <a:xfrm>
            <a:off x="2798764" y="4608514"/>
            <a:ext cx="733425" cy="1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1" name="Line 21"/>
          <p:cNvSpPr>
            <a:spLocks noChangeShapeType="1"/>
          </p:cNvSpPr>
          <p:nvPr/>
        </p:nvSpPr>
        <p:spPr bwMode="auto">
          <a:xfrm>
            <a:off x="4897439" y="4556125"/>
            <a:ext cx="2251075" cy="15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2" name="Rectangle 22"/>
          <p:cNvSpPr>
            <a:spLocks noChangeArrowheads="1"/>
          </p:cNvSpPr>
          <p:nvPr/>
        </p:nvSpPr>
        <p:spPr bwMode="auto">
          <a:xfrm>
            <a:off x="5702300" y="3125788"/>
            <a:ext cx="1017588" cy="476250"/>
          </a:xfrm>
          <a:prstGeom prst="rect">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 code</a:t>
            </a:r>
          </a:p>
        </p:txBody>
      </p:sp>
      <p:sp>
        <p:nvSpPr>
          <p:cNvPr id="5143" name="Line 23"/>
          <p:cNvSpPr>
            <a:spLocks noChangeShapeType="1"/>
          </p:cNvSpPr>
          <p:nvPr/>
        </p:nvSpPr>
        <p:spPr bwMode="auto">
          <a:xfrm flipV="1">
            <a:off x="6713538" y="3379788"/>
            <a:ext cx="457200" cy="63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44" name="Rectangle 24"/>
          <p:cNvSpPr>
            <a:spLocks noChangeArrowheads="1"/>
          </p:cNvSpPr>
          <p:nvPr/>
        </p:nvSpPr>
        <p:spPr bwMode="auto">
          <a:xfrm>
            <a:off x="3683000" y="4859338"/>
            <a:ext cx="1017588" cy="476250"/>
          </a:xfrm>
          <a:prstGeom prst="rect">
            <a:avLst/>
          </a:prstGeom>
          <a:solidFill>
            <a:srgbClr val="E6E6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 code</a:t>
            </a:r>
          </a:p>
        </p:txBody>
      </p:sp>
      <p:sp>
        <p:nvSpPr>
          <p:cNvPr id="5145" name="Rectangle 25"/>
          <p:cNvSpPr>
            <a:spLocks noChangeArrowheads="1"/>
          </p:cNvSpPr>
          <p:nvPr/>
        </p:nvSpPr>
        <p:spPr bwMode="auto">
          <a:xfrm>
            <a:off x="7342189" y="4849813"/>
            <a:ext cx="1017587" cy="476250"/>
          </a:xfrm>
          <a:prstGeom prst="rect">
            <a:avLst/>
          </a:prstGeom>
          <a:solidFill>
            <a:srgbClr val="FFFF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C code</a:t>
            </a:r>
          </a:p>
        </p:txBody>
      </p:sp>
      <p:sp>
        <p:nvSpPr>
          <p:cNvPr id="5146" name="Text Box 26"/>
          <p:cNvSpPr txBox="1">
            <a:spLocks noChangeArrowheads="1"/>
          </p:cNvSpPr>
          <p:nvPr/>
        </p:nvSpPr>
        <p:spPr bwMode="auto">
          <a:xfrm>
            <a:off x="3294063" y="5451475"/>
            <a:ext cx="1941512"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sz="2000"/>
              <a:t>Lexical Analyzer</a:t>
            </a:r>
          </a:p>
          <a:p>
            <a:r>
              <a:rPr lang="en-US" sz="2000"/>
              <a:t>(Tokenizer)</a:t>
            </a:r>
          </a:p>
        </p:txBody>
      </p:sp>
      <p:sp>
        <p:nvSpPr>
          <p:cNvPr id="5147" name="Text Box 27"/>
          <p:cNvSpPr txBox="1">
            <a:spLocks noChangeArrowheads="1"/>
          </p:cNvSpPr>
          <p:nvPr/>
        </p:nvSpPr>
        <p:spPr bwMode="auto">
          <a:xfrm>
            <a:off x="7454901" y="5461000"/>
            <a:ext cx="81597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sz="2000"/>
              <a:t>Parser</a:t>
            </a:r>
          </a:p>
        </p:txBody>
      </p:sp>
      <p:sp>
        <p:nvSpPr>
          <p:cNvPr id="5148" name="Text Box 28"/>
          <p:cNvSpPr txBox="1">
            <a:spLocks noChangeArrowheads="1"/>
          </p:cNvSpPr>
          <p:nvPr/>
        </p:nvSpPr>
        <p:spPr bwMode="auto">
          <a:xfrm>
            <a:off x="2027239" y="4787900"/>
            <a:ext cx="86042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pPr algn="ctr"/>
            <a:r>
              <a:rPr lang="en-US" sz="2000"/>
              <a:t>char</a:t>
            </a:r>
          </a:p>
          <a:p>
            <a:pPr algn="ctr"/>
            <a:r>
              <a:rPr lang="en-US" sz="2000"/>
              <a:t>stream</a:t>
            </a:r>
          </a:p>
        </p:txBody>
      </p:sp>
      <p:sp>
        <p:nvSpPr>
          <p:cNvPr id="5149" name="Text Box 29"/>
          <p:cNvSpPr txBox="1">
            <a:spLocks noChangeArrowheads="1"/>
          </p:cNvSpPr>
          <p:nvPr/>
        </p:nvSpPr>
        <p:spPr bwMode="auto">
          <a:xfrm>
            <a:off x="5668964" y="4570414"/>
            <a:ext cx="86042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pPr algn="ctr"/>
            <a:r>
              <a:rPr lang="en-US" sz="2000"/>
              <a:t>token</a:t>
            </a:r>
          </a:p>
          <a:p>
            <a:pPr algn="ctr"/>
            <a:r>
              <a:rPr lang="en-US" sz="2000"/>
              <a:t>stream</a:t>
            </a:r>
          </a:p>
        </p:txBody>
      </p:sp>
    </p:spTree>
    <p:extLst>
      <p:ext uri="{BB962C8B-B14F-4D97-AF65-F5344CB8AC3E}">
        <p14:creationId xmlns:p14="http://schemas.microsoft.com/office/powerpoint/2010/main" val="32349330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15E00F05-62EE-43C0-B71C-9871683964E6}" type="slidenum">
              <a:rPr lang="en-US"/>
              <a:pPr/>
              <a:t>4</a:t>
            </a:fld>
            <a:endParaRPr lang="en-US"/>
          </a:p>
        </p:txBody>
      </p:sp>
      <p:sp>
        <p:nvSpPr>
          <p:cNvPr id="6145" name="Rectangle 1"/>
          <p:cNvSpPr>
            <a:spLocks noGrp="1" noChangeArrowheads="1"/>
          </p:cNvSpPr>
          <p:nvPr>
            <p:ph type="title"/>
          </p:nvPr>
        </p:nvSpPr>
        <p:spPr>
          <a:xfrm>
            <a:off x="2209800" y="592138"/>
            <a:ext cx="7696200" cy="646112"/>
          </a:xfrm>
          <a:ln/>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Automatic construction of parsers (YACC), YACC specifications.</a:t>
            </a:r>
          </a:p>
        </p:txBody>
      </p:sp>
      <p:sp>
        <p:nvSpPr>
          <p:cNvPr id="6146" name="Rectangle 2"/>
          <p:cNvSpPr>
            <a:spLocks noGrp="1" noChangeArrowheads="1"/>
          </p:cNvSpPr>
          <p:nvPr>
            <p:ph type="body" idx="1"/>
          </p:nvPr>
        </p:nvSpPr>
        <p:spPr>
          <a:xfrm>
            <a:off x="2209800" y="1524000"/>
            <a:ext cx="7924800" cy="4876800"/>
          </a:xfrm>
          <a:ln/>
        </p:spPr>
        <p:txBody>
          <a:bodyPr>
            <a:normAutofit lnSpcReduction="10000"/>
          </a:bodyPr>
          <a:lstStyle/>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t>Often, instead of the standard </a:t>
            </a:r>
            <a:r>
              <a:rPr lang="en-US" b="1">
                <a:solidFill>
                  <a:srgbClr val="0000FF"/>
                </a:solidFill>
              </a:rPr>
              <a:t>Lex</a:t>
            </a:r>
            <a:r>
              <a:rPr lang="en-US"/>
              <a:t> and </a:t>
            </a:r>
            <a:r>
              <a:rPr lang="en-US" b="1">
                <a:solidFill>
                  <a:srgbClr val="FF420E"/>
                </a:solidFill>
              </a:rPr>
              <a:t>Yacc</a:t>
            </a:r>
            <a:r>
              <a:rPr lang="en-US"/>
              <a:t>, </a:t>
            </a:r>
            <a:r>
              <a:rPr lang="en-US" b="1">
                <a:solidFill>
                  <a:srgbClr val="0000FF"/>
                </a:solidFill>
              </a:rPr>
              <a:t>Flex</a:t>
            </a:r>
            <a:r>
              <a:rPr lang="en-US"/>
              <a:t> and </a:t>
            </a:r>
            <a:r>
              <a:rPr lang="en-US" b="1">
                <a:solidFill>
                  <a:srgbClr val="FF420E"/>
                </a:solidFill>
              </a:rPr>
              <a:t>Bison</a:t>
            </a:r>
            <a:r>
              <a:rPr lang="en-US"/>
              <a:t> are used:</a:t>
            </a:r>
          </a:p>
          <a:p>
            <a:pPr marL="739775" lvl="1" indent="-28257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b="1">
                <a:solidFill>
                  <a:srgbClr val="0000FF"/>
                </a:solidFill>
              </a:rPr>
              <a:t>Flex</a:t>
            </a:r>
            <a:r>
              <a:rPr lang="en-US"/>
              <a:t>: A fast lexical analyzer</a:t>
            </a:r>
          </a:p>
          <a:p>
            <a:pPr marL="739775" lvl="1" indent="-28257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t>(GNU) </a:t>
            </a:r>
            <a:r>
              <a:rPr lang="en-US" b="1">
                <a:solidFill>
                  <a:srgbClr val="FF420E"/>
                </a:solidFill>
              </a:rPr>
              <a:t>Bison</a:t>
            </a:r>
            <a:r>
              <a:rPr lang="en-US"/>
              <a:t>: A drop-in replacement for (backwards compatible with) Yacc</a:t>
            </a:r>
          </a:p>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b="1">
                <a:solidFill>
                  <a:srgbClr val="FF420E"/>
                </a:solidFill>
              </a:rPr>
              <a:t>Byacc</a:t>
            </a:r>
            <a:r>
              <a:rPr lang="en-US"/>
              <a:t> is Berkeley implementation of </a:t>
            </a:r>
            <a:r>
              <a:rPr lang="en-US" b="1">
                <a:solidFill>
                  <a:srgbClr val="FF420E"/>
                </a:solidFill>
              </a:rPr>
              <a:t>Yacc</a:t>
            </a:r>
            <a:r>
              <a:rPr lang="en-US"/>
              <a:t> (so it is </a:t>
            </a:r>
            <a:r>
              <a:rPr lang="en-US" b="1">
                <a:solidFill>
                  <a:srgbClr val="FF420E"/>
                </a:solidFill>
              </a:rPr>
              <a:t>Yacc</a:t>
            </a:r>
            <a:r>
              <a:rPr lang="en-US"/>
              <a:t>).</a:t>
            </a:r>
          </a:p>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t>Resources:</a:t>
            </a:r>
          </a:p>
          <a:p>
            <a:pPr marL="739775" lvl="1" indent="-282575">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hlinkClick r:id="rId3"/>
              </a:rPr>
              <a:t>http://en.wikipedia.org/wiki/Flex_lexical_analyser</a:t>
            </a:r>
          </a:p>
          <a:p>
            <a:pPr marL="739775" lvl="1" indent="-282575">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hlinkClick r:id="rId4"/>
              </a:rPr>
              <a:t>http://en.wikipedia.org/wiki/GNU_Bison</a:t>
            </a:r>
          </a:p>
          <a:p>
            <a:pPr marL="339725" indent="-339725">
              <a:buFont typeface="Times New Roman" pitchFamily="18"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t>The Lex &amp; Yacc Page (manuals, links):</a:t>
            </a:r>
          </a:p>
          <a:p>
            <a:pPr marL="739775" lvl="1" indent="-282575">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a:hlinkClick r:id="rId5"/>
              </a:rPr>
              <a:t>http://dinosaur.compilertools.net/</a:t>
            </a:r>
          </a:p>
          <a:p>
            <a:pPr marL="339725" indent="-339725">
              <a:buNone/>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a:p>
        </p:txBody>
      </p:sp>
    </p:spTree>
    <p:extLst>
      <p:ext uri="{BB962C8B-B14F-4D97-AF65-F5344CB8AC3E}">
        <p14:creationId xmlns:p14="http://schemas.microsoft.com/office/powerpoint/2010/main" val="27967485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fld id="{B924C9EF-FADC-4381-BF4D-C06307B5A2C8}" type="slidenum">
              <a:rPr lang="en-US"/>
              <a:pPr/>
              <a:t>5</a:t>
            </a:fld>
            <a:endParaRPr lang="en-US"/>
          </a:p>
        </p:txBody>
      </p:sp>
      <p:sp>
        <p:nvSpPr>
          <p:cNvPr id="7169" name="Rectangle 1"/>
          <p:cNvSpPr>
            <a:spLocks noGrp="1" noChangeArrowheads="1"/>
          </p:cNvSpPr>
          <p:nvPr>
            <p:ph type="title"/>
          </p:nvPr>
        </p:nvSpPr>
        <p:spPr>
          <a:xfrm>
            <a:off x="1981200" y="271464"/>
            <a:ext cx="8224838" cy="1144587"/>
          </a:xfrm>
          <a:ln/>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Automatic construction of parsers (YACC), YACC specifications.</a:t>
            </a:r>
          </a:p>
        </p:txBody>
      </p:sp>
      <p:sp>
        <p:nvSpPr>
          <p:cNvPr id="7170" name="Rectangle 2"/>
          <p:cNvSpPr>
            <a:spLocks noGrp="1" noChangeArrowheads="1"/>
          </p:cNvSpPr>
          <p:nvPr>
            <p:ph type="body" idx="1"/>
          </p:nvPr>
        </p:nvSpPr>
        <p:spPr>
          <a:xfrm>
            <a:off x="1981200" y="1604964"/>
            <a:ext cx="8224838" cy="2308225"/>
          </a:xfrm>
          <a:ln/>
        </p:spPr>
        <p:txBody>
          <a:bodyPr>
            <a:normAutofit lnSpcReduction="10000"/>
          </a:bodyPr>
          <a:lstStyle/>
          <a:p>
            <a:pPr marL="341313" indent="-341313">
              <a:buFont typeface="Times New Roman" pitchFamily="18"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Yacc is not a new tool, and yet, it is still used in many projects.</a:t>
            </a:r>
          </a:p>
          <a:p>
            <a:pPr marL="341313" indent="-341313">
              <a:buFont typeface="Times New Roman" pitchFamily="18"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Yacc syntax is similar to Lex/Flex at the top level.</a:t>
            </a:r>
          </a:p>
          <a:p>
            <a:pPr marL="341313" indent="-341313">
              <a:buFont typeface="Times New Roman" pitchFamily="18"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Lex/Flex rules were regular expression – action pairs.</a:t>
            </a:r>
          </a:p>
          <a:p>
            <a:pPr marL="341313" indent="-341313">
              <a:buFont typeface="Times New Roman" pitchFamily="18" charset="0"/>
              <a:buChar cha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t>Yacc rules are grammar rule – action pairs.</a:t>
            </a:r>
          </a:p>
        </p:txBody>
      </p:sp>
      <p:sp>
        <p:nvSpPr>
          <p:cNvPr id="7171" name="Text Box 3"/>
          <p:cNvSpPr txBox="1">
            <a:spLocks noChangeArrowheads="1"/>
          </p:cNvSpPr>
          <p:nvPr/>
        </p:nvSpPr>
        <p:spPr bwMode="auto">
          <a:xfrm>
            <a:off x="3068638" y="4067175"/>
            <a:ext cx="6242050" cy="161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8" charset="0"/>
                <a:cs typeface="Times New Roman" pitchFamily="18" charset="0"/>
              </a:defRPr>
            </a:lvl9pPr>
          </a:lstStyle>
          <a:p>
            <a:r>
              <a:rPr lang="en-US" sz="2000">
                <a:latin typeface="Bitstream Vera Sans Mono" pitchFamily="33" charset="0"/>
              </a:rPr>
              <a:t>declarations</a:t>
            </a:r>
          </a:p>
          <a:p>
            <a:r>
              <a:rPr lang="en-US" sz="2000">
                <a:latin typeface="Bitstream Vera Sans Mono" pitchFamily="33" charset="0"/>
              </a:rPr>
              <a:t>%%</a:t>
            </a:r>
          </a:p>
          <a:p>
            <a:r>
              <a:rPr lang="en-US" sz="2000">
                <a:latin typeface="Bitstream Vera Sans Mono" pitchFamily="33" charset="0"/>
              </a:rPr>
              <a:t>rules</a:t>
            </a:r>
          </a:p>
          <a:p>
            <a:r>
              <a:rPr lang="en-US" sz="2000">
                <a:latin typeface="Bitstream Vera Sans Mono" pitchFamily="33" charset="0"/>
              </a:rPr>
              <a:t>%%</a:t>
            </a:r>
          </a:p>
          <a:p>
            <a:r>
              <a:rPr lang="en-US" sz="2000">
                <a:latin typeface="Bitstream Vera Sans Mono" pitchFamily="33" charset="0"/>
              </a:rPr>
              <a:t>programs</a:t>
            </a:r>
          </a:p>
        </p:txBody>
      </p:sp>
    </p:spTree>
    <p:extLst>
      <p:ext uri="{BB962C8B-B14F-4D97-AF65-F5344CB8AC3E}">
        <p14:creationId xmlns:p14="http://schemas.microsoft.com/office/powerpoint/2010/main" val="33113161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4" y="1066800"/>
            <a:ext cx="90582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544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1"/>
            <a:ext cx="8229600" cy="5287963"/>
          </a:xfrm>
        </p:spPr>
        <p:txBody>
          <a:bodyPr>
            <a:normAutofit fontScale="85000" lnSpcReduction="20000"/>
          </a:bodyPr>
          <a:lstStyle/>
          <a:p>
            <a:r>
              <a:rPr lang="en-US" sz="4000" b="1" dirty="0"/>
              <a:t>Declaration Section</a:t>
            </a:r>
            <a:endParaRPr lang="en-US" b="1" dirty="0" smtClean="0"/>
          </a:p>
          <a:p>
            <a:r>
              <a:rPr lang="en-US" dirty="0" smtClean="0"/>
              <a:t>There </a:t>
            </a:r>
            <a:r>
              <a:rPr lang="en-US" dirty="0"/>
              <a:t>are </a:t>
            </a:r>
            <a:r>
              <a:rPr lang="en-US" dirty="0" smtClean="0"/>
              <a:t>two </a:t>
            </a:r>
            <a:r>
              <a:rPr lang="en-US" dirty="0"/>
              <a:t>sections in the declarations part of a </a:t>
            </a:r>
            <a:r>
              <a:rPr lang="en-US" dirty="0" err="1"/>
              <a:t>Yacc</a:t>
            </a:r>
            <a:r>
              <a:rPr lang="en-US" dirty="0"/>
              <a:t> program; both </a:t>
            </a:r>
            <a:r>
              <a:rPr lang="en-US" dirty="0" smtClean="0"/>
              <a:t>are optional</a:t>
            </a:r>
            <a:r>
              <a:rPr lang="en-US" dirty="0"/>
              <a:t>. In the first section, we put ordinary C declarations, delimited by </a:t>
            </a:r>
            <a:r>
              <a:rPr lang="en-US" dirty="0" smtClean="0"/>
              <a:t>%{ and </a:t>
            </a:r>
            <a:r>
              <a:rPr lang="en-US" dirty="0"/>
              <a:t>% }. Here we place declarations of any temporaries used by the </a:t>
            </a:r>
            <a:r>
              <a:rPr lang="en-US" dirty="0" smtClean="0"/>
              <a:t>translation rules </a:t>
            </a:r>
            <a:r>
              <a:rPr lang="en-US" dirty="0"/>
              <a:t>or procedures of the second and third sections. </a:t>
            </a:r>
            <a:endParaRPr lang="en-US" dirty="0" smtClean="0"/>
          </a:p>
          <a:p>
            <a:pPr marL="457200" lvl="1" indent="0" algn="ctr">
              <a:buNone/>
            </a:pPr>
            <a:r>
              <a:rPr lang="en-US" dirty="0" smtClean="0"/>
              <a:t>Ex. #include </a:t>
            </a:r>
            <a:r>
              <a:rPr lang="en-US" dirty="0"/>
              <a:t>&lt;</a:t>
            </a:r>
            <a:r>
              <a:rPr lang="en-US" dirty="0" err="1"/>
              <a:t>ctype</a:t>
            </a:r>
            <a:r>
              <a:rPr lang="en-US" dirty="0"/>
              <a:t> .h&gt;</a:t>
            </a:r>
          </a:p>
          <a:p>
            <a:r>
              <a:rPr lang="en-US" dirty="0" smtClean="0"/>
              <a:t>The </a:t>
            </a:r>
            <a:r>
              <a:rPr lang="en-US" dirty="0"/>
              <a:t>C preprocessor to include the standard header file &lt;</a:t>
            </a:r>
            <a:r>
              <a:rPr lang="en-US" dirty="0" err="1"/>
              <a:t>ctype</a:t>
            </a:r>
            <a:r>
              <a:rPr lang="en-US" dirty="0"/>
              <a:t> . h</a:t>
            </a:r>
            <a:r>
              <a:rPr lang="en-US" dirty="0" smtClean="0"/>
              <a:t>&gt; that </a:t>
            </a:r>
            <a:r>
              <a:rPr lang="en-US" dirty="0"/>
              <a:t>contains the predicate </a:t>
            </a:r>
            <a:r>
              <a:rPr lang="en-US" dirty="0" err="1" smtClean="0"/>
              <a:t>isdigit</a:t>
            </a:r>
            <a:r>
              <a:rPr lang="en-US" dirty="0"/>
              <a:t>.</a:t>
            </a:r>
          </a:p>
          <a:p>
            <a:r>
              <a:rPr lang="en-US" dirty="0"/>
              <a:t>Also in the declarations part are declarations of grammar tokens. </a:t>
            </a:r>
            <a:endParaRPr lang="en-US" dirty="0" smtClean="0"/>
          </a:p>
          <a:p>
            <a:pPr algn="ctr"/>
            <a:r>
              <a:rPr lang="en-US" dirty="0"/>
              <a:t>%token </a:t>
            </a:r>
            <a:r>
              <a:rPr lang="en-US" dirty="0" smtClean="0"/>
              <a:t>DIGIT</a:t>
            </a:r>
          </a:p>
          <a:p>
            <a:r>
              <a:rPr lang="en-US" dirty="0"/>
              <a:t>Tokens declared in this section can then </a:t>
            </a:r>
            <a:r>
              <a:rPr lang="en-US" dirty="0" smtClean="0"/>
              <a:t>be used </a:t>
            </a:r>
            <a:r>
              <a:rPr lang="en-US" dirty="0"/>
              <a:t>in the second and third parts of the </a:t>
            </a:r>
            <a:r>
              <a:rPr lang="en-US" dirty="0" err="1"/>
              <a:t>Yacc</a:t>
            </a:r>
            <a:r>
              <a:rPr lang="en-US" dirty="0"/>
              <a:t> specification. , If </a:t>
            </a:r>
            <a:r>
              <a:rPr lang="en-US" dirty="0" err="1"/>
              <a:t>Lex</a:t>
            </a:r>
            <a:r>
              <a:rPr lang="en-US" dirty="0"/>
              <a:t> is </a:t>
            </a:r>
            <a:r>
              <a:rPr lang="en-US" dirty="0" smtClean="0"/>
              <a:t>used to </a:t>
            </a:r>
            <a:r>
              <a:rPr lang="en-US" dirty="0"/>
              <a:t>create the lexical analyzer that passes token to the </a:t>
            </a:r>
            <a:r>
              <a:rPr lang="en-US" dirty="0" err="1"/>
              <a:t>Yacc</a:t>
            </a:r>
            <a:r>
              <a:rPr lang="en-US" dirty="0"/>
              <a:t> parser, then </a:t>
            </a:r>
            <a:r>
              <a:rPr lang="en-US" dirty="0" smtClean="0"/>
              <a:t>these token </a:t>
            </a:r>
            <a:r>
              <a:rPr lang="en-US" dirty="0"/>
              <a:t>declarations are also made available to the analyzer generated by </a:t>
            </a:r>
            <a:r>
              <a:rPr lang="en-US" dirty="0" err="1" smtClean="0"/>
              <a:t>Lex</a:t>
            </a:r>
            <a:r>
              <a:rPr lang="en-US" dirty="0"/>
              <a:t>.</a:t>
            </a:r>
          </a:p>
        </p:txBody>
      </p:sp>
    </p:spTree>
    <p:extLst>
      <p:ext uri="{BB962C8B-B14F-4D97-AF65-F5344CB8AC3E}">
        <p14:creationId xmlns:p14="http://schemas.microsoft.com/office/powerpoint/2010/main" val="177706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457201"/>
            <a:ext cx="8229600" cy="4525963"/>
          </a:xfrm>
        </p:spPr>
        <p:txBody>
          <a:bodyPr>
            <a:normAutofit/>
          </a:bodyPr>
          <a:lstStyle/>
          <a:p>
            <a:r>
              <a:rPr lang="en-US" b="1" dirty="0"/>
              <a:t>The Translation Rules Part</a:t>
            </a:r>
          </a:p>
          <a:p>
            <a:pPr algn="just"/>
            <a:r>
              <a:rPr lang="en-US" dirty="0"/>
              <a:t>In the part of the </a:t>
            </a:r>
            <a:r>
              <a:rPr lang="en-US" dirty="0" err="1"/>
              <a:t>Yacc</a:t>
            </a:r>
            <a:r>
              <a:rPr lang="en-US" dirty="0"/>
              <a:t> specification after the first %% pair, we put the </a:t>
            </a:r>
            <a:r>
              <a:rPr lang="en-US" dirty="0" smtClean="0"/>
              <a:t>translation rules </a:t>
            </a:r>
            <a:r>
              <a:rPr lang="en-US" dirty="0"/>
              <a:t>. Each rule consists of a grammar production and the associated </a:t>
            </a:r>
            <a:r>
              <a:rPr lang="en-US" dirty="0" smtClean="0"/>
              <a:t>semantic action</a:t>
            </a:r>
            <a:r>
              <a:rPr lang="en-US" dirty="0"/>
              <a:t>. A set of productions that we have been writing</a:t>
            </a:r>
            <a:r>
              <a:rPr 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14726"/>
            <a:ext cx="84582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741052"/>
            <a:ext cx="6324600" cy="211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76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In a </a:t>
            </a:r>
            <a:r>
              <a:rPr lang="en-US" dirty="0" err="1"/>
              <a:t>Yacc</a:t>
            </a:r>
            <a:r>
              <a:rPr lang="en-US" dirty="0"/>
              <a:t> production, unquoted strings of letters and digits </a:t>
            </a:r>
            <a:r>
              <a:rPr lang="en-US" dirty="0" smtClean="0"/>
              <a:t>not </a:t>
            </a:r>
            <a:r>
              <a:rPr lang="en-US" dirty="0"/>
              <a:t>declared </a:t>
            </a:r>
            <a:r>
              <a:rPr lang="en-US" dirty="0" smtClean="0"/>
              <a:t>to be </a:t>
            </a:r>
            <a:r>
              <a:rPr lang="en-US" dirty="0"/>
              <a:t>tokens are taken to be </a:t>
            </a:r>
            <a:r>
              <a:rPr lang="en-US" dirty="0" smtClean="0"/>
              <a:t>non terminals</a:t>
            </a:r>
            <a:r>
              <a:rPr lang="en-US" dirty="0"/>
              <a:t>. A quoted single character, e.g. ' c</a:t>
            </a:r>
            <a:r>
              <a:rPr lang="en-US" dirty="0" smtClean="0"/>
              <a:t>' , is </a:t>
            </a:r>
            <a:r>
              <a:rPr lang="en-US" dirty="0"/>
              <a:t>taken to be the terminal symbol c , as well as the integer code for the </a:t>
            </a:r>
            <a:r>
              <a:rPr lang="en-US" dirty="0" smtClean="0"/>
              <a:t>token represented </a:t>
            </a:r>
            <a:r>
              <a:rPr lang="en-US" dirty="0"/>
              <a:t>by that character (i.e., </a:t>
            </a:r>
            <a:r>
              <a:rPr lang="en-US" dirty="0" err="1"/>
              <a:t>Lex</a:t>
            </a:r>
            <a:r>
              <a:rPr lang="en-US" dirty="0"/>
              <a:t> would return the character code for ' c </a:t>
            </a:r>
            <a:r>
              <a:rPr lang="en-US" dirty="0" smtClean="0"/>
              <a:t>‘ to </a:t>
            </a:r>
            <a:r>
              <a:rPr lang="en-US" dirty="0"/>
              <a:t>the parser, as an </a:t>
            </a:r>
            <a:r>
              <a:rPr lang="en-US" dirty="0" smtClean="0"/>
              <a:t>integer</a:t>
            </a:r>
            <a:r>
              <a:rPr lang="en-US" dirty="0"/>
              <a:t>) . Alternative bodies can be separated by a </a:t>
            </a:r>
            <a:r>
              <a:rPr lang="en-US" dirty="0" smtClean="0"/>
              <a:t>vertical bar</a:t>
            </a:r>
            <a:r>
              <a:rPr lang="en-US" dirty="0"/>
              <a:t>, and a semicolon follows each head with its </a:t>
            </a:r>
            <a:r>
              <a:rPr lang="en-US" dirty="0" smtClean="0"/>
              <a:t>alternatives </a:t>
            </a:r>
            <a:r>
              <a:rPr lang="en-US" dirty="0"/>
              <a:t>and their </a:t>
            </a:r>
            <a:r>
              <a:rPr lang="en-US" dirty="0" smtClean="0"/>
              <a:t>semantic actions</a:t>
            </a:r>
            <a:r>
              <a:rPr lang="en-US" dirty="0"/>
              <a:t>. The first head is taken to be the start symbol.</a:t>
            </a:r>
          </a:p>
        </p:txBody>
      </p:sp>
    </p:spTree>
    <p:extLst>
      <p:ext uri="{BB962C8B-B14F-4D97-AF65-F5344CB8AC3E}">
        <p14:creationId xmlns:p14="http://schemas.microsoft.com/office/powerpoint/2010/main" val="2487086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2192</Words>
  <Application>Microsoft Office PowerPoint</Application>
  <PresentationFormat>Widescreen</PresentationFormat>
  <Paragraphs>119</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Bitstream Vera Sans Mono</vt:lpstr>
      <vt:lpstr>Calibri</vt:lpstr>
      <vt:lpstr>Calibri Light</vt:lpstr>
      <vt:lpstr>Times New Roman</vt:lpstr>
      <vt:lpstr>Office Theme</vt:lpstr>
      <vt:lpstr>Automatic construction of parsers (YACC), YACC specifications.</vt:lpstr>
      <vt:lpstr>Automatic construction of parsers (YACC), YACC specifications.</vt:lpstr>
      <vt:lpstr>Automatic construction of parsers (YACC), YACC specifications.</vt:lpstr>
      <vt:lpstr>Automatic construction of parsers (YACC), YACC specifications.</vt:lpstr>
      <vt:lpstr>Automatic construction of parsers (YACC), YACC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13</dc:title>
  <dc:creator>Windows User</dc:creator>
  <cp:lastModifiedBy>Windows User</cp:lastModifiedBy>
  <cp:revision>3</cp:revision>
  <dcterms:created xsi:type="dcterms:W3CDTF">2018-03-22T01:51:40Z</dcterms:created>
  <dcterms:modified xsi:type="dcterms:W3CDTF">2018-04-06T09:52:35Z</dcterms:modified>
</cp:coreProperties>
</file>